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23"/>
  </p:notesMasterIdLst>
  <p:sldIdLst>
    <p:sldId id="661" r:id="rId5"/>
    <p:sldId id="2147471278" r:id="rId6"/>
    <p:sldId id="2145706775" r:id="rId7"/>
    <p:sldId id="2147471279" r:id="rId8"/>
    <p:sldId id="2147471280" r:id="rId9"/>
    <p:sldId id="2145706778" r:id="rId10"/>
    <p:sldId id="2145706776" r:id="rId11"/>
    <p:sldId id="2145706744" r:id="rId12"/>
    <p:sldId id="2145706777" r:id="rId13"/>
    <p:sldId id="2145706753" r:id="rId14"/>
    <p:sldId id="2145706773" r:id="rId15"/>
    <p:sldId id="2145706629" r:id="rId16"/>
    <p:sldId id="2145706631" r:id="rId17"/>
    <p:sldId id="672" r:id="rId18"/>
    <p:sldId id="2145706771" r:id="rId19"/>
    <p:sldId id="2145706774" r:id="rId20"/>
    <p:sldId id="2145706617" r:id="rId21"/>
    <p:sldId id="2145706630" r:id="rId22"/>
  </p:sldIdLst>
  <p:sldSz cx="12192000" cy="6858000"/>
  <p:notesSz cx="6858000" cy="9144000"/>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090757-5B0A-3973-0358-08111EFCDE9B}" name="Abigail Espinosa" initials="AE" userId="S::a.espinosa@genedrive.com::6cc8d7a1-df99-406a-a27c-128558932457" providerId="AD"/>
  <p188:author id="{3CC69E57-8087-AF17-9905-A1C4C88F1DC3}" name="Claire Newton" initials="CN" userId="S::c.newton@genedrive.com::013f4a4b-fec1-46c9-b37b-c37bda5f9542" providerId="AD"/>
  <p188:author id="{85D30E64-AE4F-1FBA-A145-872FD8F03953}" name="Amy Lightfoot" initials="AL" userId="S::A.Lightfoot@genedrive.com::503d0e90-6aba-41fb-b203-748098ca39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53E"/>
    <a:srgbClr val="009BA4"/>
    <a:srgbClr val="EDEFF0"/>
    <a:srgbClr val="F1B100"/>
    <a:srgbClr val="009FE3"/>
    <a:srgbClr val="8597A3"/>
    <a:srgbClr val="E5E8ED"/>
    <a:srgbClr val="003341"/>
    <a:srgbClr val="475C6D"/>
    <a:srgbClr val="0000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334" autoAdjust="0"/>
  </p:normalViewPr>
  <p:slideViewPr>
    <p:cSldViewPr snapToGrid="0">
      <p:cViewPr varScale="1">
        <p:scale>
          <a:sx n="82" d="100"/>
          <a:sy n="82" d="100"/>
        </p:scale>
        <p:origin x="86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2A678D-FD5A-47B1-B41C-46BC246DC66A}" type="datetimeFigureOut">
              <a:rPr lang="en-GB" smtClean="0"/>
              <a:t>01/07/2026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C980E-E10F-4E15-B319-A45A4DB6AF5E}" type="slidenum">
              <a:rPr lang="en-GB" smtClean="0"/>
              <a:t>‹#›</a:t>
            </a:fld>
            <a:endParaRPr lang="en-GB"/>
          </a:p>
        </p:txBody>
      </p:sp>
    </p:spTree>
    <p:extLst>
      <p:ext uri="{BB962C8B-B14F-4D97-AF65-F5344CB8AC3E}">
        <p14:creationId xmlns:p14="http://schemas.microsoft.com/office/powerpoint/2010/main" val="1438003491"/>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scot/news/improving-health-through-innovatio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genedriveplc.com/press-releases/gdr_news_scottish_gov_investment_pgx_cyp2c19_mt-rnr1.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ice.org.uk/guidance/hte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4881C-10EF-682E-58CE-019A28903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D13A34-6B26-EDBC-EC5D-95705AF5774A}"/>
              </a:ext>
            </a:extLst>
          </p:cNvPr>
          <p:cNvSpPr>
            <a:spLocks noGrp="1" noRot="1" noChangeAspect="1"/>
          </p:cNvSpPr>
          <p:nvPr>
            <p:ph type="sldImg"/>
          </p:nvPr>
        </p:nvSpPr>
        <p:spPr>
          <a:xfrm>
            <a:off x="2563813" y="887413"/>
            <a:ext cx="4260850" cy="2397125"/>
          </a:xfrm>
        </p:spPr>
      </p:sp>
      <p:sp>
        <p:nvSpPr>
          <p:cNvPr id="3" name="Notes Placeholder 2">
            <a:extLst>
              <a:ext uri="{FF2B5EF4-FFF2-40B4-BE49-F238E27FC236}">
                <a16:creationId xmlns:a16="http://schemas.microsoft.com/office/drawing/2014/main" id="{749E384B-E8E1-F48A-C808-5B0D5B707F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CED6861-DA79-C46A-35FB-44D5376490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B2723-D14F-400D-B3BB-EEB681BEB37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2373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73C980E-E10F-4E15-B319-A45A4DB6AF5E}" type="slidenum">
              <a:rPr lang="en-GB" smtClean="0"/>
              <a:t>12</a:t>
            </a:fld>
            <a:endParaRPr lang="en-GB"/>
          </a:p>
        </p:txBody>
      </p:sp>
    </p:spTree>
    <p:extLst>
      <p:ext uri="{BB962C8B-B14F-4D97-AF65-F5344CB8AC3E}">
        <p14:creationId xmlns:p14="http://schemas.microsoft.com/office/powerpoint/2010/main" val="2868105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Aptos" panose="020B0004020202020204" pitchFamily="34" charset="0"/>
                <a:ea typeface="Aptos" panose="020B0004020202020204" pitchFamily="34" charset="0"/>
                <a:cs typeface="Aptos" panose="020B0004020202020204" pitchFamily="34" charset="0"/>
              </a:rPr>
              <a:t>test fail that pathway is to avoid gent on test fail if no time to repeat test </a:t>
            </a:r>
            <a:endParaRPr lang="en-GB"/>
          </a:p>
        </p:txBody>
      </p:sp>
      <p:sp>
        <p:nvSpPr>
          <p:cNvPr id="4" name="Slide Number Placeholder 3"/>
          <p:cNvSpPr>
            <a:spLocks noGrp="1"/>
          </p:cNvSpPr>
          <p:nvPr>
            <p:ph type="sldNum" sz="quarter" idx="5"/>
          </p:nvPr>
        </p:nvSpPr>
        <p:spPr/>
        <p:txBody>
          <a:bodyPr/>
          <a:lstStyle/>
          <a:p>
            <a:fld id="{1B2BF6B8-C8F8-417E-B885-D86DE17ED1C5}" type="slidenum">
              <a:rPr lang="en-GB" smtClean="0"/>
              <a:t>14</a:t>
            </a:fld>
            <a:endParaRPr lang="en-GB"/>
          </a:p>
        </p:txBody>
      </p:sp>
    </p:spTree>
    <p:extLst>
      <p:ext uri="{BB962C8B-B14F-4D97-AF65-F5344CB8AC3E}">
        <p14:creationId xmlns:p14="http://schemas.microsoft.com/office/powerpoint/2010/main" val="1820303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DBDA-8682-31AF-97FC-941BAA489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8AC770-EA71-9DEE-D0CE-A85D57B85B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2932D-B428-B1BD-00A5-E63398534BE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DBB08B1-7F97-4D88-9C2A-85ABC9F026C1}"/>
              </a:ext>
            </a:extLst>
          </p:cNvPr>
          <p:cNvSpPr>
            <a:spLocks noGrp="1"/>
          </p:cNvSpPr>
          <p:nvPr>
            <p:ph type="sldNum" sz="quarter" idx="5"/>
          </p:nvPr>
        </p:nvSpPr>
        <p:spPr/>
        <p:txBody>
          <a:bodyPr/>
          <a:lstStyle/>
          <a:p>
            <a:fld id="{1B2BF6B8-C8F8-417E-B885-D86DE17ED1C5}" type="slidenum">
              <a:rPr lang="en-GB" smtClean="0"/>
              <a:t>15</a:t>
            </a:fld>
            <a:endParaRPr lang="en-GB"/>
          </a:p>
        </p:txBody>
      </p:sp>
    </p:spTree>
    <p:extLst>
      <p:ext uri="{BB962C8B-B14F-4D97-AF65-F5344CB8AC3E}">
        <p14:creationId xmlns:p14="http://schemas.microsoft.com/office/powerpoint/2010/main" val="1223928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CB89B-296B-AA7D-6DD7-98F6D33B9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84BDA-66D9-6215-C007-229544651D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35E9C7-90F5-8CCE-9647-E958BD5E9F6C}"/>
              </a:ext>
            </a:extLst>
          </p:cNvPr>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1600">
                <a:latin typeface="Montserrat" panose="00000500000000000000" pitchFamily="2" charset="0"/>
              </a:rPr>
              <a:t>The Scottish Government has announced funding to support a national rollout of the </a:t>
            </a:r>
            <a:r>
              <a:rPr lang="en-US" sz="1600" err="1">
                <a:latin typeface="Montserrat" panose="00000500000000000000" pitchFamily="2" charset="0"/>
              </a:rPr>
              <a:t>Genedrive</a:t>
            </a:r>
            <a:r>
              <a:rPr lang="en-US" sz="1600">
                <a:latin typeface="Montserrat" panose="00000500000000000000" pitchFamily="2" charset="0"/>
              </a:rPr>
              <a:t> MT-RNR1 ID Kit across all regional health boards in Scotland, starting Q3 2025.</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a:hlinkClick r:id="rId3"/>
              </a:rPr>
              <a:t>Improving health through innovation - </a:t>
            </a:r>
            <a:r>
              <a:rPr lang="en-US" err="1">
                <a:hlinkClick r:id="rId3"/>
              </a:rPr>
              <a:t>gov.scot</a:t>
            </a:r>
            <a:endParaRPr lang="en-US" sz="1600">
              <a:latin typeface="Montserrat" panose="00000500000000000000" pitchFamily="2" charset="0"/>
            </a:endParaRPr>
          </a:p>
          <a:p>
            <a:r>
              <a:rPr lang="en-US">
                <a:hlinkClick r:id="rId4"/>
              </a:rPr>
              <a:t>gdr_news_scottish_gov_investment_pgx_cyp2c19_mt-rnr1.pdf</a:t>
            </a:r>
            <a:endParaRPr lang="en-GB"/>
          </a:p>
        </p:txBody>
      </p:sp>
      <p:sp>
        <p:nvSpPr>
          <p:cNvPr id="4" name="Slide Number Placeholder 3">
            <a:extLst>
              <a:ext uri="{FF2B5EF4-FFF2-40B4-BE49-F238E27FC236}">
                <a16:creationId xmlns:a16="http://schemas.microsoft.com/office/drawing/2014/main" id="{94387159-AF0B-618E-EB71-D6AD980E5B97}"/>
              </a:ext>
            </a:extLst>
          </p:cNvPr>
          <p:cNvSpPr>
            <a:spLocks noGrp="1"/>
          </p:cNvSpPr>
          <p:nvPr>
            <p:ph type="sldNum" sz="quarter" idx="5"/>
          </p:nvPr>
        </p:nvSpPr>
        <p:spPr/>
        <p:txBody>
          <a:bodyPr/>
          <a:lstStyle/>
          <a:p>
            <a:fld id="{1B2BF6B8-C8F8-417E-B885-D86DE17ED1C5}" type="slidenum">
              <a:rPr lang="en-GB" smtClean="0"/>
              <a:t>16</a:t>
            </a:fld>
            <a:endParaRPr lang="en-GB"/>
          </a:p>
        </p:txBody>
      </p:sp>
    </p:spTree>
    <p:extLst>
      <p:ext uri="{BB962C8B-B14F-4D97-AF65-F5344CB8AC3E}">
        <p14:creationId xmlns:p14="http://schemas.microsoft.com/office/powerpoint/2010/main" val="370145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9. https://www.itv.com/news/granada/2024-11-21/new-test-to-prevent-newborn-babies-going-deaf-to-be-trialled-across-the-uk</a:t>
            </a:r>
          </a:p>
          <a:p>
            <a:endParaRPr lang="en-GB"/>
          </a:p>
          <a:p>
            <a:r>
              <a:rPr lang="en-US"/>
              <a:t>The MT-RNR1 ID Kit is now in use at eight Greater Manchester neonatal units and has prevented the hearing loss of 11 babies across the region, with 4,000 babies tested as of October 2024.</a:t>
            </a:r>
            <a:endParaRPr lang="en-GB"/>
          </a:p>
        </p:txBody>
      </p:sp>
      <p:sp>
        <p:nvSpPr>
          <p:cNvPr id="4" name="Slide Number Placeholder 3"/>
          <p:cNvSpPr>
            <a:spLocks noGrp="1"/>
          </p:cNvSpPr>
          <p:nvPr>
            <p:ph type="sldNum" sz="quarter" idx="5"/>
          </p:nvPr>
        </p:nvSpPr>
        <p:spPr/>
        <p:txBody>
          <a:bodyPr/>
          <a:lstStyle/>
          <a:p>
            <a:fld id="{1B2BF6B8-C8F8-417E-B885-D86DE17ED1C5}" type="slidenum">
              <a:rPr lang="en-GB" smtClean="0"/>
              <a:t>18</a:t>
            </a:fld>
            <a:endParaRPr lang="en-GB"/>
          </a:p>
        </p:txBody>
      </p:sp>
    </p:spTree>
    <p:extLst>
      <p:ext uri="{BB962C8B-B14F-4D97-AF65-F5344CB8AC3E}">
        <p14:creationId xmlns:p14="http://schemas.microsoft.com/office/powerpoint/2010/main" val="2644534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208F-FAD5-FA42-F5F9-44CEDE90D3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6B35F-B870-C0E5-0591-4436621D7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2C6AF-AE20-8BA9-8ECD-47549851EFED}"/>
              </a:ext>
            </a:extLst>
          </p:cNvPr>
          <p:cNvSpPr>
            <a:spLocks noGrp="1"/>
          </p:cNvSpPr>
          <p:nvPr>
            <p:ph type="body" idx="1"/>
          </p:nvPr>
        </p:nvSpPr>
        <p:spPr/>
        <p:txBody>
          <a:bodyPr/>
          <a:lstStyle/>
          <a:p>
            <a:pPr marL="342900" indent="-342900">
              <a:buAutoNum type="arabicPeriod"/>
            </a:pPr>
            <a:r>
              <a:rPr lang="en-GB" sz="1800" b="0" i="0" u="none" strike="noStrike" dirty="0">
                <a:solidFill>
                  <a:srgbClr val="000000"/>
                </a:solidFill>
                <a:effectLst/>
                <a:latin typeface="Calibri" panose="020F0502020204030204" pitchFamily="34" charset="0"/>
              </a:rPr>
              <a:t>https://medregs.blog.gov.uk/2023/10/02/the-role-of-genetics-in-medicine-safety/</a:t>
            </a:r>
          </a:p>
          <a:p>
            <a:pPr marL="342900" indent="-342900">
              <a:buAutoNum type="arabicPeriod"/>
            </a:pPr>
            <a:r>
              <a:rPr lang="en-GB" b="0" i="0" dirty="0" err="1">
                <a:solidFill>
                  <a:srgbClr val="333333"/>
                </a:solidFill>
                <a:effectLst/>
                <a:latin typeface="interfaceregular"/>
              </a:rPr>
              <a:t>Osanlou</a:t>
            </a:r>
            <a:r>
              <a:rPr lang="en-GB" b="0" i="0" dirty="0">
                <a:solidFill>
                  <a:srgbClr val="333333"/>
                </a:solidFill>
                <a:effectLst/>
                <a:latin typeface="interfaceregular"/>
              </a:rPr>
              <a:t> R, Walker L, Hughes DA</a:t>
            </a:r>
            <a:r>
              <a:rPr lang="en-GB" b="0" i="1" dirty="0">
                <a:solidFill>
                  <a:srgbClr val="333333"/>
                </a:solidFill>
                <a:effectLst/>
                <a:latin typeface="interfaceregular"/>
              </a:rPr>
              <a:t>, et al </a:t>
            </a:r>
            <a:r>
              <a:rPr lang="en-GB" b="0" i="0" dirty="0">
                <a:solidFill>
                  <a:srgbClr val="333333"/>
                </a:solidFill>
                <a:effectLst/>
                <a:latin typeface="interfaceregular"/>
              </a:rPr>
              <a:t>Adverse drug reactions, multimorbidity and polypharmacy: a prospective analysis of 1 month of medical admissions </a:t>
            </a:r>
            <a:r>
              <a:rPr lang="en-GB" b="0" i="1" dirty="0">
                <a:solidFill>
                  <a:srgbClr val="333333"/>
                </a:solidFill>
                <a:effectLst/>
                <a:latin typeface="interfaceregular"/>
              </a:rPr>
              <a:t>BMJ Open </a:t>
            </a:r>
            <a:r>
              <a:rPr lang="en-GB" b="0" i="0" dirty="0">
                <a:solidFill>
                  <a:srgbClr val="333333"/>
                </a:solidFill>
                <a:effectLst/>
                <a:latin typeface="interfaceregular"/>
              </a:rPr>
              <a:t>2022;</a:t>
            </a:r>
            <a:r>
              <a:rPr lang="en-GB" b="1" i="0" dirty="0">
                <a:solidFill>
                  <a:srgbClr val="333333"/>
                </a:solidFill>
                <a:effectLst/>
                <a:latin typeface="interfaceregular"/>
              </a:rPr>
              <a:t>12:</a:t>
            </a:r>
            <a:r>
              <a:rPr lang="en-GB" b="0" i="0" dirty="0">
                <a:solidFill>
                  <a:srgbClr val="333333"/>
                </a:solidFill>
                <a:effectLst/>
                <a:latin typeface="interfaceregular"/>
              </a:rPr>
              <a:t>e055551. </a:t>
            </a:r>
            <a:r>
              <a:rPr lang="en-GB" b="0" i="0" dirty="0" err="1">
                <a:solidFill>
                  <a:srgbClr val="333333"/>
                </a:solidFill>
                <a:effectLst/>
                <a:latin typeface="interfaceregular"/>
              </a:rPr>
              <a:t>doi</a:t>
            </a:r>
            <a:r>
              <a:rPr lang="en-GB" b="0" i="0" dirty="0">
                <a:solidFill>
                  <a:srgbClr val="333333"/>
                </a:solidFill>
                <a:effectLst/>
                <a:latin typeface="interfaceregular"/>
              </a:rPr>
              <a:t>: 10.1136/bmjopen-2021-055551</a:t>
            </a:r>
          </a:p>
          <a:p>
            <a:pPr marL="342900" indent="-342900">
              <a:buAutoNum type="arabicPeriod"/>
            </a:pPr>
            <a:r>
              <a:rPr lang="en-GB" b="0" i="0" dirty="0">
                <a:solidFill>
                  <a:srgbClr val="333333"/>
                </a:solidFill>
                <a:effectLst/>
                <a:latin typeface="interfaceregular"/>
              </a:rPr>
              <a:t>Clinical Pharmacogenetics Implementation Consortium (2020) Clinical Pharmacogenetics Implementation Consortium (CPIC) Guideline for the Use of Aminoglycosides Based on MT-RNR1 Genotype. Clinical Pharmacology &amp; Therapeutics, 108(4), pp. 724–729.</a:t>
            </a:r>
          </a:p>
          <a:p>
            <a:pPr marL="0" indent="0">
              <a:buNone/>
            </a:pPr>
            <a:endParaRPr lang="en-GB" b="0" i="0" dirty="0">
              <a:solidFill>
                <a:srgbClr val="333333"/>
              </a:solidFill>
              <a:effectLst/>
              <a:latin typeface="interfaceregular"/>
            </a:endParaRPr>
          </a:p>
          <a:p>
            <a:pPr marL="0" indent="0">
              <a:buNone/>
            </a:pPr>
            <a:r>
              <a:rPr lang="en-GB" b="0" i="0" dirty="0">
                <a:solidFill>
                  <a:srgbClr val="333333"/>
                </a:solidFill>
                <a:effectLst/>
                <a:latin typeface="interfaceregular"/>
              </a:rPr>
              <a:t>Claims matrix reference: Rows 8 -10</a:t>
            </a:r>
          </a:p>
          <a:p>
            <a:pPr marL="0" indent="0">
              <a:buNone/>
            </a:pPr>
            <a:endParaRPr lang="en-GB" b="0" i="0" dirty="0">
              <a:solidFill>
                <a:srgbClr val="333333"/>
              </a:solidFill>
              <a:effectLst/>
              <a:latin typeface="interfaceregular"/>
            </a:endParaRPr>
          </a:p>
          <a:p>
            <a:pPr marL="228600" indent="-228600">
              <a:buAutoNum type="arabicPeriod"/>
            </a:pPr>
            <a:endParaRPr lang="en-GB" dirty="0"/>
          </a:p>
        </p:txBody>
      </p:sp>
      <p:sp>
        <p:nvSpPr>
          <p:cNvPr id="4" name="Slide Number Placeholder 3">
            <a:extLst>
              <a:ext uri="{FF2B5EF4-FFF2-40B4-BE49-F238E27FC236}">
                <a16:creationId xmlns:a16="http://schemas.microsoft.com/office/drawing/2014/main" id="{B51C9B89-C8C0-9ADC-FDAB-10856AAB6B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2BF6B8-C8F8-417E-B885-D86DE17ED1C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3657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EE0D2-EFA8-74D7-05F9-040932E0B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094754-3B02-D7AF-7DA4-1967E1B856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9E3F7-3A21-E486-FB11-322D45CE2F99}"/>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i="0" u="none" strike="noStrike" dirty="0">
                <a:solidFill>
                  <a:srgbClr val="000000"/>
                </a:solidFill>
                <a:effectLst/>
                <a:latin typeface="Calibri" panose="020F0502020204030204" pitchFamily="34" charset="0"/>
              </a:rPr>
              <a:t>https://medregs.blog.gov.uk/2023/10/02/the-role-of-genetics-in-medicine-safety/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475C6D"/>
                </a:solidFill>
                <a:effectLst/>
                <a:highlight>
                  <a:srgbClr val="F5F5F5"/>
                </a:highlight>
                <a:latin typeface="Montserrat" panose="00000500000000000000" pitchFamily="2" charset="0"/>
              </a:rPr>
              <a:t>2. J. M. Barbarino, T. L. McGregor, R. B. Altman, and T. E. Klein, </a:t>
            </a:r>
            <a:r>
              <a:rPr lang="en-GB" sz="1800" b="0" i="0" u="none" strike="noStrike" dirty="0" err="1">
                <a:solidFill>
                  <a:srgbClr val="475C6D"/>
                </a:solidFill>
                <a:effectLst/>
                <a:highlight>
                  <a:srgbClr val="F5F5F5"/>
                </a:highlight>
                <a:latin typeface="Montserrat" panose="00000500000000000000" pitchFamily="2" charset="0"/>
              </a:rPr>
              <a:t>PharmGKB</a:t>
            </a:r>
            <a:r>
              <a:rPr lang="en-GB" sz="1800" b="0" i="0" u="none" strike="noStrike" dirty="0">
                <a:solidFill>
                  <a:srgbClr val="475C6D"/>
                </a:solidFill>
                <a:effectLst/>
                <a:highlight>
                  <a:srgbClr val="F5F5F5"/>
                </a:highlight>
                <a:latin typeface="Montserrat" panose="00000500000000000000" pitchFamily="2" charset="0"/>
              </a:rPr>
              <a:t> summary: very important </a:t>
            </a:r>
            <a:r>
              <a:rPr lang="en-GB" sz="1800" b="0" i="0" u="none" strike="noStrike" dirty="0" err="1">
                <a:solidFill>
                  <a:srgbClr val="475C6D"/>
                </a:solidFill>
                <a:effectLst/>
                <a:highlight>
                  <a:srgbClr val="F5F5F5"/>
                </a:highlight>
                <a:latin typeface="Montserrat" panose="00000500000000000000" pitchFamily="2" charset="0"/>
              </a:rPr>
              <a:t>pharmacogene</a:t>
            </a:r>
            <a:r>
              <a:rPr lang="en-GB" sz="1800" b="0" i="0" u="none" strike="noStrike" dirty="0">
                <a:solidFill>
                  <a:srgbClr val="475C6D"/>
                </a:solidFill>
                <a:effectLst/>
                <a:highlight>
                  <a:srgbClr val="F5F5F5"/>
                </a:highlight>
                <a:latin typeface="Montserrat" panose="00000500000000000000" pitchFamily="2" charset="0"/>
              </a:rPr>
              <a:t> information for MT-RNR1. </a:t>
            </a:r>
            <a:r>
              <a:rPr lang="en-GB" sz="1800" b="0" i="0" u="none" strike="noStrike" dirty="0" err="1">
                <a:solidFill>
                  <a:srgbClr val="475C6D"/>
                </a:solidFill>
                <a:effectLst/>
                <a:highlight>
                  <a:srgbClr val="F5F5F5"/>
                </a:highlight>
                <a:latin typeface="Montserrat" panose="00000500000000000000" pitchFamily="2" charset="0"/>
              </a:rPr>
              <a:t>Pharmacogene</a:t>
            </a:r>
            <a:r>
              <a:rPr lang="en-GB" sz="1800" b="0" i="0" u="none" strike="noStrike" dirty="0">
                <a:solidFill>
                  <a:srgbClr val="475C6D"/>
                </a:solidFill>
                <a:effectLst/>
                <a:highlight>
                  <a:srgbClr val="F5F5F5"/>
                </a:highlight>
                <a:latin typeface="Montserrat" panose="00000500000000000000" pitchFamily="2" charset="0"/>
              </a:rPr>
              <a:t> Genomics, 2016. 26(12): p. 558-567.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475C6D"/>
                </a:solidFill>
                <a:effectLst/>
                <a:highlight>
                  <a:srgbClr val="F5F5F5"/>
                </a:highlight>
                <a:latin typeface="Montserrat" panose="00000500000000000000" pitchFamily="2" charset="0"/>
              </a:rPr>
              <a:t>3. Clinical Pharmacogenetics Implementation Consortium (2020) Clinical Pharmacogenetics Implementation Consortium (CPIC) Guideline for the Use of Aminoglycosides Based on MT-RNR1 Genotype. Clinical Pharmacology &amp; Therapeutics, 108(4), pp. 724–729.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dirty="0">
              <a:solidFill>
                <a:srgbClr val="475C6D"/>
              </a:solidFill>
              <a:effectLst/>
              <a:highlight>
                <a:srgbClr val="F5F5F5"/>
              </a:highlight>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dirty="0">
                <a:solidFill>
                  <a:srgbClr val="333333"/>
                </a:solidFill>
                <a:effectLst/>
                <a:latin typeface="interfaceregular"/>
              </a:rPr>
              <a:t>Claims matrix reference: Rows 8 -10, 12- 13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dirty="0">
              <a:solidFill>
                <a:srgbClr val="475C6D"/>
              </a:solidFill>
              <a:effectLst/>
              <a:highlight>
                <a:srgbClr val="F5F5F5"/>
              </a:highlight>
              <a:latin typeface="Montserrat" panose="00000500000000000000" pitchFamily="2" charset="0"/>
            </a:endParaRPr>
          </a:p>
          <a:p>
            <a:endParaRPr lang="en-GB" dirty="0"/>
          </a:p>
        </p:txBody>
      </p:sp>
      <p:sp>
        <p:nvSpPr>
          <p:cNvPr id="4" name="Slide Number Placeholder 3">
            <a:extLst>
              <a:ext uri="{FF2B5EF4-FFF2-40B4-BE49-F238E27FC236}">
                <a16:creationId xmlns:a16="http://schemas.microsoft.com/office/drawing/2014/main" id="{4A9068CD-1478-7243-478C-A2D86095479D}"/>
              </a:ext>
            </a:extLst>
          </p:cNvPr>
          <p:cNvSpPr>
            <a:spLocks noGrp="1"/>
          </p:cNvSpPr>
          <p:nvPr>
            <p:ph type="sldNum" sz="quarter" idx="5"/>
          </p:nvPr>
        </p:nvSpPr>
        <p:spPr/>
        <p:txBody>
          <a:bodyPr/>
          <a:lstStyle/>
          <a:p>
            <a:fld id="{1B2BF6B8-C8F8-417E-B885-D86DE17ED1C5}" type="slidenum">
              <a:rPr lang="en-GB" smtClean="0"/>
              <a:t>4</a:t>
            </a:fld>
            <a:endParaRPr lang="en-GB"/>
          </a:p>
        </p:txBody>
      </p:sp>
    </p:spTree>
    <p:extLst>
      <p:ext uri="{BB962C8B-B14F-4D97-AF65-F5344CB8AC3E}">
        <p14:creationId xmlns:p14="http://schemas.microsoft.com/office/powerpoint/2010/main" val="1578922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949EA-A1B7-2932-DD6F-186073F9F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80965-64BE-79F5-8486-B8536DDAC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0BD0A-1696-05A9-C374-1E930011E8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Calibri" panose="020F0502020204030204" pitchFamily="34" charset="0"/>
              </a:rPr>
              <a:t>Clinical Pharmacogenetics Implementation Consortium (2020) Clinical Pharmacogenetics Implementation Consortium (CPIC) Guideline for the Use of Aminoglycosides Based on MT-RNR1 Genotype. Clinical Pharmacology &amp; Therapeutics, 108(4), pp. 724–729.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33333"/>
                </a:solidFill>
                <a:effectLst/>
                <a:latin typeface="interfaceregular"/>
              </a:rPr>
              <a:t>Claims matrix reference: Rows 8 -10, 12- 13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dirty="0">
              <a:solidFill>
                <a:srgbClr val="000000"/>
              </a:solidFill>
              <a:effectLst/>
              <a:latin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800" b="0" i="0" u="none" strike="noStrike" dirty="0">
              <a:solidFill>
                <a:srgbClr val="475C6D"/>
              </a:solidFill>
              <a:effectLst/>
              <a:highlight>
                <a:srgbClr val="F5F5F5"/>
              </a:highlight>
              <a:latin typeface="Montserrat" panose="00000500000000000000" pitchFamily="2" charset="0"/>
            </a:endParaRPr>
          </a:p>
          <a:p>
            <a:endParaRPr lang="en-GB" dirty="0"/>
          </a:p>
        </p:txBody>
      </p:sp>
      <p:sp>
        <p:nvSpPr>
          <p:cNvPr id="4" name="Slide Number Placeholder 3">
            <a:extLst>
              <a:ext uri="{FF2B5EF4-FFF2-40B4-BE49-F238E27FC236}">
                <a16:creationId xmlns:a16="http://schemas.microsoft.com/office/drawing/2014/main" id="{0219290B-6A89-F400-010B-88D88273D729}"/>
              </a:ext>
            </a:extLst>
          </p:cNvPr>
          <p:cNvSpPr>
            <a:spLocks noGrp="1"/>
          </p:cNvSpPr>
          <p:nvPr>
            <p:ph type="sldNum" sz="quarter" idx="5"/>
          </p:nvPr>
        </p:nvSpPr>
        <p:spPr/>
        <p:txBody>
          <a:bodyPr/>
          <a:lstStyle/>
          <a:p>
            <a:fld id="{1B2BF6B8-C8F8-417E-B885-D86DE17ED1C5}" type="slidenum">
              <a:rPr lang="en-GB" smtClean="0"/>
              <a:t>5</a:t>
            </a:fld>
            <a:endParaRPr lang="en-GB"/>
          </a:p>
        </p:txBody>
      </p:sp>
    </p:spTree>
    <p:extLst>
      <p:ext uri="{BB962C8B-B14F-4D97-AF65-F5344CB8AC3E}">
        <p14:creationId xmlns:p14="http://schemas.microsoft.com/office/powerpoint/2010/main" val="3550964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41355-43DA-63A1-A96D-236ED923F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F242E-C3BA-447D-EDB9-97CDDD5969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F6AC97-622C-D477-D940-CB3EF4D5AF85}"/>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i="0" u="none" strike="noStrike" dirty="0">
                <a:solidFill>
                  <a:srgbClr val="000000"/>
                </a:solidFill>
                <a:effectLst/>
                <a:latin typeface="Calibri" panose="020F0502020204030204" pitchFamily="34" charset="0"/>
              </a:rPr>
              <a:t>Clinical Pharmacogenetics Implementation Consortium (2020) Clinical Pharmacogenetics Implementation Consortium (CPIC) Guideline for the Use of Aminoglycosides Based on MT-RNR1 Genotype. Clinical Pharmacology &amp; Therapeutics, 108(4), pp. 724–729.</a:t>
            </a:r>
            <a:endParaRPr lang="en-GB" sz="1800" b="0" i="0" u="none" strike="noStrike" dirty="0">
              <a:solidFill>
                <a:srgbClr val="475C6D"/>
              </a:solidFill>
              <a:effectLst/>
              <a:highlight>
                <a:srgbClr val="F5F5F5"/>
              </a:highlight>
              <a:latin typeface="Montserrat" panose="00000500000000000000" pitchFamily="2" charset="0"/>
            </a:endParaRPr>
          </a:p>
          <a:p>
            <a:endParaRPr lang="en-GB" dirty="0"/>
          </a:p>
          <a:p>
            <a:pPr marL="0" marR="0" lvl="0" indent="0" algn="l" defTabSz="1219170" rtl="0" eaLnBrk="1" fontAlgn="auto" latinLnBrk="0" hangingPunct="1">
              <a:lnSpc>
                <a:spcPct val="100000"/>
              </a:lnSpc>
              <a:spcBef>
                <a:spcPts val="0"/>
              </a:spcBef>
              <a:spcAft>
                <a:spcPts val="0"/>
              </a:spcAft>
              <a:buClrTx/>
              <a:buSzTx/>
              <a:buFontTx/>
              <a:buNone/>
              <a:tabLst/>
              <a:defRPr/>
            </a:pPr>
            <a:r>
              <a:rPr lang="en-GB" sz="1600" b="0" i="0" dirty="0">
                <a:solidFill>
                  <a:srgbClr val="333333"/>
                </a:solidFill>
                <a:effectLst/>
                <a:latin typeface="interfaceregular"/>
              </a:rPr>
              <a:t>Claims matrix reference: Rows 8 -10, 12- 13</a:t>
            </a:r>
          </a:p>
          <a:p>
            <a:endParaRPr lang="en-GB" dirty="0"/>
          </a:p>
        </p:txBody>
      </p:sp>
      <p:sp>
        <p:nvSpPr>
          <p:cNvPr id="4" name="Slide Number Placeholder 3">
            <a:extLst>
              <a:ext uri="{FF2B5EF4-FFF2-40B4-BE49-F238E27FC236}">
                <a16:creationId xmlns:a16="http://schemas.microsoft.com/office/drawing/2014/main" id="{EFEA2D5E-EFF1-104B-BD59-B87BAEFD23BF}"/>
              </a:ext>
            </a:extLst>
          </p:cNvPr>
          <p:cNvSpPr>
            <a:spLocks noGrp="1"/>
          </p:cNvSpPr>
          <p:nvPr>
            <p:ph type="sldNum" sz="quarter" idx="5"/>
          </p:nvPr>
        </p:nvSpPr>
        <p:spPr/>
        <p:txBody>
          <a:bodyPr/>
          <a:lstStyle/>
          <a:p>
            <a:fld id="{1B2BF6B8-C8F8-417E-B885-D86DE17ED1C5}" type="slidenum">
              <a:rPr lang="en-GB" smtClean="0"/>
              <a:t>6</a:t>
            </a:fld>
            <a:endParaRPr lang="en-GB"/>
          </a:p>
        </p:txBody>
      </p:sp>
    </p:spTree>
    <p:extLst>
      <p:ext uri="{BB962C8B-B14F-4D97-AF65-F5344CB8AC3E}">
        <p14:creationId xmlns:p14="http://schemas.microsoft.com/office/powerpoint/2010/main" val="3814602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0EC67-8208-B79E-AC61-BFFB41D88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98F8A-645D-787F-DAAD-593FF8B80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FE4E9-C0A2-E3C0-B009-8728CF1F78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solidFill>
                  <a:srgbClr val="000000"/>
                </a:solidFill>
                <a:effectLst/>
                <a:latin typeface="Times New Roman" panose="02020603050405020304" pitchFamily="18" charset="0"/>
              </a:rPr>
              <a:t>ttps://www.ema.europa.eu/en/documents/psusa/gentamicin-systemic-use-cmdh-scientific-conclusions-grounds-variation-amendments-product-information-timetable-implementation-psusa-00009159-202303_en.pdf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mn-lt"/>
                <a:ea typeface="+mn-ea"/>
                <a:cs typeface="+mn-cs"/>
              </a:rPr>
              <a:t>European Medicines Agency (EMA),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mn-lt"/>
                <a:ea typeface="+mn-ea"/>
                <a:cs typeface="+mn-cs"/>
              </a:rPr>
              <a:t>Coordination Group for Mutual Recognition and </a:t>
            </a:r>
            <a:r>
              <a:rPr lang="en-US" sz="1600" b="0" i="0" kern="1200" dirty="0" err="1">
                <a:solidFill>
                  <a:schemeClr val="tx1"/>
                </a:solidFill>
                <a:effectLst/>
                <a:latin typeface="+mn-lt"/>
                <a:ea typeface="+mn-ea"/>
                <a:cs typeface="+mn-cs"/>
              </a:rPr>
              <a:t>Decentralised</a:t>
            </a:r>
            <a:r>
              <a:rPr lang="en-US" sz="1600" b="0" i="0" kern="1200" dirty="0">
                <a:solidFill>
                  <a:schemeClr val="tx1"/>
                </a:solidFill>
                <a:effectLst/>
                <a:latin typeface="+mn-lt"/>
                <a:ea typeface="+mn-ea"/>
                <a:cs typeface="+mn-cs"/>
              </a:rPr>
              <a:t> Procedures – Human (</a:t>
            </a:r>
            <a:r>
              <a:rPr lang="en-US" sz="1600" b="0" i="0" kern="1200" dirty="0" err="1">
                <a:solidFill>
                  <a:schemeClr val="tx1"/>
                </a:solidFill>
                <a:effectLst/>
                <a:latin typeface="+mn-lt"/>
                <a:ea typeface="+mn-ea"/>
                <a:cs typeface="+mn-cs"/>
              </a:rPr>
              <a:t>CMDh</a:t>
            </a:r>
            <a:r>
              <a:rPr lang="en-US" sz="16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mn-lt"/>
                <a:ea typeface="+mn-ea"/>
                <a:cs typeface="+mn-cs"/>
              </a:rPr>
              <a:t>Pharmacovigilance Risk Assessment Committee (PRAC)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kern="1200" dirty="0">
              <a:solidFill>
                <a:schemeClr val="tx1"/>
              </a:solidFill>
              <a:effectLst/>
              <a:latin typeface="+mn-lt"/>
              <a:ea typeface="+mn-ea"/>
              <a:cs typeface="+mn-cs"/>
            </a:endParaRPr>
          </a:p>
          <a:p>
            <a:r>
              <a:rPr lang="en-GB" sz="1600" b="0" i="0" kern="1200" dirty="0" err="1">
                <a:solidFill>
                  <a:schemeClr val="tx1"/>
                </a:solidFill>
                <a:effectLst/>
                <a:latin typeface="+mn-lt"/>
                <a:ea typeface="+mn-ea"/>
                <a:cs typeface="+mn-cs"/>
              </a:rPr>
              <a:t>CMDh</a:t>
            </a:r>
            <a:r>
              <a:rPr lang="en-GB" sz="1600" b="0" i="0" kern="1200" dirty="0">
                <a:solidFill>
                  <a:schemeClr val="tx1"/>
                </a:solidFill>
                <a:effectLst/>
                <a:latin typeface="+mn-lt"/>
                <a:ea typeface="+mn-ea"/>
                <a:cs typeface="+mn-cs"/>
              </a:rPr>
              <a:t> Scientific Conclusions </a:t>
            </a:r>
          </a:p>
          <a:p>
            <a:r>
              <a:rPr lang="en-GB" sz="1600" b="0" i="0" kern="1200" dirty="0">
                <a:solidFill>
                  <a:schemeClr val="tx1"/>
                </a:solidFill>
                <a:effectLst/>
                <a:latin typeface="+mn-lt"/>
                <a:ea typeface="+mn-ea"/>
                <a:cs typeface="+mn-cs"/>
              </a:rPr>
              <a:t>Gentamicin (systemic use) - </a:t>
            </a:r>
            <a:r>
              <a:rPr lang="fr-FR" b="0" i="0" dirty="0">
                <a:solidFill>
                  <a:srgbClr val="000000"/>
                </a:solidFill>
                <a:effectLst/>
                <a:latin typeface="Times New Roman" panose="02020603050405020304" pitchFamily="18" charset="0"/>
              </a:rPr>
              <a:t>PSUSA/00009159/202303</a:t>
            </a:r>
          </a:p>
          <a:p>
            <a:r>
              <a:rPr lang="en-GB" sz="1600" b="0" i="0" kern="1200" dirty="0">
                <a:solidFill>
                  <a:schemeClr val="tx1"/>
                </a:solidFill>
                <a:effectLst/>
                <a:latin typeface="+mn-lt"/>
                <a:ea typeface="+mn-ea"/>
                <a:cs typeface="+mn-cs"/>
              </a:rPr>
              <a:t>Tobramycin (systemic use) - PSUSA/00009318/202009</a:t>
            </a:r>
          </a:p>
          <a:p>
            <a:r>
              <a:rPr lang="en-GB" sz="1600" b="0" i="0" kern="1200" dirty="0">
                <a:solidFill>
                  <a:schemeClr val="tx1"/>
                </a:solidFill>
                <a:effectLst/>
                <a:latin typeface="+mn-lt"/>
                <a:ea typeface="+mn-ea"/>
                <a:cs typeface="+mn-cs"/>
              </a:rPr>
              <a:t>Amikacin (systemic use) - PSUSA/00000143/202206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F7E795A2-7296-7AB6-9BFA-CCC8EC47C699}"/>
              </a:ext>
            </a:extLst>
          </p:cNvPr>
          <p:cNvSpPr>
            <a:spLocks noGrp="1"/>
          </p:cNvSpPr>
          <p:nvPr>
            <p:ph type="sldNum" sz="quarter" idx="5"/>
          </p:nvPr>
        </p:nvSpPr>
        <p:spPr/>
        <p:txBody>
          <a:bodyPr/>
          <a:lstStyle/>
          <a:p>
            <a:fld id="{1B2BF6B8-C8F8-417E-B885-D86DE17ED1C5}" type="slidenum">
              <a:rPr lang="en-GB" smtClean="0"/>
              <a:t>7</a:t>
            </a:fld>
            <a:endParaRPr lang="en-GB"/>
          </a:p>
        </p:txBody>
      </p:sp>
    </p:spTree>
    <p:extLst>
      <p:ext uri="{BB962C8B-B14F-4D97-AF65-F5344CB8AC3E}">
        <p14:creationId xmlns:p14="http://schemas.microsoft.com/office/powerpoint/2010/main" val="3705298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Overview | </a:t>
            </a:r>
            <a:r>
              <a:rPr lang="en-GB" dirty="0" err="1">
                <a:hlinkClick r:id="rId3"/>
              </a:rPr>
              <a:t>Genedrive</a:t>
            </a:r>
            <a:r>
              <a:rPr lang="en-GB" dirty="0">
                <a:hlinkClick r:id="rId3"/>
              </a:rPr>
              <a:t> MT-RNR1 ID Kit for detecting a genetic variant to guide antibiotic use and prevent hearing loss in babies: early value assessment | Guidance | NICE</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baseline="0" dirty="0">
                <a:solidFill>
                  <a:schemeClr val="bg1"/>
                </a:solidFill>
              </a:rPr>
              <a:t>NICE is a UK </a:t>
            </a:r>
            <a:r>
              <a:rPr lang="en-US" b="0" i="0" u="none" strike="noStrike" baseline="0" dirty="0" err="1">
                <a:solidFill>
                  <a:schemeClr val="bg1"/>
                </a:solidFill>
              </a:rPr>
              <a:t>organisation</a:t>
            </a:r>
            <a:r>
              <a:rPr lang="en-US" b="0" i="0" u="none" strike="noStrike" baseline="0" dirty="0">
                <a:solidFill>
                  <a:schemeClr val="bg1"/>
                </a:solidFill>
              </a:rPr>
              <a:t> with a remit to balance the best care with value for money across the NHS and social care, to deliver for both individuals and society as </a:t>
            </a:r>
            <a:r>
              <a:rPr lang="en-GB" b="0" i="0" u="none" strike="noStrike" baseline="0" dirty="0">
                <a:solidFill>
                  <a:schemeClr val="bg1"/>
                </a:solidFill>
              </a:rPr>
              <a:t>a whole.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bg1"/>
              </a:solidFill>
            </a:endParaRPr>
          </a:p>
          <a:p>
            <a:r>
              <a:rPr lang="en-US" sz="1600" b="1" dirty="0">
                <a:solidFill>
                  <a:srgbClr val="475C6D"/>
                </a:solidFill>
              </a:rPr>
              <a:t>Key recommendations:</a:t>
            </a:r>
          </a:p>
          <a:p>
            <a:pPr marL="316531" indent="-316531">
              <a:buFont typeface="+mj-lt"/>
              <a:buAutoNum type="arabicPeriod"/>
            </a:pPr>
            <a:r>
              <a:rPr lang="en-US" sz="1200" b="1" dirty="0">
                <a:solidFill>
                  <a:srgbClr val="00A09B"/>
                </a:solidFill>
              </a:rPr>
              <a:t>The </a:t>
            </a:r>
            <a:r>
              <a:rPr lang="en-US" sz="1200" b="1" dirty="0" err="1">
                <a:solidFill>
                  <a:srgbClr val="00A09B"/>
                </a:solidFill>
              </a:rPr>
              <a:t>Genedrive</a:t>
            </a:r>
            <a:r>
              <a:rPr lang="en-US" sz="1200" b="1" dirty="0">
                <a:solidFill>
                  <a:srgbClr val="00A09B"/>
                </a:solidFill>
              </a:rPr>
              <a:t>® MT-RNR1 ID Kit can be used in the NHS, while further evidence is generated, as an option for detecting the genetic variant m.1555A&gt;G to guide antibiotic (aminoglycoside) use and prevent hearing loss in newborns who are being considered for treatment with aminoglycosides.</a:t>
            </a:r>
          </a:p>
          <a:p>
            <a:pPr marL="316531" indent="-316531">
              <a:buFont typeface="+mj-lt"/>
              <a:buAutoNum type="arabicPeriod"/>
            </a:pPr>
            <a:r>
              <a:rPr lang="en-US" sz="1200" b="1" dirty="0">
                <a:solidFill>
                  <a:srgbClr val="00A09B"/>
                </a:solidFill>
              </a:rPr>
              <a:t>Healthcare professionals should tell parents about the possible implications of positive test results for their baby and their family at an appropriate time and give support and information.</a:t>
            </a:r>
          </a:p>
          <a:p>
            <a:pPr marL="316531" indent="-316531">
              <a:buFont typeface="+mj-lt"/>
              <a:buAutoNum type="arabicPeriod"/>
            </a:pPr>
            <a:r>
              <a:rPr lang="en-US" sz="1200" b="1" dirty="0">
                <a:solidFill>
                  <a:srgbClr val="00A09B"/>
                </a:solidFill>
              </a:rPr>
              <a:t>Positive results should be confirmed by laboratory testing.</a:t>
            </a:r>
          </a:p>
          <a:p>
            <a:pPr marL="316531" indent="-316531">
              <a:buFont typeface="+mj-lt"/>
              <a:buAutoNum type="arabicPeriod"/>
            </a:pPr>
            <a:r>
              <a:rPr lang="en-US" sz="1200" b="1" dirty="0">
                <a:solidFill>
                  <a:srgbClr val="00A09B"/>
                </a:solidFill>
              </a:rPr>
              <a:t>The recommendation is conditional on further evidence being generated.</a:t>
            </a:r>
          </a:p>
          <a:p>
            <a:pPr marL="316531" indent="-316531">
              <a:buFont typeface="+mj-lt"/>
              <a:buAutoNum type="arabicPeriod"/>
            </a:pPr>
            <a:endParaRPr lang="en-US" sz="1200" b="1" dirty="0">
              <a:solidFill>
                <a:srgbClr val="00A09B"/>
              </a:solidFill>
            </a:endParaRPr>
          </a:p>
          <a:p>
            <a:pPr marL="0" marR="0" lvl="0" indent="0" algn="l" defTabSz="1219170" rtl="0" eaLnBrk="1" fontAlgn="auto" latinLnBrk="0" hangingPunct="1">
              <a:lnSpc>
                <a:spcPct val="100000"/>
              </a:lnSpc>
              <a:spcBef>
                <a:spcPts val="0"/>
              </a:spcBef>
              <a:spcAft>
                <a:spcPts val="0"/>
              </a:spcAft>
              <a:buClrTx/>
              <a:buSzTx/>
              <a:buFont typeface="+mj-lt"/>
              <a:buNone/>
              <a:tabLst/>
              <a:defRPr/>
            </a:pPr>
            <a:r>
              <a:rPr lang="en-GB" sz="1200" b="0" i="0" dirty="0">
                <a:solidFill>
                  <a:srgbClr val="333333"/>
                </a:solidFill>
                <a:effectLst/>
                <a:latin typeface="interfaceregular"/>
              </a:rPr>
              <a:t>Claims matrix reference: Rows 22 / 30 / 38 / 39</a:t>
            </a:r>
          </a:p>
          <a:p>
            <a:pPr marL="0" indent="0">
              <a:buFont typeface="+mj-lt"/>
              <a:buNone/>
            </a:pPr>
            <a:endParaRPr lang="en-GB" sz="1200" b="1" dirty="0">
              <a:solidFill>
                <a:srgbClr val="00A09B"/>
              </a:solidFill>
            </a:endParaRPr>
          </a:p>
          <a:p>
            <a:endParaRPr lang="en-GB" dirty="0"/>
          </a:p>
        </p:txBody>
      </p:sp>
      <p:sp>
        <p:nvSpPr>
          <p:cNvPr id="4" name="Slide Number Placeholder 3"/>
          <p:cNvSpPr>
            <a:spLocks noGrp="1"/>
          </p:cNvSpPr>
          <p:nvPr>
            <p:ph type="sldNum" sz="quarter" idx="5"/>
          </p:nvPr>
        </p:nvSpPr>
        <p:spPr/>
        <p:txBody>
          <a:bodyPr/>
          <a:lstStyle/>
          <a:p>
            <a:fld id="{1B2BF6B8-C8F8-417E-B885-D86DE17ED1C5}" type="slidenum">
              <a:rPr lang="en-GB" smtClean="0"/>
              <a:t>8</a:t>
            </a:fld>
            <a:endParaRPr lang="en-GB"/>
          </a:p>
        </p:txBody>
      </p:sp>
    </p:spTree>
    <p:extLst>
      <p:ext uri="{BB962C8B-B14F-4D97-AF65-F5344CB8AC3E}">
        <p14:creationId xmlns:p14="http://schemas.microsoft.com/office/powerpoint/2010/main" val="2377198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B5741-DC36-8A51-1203-CAF66E014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21BFCE-E140-97C2-0D60-1B10293FD9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784259-44EA-B52C-4A32-9E7CCAAA8A12}"/>
              </a:ext>
            </a:extLst>
          </p:cNvPr>
          <p:cNvSpPr>
            <a:spLocks noGrp="1"/>
          </p:cNvSpPr>
          <p:nvPr>
            <p:ph type="body" idx="1"/>
          </p:nvPr>
        </p:nvSpPr>
        <p:spPr/>
        <p:txBody>
          <a:bodyPr/>
          <a:lstStyle/>
          <a:p>
            <a:r>
              <a:rPr lang="en-GB" sz="1600" b="1" i="0" u="none" strike="noStrike" kern="1200" baseline="0" dirty="0">
                <a:solidFill>
                  <a:schemeClr val="tx1"/>
                </a:solidFill>
                <a:latin typeface="+mn-lt"/>
                <a:ea typeface="+mn-ea"/>
                <a:cs typeface="+mn-cs"/>
              </a:rPr>
              <a:t>Reference: </a:t>
            </a:r>
            <a:r>
              <a:rPr lang="en-GB" sz="1600" b="0" i="0" u="none" strike="noStrike" kern="1200" baseline="0" dirty="0">
                <a:solidFill>
                  <a:schemeClr val="tx1"/>
                </a:solidFill>
                <a:latin typeface="+mn-lt"/>
                <a:ea typeface="+mn-ea"/>
                <a:cs typeface="+mn-cs"/>
              </a:rPr>
              <a:t>Harbour J, </a:t>
            </a:r>
            <a:r>
              <a:rPr lang="en-GB" sz="1600" b="0" i="0" u="none" strike="noStrike" kern="1200" baseline="0" dirty="0" err="1">
                <a:solidFill>
                  <a:schemeClr val="tx1"/>
                </a:solidFill>
                <a:latin typeface="+mn-lt"/>
                <a:ea typeface="+mn-ea"/>
                <a:cs typeface="+mn-cs"/>
              </a:rPr>
              <a:t>Heggeland</a:t>
            </a:r>
            <a:r>
              <a:rPr lang="en-GB" sz="1600" b="0" i="0" u="none" strike="noStrike" kern="1200" baseline="0" dirty="0">
                <a:solidFill>
                  <a:schemeClr val="tx1"/>
                </a:solidFill>
                <a:latin typeface="+mn-lt"/>
                <a:ea typeface="+mn-ea"/>
                <a:cs typeface="+mn-cs"/>
              </a:rPr>
              <a:t> M, Bates E, Chappell J, Herbert P, Lakha F, Lee A, Nicol T. (2024). Genotype testing to guide antibiotic</a:t>
            </a:r>
          </a:p>
          <a:p>
            <a:r>
              <a:rPr lang="en-US" sz="1600" b="0" i="0" u="none" strike="noStrike" kern="1200" baseline="0" dirty="0">
                <a:solidFill>
                  <a:schemeClr val="tx1"/>
                </a:solidFill>
                <a:latin typeface="+mn-lt"/>
                <a:ea typeface="+mn-ea"/>
                <a:cs typeface="+mn-cs"/>
              </a:rPr>
              <a:t>use and prevent hearing loss in neonates. Glasgow/Edinburgh; NHS Healthcare Improvement Scotland.</a:t>
            </a:r>
            <a:endParaRPr lang="en-US" dirty="0">
              <a:latin typeface="Montserrat" panose="00000500000000000000" pitchFamily="2" charset="0"/>
            </a:endParaRPr>
          </a:p>
          <a:p>
            <a:pPr marL="0" indent="0">
              <a:buNone/>
            </a:pPr>
            <a:r>
              <a:rPr lang="en-US" b="1" dirty="0">
                <a:latin typeface="Montserrat" panose="00000500000000000000" pitchFamily="2" charset="0"/>
              </a:rPr>
              <a:t>Available at: </a:t>
            </a:r>
            <a:r>
              <a:rPr lang="en-US" dirty="0">
                <a:latin typeface="Montserrat" panose="00000500000000000000" pitchFamily="2" charset="0"/>
              </a:rPr>
              <a:t>https://shtg.scot/our-advice/genotype-testing-to-guide-antibiotic-use-and-prevent-hearing-loss-in-babies/</a:t>
            </a:r>
          </a:p>
          <a:p>
            <a:pPr marL="0" indent="0">
              <a:buNone/>
            </a:pPr>
            <a:endParaRPr lang="en-US" dirty="0">
              <a:latin typeface="Montserrat" panose="00000500000000000000" pitchFamily="2" charset="0"/>
            </a:endParaRPr>
          </a:p>
          <a:p>
            <a:pPr marL="0" indent="0">
              <a:buNone/>
            </a:pPr>
            <a:r>
              <a:rPr lang="en-US" dirty="0">
                <a:latin typeface="Montserrat" panose="00000500000000000000" pitchFamily="2" charset="0"/>
              </a:rPr>
              <a:t>GPM-168 SHTG MT-RNR1 Assessment Summary</a:t>
            </a:r>
          </a:p>
        </p:txBody>
      </p:sp>
      <p:sp>
        <p:nvSpPr>
          <p:cNvPr id="4" name="Slide Number Placeholder 3">
            <a:extLst>
              <a:ext uri="{FF2B5EF4-FFF2-40B4-BE49-F238E27FC236}">
                <a16:creationId xmlns:a16="http://schemas.microsoft.com/office/drawing/2014/main" id="{9AD9846A-CE73-9833-4F5F-9BBCA4886332}"/>
              </a:ext>
            </a:extLst>
          </p:cNvPr>
          <p:cNvSpPr>
            <a:spLocks noGrp="1"/>
          </p:cNvSpPr>
          <p:nvPr>
            <p:ph type="sldNum" sz="quarter" idx="5"/>
          </p:nvPr>
        </p:nvSpPr>
        <p:spPr/>
        <p:txBody>
          <a:bodyPr/>
          <a:lstStyle/>
          <a:p>
            <a:fld id="{1B2BF6B8-C8F8-417E-B885-D86DE17ED1C5}" type="slidenum">
              <a:rPr lang="en-GB" smtClean="0"/>
              <a:t>9</a:t>
            </a:fld>
            <a:endParaRPr lang="en-GB"/>
          </a:p>
        </p:txBody>
      </p:sp>
    </p:spTree>
    <p:extLst>
      <p:ext uri="{BB962C8B-B14F-4D97-AF65-F5344CB8AC3E}">
        <p14:creationId xmlns:p14="http://schemas.microsoft.com/office/powerpoint/2010/main" val="2077945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4F2E6-6890-7CFB-E118-E6889CCB9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EF819-950A-7165-5998-67BB30548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D3CA73-1F4A-A713-5951-70DE686AC487}"/>
              </a:ext>
            </a:extLst>
          </p:cNvPr>
          <p:cNvSpPr>
            <a:spLocks noGrp="1"/>
          </p:cNvSpPr>
          <p:nvPr>
            <p:ph type="body" idx="1"/>
          </p:nvPr>
        </p:nvSpPr>
        <p:spPr/>
        <p:txBody>
          <a:bodyPr/>
          <a:lstStyle/>
          <a:p>
            <a:r>
              <a:rPr lang="en-US" dirty="0"/>
              <a:t>Current Options and the SOLUTION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Golden Hour = </a:t>
            </a:r>
            <a:r>
              <a:rPr lang="en-US" sz="1800" dirty="0">
                <a:effectLst/>
                <a:latin typeface="Segoe UI" panose="020B0502040204020203" pitchFamily="34" charset="0"/>
              </a:rPr>
              <a:t>the clinician has 1 hour to administer antibiotics from time of admission - this is based on suspicion of sepsis - as a sepsis diagnosis would take longer currently - this is in the NICE guidelines</a:t>
            </a:r>
            <a:endParaRPr lang="en-US" sz="1800" dirty="0">
              <a:effectLst/>
              <a:latin typeface="Arial" panose="020B0604020202020204" pitchFamily="34" charset="0"/>
            </a:endParaRPr>
          </a:p>
          <a:p>
            <a:r>
              <a:rPr lang="en-US" dirty="0"/>
              <a:t>Option 1 = how things are at the moment - 2% of population at risk of permanent hearing loss </a:t>
            </a:r>
          </a:p>
          <a:p>
            <a:r>
              <a:rPr lang="en-US" dirty="0"/>
              <a:t>Option 2 = not a cost-effective option, or a good idea due to concerns for antibiotic resistance, gentamicin is effective . Would contradict current NICE Guidance.</a:t>
            </a:r>
          </a:p>
          <a:p>
            <a:r>
              <a:rPr lang="en-US" dirty="0"/>
              <a:t>Option 3 = too long to wait, not an option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 4 = the solution to the clinical need, created with and for clinicians and patients in mind, </a:t>
            </a:r>
            <a:r>
              <a:rPr lang="en-US" sz="1800" dirty="0">
                <a:effectLst/>
                <a:latin typeface="Segoe UI" panose="020B0502040204020203" pitchFamily="34" charset="0"/>
              </a:rPr>
              <a:t>the time to result ensures treatment can be administered in a clinically actionable timeframe</a:t>
            </a:r>
            <a:endParaRPr lang="en-US" sz="1800" dirty="0">
              <a:effectLst/>
              <a:latin typeface="Arial" panose="020B060402020202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Innovative product</a:t>
            </a:r>
          </a:p>
          <a:p>
            <a:r>
              <a:rPr lang="en-US" dirty="0"/>
              <a:t>Nothing else currently on the market to meet these needs</a:t>
            </a:r>
          </a:p>
          <a:p>
            <a:endParaRPr lang="en-US" dirty="0"/>
          </a:p>
        </p:txBody>
      </p:sp>
      <p:sp>
        <p:nvSpPr>
          <p:cNvPr id="4" name="Slide Number Placeholder 3">
            <a:extLst>
              <a:ext uri="{FF2B5EF4-FFF2-40B4-BE49-F238E27FC236}">
                <a16:creationId xmlns:a16="http://schemas.microsoft.com/office/drawing/2014/main" id="{FF5B966A-45F3-9D53-F437-EC4E8336C5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2BF6B8-C8F8-417E-B885-D86DE17ED1C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5524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Single Picture left with text righ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sp>
        <p:nvSpPr>
          <p:cNvPr id="17" name="Text Placeholder 11">
            <a:extLst>
              <a:ext uri="{FF2B5EF4-FFF2-40B4-BE49-F238E27FC236}">
                <a16:creationId xmlns:a16="http://schemas.microsoft.com/office/drawing/2014/main" id="{9A15F4A3-0641-CD45-9884-DD639B1BCEB0}"/>
              </a:ext>
            </a:extLst>
          </p:cNvPr>
          <p:cNvSpPr>
            <a:spLocks noGrp="1"/>
          </p:cNvSpPr>
          <p:nvPr>
            <p:ph type="body" sz="quarter" idx="15"/>
          </p:nvPr>
        </p:nvSpPr>
        <p:spPr>
          <a:xfrm>
            <a:off x="6096000" y="4150834"/>
            <a:ext cx="5700605" cy="1040369"/>
          </a:xfrm>
          <a:prstGeom prst="rect">
            <a:avLst/>
          </a:prstGeom>
        </p:spPr>
        <p:txBody>
          <a:bodyPr anchor="t">
            <a:normAutofit/>
          </a:bodyPr>
          <a:lstStyle>
            <a:lvl1pPr marL="0" indent="0" algn="l">
              <a:buNone/>
              <a:defRPr sz="2667" b="0" i="0">
                <a:solidFill>
                  <a:srgbClr val="8597A3"/>
                </a:solidFill>
                <a:latin typeface="Montserrat" panose="00000500000000000000" pitchFamily="2" charset="0"/>
                <a:cs typeface="Poppins Light" pitchFamily="2" charset="77"/>
              </a:defRPr>
            </a:lvl1pPr>
          </a:lstStyle>
          <a:p>
            <a:pPr lvl="0"/>
            <a:r>
              <a:rPr lang="en-GB"/>
              <a:t>Click to edit Master text styles</a:t>
            </a:r>
          </a:p>
        </p:txBody>
      </p:sp>
      <p:sp>
        <p:nvSpPr>
          <p:cNvPr id="2" name="Rectangle 1">
            <a:extLst>
              <a:ext uri="{FF2B5EF4-FFF2-40B4-BE49-F238E27FC236}">
                <a16:creationId xmlns:a16="http://schemas.microsoft.com/office/drawing/2014/main" id="{122086F9-5FD1-DA35-3357-DF09EF18791F}"/>
              </a:ext>
            </a:extLst>
          </p:cNvPr>
          <p:cNvSpPr/>
          <p:nvPr userDrawn="1"/>
        </p:nvSpPr>
        <p:spPr>
          <a:xfrm>
            <a:off x="0" y="-1"/>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 Placeholder 11">
            <a:extLst>
              <a:ext uri="{FF2B5EF4-FFF2-40B4-BE49-F238E27FC236}">
                <a16:creationId xmlns:a16="http://schemas.microsoft.com/office/drawing/2014/main" id="{B1A1C91D-7B92-8708-4DA5-22FB86CBAD61}"/>
              </a:ext>
            </a:extLst>
          </p:cNvPr>
          <p:cNvSpPr>
            <a:spLocks noGrp="1"/>
          </p:cNvSpPr>
          <p:nvPr>
            <p:ph type="body" sz="quarter" idx="17"/>
          </p:nvPr>
        </p:nvSpPr>
        <p:spPr>
          <a:xfrm>
            <a:off x="6096000" y="2388630"/>
            <a:ext cx="5700605" cy="1040369"/>
          </a:xfrm>
          <a:prstGeom prst="rect">
            <a:avLst/>
          </a:prstGeom>
        </p:spPr>
        <p:txBody>
          <a:bodyPr anchor="t">
            <a:normAutofit/>
          </a:bodyPr>
          <a:lstStyle>
            <a:lvl1pPr marL="0" indent="0" algn="l">
              <a:buNone/>
              <a:defRPr sz="3200" b="1" i="0">
                <a:solidFill>
                  <a:srgbClr val="003341"/>
                </a:solidFill>
                <a:latin typeface="Montserrat" panose="00000500000000000000" pitchFamily="2" charset="0"/>
                <a:cs typeface="Poppins Light" pitchFamily="2" charset="77"/>
              </a:defRPr>
            </a:lvl1pPr>
          </a:lstStyle>
          <a:p>
            <a:pPr lvl="0"/>
            <a:r>
              <a:rPr lang="en-GB"/>
              <a:t>Click to edit Master text styles</a:t>
            </a:r>
          </a:p>
        </p:txBody>
      </p:sp>
      <p:sp>
        <p:nvSpPr>
          <p:cNvPr id="9" name="Rectangle 8">
            <a:extLst>
              <a:ext uri="{FF2B5EF4-FFF2-40B4-BE49-F238E27FC236}">
                <a16:creationId xmlns:a16="http://schemas.microsoft.com/office/drawing/2014/main" id="{E93BF907-3EED-DCF0-2648-6B651B42317C}"/>
              </a:ext>
            </a:extLst>
          </p:cNvPr>
          <p:cNvSpPr/>
          <p:nvPr userDrawn="1"/>
        </p:nvSpPr>
        <p:spPr>
          <a:xfrm>
            <a:off x="6096000" y="3667050"/>
            <a:ext cx="5700605" cy="266633"/>
          </a:xfrm>
          <a:prstGeom prst="rect">
            <a:avLst/>
          </a:prstGeom>
          <a:solidFill>
            <a:srgbClr val="009BA4"/>
          </a:solidFill>
          <a:ln>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a:p>
        </p:txBody>
      </p:sp>
      <p:pic>
        <p:nvPicPr>
          <p:cNvPr id="11" name="Picture 10">
            <a:extLst>
              <a:ext uri="{FF2B5EF4-FFF2-40B4-BE49-F238E27FC236}">
                <a16:creationId xmlns:a16="http://schemas.microsoft.com/office/drawing/2014/main" id="{198BBFCB-903B-378C-14D8-41B7893AE5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6941" y="219471"/>
            <a:ext cx="2522951" cy="422016"/>
          </a:xfrm>
          <a:prstGeom prst="rect">
            <a:avLst/>
          </a:prstGeom>
        </p:spPr>
      </p:pic>
      <p:cxnSp>
        <p:nvCxnSpPr>
          <p:cNvPr id="13" name="Straight Connector 12">
            <a:extLst>
              <a:ext uri="{FF2B5EF4-FFF2-40B4-BE49-F238E27FC236}">
                <a16:creationId xmlns:a16="http://schemas.microsoft.com/office/drawing/2014/main" id="{7CCD2648-0358-52FB-A340-8DFE2E51BF82}"/>
              </a:ext>
            </a:extLst>
          </p:cNvPr>
          <p:cNvCxnSpPr>
            <a:cxnSpLocks/>
          </p:cNvCxnSpPr>
          <p:nvPr userDrawn="1"/>
        </p:nvCxnSpPr>
        <p:spPr>
          <a:xfrm>
            <a:off x="2684290" y="558055"/>
            <a:ext cx="6546796"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pic>
        <p:nvPicPr>
          <p:cNvPr id="15" name="Picture 14" descr="A colorful lines and dots&#10;&#10;Description automatically generated">
            <a:extLst>
              <a:ext uri="{FF2B5EF4-FFF2-40B4-BE49-F238E27FC236}">
                <a16:creationId xmlns:a16="http://schemas.microsoft.com/office/drawing/2014/main" id="{5E454127-CA87-B192-0B1F-10B0AF9B6030}"/>
              </a:ext>
            </a:extLst>
          </p:cNvPr>
          <p:cNvPicPr>
            <a:picLocks noChangeAspect="1"/>
          </p:cNvPicPr>
          <p:nvPr userDrawn="1"/>
        </p:nvPicPr>
        <p:blipFill rotWithShape="1">
          <a:blip r:embed="rId3"/>
          <a:srcRect l="42731" t="-2167" r="-955" b="-871"/>
          <a:stretch/>
        </p:blipFill>
        <p:spPr>
          <a:xfrm>
            <a:off x="2474491" y="641487"/>
            <a:ext cx="3123212" cy="5527472"/>
          </a:xfrm>
          <a:prstGeom prst="rect">
            <a:avLst/>
          </a:prstGeom>
        </p:spPr>
      </p:pic>
      <p:pic>
        <p:nvPicPr>
          <p:cNvPr id="16" name="Picture 15" descr="A colorful lines and dots&#10;&#10;Description automatically generated">
            <a:extLst>
              <a:ext uri="{FF2B5EF4-FFF2-40B4-BE49-F238E27FC236}">
                <a16:creationId xmlns:a16="http://schemas.microsoft.com/office/drawing/2014/main" id="{CCA15752-F05E-41F8-D461-F6F42FE5820D}"/>
              </a:ext>
            </a:extLst>
          </p:cNvPr>
          <p:cNvPicPr>
            <a:picLocks noChangeAspect="1"/>
          </p:cNvPicPr>
          <p:nvPr userDrawn="1"/>
        </p:nvPicPr>
        <p:blipFill rotWithShape="1">
          <a:blip r:embed="rId3">
            <a:alphaModFix amt="30000"/>
          </a:blip>
          <a:srcRect l="-4472" t="-2167" r="57269" b="-871"/>
          <a:stretch/>
        </p:blipFill>
        <p:spPr>
          <a:xfrm>
            <a:off x="-57524" y="641487"/>
            <a:ext cx="2532016" cy="5527472"/>
          </a:xfrm>
          <a:prstGeom prst="rect">
            <a:avLst/>
          </a:prstGeom>
        </p:spPr>
      </p:pic>
      <p:cxnSp>
        <p:nvCxnSpPr>
          <p:cNvPr id="18" name="Straight Connector 17">
            <a:extLst>
              <a:ext uri="{FF2B5EF4-FFF2-40B4-BE49-F238E27FC236}">
                <a16:creationId xmlns:a16="http://schemas.microsoft.com/office/drawing/2014/main" id="{412A1AD9-79A9-4793-6662-B4615366CD8A}"/>
              </a:ext>
            </a:extLst>
          </p:cNvPr>
          <p:cNvCxnSpPr>
            <a:cxnSpLocks/>
          </p:cNvCxnSpPr>
          <p:nvPr userDrawn="1"/>
        </p:nvCxnSpPr>
        <p:spPr>
          <a:xfrm>
            <a:off x="2684290" y="6397920"/>
            <a:ext cx="5179550"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6A28CAB-5667-7A02-058A-B3E1F13424F5}"/>
              </a:ext>
            </a:extLst>
          </p:cNvPr>
          <p:cNvSpPr txBox="1"/>
          <p:nvPr userDrawn="1"/>
        </p:nvSpPr>
        <p:spPr>
          <a:xfrm>
            <a:off x="8006963" y="6299945"/>
            <a:ext cx="3789642"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Tree>
    <p:extLst>
      <p:ext uri="{BB962C8B-B14F-4D97-AF65-F5344CB8AC3E}">
        <p14:creationId xmlns:p14="http://schemas.microsoft.com/office/powerpoint/2010/main" val="745109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Four_Box">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212419" y="2460434"/>
            <a:ext cx="5308600" cy="1919287"/>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13"/>
          </p:nvPr>
        </p:nvSpPr>
        <p:spPr>
          <a:xfrm>
            <a:off x="6212419" y="4411061"/>
            <a:ext cx="5308600" cy="1904708"/>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p:cNvSpPr>
            <a:spLocks noGrp="1"/>
          </p:cNvSpPr>
          <p:nvPr>
            <p:ph sz="half" idx="14"/>
          </p:nvPr>
        </p:nvSpPr>
        <p:spPr>
          <a:xfrm>
            <a:off x="446859" y="2469357"/>
            <a:ext cx="5308600" cy="1919287"/>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half" idx="15"/>
          </p:nvPr>
        </p:nvSpPr>
        <p:spPr>
          <a:xfrm>
            <a:off x="446859" y="4428161"/>
            <a:ext cx="5308600" cy="1904708"/>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5880161-39BB-485C-AF06-218E73D59D7E}"/>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descr="A colorful lines and dots&#10;&#10;Description automatically generated">
            <a:extLst>
              <a:ext uri="{FF2B5EF4-FFF2-40B4-BE49-F238E27FC236}">
                <a16:creationId xmlns:a16="http://schemas.microsoft.com/office/drawing/2014/main" id="{4BC3531D-F287-D911-F143-F9EEBEFFE02B}"/>
              </a:ext>
            </a:extLst>
          </p:cNvPr>
          <p:cNvPicPr>
            <a:picLocks noChangeAspect="1"/>
          </p:cNvPicPr>
          <p:nvPr userDrawn="1"/>
        </p:nvPicPr>
        <p:blipFill rotWithShape="1">
          <a:blip r:embed="rId2">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pic>
        <p:nvPicPr>
          <p:cNvPr id="7" name="Picture 6">
            <a:extLst>
              <a:ext uri="{FF2B5EF4-FFF2-40B4-BE49-F238E27FC236}">
                <a16:creationId xmlns:a16="http://schemas.microsoft.com/office/drawing/2014/main" id="{22BB92D1-A964-7038-DB97-7130FBC38092}"/>
              </a:ext>
            </a:extLst>
          </p:cNvPr>
          <p:cNvPicPr>
            <a:picLocks noChangeAspect="1"/>
          </p:cNvPicPr>
          <p:nvPr userDrawn="1"/>
        </p:nvPicPr>
        <p:blipFill>
          <a:blip r:embed="rId3"/>
          <a:srcRect/>
          <a:stretch/>
        </p:blipFill>
        <p:spPr>
          <a:xfrm>
            <a:off x="10077043" y="6372474"/>
            <a:ext cx="1757916" cy="292247"/>
          </a:xfrm>
          <a:prstGeom prst="rect">
            <a:avLst/>
          </a:prstGeom>
        </p:spPr>
      </p:pic>
      <p:cxnSp>
        <p:nvCxnSpPr>
          <p:cNvPr id="8" name="Straight Connector 7">
            <a:extLst>
              <a:ext uri="{FF2B5EF4-FFF2-40B4-BE49-F238E27FC236}">
                <a16:creationId xmlns:a16="http://schemas.microsoft.com/office/drawing/2014/main" id="{1B0E348C-4337-B52F-63E9-2BA61C207033}"/>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6B80D801-423D-754A-15A4-BD7F3BFE42DC}"/>
              </a:ext>
            </a:extLst>
          </p:cNvPr>
          <p:cNvSpPr>
            <a:spLocks noGrp="1"/>
          </p:cNvSpPr>
          <p:nvPr>
            <p:ph type="subTitle" idx="16"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77DB746E-4F0D-4B99-CE92-46194BC4AC31}"/>
              </a:ext>
            </a:extLst>
          </p:cNvPr>
          <p:cNvCxnSpPr>
            <a:cxnSpLocks/>
          </p:cNvCxnSpPr>
          <p:nvPr userDrawn="1"/>
        </p:nvCxnSpPr>
        <p:spPr>
          <a:xfrm>
            <a:off x="446859" y="6397920"/>
            <a:ext cx="11366451"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C4A9A7D-5A71-5AC6-84D6-64080BF786DE}"/>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003341"/>
                </a:solidFill>
                <a:latin typeface="Montserrat"/>
              </a:rPr>
              <a:pPr defTabSz="914377"/>
              <a:t>‹#›</a:t>
            </a:fld>
            <a:r>
              <a:rPr lang="en-US" sz="933" b="1">
                <a:solidFill>
                  <a:srgbClr val="003341"/>
                </a:solidFill>
                <a:latin typeface="Montserrat"/>
              </a:rPr>
              <a:t> I </a:t>
            </a:r>
            <a:endParaRPr lang="en-US" sz="933">
              <a:solidFill>
                <a:srgbClr val="003341"/>
              </a:solidFill>
              <a:latin typeface="Metropolis Medium"/>
            </a:endParaRPr>
          </a:p>
        </p:txBody>
      </p:sp>
      <p:sp>
        <p:nvSpPr>
          <p:cNvPr id="2" name="Title Placeholder 7">
            <a:extLst>
              <a:ext uri="{FF2B5EF4-FFF2-40B4-BE49-F238E27FC236}">
                <a16:creationId xmlns:a16="http://schemas.microsoft.com/office/drawing/2014/main" id="{81918237-C6D6-1346-5191-947730E84E60}"/>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3" name="TextBox 2">
            <a:extLst>
              <a:ext uri="{FF2B5EF4-FFF2-40B4-BE49-F238E27FC236}">
                <a16:creationId xmlns:a16="http://schemas.microsoft.com/office/drawing/2014/main" id="{12365B37-D591-F7C8-D1E0-F94A7935CCBA}"/>
              </a:ext>
            </a:extLst>
          </p:cNvPr>
          <p:cNvSpPr txBox="1"/>
          <p:nvPr userDrawn="1"/>
        </p:nvSpPr>
        <p:spPr>
          <a:xfrm>
            <a:off x="446858" y="6476582"/>
            <a:ext cx="3822991"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pic>
        <p:nvPicPr>
          <p:cNvPr id="13" name="Picture 12" descr="A white logo on a black background&#10;&#10;Description automatically generated">
            <a:extLst>
              <a:ext uri="{FF2B5EF4-FFF2-40B4-BE49-F238E27FC236}">
                <a16:creationId xmlns:a16="http://schemas.microsoft.com/office/drawing/2014/main" id="{A0CEE76C-6599-C94C-DD9D-D5A50808CB01}"/>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2861616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50 / 50 split - text right">
    <p:bg>
      <p:bgPr>
        <a:solidFill>
          <a:srgbClr val="009BA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519C1A-C902-5E43-BCE7-DD9B7BFC38F7}"/>
              </a:ext>
            </a:extLst>
          </p:cNvPr>
          <p:cNvSpPr/>
          <p:nvPr/>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p>
        </p:txBody>
      </p:sp>
      <p:pic>
        <p:nvPicPr>
          <p:cNvPr id="3" name="Picture 2">
            <a:extLst>
              <a:ext uri="{FF2B5EF4-FFF2-40B4-BE49-F238E27FC236}">
                <a16:creationId xmlns:a16="http://schemas.microsoft.com/office/drawing/2014/main" id="{3BFD6B4D-4842-4E01-1E07-BB916DCCE1D2}"/>
              </a:ext>
            </a:extLst>
          </p:cNvPr>
          <p:cNvPicPr>
            <a:picLocks noChangeAspect="1"/>
          </p:cNvPicPr>
          <p:nvPr userDrawn="1"/>
        </p:nvPicPr>
        <p:blipFill>
          <a:blip r:embed="rId2"/>
          <a:srcRect/>
          <a:stretch/>
        </p:blipFill>
        <p:spPr>
          <a:xfrm>
            <a:off x="10077043" y="6372474"/>
            <a:ext cx="1757916" cy="292247"/>
          </a:xfrm>
          <a:prstGeom prst="rect">
            <a:avLst/>
          </a:prstGeom>
        </p:spPr>
      </p:pic>
      <p:cxnSp>
        <p:nvCxnSpPr>
          <p:cNvPr id="10" name="Straight Connector 9">
            <a:extLst>
              <a:ext uri="{FF2B5EF4-FFF2-40B4-BE49-F238E27FC236}">
                <a16:creationId xmlns:a16="http://schemas.microsoft.com/office/drawing/2014/main" id="{13F99ED9-11BB-2FF9-B5D0-3F43DC6342F1}"/>
              </a:ext>
            </a:extLst>
          </p:cNvPr>
          <p:cNvCxnSpPr>
            <a:cxnSpLocks/>
          </p:cNvCxnSpPr>
          <p:nvPr userDrawn="1"/>
        </p:nvCxnSpPr>
        <p:spPr>
          <a:xfrm>
            <a:off x="322319" y="558055"/>
            <a:ext cx="5773681"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DBF42F5-18D5-0E99-09E6-75A2393DC12B}"/>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003341"/>
                </a:solidFill>
                <a:latin typeface="Montserrat"/>
              </a:rPr>
              <a:pPr defTabSz="914377"/>
              <a:t>‹#›</a:t>
            </a:fld>
            <a:r>
              <a:rPr lang="en-US" sz="933" b="1">
                <a:solidFill>
                  <a:srgbClr val="003341"/>
                </a:solidFill>
                <a:latin typeface="Montserrat"/>
              </a:rPr>
              <a:t> I </a:t>
            </a:r>
            <a:endParaRPr lang="en-US" sz="933">
              <a:solidFill>
                <a:srgbClr val="003341"/>
              </a:solidFill>
              <a:latin typeface="Metropolis Medium"/>
            </a:endParaRPr>
          </a:p>
        </p:txBody>
      </p:sp>
      <p:sp>
        <p:nvSpPr>
          <p:cNvPr id="11" name="TextBox 10">
            <a:extLst>
              <a:ext uri="{FF2B5EF4-FFF2-40B4-BE49-F238E27FC236}">
                <a16:creationId xmlns:a16="http://schemas.microsoft.com/office/drawing/2014/main" id="{CA71D304-A60A-422E-B2DE-3E849FAA5ACE}"/>
              </a:ext>
            </a:extLst>
          </p:cNvPr>
          <p:cNvSpPr txBox="1"/>
          <p:nvPr userDrawn="1"/>
        </p:nvSpPr>
        <p:spPr>
          <a:xfrm>
            <a:off x="446858" y="6476582"/>
            <a:ext cx="3830943"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3" name="Content Placeholder 2">
            <a:extLst>
              <a:ext uri="{FF2B5EF4-FFF2-40B4-BE49-F238E27FC236}">
                <a16:creationId xmlns:a16="http://schemas.microsoft.com/office/drawing/2014/main" id="{8D919CAB-4792-724D-CE39-EBCBC7543300}"/>
              </a:ext>
            </a:extLst>
          </p:cNvPr>
          <p:cNvSpPr>
            <a:spLocks noGrp="1"/>
          </p:cNvSpPr>
          <p:nvPr>
            <p:ph idx="20"/>
          </p:nvPr>
        </p:nvSpPr>
        <p:spPr>
          <a:xfrm>
            <a:off x="446858" y="745016"/>
            <a:ext cx="5436705" cy="5396823"/>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B2D1F729-659B-5A99-597F-E04DAA7EDEE2}"/>
              </a:ext>
            </a:extLst>
          </p:cNvPr>
          <p:cNvSpPr>
            <a:spLocks noGrp="1"/>
          </p:cNvSpPr>
          <p:nvPr>
            <p:ph idx="21"/>
          </p:nvPr>
        </p:nvSpPr>
        <p:spPr>
          <a:xfrm>
            <a:off x="6308437" y="745016"/>
            <a:ext cx="5436705" cy="5396823"/>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3972457"/>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50 / 50 split - text right">
    <p:bg>
      <p:bgPr>
        <a:solidFill>
          <a:srgbClr val="8597A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519C1A-C902-5E43-BCE7-DD9B7BFC38F7}"/>
              </a:ext>
            </a:extLst>
          </p:cNvPr>
          <p:cNvSpPr/>
          <p:nvPr/>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p>
        </p:txBody>
      </p:sp>
      <p:pic>
        <p:nvPicPr>
          <p:cNvPr id="3" name="Picture 2">
            <a:extLst>
              <a:ext uri="{FF2B5EF4-FFF2-40B4-BE49-F238E27FC236}">
                <a16:creationId xmlns:a16="http://schemas.microsoft.com/office/drawing/2014/main" id="{3BFD6B4D-4842-4E01-1E07-BB916DCCE1D2}"/>
              </a:ext>
            </a:extLst>
          </p:cNvPr>
          <p:cNvPicPr>
            <a:picLocks noChangeAspect="1"/>
          </p:cNvPicPr>
          <p:nvPr userDrawn="1"/>
        </p:nvPicPr>
        <p:blipFill>
          <a:blip r:embed="rId2"/>
          <a:srcRect/>
          <a:stretch/>
        </p:blipFill>
        <p:spPr>
          <a:xfrm>
            <a:off x="10077043" y="6372474"/>
            <a:ext cx="1757916" cy="292247"/>
          </a:xfrm>
          <a:prstGeom prst="rect">
            <a:avLst/>
          </a:prstGeom>
        </p:spPr>
      </p:pic>
      <p:cxnSp>
        <p:nvCxnSpPr>
          <p:cNvPr id="10" name="Straight Connector 9">
            <a:extLst>
              <a:ext uri="{FF2B5EF4-FFF2-40B4-BE49-F238E27FC236}">
                <a16:creationId xmlns:a16="http://schemas.microsoft.com/office/drawing/2014/main" id="{B9F3C146-B730-EB74-18A7-04C21AC4C117}"/>
              </a:ext>
            </a:extLst>
          </p:cNvPr>
          <p:cNvCxnSpPr>
            <a:cxnSpLocks/>
          </p:cNvCxnSpPr>
          <p:nvPr userDrawn="1"/>
        </p:nvCxnSpPr>
        <p:spPr>
          <a:xfrm>
            <a:off x="322319" y="558055"/>
            <a:ext cx="5773681"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85E775-BBB6-465A-B85D-59BA61C8FF26}"/>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003341"/>
                </a:solidFill>
                <a:latin typeface="Montserrat"/>
              </a:rPr>
              <a:pPr defTabSz="914377"/>
              <a:t>‹#›</a:t>
            </a:fld>
            <a:r>
              <a:rPr lang="en-US" sz="933" b="1">
                <a:solidFill>
                  <a:srgbClr val="003341"/>
                </a:solidFill>
                <a:latin typeface="Montserrat"/>
              </a:rPr>
              <a:t> I </a:t>
            </a:r>
            <a:endParaRPr lang="en-US" sz="933">
              <a:solidFill>
                <a:srgbClr val="003341"/>
              </a:solidFill>
              <a:latin typeface="Metropolis Medium"/>
            </a:endParaRPr>
          </a:p>
        </p:txBody>
      </p:sp>
      <p:sp>
        <p:nvSpPr>
          <p:cNvPr id="12" name="TextBox 11">
            <a:extLst>
              <a:ext uri="{FF2B5EF4-FFF2-40B4-BE49-F238E27FC236}">
                <a16:creationId xmlns:a16="http://schemas.microsoft.com/office/drawing/2014/main" id="{43B01E97-B282-54A1-E767-2F0DE7255693}"/>
              </a:ext>
            </a:extLst>
          </p:cNvPr>
          <p:cNvSpPr txBox="1"/>
          <p:nvPr userDrawn="1"/>
        </p:nvSpPr>
        <p:spPr>
          <a:xfrm>
            <a:off x="446858" y="6476582"/>
            <a:ext cx="3878651"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3" name="Content Placeholder 2">
            <a:extLst>
              <a:ext uri="{FF2B5EF4-FFF2-40B4-BE49-F238E27FC236}">
                <a16:creationId xmlns:a16="http://schemas.microsoft.com/office/drawing/2014/main" id="{947499B6-2E17-14A0-50FB-001795D33BF3}"/>
              </a:ext>
            </a:extLst>
          </p:cNvPr>
          <p:cNvSpPr>
            <a:spLocks noGrp="1"/>
          </p:cNvSpPr>
          <p:nvPr>
            <p:ph idx="20"/>
          </p:nvPr>
        </p:nvSpPr>
        <p:spPr>
          <a:xfrm>
            <a:off x="446858" y="745016"/>
            <a:ext cx="5436705" cy="5396823"/>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96FBDE00-7776-41C4-B7BD-85FE5DCB5F62}"/>
              </a:ext>
            </a:extLst>
          </p:cNvPr>
          <p:cNvSpPr>
            <a:spLocks noGrp="1"/>
          </p:cNvSpPr>
          <p:nvPr>
            <p:ph idx="21"/>
          </p:nvPr>
        </p:nvSpPr>
        <p:spPr>
          <a:xfrm>
            <a:off x="6330421" y="745016"/>
            <a:ext cx="5436705" cy="5396823"/>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70074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Titl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cxnSp>
        <p:nvCxnSpPr>
          <p:cNvPr id="7" name="Straight Connector 6">
            <a:extLst>
              <a:ext uri="{FF2B5EF4-FFF2-40B4-BE49-F238E27FC236}">
                <a16:creationId xmlns:a16="http://schemas.microsoft.com/office/drawing/2014/main" id="{B41E1AB2-6DC9-E70F-C72F-CB8C05DF4A0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870693B-2770-4A3A-8B27-3F355F3CC6CC}"/>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5" name="Straight Connector 14">
            <a:extLst>
              <a:ext uri="{FF2B5EF4-FFF2-40B4-BE49-F238E27FC236}">
                <a16:creationId xmlns:a16="http://schemas.microsoft.com/office/drawing/2014/main" id="{31941FAF-8621-7E6C-531D-6614EBEF222C}"/>
              </a:ext>
            </a:extLst>
          </p:cNvPr>
          <p:cNvCxnSpPr>
            <a:cxnSpLocks/>
          </p:cNvCxnSpPr>
          <p:nvPr userDrawn="1"/>
        </p:nvCxnSpPr>
        <p:spPr>
          <a:xfrm>
            <a:off x="446859" y="6397920"/>
            <a:ext cx="11366451"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20" name="Subtitle 2">
            <a:extLst>
              <a:ext uri="{FF2B5EF4-FFF2-40B4-BE49-F238E27FC236}">
                <a16:creationId xmlns:a16="http://schemas.microsoft.com/office/drawing/2014/main" id="{31B8D176-65AE-2092-C9AD-EF6715EF3686}"/>
              </a:ext>
            </a:extLst>
          </p:cNvPr>
          <p:cNvSpPr>
            <a:spLocks noGrp="1"/>
          </p:cNvSpPr>
          <p:nvPr>
            <p:ph type="subTitle" idx="1" hasCustomPrompt="1"/>
          </p:nvPr>
        </p:nvSpPr>
        <p:spPr>
          <a:xfrm>
            <a:off x="436537" y="783982"/>
            <a:ext cx="11376772"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pic>
        <p:nvPicPr>
          <p:cNvPr id="5" name="Picture 4">
            <a:extLst>
              <a:ext uri="{FF2B5EF4-FFF2-40B4-BE49-F238E27FC236}">
                <a16:creationId xmlns:a16="http://schemas.microsoft.com/office/drawing/2014/main" id="{5585B6E5-ECFA-C8DB-E329-178B97BB31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6941" y="219471"/>
            <a:ext cx="2522951" cy="422016"/>
          </a:xfrm>
          <a:prstGeom prst="rect">
            <a:avLst/>
          </a:prstGeom>
        </p:spPr>
      </p:pic>
      <p:sp>
        <p:nvSpPr>
          <p:cNvPr id="2" name="Title Placeholder 7">
            <a:extLst>
              <a:ext uri="{FF2B5EF4-FFF2-40B4-BE49-F238E27FC236}">
                <a16:creationId xmlns:a16="http://schemas.microsoft.com/office/drawing/2014/main" id="{9FE19AFC-D227-D0AF-47BB-A5F7D91A941E}"/>
              </a:ext>
            </a:extLst>
          </p:cNvPr>
          <p:cNvSpPr>
            <a:spLocks noGrp="1"/>
          </p:cNvSpPr>
          <p:nvPr>
            <p:ph type="title"/>
          </p:nvPr>
        </p:nvSpPr>
        <p:spPr>
          <a:xfrm>
            <a:off x="440400" y="1579871"/>
            <a:ext cx="11366451"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3" name="TextBox 2">
            <a:extLst>
              <a:ext uri="{FF2B5EF4-FFF2-40B4-BE49-F238E27FC236}">
                <a16:creationId xmlns:a16="http://schemas.microsoft.com/office/drawing/2014/main" id="{6AE02EBC-2613-791B-38B7-32AF4D080F56}"/>
              </a:ext>
            </a:extLst>
          </p:cNvPr>
          <p:cNvSpPr txBox="1"/>
          <p:nvPr userDrawn="1"/>
        </p:nvSpPr>
        <p:spPr>
          <a:xfrm>
            <a:off x="446859" y="6476582"/>
            <a:ext cx="3838894"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Tree>
    <p:extLst>
      <p:ext uri="{BB962C8B-B14F-4D97-AF65-F5344CB8AC3E}">
        <p14:creationId xmlns:p14="http://schemas.microsoft.com/office/powerpoint/2010/main" val="99840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cxnSp>
        <p:nvCxnSpPr>
          <p:cNvPr id="7" name="Straight Connector 6">
            <a:extLst>
              <a:ext uri="{FF2B5EF4-FFF2-40B4-BE49-F238E27FC236}">
                <a16:creationId xmlns:a16="http://schemas.microsoft.com/office/drawing/2014/main" id="{B41E1AB2-6DC9-E70F-C72F-CB8C05DF4A0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870693B-2770-4A3A-8B27-3F355F3CC6CC}"/>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5" name="Straight Connector 14">
            <a:extLst>
              <a:ext uri="{FF2B5EF4-FFF2-40B4-BE49-F238E27FC236}">
                <a16:creationId xmlns:a16="http://schemas.microsoft.com/office/drawing/2014/main" id="{31941FAF-8621-7E6C-531D-6614EBEF222C}"/>
              </a:ext>
            </a:extLst>
          </p:cNvPr>
          <p:cNvCxnSpPr>
            <a:cxnSpLocks/>
          </p:cNvCxnSpPr>
          <p:nvPr userDrawn="1"/>
        </p:nvCxnSpPr>
        <p:spPr>
          <a:xfrm>
            <a:off x="446859" y="6397920"/>
            <a:ext cx="11366451"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20" name="Subtitle 2">
            <a:extLst>
              <a:ext uri="{FF2B5EF4-FFF2-40B4-BE49-F238E27FC236}">
                <a16:creationId xmlns:a16="http://schemas.microsoft.com/office/drawing/2014/main" id="{31B8D176-65AE-2092-C9AD-EF6715EF3686}"/>
              </a:ext>
            </a:extLst>
          </p:cNvPr>
          <p:cNvSpPr>
            <a:spLocks noGrp="1"/>
          </p:cNvSpPr>
          <p:nvPr>
            <p:ph type="subTitle" idx="1" hasCustomPrompt="1"/>
          </p:nvPr>
        </p:nvSpPr>
        <p:spPr>
          <a:xfrm>
            <a:off x="436537" y="783982"/>
            <a:ext cx="11376772"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pic>
        <p:nvPicPr>
          <p:cNvPr id="5" name="Picture 4">
            <a:extLst>
              <a:ext uri="{FF2B5EF4-FFF2-40B4-BE49-F238E27FC236}">
                <a16:creationId xmlns:a16="http://schemas.microsoft.com/office/drawing/2014/main" id="{5585B6E5-ECFA-C8DB-E329-178B97BB31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6941" y="219471"/>
            <a:ext cx="2522951" cy="422016"/>
          </a:xfrm>
          <a:prstGeom prst="rect">
            <a:avLst/>
          </a:prstGeom>
        </p:spPr>
      </p:pic>
      <p:sp>
        <p:nvSpPr>
          <p:cNvPr id="2" name="Title Placeholder 7">
            <a:extLst>
              <a:ext uri="{FF2B5EF4-FFF2-40B4-BE49-F238E27FC236}">
                <a16:creationId xmlns:a16="http://schemas.microsoft.com/office/drawing/2014/main" id="{28EDE37A-61B9-E4DE-D425-2684CFCBECB8}"/>
              </a:ext>
            </a:extLst>
          </p:cNvPr>
          <p:cNvSpPr>
            <a:spLocks noGrp="1"/>
          </p:cNvSpPr>
          <p:nvPr>
            <p:ph type="title"/>
          </p:nvPr>
        </p:nvSpPr>
        <p:spPr>
          <a:xfrm>
            <a:off x="440399" y="1579871"/>
            <a:ext cx="11366451"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4" name="TextBox 3">
            <a:extLst>
              <a:ext uri="{FF2B5EF4-FFF2-40B4-BE49-F238E27FC236}">
                <a16:creationId xmlns:a16="http://schemas.microsoft.com/office/drawing/2014/main" id="{073FA617-35DA-9A3A-AF30-5A40BD58AF05}"/>
              </a:ext>
            </a:extLst>
          </p:cNvPr>
          <p:cNvSpPr txBox="1"/>
          <p:nvPr userDrawn="1"/>
        </p:nvSpPr>
        <p:spPr>
          <a:xfrm>
            <a:off x="446859" y="6476582"/>
            <a:ext cx="3886602"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1" name="Content Placeholder 2">
            <a:extLst>
              <a:ext uri="{FF2B5EF4-FFF2-40B4-BE49-F238E27FC236}">
                <a16:creationId xmlns:a16="http://schemas.microsoft.com/office/drawing/2014/main" id="{9B123968-786F-B902-18A3-11DB627F3E90}"/>
              </a:ext>
            </a:extLst>
          </p:cNvPr>
          <p:cNvSpPr>
            <a:spLocks noGrp="1"/>
          </p:cNvSpPr>
          <p:nvPr>
            <p:ph idx="20"/>
          </p:nvPr>
        </p:nvSpPr>
        <p:spPr>
          <a:xfrm>
            <a:off x="446858" y="2590575"/>
            <a:ext cx="11376772"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7500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pictur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cxnSp>
        <p:nvCxnSpPr>
          <p:cNvPr id="7" name="Straight Connector 6">
            <a:extLst>
              <a:ext uri="{FF2B5EF4-FFF2-40B4-BE49-F238E27FC236}">
                <a16:creationId xmlns:a16="http://schemas.microsoft.com/office/drawing/2014/main" id="{B41E1AB2-6DC9-E70F-C72F-CB8C05DF4A0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870693B-2770-4A3A-8B27-3F355F3CC6CC}"/>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5" name="Straight Connector 14">
            <a:extLst>
              <a:ext uri="{FF2B5EF4-FFF2-40B4-BE49-F238E27FC236}">
                <a16:creationId xmlns:a16="http://schemas.microsoft.com/office/drawing/2014/main" id="{31941FAF-8621-7E6C-531D-6614EBEF222C}"/>
              </a:ext>
            </a:extLst>
          </p:cNvPr>
          <p:cNvCxnSpPr>
            <a:cxnSpLocks/>
          </p:cNvCxnSpPr>
          <p:nvPr userDrawn="1"/>
        </p:nvCxnSpPr>
        <p:spPr>
          <a:xfrm>
            <a:off x="446859" y="6397920"/>
            <a:ext cx="11366451"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20" name="Subtitle 2">
            <a:extLst>
              <a:ext uri="{FF2B5EF4-FFF2-40B4-BE49-F238E27FC236}">
                <a16:creationId xmlns:a16="http://schemas.microsoft.com/office/drawing/2014/main" id="{31B8D176-65AE-2092-C9AD-EF6715EF3686}"/>
              </a:ext>
            </a:extLst>
          </p:cNvPr>
          <p:cNvSpPr>
            <a:spLocks noGrp="1"/>
          </p:cNvSpPr>
          <p:nvPr>
            <p:ph type="subTitle" idx="1" hasCustomPrompt="1"/>
          </p:nvPr>
        </p:nvSpPr>
        <p:spPr>
          <a:xfrm>
            <a:off x="436537" y="783982"/>
            <a:ext cx="11376772"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pic>
        <p:nvPicPr>
          <p:cNvPr id="5" name="Picture 4">
            <a:extLst>
              <a:ext uri="{FF2B5EF4-FFF2-40B4-BE49-F238E27FC236}">
                <a16:creationId xmlns:a16="http://schemas.microsoft.com/office/drawing/2014/main" id="{5585B6E5-ECFA-C8DB-E329-178B97BB31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6941" y="219471"/>
            <a:ext cx="2522951" cy="422016"/>
          </a:xfrm>
          <a:prstGeom prst="rect">
            <a:avLst/>
          </a:prstGeom>
        </p:spPr>
      </p:pic>
      <p:sp>
        <p:nvSpPr>
          <p:cNvPr id="3" name="Title Placeholder 7">
            <a:extLst>
              <a:ext uri="{FF2B5EF4-FFF2-40B4-BE49-F238E27FC236}">
                <a16:creationId xmlns:a16="http://schemas.microsoft.com/office/drawing/2014/main" id="{B0A8C39E-5FF4-3E28-AF1F-754F4A688B95}"/>
              </a:ext>
            </a:extLst>
          </p:cNvPr>
          <p:cNvSpPr>
            <a:spLocks noGrp="1"/>
          </p:cNvSpPr>
          <p:nvPr>
            <p:ph type="title"/>
          </p:nvPr>
        </p:nvSpPr>
        <p:spPr>
          <a:xfrm>
            <a:off x="440401" y="1579871"/>
            <a:ext cx="11376772"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4" name="TextBox 3">
            <a:extLst>
              <a:ext uri="{FF2B5EF4-FFF2-40B4-BE49-F238E27FC236}">
                <a16:creationId xmlns:a16="http://schemas.microsoft.com/office/drawing/2014/main" id="{38830A7B-D7C6-DC2E-FDE9-965DAEDF7BC1}"/>
              </a:ext>
            </a:extLst>
          </p:cNvPr>
          <p:cNvSpPr txBox="1"/>
          <p:nvPr userDrawn="1"/>
        </p:nvSpPr>
        <p:spPr>
          <a:xfrm>
            <a:off x="446859" y="6476582"/>
            <a:ext cx="4045628"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1" name="Content Placeholder 2">
            <a:extLst>
              <a:ext uri="{FF2B5EF4-FFF2-40B4-BE49-F238E27FC236}">
                <a16:creationId xmlns:a16="http://schemas.microsoft.com/office/drawing/2014/main" id="{83D25950-D19C-1279-647C-8CD78590680E}"/>
              </a:ext>
            </a:extLst>
          </p:cNvPr>
          <p:cNvSpPr>
            <a:spLocks noGrp="1"/>
          </p:cNvSpPr>
          <p:nvPr>
            <p:ph idx="20"/>
          </p:nvPr>
        </p:nvSpPr>
        <p:spPr>
          <a:xfrm>
            <a:off x="446858" y="2590575"/>
            <a:ext cx="11366451"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3915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1 x Text 1 x pictur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cxnSp>
        <p:nvCxnSpPr>
          <p:cNvPr id="7" name="Straight Connector 6">
            <a:extLst>
              <a:ext uri="{FF2B5EF4-FFF2-40B4-BE49-F238E27FC236}">
                <a16:creationId xmlns:a16="http://schemas.microsoft.com/office/drawing/2014/main" id="{B41E1AB2-6DC9-E70F-C72F-CB8C05DF4A0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870693B-2770-4A3A-8B27-3F355F3CC6CC}"/>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5" name="Straight Connector 14">
            <a:extLst>
              <a:ext uri="{FF2B5EF4-FFF2-40B4-BE49-F238E27FC236}">
                <a16:creationId xmlns:a16="http://schemas.microsoft.com/office/drawing/2014/main" id="{31941FAF-8621-7E6C-531D-6614EBEF222C}"/>
              </a:ext>
            </a:extLst>
          </p:cNvPr>
          <p:cNvCxnSpPr>
            <a:cxnSpLocks/>
          </p:cNvCxnSpPr>
          <p:nvPr userDrawn="1"/>
        </p:nvCxnSpPr>
        <p:spPr>
          <a:xfrm>
            <a:off x="446859" y="6397920"/>
            <a:ext cx="11366451"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20" name="Subtitle 2">
            <a:extLst>
              <a:ext uri="{FF2B5EF4-FFF2-40B4-BE49-F238E27FC236}">
                <a16:creationId xmlns:a16="http://schemas.microsoft.com/office/drawing/2014/main" id="{31B8D176-65AE-2092-C9AD-EF6715EF3686}"/>
              </a:ext>
            </a:extLst>
          </p:cNvPr>
          <p:cNvSpPr>
            <a:spLocks noGrp="1"/>
          </p:cNvSpPr>
          <p:nvPr>
            <p:ph type="subTitle" idx="1" hasCustomPrompt="1"/>
          </p:nvPr>
        </p:nvSpPr>
        <p:spPr>
          <a:xfrm>
            <a:off x="436537" y="783982"/>
            <a:ext cx="11376772"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pic>
        <p:nvPicPr>
          <p:cNvPr id="5" name="Picture 4">
            <a:extLst>
              <a:ext uri="{FF2B5EF4-FFF2-40B4-BE49-F238E27FC236}">
                <a16:creationId xmlns:a16="http://schemas.microsoft.com/office/drawing/2014/main" id="{5585B6E5-ECFA-C8DB-E329-178B97BB31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6941" y="219471"/>
            <a:ext cx="2522951" cy="422016"/>
          </a:xfrm>
          <a:prstGeom prst="rect">
            <a:avLst/>
          </a:prstGeom>
        </p:spPr>
      </p:pic>
      <p:sp>
        <p:nvSpPr>
          <p:cNvPr id="4" name="Content Placeholder 2">
            <a:extLst>
              <a:ext uri="{FF2B5EF4-FFF2-40B4-BE49-F238E27FC236}">
                <a16:creationId xmlns:a16="http://schemas.microsoft.com/office/drawing/2014/main" id="{00F2368F-C0B0-6934-AEA0-6F8F9D7A3DF8}"/>
              </a:ext>
            </a:extLst>
          </p:cNvPr>
          <p:cNvSpPr>
            <a:spLocks noGrp="1"/>
          </p:cNvSpPr>
          <p:nvPr>
            <p:ph idx="20"/>
          </p:nvPr>
        </p:nvSpPr>
        <p:spPr>
          <a:xfrm>
            <a:off x="446859" y="2643539"/>
            <a:ext cx="5436705"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7">
            <a:extLst>
              <a:ext uri="{FF2B5EF4-FFF2-40B4-BE49-F238E27FC236}">
                <a16:creationId xmlns:a16="http://schemas.microsoft.com/office/drawing/2014/main" id="{16818DBD-B7C7-9292-C504-7DAA1ABC9F50}"/>
              </a:ext>
            </a:extLst>
          </p:cNvPr>
          <p:cNvSpPr>
            <a:spLocks noGrp="1"/>
          </p:cNvSpPr>
          <p:nvPr>
            <p:ph type="title"/>
          </p:nvPr>
        </p:nvSpPr>
        <p:spPr>
          <a:xfrm>
            <a:off x="440401" y="1579871"/>
            <a:ext cx="11376772"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11" name="TextBox 10">
            <a:extLst>
              <a:ext uri="{FF2B5EF4-FFF2-40B4-BE49-F238E27FC236}">
                <a16:creationId xmlns:a16="http://schemas.microsoft.com/office/drawing/2014/main" id="{008BD2D5-AAFD-27FE-58D8-BFB65DE9EDAD}"/>
              </a:ext>
            </a:extLst>
          </p:cNvPr>
          <p:cNvSpPr txBox="1"/>
          <p:nvPr userDrawn="1"/>
        </p:nvSpPr>
        <p:spPr>
          <a:xfrm>
            <a:off x="446859" y="6476582"/>
            <a:ext cx="3838894"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2" name="Content Placeholder 2">
            <a:extLst>
              <a:ext uri="{FF2B5EF4-FFF2-40B4-BE49-F238E27FC236}">
                <a16:creationId xmlns:a16="http://schemas.microsoft.com/office/drawing/2014/main" id="{EE22754A-90EB-39E6-708F-EF2D20B6C010}"/>
              </a:ext>
            </a:extLst>
          </p:cNvPr>
          <p:cNvSpPr>
            <a:spLocks noGrp="1"/>
          </p:cNvSpPr>
          <p:nvPr>
            <p:ph idx="21"/>
          </p:nvPr>
        </p:nvSpPr>
        <p:spPr>
          <a:xfrm>
            <a:off x="6376604" y="2643539"/>
            <a:ext cx="5436705"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01161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Divider Slide green">
    <p:bg>
      <p:bgPr>
        <a:gradFill>
          <a:gsLst>
            <a:gs pos="50000">
              <a:srgbClr val="009BA4"/>
            </a:gs>
            <a:gs pos="0">
              <a:srgbClr val="009BA4"/>
            </a:gs>
            <a:gs pos="100000">
              <a:srgbClr val="003341"/>
            </a:gs>
          </a:gsLst>
          <a:path path="circle">
            <a:fillToRect l="50000" t="130000" r="50000" b="-30000"/>
          </a:path>
        </a:gradFill>
        <a:effectLst/>
      </p:bgPr>
    </p:bg>
    <p:spTree>
      <p:nvGrpSpPr>
        <p:cNvPr id="1" name=""/>
        <p:cNvGrpSpPr/>
        <p:nvPr/>
      </p:nvGrpSpPr>
      <p:grpSpPr>
        <a:xfrm>
          <a:off x="0" y="0"/>
          <a:ext cx="0" cy="0"/>
          <a:chOff x="0" y="0"/>
          <a:chExt cx="0" cy="0"/>
        </a:xfrm>
      </p:grpSpPr>
      <p:pic>
        <p:nvPicPr>
          <p:cNvPr id="4" name="Picture 3" descr="A colorful lines and dots&#10;&#10;Description automatically generated">
            <a:extLst>
              <a:ext uri="{FF2B5EF4-FFF2-40B4-BE49-F238E27FC236}">
                <a16:creationId xmlns:a16="http://schemas.microsoft.com/office/drawing/2014/main" id="{473CA369-9814-AAAD-EFDF-5F7023538816}"/>
              </a:ext>
            </a:extLst>
          </p:cNvPr>
          <p:cNvPicPr>
            <a:picLocks noChangeAspect="1"/>
          </p:cNvPicPr>
          <p:nvPr userDrawn="1"/>
        </p:nvPicPr>
        <p:blipFill rotWithShape="1">
          <a:blip r:embed="rId2">
            <a:alphaModFix amt="20000"/>
          </a:blip>
          <a:srcRect l="-3524" t="2378" r="-206" b="715"/>
          <a:stretch/>
        </p:blipFill>
        <p:spPr>
          <a:xfrm>
            <a:off x="360219" y="-1288950"/>
            <a:ext cx="11268363" cy="10527817"/>
          </a:xfrm>
          <a:prstGeom prst="rect">
            <a:avLst/>
          </a:prstGeom>
        </p:spPr>
      </p:pic>
      <p:pic>
        <p:nvPicPr>
          <p:cNvPr id="5" name="Picture 4">
            <a:extLst>
              <a:ext uri="{FF2B5EF4-FFF2-40B4-BE49-F238E27FC236}">
                <a16:creationId xmlns:a16="http://schemas.microsoft.com/office/drawing/2014/main" id="{C1D59C87-A577-9AE4-11F2-E568FC47A106}"/>
              </a:ext>
            </a:extLst>
          </p:cNvPr>
          <p:cNvPicPr>
            <a:picLocks noChangeAspect="1"/>
          </p:cNvPicPr>
          <p:nvPr userDrawn="1"/>
        </p:nvPicPr>
        <p:blipFill>
          <a:blip r:embed="rId3"/>
          <a:srcRect/>
          <a:stretch/>
        </p:blipFill>
        <p:spPr>
          <a:xfrm>
            <a:off x="10077043" y="6372474"/>
            <a:ext cx="1757916" cy="292247"/>
          </a:xfrm>
          <a:prstGeom prst="rect">
            <a:avLst/>
          </a:prstGeom>
        </p:spPr>
      </p:pic>
      <p:sp>
        <p:nvSpPr>
          <p:cNvPr id="3" name="Title Placeholder 7">
            <a:extLst>
              <a:ext uri="{FF2B5EF4-FFF2-40B4-BE49-F238E27FC236}">
                <a16:creationId xmlns:a16="http://schemas.microsoft.com/office/drawing/2014/main" id="{142F699D-16D4-423E-27DA-F28691742F3F}"/>
              </a:ext>
            </a:extLst>
          </p:cNvPr>
          <p:cNvSpPr>
            <a:spLocks noGrp="1"/>
          </p:cNvSpPr>
          <p:nvPr>
            <p:ph type="title"/>
          </p:nvPr>
        </p:nvSpPr>
        <p:spPr>
          <a:xfrm>
            <a:off x="1668837" y="2965642"/>
            <a:ext cx="9001919" cy="926717"/>
          </a:xfrm>
          <a:prstGeom prst="rect">
            <a:avLst/>
          </a:prstGeom>
        </p:spPr>
        <p:txBody>
          <a:bodyPr vert="horz" lIns="91440" tIns="45720" rIns="91440" bIns="45720" rtlCol="0" anchor="ctr">
            <a:normAutofit/>
          </a:bodyPr>
          <a:lstStyle>
            <a:lvl1pPr>
              <a:defRPr sz="4267">
                <a:solidFill>
                  <a:schemeClr val="bg1"/>
                </a:solidFill>
              </a:defRPr>
            </a:lvl1pPr>
          </a:lstStyle>
          <a:p>
            <a:r>
              <a:rPr lang="en-GB"/>
              <a:t>Click to edit Master title style</a:t>
            </a:r>
            <a:endParaRPr lang="en-US"/>
          </a:p>
        </p:txBody>
      </p:sp>
      <p:sp>
        <p:nvSpPr>
          <p:cNvPr id="2" name="TextBox 1">
            <a:extLst>
              <a:ext uri="{FF2B5EF4-FFF2-40B4-BE49-F238E27FC236}">
                <a16:creationId xmlns:a16="http://schemas.microsoft.com/office/drawing/2014/main" id="{88A540CD-915D-C485-6E2E-DC42D271E110}"/>
              </a:ext>
            </a:extLst>
          </p:cNvPr>
          <p:cNvSpPr txBox="1"/>
          <p:nvPr userDrawn="1"/>
        </p:nvSpPr>
        <p:spPr>
          <a:xfrm>
            <a:off x="446858" y="6476582"/>
            <a:ext cx="3870699"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chemeClr val="bg1"/>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chemeClr val="bg1"/>
              </a:solidFill>
              <a:effectLst/>
              <a:uLnTx/>
              <a:uFillTx/>
              <a:latin typeface="Metropolis Medium" pitchFamily="2" charset="77"/>
              <a:ea typeface="+mn-ea"/>
              <a:cs typeface="+mn-cs"/>
            </a:endParaRPr>
          </a:p>
        </p:txBody>
      </p:sp>
    </p:spTree>
    <p:extLst>
      <p:ext uri="{BB962C8B-B14F-4D97-AF65-F5344CB8AC3E}">
        <p14:creationId xmlns:p14="http://schemas.microsoft.com/office/powerpoint/2010/main" val="2126418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slide Grey">
    <p:bg>
      <p:bgPr>
        <a:gradFill>
          <a:gsLst>
            <a:gs pos="50000">
              <a:srgbClr val="8597A3"/>
            </a:gs>
            <a:gs pos="0">
              <a:srgbClr val="8597A3"/>
            </a:gs>
            <a:gs pos="100000">
              <a:srgbClr val="003341"/>
            </a:gs>
          </a:gsLst>
          <a:path path="circle">
            <a:fillToRect l="50000" t="130000" r="50000" b="-30000"/>
          </a:path>
        </a:gradFill>
        <a:effectLst/>
      </p:bgPr>
    </p:bg>
    <p:spTree>
      <p:nvGrpSpPr>
        <p:cNvPr id="1" name=""/>
        <p:cNvGrpSpPr/>
        <p:nvPr/>
      </p:nvGrpSpPr>
      <p:grpSpPr>
        <a:xfrm>
          <a:off x="0" y="0"/>
          <a:ext cx="0" cy="0"/>
          <a:chOff x="0" y="0"/>
          <a:chExt cx="0" cy="0"/>
        </a:xfrm>
      </p:grpSpPr>
      <p:pic>
        <p:nvPicPr>
          <p:cNvPr id="4" name="Picture 3" descr="A colorful lines and dots&#10;&#10;Description automatically generated">
            <a:extLst>
              <a:ext uri="{FF2B5EF4-FFF2-40B4-BE49-F238E27FC236}">
                <a16:creationId xmlns:a16="http://schemas.microsoft.com/office/drawing/2014/main" id="{473CA369-9814-AAAD-EFDF-5F7023538816}"/>
              </a:ext>
            </a:extLst>
          </p:cNvPr>
          <p:cNvPicPr>
            <a:picLocks noChangeAspect="1"/>
          </p:cNvPicPr>
          <p:nvPr userDrawn="1"/>
        </p:nvPicPr>
        <p:blipFill rotWithShape="1">
          <a:blip r:embed="rId2">
            <a:alphaModFix amt="20000"/>
          </a:blip>
          <a:srcRect l="-3524" t="2378" r="-206" b="715"/>
          <a:stretch/>
        </p:blipFill>
        <p:spPr>
          <a:xfrm>
            <a:off x="461819" y="-1279714"/>
            <a:ext cx="11268363" cy="10527817"/>
          </a:xfrm>
          <a:prstGeom prst="rect">
            <a:avLst/>
          </a:prstGeom>
        </p:spPr>
      </p:pic>
      <p:pic>
        <p:nvPicPr>
          <p:cNvPr id="2" name="Picture 1">
            <a:extLst>
              <a:ext uri="{FF2B5EF4-FFF2-40B4-BE49-F238E27FC236}">
                <a16:creationId xmlns:a16="http://schemas.microsoft.com/office/drawing/2014/main" id="{BF7CDD59-D089-E858-4254-9F1167744ABA}"/>
              </a:ext>
            </a:extLst>
          </p:cNvPr>
          <p:cNvPicPr>
            <a:picLocks noChangeAspect="1"/>
          </p:cNvPicPr>
          <p:nvPr userDrawn="1"/>
        </p:nvPicPr>
        <p:blipFill>
          <a:blip r:embed="rId3"/>
          <a:srcRect/>
          <a:stretch/>
        </p:blipFill>
        <p:spPr>
          <a:xfrm>
            <a:off x="10077043" y="6372474"/>
            <a:ext cx="1757916" cy="292247"/>
          </a:xfrm>
          <a:prstGeom prst="rect">
            <a:avLst/>
          </a:prstGeom>
        </p:spPr>
      </p:pic>
      <p:sp>
        <p:nvSpPr>
          <p:cNvPr id="5" name="Title Placeholder 7">
            <a:extLst>
              <a:ext uri="{FF2B5EF4-FFF2-40B4-BE49-F238E27FC236}">
                <a16:creationId xmlns:a16="http://schemas.microsoft.com/office/drawing/2014/main" id="{C946CB04-335A-5F1E-B970-553517427809}"/>
              </a:ext>
            </a:extLst>
          </p:cNvPr>
          <p:cNvSpPr>
            <a:spLocks noGrp="1"/>
          </p:cNvSpPr>
          <p:nvPr>
            <p:ph type="title"/>
          </p:nvPr>
        </p:nvSpPr>
        <p:spPr>
          <a:xfrm>
            <a:off x="1668837" y="2965642"/>
            <a:ext cx="9001919" cy="926717"/>
          </a:xfrm>
          <a:prstGeom prst="rect">
            <a:avLst/>
          </a:prstGeom>
        </p:spPr>
        <p:txBody>
          <a:bodyPr vert="horz" lIns="91440" tIns="45720" rIns="91440" bIns="45720" rtlCol="0" anchor="ctr">
            <a:normAutofit/>
          </a:bodyPr>
          <a:lstStyle>
            <a:lvl1pPr>
              <a:defRPr sz="4267">
                <a:solidFill>
                  <a:schemeClr val="bg1"/>
                </a:solidFill>
              </a:defRPr>
            </a:lvl1pPr>
          </a:lstStyle>
          <a:p>
            <a:r>
              <a:rPr lang="en-GB"/>
              <a:t>Click to edit Master title style</a:t>
            </a:r>
            <a:endParaRPr lang="en-US"/>
          </a:p>
        </p:txBody>
      </p:sp>
      <p:sp>
        <p:nvSpPr>
          <p:cNvPr id="3" name="TextBox 2">
            <a:extLst>
              <a:ext uri="{FF2B5EF4-FFF2-40B4-BE49-F238E27FC236}">
                <a16:creationId xmlns:a16="http://schemas.microsoft.com/office/drawing/2014/main" id="{DB38E484-8EE7-FF36-728C-A4085787E2CC}"/>
              </a:ext>
            </a:extLst>
          </p:cNvPr>
          <p:cNvSpPr txBox="1"/>
          <p:nvPr userDrawn="1"/>
        </p:nvSpPr>
        <p:spPr>
          <a:xfrm>
            <a:off x="446858" y="6476582"/>
            <a:ext cx="3759381"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chemeClr val="bg1"/>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chemeClr val="bg1"/>
              </a:solidFill>
              <a:effectLst/>
              <a:uLnTx/>
              <a:uFillTx/>
              <a:latin typeface="Metropolis Medium" pitchFamily="2" charset="77"/>
              <a:ea typeface="+mn-ea"/>
              <a:cs typeface="+mn-cs"/>
            </a:endParaRPr>
          </a:p>
        </p:txBody>
      </p:sp>
    </p:spTree>
    <p:extLst>
      <p:ext uri="{BB962C8B-B14F-4D97-AF65-F5344CB8AC3E}">
        <p14:creationId xmlns:p14="http://schemas.microsoft.com/office/powerpoint/2010/main" val="3200426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GD_MT-RNR1 ">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67E6FC6C-0C84-0A47-A712-A27CEC121701}"/>
              </a:ext>
            </a:extLst>
          </p:cNvPr>
          <p:cNvSpPr>
            <a:spLocks noGrp="1"/>
          </p:cNvSpPr>
          <p:nvPr>
            <p:ph type="body" sz="quarter" idx="15"/>
          </p:nvPr>
        </p:nvSpPr>
        <p:spPr>
          <a:xfrm>
            <a:off x="322319" y="1499975"/>
            <a:ext cx="11536601" cy="727960"/>
          </a:xfrm>
          <a:prstGeom prst="rect">
            <a:avLst/>
          </a:prstGeom>
        </p:spPr>
        <p:txBody>
          <a:bodyPr anchor="t">
            <a:normAutofit/>
          </a:bodyPr>
          <a:lstStyle>
            <a:lvl1pPr marL="0" indent="0">
              <a:buNone/>
              <a:defRPr sz="2000" b="0" i="0">
                <a:solidFill>
                  <a:srgbClr val="8597A3"/>
                </a:solidFill>
                <a:latin typeface="Montserrat" panose="00000500000000000000" pitchFamily="2" charset="0"/>
                <a:cs typeface="Poppins Light" pitchFamily="2" charset="77"/>
              </a:defRPr>
            </a:lvl1pPr>
          </a:lstStyle>
          <a:p>
            <a:pPr lvl="0"/>
            <a:r>
              <a:rPr lang="en-GB"/>
              <a:t>Click to edit Master text styles</a:t>
            </a:r>
          </a:p>
        </p:txBody>
      </p:sp>
      <p:cxnSp>
        <p:nvCxnSpPr>
          <p:cNvPr id="3" name="Straight Connector 2">
            <a:extLst>
              <a:ext uri="{FF2B5EF4-FFF2-40B4-BE49-F238E27FC236}">
                <a16:creationId xmlns:a16="http://schemas.microsoft.com/office/drawing/2014/main" id="{96DDB0A0-92B0-959F-DAC0-21DF620921B3}"/>
              </a:ext>
            </a:extLst>
          </p:cNvPr>
          <p:cNvCxnSpPr>
            <a:cxnSpLocks/>
          </p:cNvCxnSpPr>
          <p:nvPr userDrawn="1"/>
        </p:nvCxnSpPr>
        <p:spPr>
          <a:xfrm>
            <a:off x="322319" y="558055"/>
            <a:ext cx="9020464"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95539A6-0F0A-EF3A-FAC8-9F57921541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26942" y="219471"/>
            <a:ext cx="2522951" cy="422016"/>
          </a:xfrm>
          <a:prstGeom prst="rect">
            <a:avLst/>
          </a:prstGeom>
        </p:spPr>
      </p:pic>
      <p:cxnSp>
        <p:nvCxnSpPr>
          <p:cNvPr id="13" name="Straight Connector 12">
            <a:extLst>
              <a:ext uri="{FF2B5EF4-FFF2-40B4-BE49-F238E27FC236}">
                <a16:creationId xmlns:a16="http://schemas.microsoft.com/office/drawing/2014/main" id="{76F9D1B3-CD70-BD2C-302E-237C879E5F7C}"/>
              </a:ext>
            </a:extLst>
          </p:cNvPr>
          <p:cNvCxnSpPr>
            <a:cxnSpLocks/>
          </p:cNvCxnSpPr>
          <p:nvPr userDrawn="1"/>
        </p:nvCxnSpPr>
        <p:spPr>
          <a:xfrm>
            <a:off x="322319" y="6389809"/>
            <a:ext cx="11536601"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93FD4D86-8AE5-6F1E-CAB8-833846FC10BE}"/>
              </a:ext>
            </a:extLst>
          </p:cNvPr>
          <p:cNvSpPr>
            <a:spLocks noGrp="1"/>
          </p:cNvSpPr>
          <p:nvPr>
            <p:ph type="body" sz="quarter" idx="17"/>
          </p:nvPr>
        </p:nvSpPr>
        <p:spPr>
          <a:xfrm>
            <a:off x="322319" y="644293"/>
            <a:ext cx="11536600" cy="727960"/>
          </a:xfrm>
          <a:prstGeom prst="rect">
            <a:avLst/>
          </a:prstGeom>
        </p:spPr>
        <p:txBody>
          <a:bodyPr anchor="t">
            <a:normAutofit/>
          </a:bodyPr>
          <a:lstStyle>
            <a:lvl1pPr marL="0" indent="0">
              <a:buNone/>
              <a:defRPr sz="3200" b="0" i="0">
                <a:solidFill>
                  <a:srgbClr val="003341"/>
                </a:solidFill>
                <a:latin typeface="+mj-lt"/>
                <a:cs typeface="Poppins Light" pitchFamily="2" charset="77"/>
              </a:defRPr>
            </a:lvl1pPr>
          </a:lstStyle>
          <a:p>
            <a:pPr lvl="0"/>
            <a:r>
              <a:rPr lang="en-GB"/>
              <a:t>Click to edit Master text styles</a:t>
            </a:r>
          </a:p>
        </p:txBody>
      </p:sp>
      <p:sp>
        <p:nvSpPr>
          <p:cNvPr id="12" name="Text Placeholder 11">
            <a:extLst>
              <a:ext uri="{FF2B5EF4-FFF2-40B4-BE49-F238E27FC236}">
                <a16:creationId xmlns:a16="http://schemas.microsoft.com/office/drawing/2014/main" id="{D79DF6B6-CC32-4369-7845-E727DF54B07C}"/>
              </a:ext>
            </a:extLst>
          </p:cNvPr>
          <p:cNvSpPr>
            <a:spLocks noGrp="1"/>
          </p:cNvSpPr>
          <p:nvPr>
            <p:ph type="body" sz="quarter" idx="18" hasCustomPrompt="1"/>
          </p:nvPr>
        </p:nvSpPr>
        <p:spPr>
          <a:xfrm>
            <a:off x="320425" y="187847"/>
            <a:ext cx="5254167" cy="262071"/>
          </a:xfrm>
          <a:prstGeom prst="rect">
            <a:avLst/>
          </a:prstGeom>
        </p:spPr>
        <p:txBody>
          <a:bodyPr anchor="t">
            <a:normAutofit/>
          </a:bodyPr>
          <a:lstStyle>
            <a:lvl1pPr marL="0" indent="0">
              <a:buNone/>
              <a:defRPr sz="800" b="0" i="0">
                <a:solidFill>
                  <a:srgbClr val="8597A3"/>
                </a:solidFill>
                <a:latin typeface="Metropolis Light"/>
                <a:cs typeface="Poppins Light" pitchFamily="2" charset="77"/>
              </a:defRPr>
            </a:lvl1pPr>
          </a:lstStyle>
          <a:p>
            <a:pPr lvl="0"/>
            <a:fld id="{2A8C892A-B2A4-4C03-94E1-205703C7A0BE}" type="slidenum">
              <a:rPr lang="en-GB" smtClean="0"/>
              <a:t>‹#›</a:t>
            </a:fld>
            <a:r>
              <a:rPr lang="en-GB"/>
              <a:t> I Click to edit Master text styles</a:t>
            </a:r>
          </a:p>
        </p:txBody>
      </p:sp>
      <p:sp>
        <p:nvSpPr>
          <p:cNvPr id="2" name="TextBox 1">
            <a:extLst>
              <a:ext uri="{FF2B5EF4-FFF2-40B4-BE49-F238E27FC236}">
                <a16:creationId xmlns:a16="http://schemas.microsoft.com/office/drawing/2014/main" id="{3707D695-F5E1-C037-C83E-A618CFEBAC0A}"/>
              </a:ext>
            </a:extLst>
          </p:cNvPr>
          <p:cNvSpPr txBox="1"/>
          <p:nvPr userDrawn="1"/>
        </p:nvSpPr>
        <p:spPr>
          <a:xfrm>
            <a:off x="446858" y="6476582"/>
            <a:ext cx="3783235"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Tree>
    <p:extLst>
      <p:ext uri="{BB962C8B-B14F-4D97-AF65-F5344CB8AC3E}">
        <p14:creationId xmlns:p14="http://schemas.microsoft.com/office/powerpoint/2010/main" val="3280608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1 Text box on lef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sp>
        <p:nvSpPr>
          <p:cNvPr id="2" name="Rectangle 1">
            <a:extLst>
              <a:ext uri="{FF2B5EF4-FFF2-40B4-BE49-F238E27FC236}">
                <a16:creationId xmlns:a16="http://schemas.microsoft.com/office/drawing/2014/main" id="{7100C6D5-2BED-7415-F327-242354D24238}"/>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38A00A2-2669-1D1C-5AC3-5D547BE69D93}"/>
              </a:ext>
            </a:extLst>
          </p:cNvPr>
          <p:cNvPicPr>
            <a:picLocks noChangeAspect="1"/>
          </p:cNvPicPr>
          <p:nvPr userDrawn="1"/>
        </p:nvPicPr>
        <p:blipFill>
          <a:blip r:embed="rId2"/>
          <a:srcRect/>
          <a:stretch/>
        </p:blipFill>
        <p:spPr>
          <a:xfrm>
            <a:off x="10077043" y="6372474"/>
            <a:ext cx="1757916" cy="292247"/>
          </a:xfrm>
          <a:prstGeom prst="rect">
            <a:avLst/>
          </a:prstGeom>
        </p:spPr>
      </p:pic>
      <p:pic>
        <p:nvPicPr>
          <p:cNvPr id="4" name="Picture 3" descr="A colorful lines and dots&#10;&#10;Description automatically generated">
            <a:extLst>
              <a:ext uri="{FF2B5EF4-FFF2-40B4-BE49-F238E27FC236}">
                <a16:creationId xmlns:a16="http://schemas.microsoft.com/office/drawing/2014/main" id="{6D185EB5-10A1-D803-DEDE-8E3B059F3ACB}"/>
              </a:ext>
            </a:extLst>
          </p:cNvPr>
          <p:cNvPicPr>
            <a:picLocks noChangeAspect="1"/>
          </p:cNvPicPr>
          <p:nvPr userDrawn="1"/>
        </p:nvPicPr>
        <p:blipFill rotWithShape="1">
          <a:blip r:embed="rId3"/>
          <a:srcRect l="-3524" t="2378" r="-206" b="715"/>
          <a:stretch/>
        </p:blipFill>
        <p:spPr>
          <a:xfrm>
            <a:off x="6244782" y="1021815"/>
            <a:ext cx="5249204" cy="4904232"/>
          </a:xfrm>
          <a:prstGeom prst="rect">
            <a:avLst/>
          </a:prstGeom>
        </p:spPr>
      </p:pic>
      <p:cxnSp>
        <p:nvCxnSpPr>
          <p:cNvPr id="13" name="Straight Connector 12">
            <a:extLst>
              <a:ext uri="{FF2B5EF4-FFF2-40B4-BE49-F238E27FC236}">
                <a16:creationId xmlns:a16="http://schemas.microsoft.com/office/drawing/2014/main" id="{22A5AA6C-A1DA-40D5-5ECD-320CF42F38D3}"/>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D4C170-BCA5-E92B-4AAA-904FD4EE109C}"/>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5" name="Straight Connector 14">
            <a:extLst>
              <a:ext uri="{FF2B5EF4-FFF2-40B4-BE49-F238E27FC236}">
                <a16:creationId xmlns:a16="http://schemas.microsoft.com/office/drawing/2014/main" id="{82CCD00C-59F8-EC2A-6A08-9E4B4D8083B4}"/>
              </a:ext>
            </a:extLst>
          </p:cNvPr>
          <p:cNvCxnSpPr>
            <a:cxnSpLocks/>
          </p:cNvCxnSpPr>
          <p:nvPr userDrawn="1"/>
        </p:nvCxnSpPr>
        <p:spPr>
          <a:xfrm>
            <a:off x="446859" y="6397920"/>
            <a:ext cx="8784227"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9" name="Subtitle 2">
            <a:extLst>
              <a:ext uri="{FF2B5EF4-FFF2-40B4-BE49-F238E27FC236}">
                <a16:creationId xmlns:a16="http://schemas.microsoft.com/office/drawing/2014/main" id="{2E14EF19-1203-1937-F375-3BCBCD67AED8}"/>
              </a:ext>
            </a:extLst>
          </p:cNvPr>
          <p:cNvSpPr>
            <a:spLocks noGrp="1"/>
          </p:cNvSpPr>
          <p:nvPr>
            <p:ph type="subTitle" idx="1"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sp>
        <p:nvSpPr>
          <p:cNvPr id="8" name="Title Placeholder 7">
            <a:extLst>
              <a:ext uri="{FF2B5EF4-FFF2-40B4-BE49-F238E27FC236}">
                <a16:creationId xmlns:a16="http://schemas.microsoft.com/office/drawing/2014/main" id="{80F490DE-2379-DE05-8E88-376D2767F88B}"/>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BAE83F54-4632-8B0B-FAB7-8315FFE6D4DD}"/>
              </a:ext>
            </a:extLst>
          </p:cNvPr>
          <p:cNvSpPr txBox="1"/>
          <p:nvPr userDrawn="1"/>
        </p:nvSpPr>
        <p:spPr>
          <a:xfrm>
            <a:off x="446858" y="6476582"/>
            <a:ext cx="3783235"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2" name="Content Placeholder 2">
            <a:extLst>
              <a:ext uri="{FF2B5EF4-FFF2-40B4-BE49-F238E27FC236}">
                <a16:creationId xmlns:a16="http://schemas.microsoft.com/office/drawing/2014/main" id="{5C776CA3-57D4-319E-E15A-22E7D316B657}"/>
              </a:ext>
            </a:extLst>
          </p:cNvPr>
          <p:cNvSpPr>
            <a:spLocks noGrp="1"/>
          </p:cNvSpPr>
          <p:nvPr>
            <p:ph idx="20"/>
          </p:nvPr>
        </p:nvSpPr>
        <p:spPr>
          <a:xfrm>
            <a:off x="446859" y="2590575"/>
            <a:ext cx="4209982"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white logo on a black background&#10;&#10;Description automatically generated">
            <a:extLst>
              <a:ext uri="{FF2B5EF4-FFF2-40B4-BE49-F238E27FC236}">
                <a16:creationId xmlns:a16="http://schemas.microsoft.com/office/drawing/2014/main" id="{A73C1EE9-313A-69AE-CFAC-4F9CE363229A}"/>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1313829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blank">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sp>
        <p:nvSpPr>
          <p:cNvPr id="2" name="Rectangle 1">
            <a:extLst>
              <a:ext uri="{FF2B5EF4-FFF2-40B4-BE49-F238E27FC236}">
                <a16:creationId xmlns:a16="http://schemas.microsoft.com/office/drawing/2014/main" id="{30E9E484-1773-B4C0-F1C4-65D88CD4E299}"/>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D6135DA-814C-A93A-A3B3-4EE62DBA12E9}"/>
              </a:ext>
            </a:extLst>
          </p:cNvPr>
          <p:cNvPicPr>
            <a:picLocks noChangeAspect="1"/>
          </p:cNvPicPr>
          <p:nvPr userDrawn="1"/>
        </p:nvPicPr>
        <p:blipFill>
          <a:blip r:embed="rId2"/>
          <a:srcRect/>
          <a:stretch/>
        </p:blipFill>
        <p:spPr>
          <a:xfrm>
            <a:off x="10077043" y="6372474"/>
            <a:ext cx="1757916" cy="292247"/>
          </a:xfrm>
          <a:prstGeom prst="rect">
            <a:avLst/>
          </a:prstGeom>
        </p:spPr>
      </p:pic>
      <p:cxnSp>
        <p:nvCxnSpPr>
          <p:cNvPr id="7" name="Straight Connector 6">
            <a:extLst>
              <a:ext uri="{FF2B5EF4-FFF2-40B4-BE49-F238E27FC236}">
                <a16:creationId xmlns:a16="http://schemas.microsoft.com/office/drawing/2014/main" id="{B41E1AB2-6DC9-E70F-C72F-CB8C05DF4A0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pic>
        <p:nvPicPr>
          <p:cNvPr id="11" name="Picture 10" descr="A colorful lines and dots&#10;&#10;Description automatically generated">
            <a:extLst>
              <a:ext uri="{FF2B5EF4-FFF2-40B4-BE49-F238E27FC236}">
                <a16:creationId xmlns:a16="http://schemas.microsoft.com/office/drawing/2014/main" id="{DEA506C0-91DB-5B7B-824E-4243AF14B24A}"/>
              </a:ext>
            </a:extLst>
          </p:cNvPr>
          <p:cNvPicPr>
            <a:picLocks noChangeAspect="1"/>
          </p:cNvPicPr>
          <p:nvPr userDrawn="1"/>
        </p:nvPicPr>
        <p:blipFill rotWithShape="1">
          <a:blip r:embed="rId3">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sp>
        <p:nvSpPr>
          <p:cNvPr id="13" name="TextBox 12">
            <a:extLst>
              <a:ext uri="{FF2B5EF4-FFF2-40B4-BE49-F238E27FC236}">
                <a16:creationId xmlns:a16="http://schemas.microsoft.com/office/drawing/2014/main" id="{E870693B-2770-4A3A-8B27-3F355F3CC6CC}"/>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5" name="Straight Connector 14">
            <a:extLst>
              <a:ext uri="{FF2B5EF4-FFF2-40B4-BE49-F238E27FC236}">
                <a16:creationId xmlns:a16="http://schemas.microsoft.com/office/drawing/2014/main" id="{31941FAF-8621-7E6C-531D-6614EBEF222C}"/>
              </a:ext>
            </a:extLst>
          </p:cNvPr>
          <p:cNvCxnSpPr>
            <a:cxnSpLocks/>
          </p:cNvCxnSpPr>
          <p:nvPr userDrawn="1"/>
        </p:nvCxnSpPr>
        <p:spPr>
          <a:xfrm>
            <a:off x="446859" y="6397920"/>
            <a:ext cx="8995459"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20" name="Subtitle 2">
            <a:extLst>
              <a:ext uri="{FF2B5EF4-FFF2-40B4-BE49-F238E27FC236}">
                <a16:creationId xmlns:a16="http://schemas.microsoft.com/office/drawing/2014/main" id="{31B8D176-65AE-2092-C9AD-EF6715EF3686}"/>
              </a:ext>
            </a:extLst>
          </p:cNvPr>
          <p:cNvSpPr>
            <a:spLocks noGrp="1"/>
          </p:cNvSpPr>
          <p:nvPr>
            <p:ph type="subTitle" idx="1"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sp>
        <p:nvSpPr>
          <p:cNvPr id="8" name="Title Placeholder 7">
            <a:extLst>
              <a:ext uri="{FF2B5EF4-FFF2-40B4-BE49-F238E27FC236}">
                <a16:creationId xmlns:a16="http://schemas.microsoft.com/office/drawing/2014/main" id="{6321A794-CD6E-96C1-A0ED-D90F58A77C8F}"/>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EB6B0AC-7F61-CFB8-F6FA-221BF4560CB3}"/>
              </a:ext>
            </a:extLst>
          </p:cNvPr>
          <p:cNvSpPr txBox="1"/>
          <p:nvPr userDrawn="1"/>
        </p:nvSpPr>
        <p:spPr>
          <a:xfrm>
            <a:off x="446859" y="6476582"/>
            <a:ext cx="3862748"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pic>
        <p:nvPicPr>
          <p:cNvPr id="3" name="Picture 2" descr="A white logo on a black background&#10;&#10;Description automatically generated">
            <a:extLst>
              <a:ext uri="{FF2B5EF4-FFF2-40B4-BE49-F238E27FC236}">
                <a16:creationId xmlns:a16="http://schemas.microsoft.com/office/drawing/2014/main" id="{600787D5-2190-2061-2D21-4988148D78F5}"/>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224049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ext with Bullets+Sub level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9605A5-5832-4B44-A897-89B7910538D2}"/>
              </a:ext>
            </a:extLst>
          </p:cNvPr>
          <p:cNvSpPr>
            <a:spLocks noGrp="1"/>
          </p:cNvSpPr>
          <p:nvPr>
            <p:ph type="body" sz="quarter" idx="17"/>
          </p:nvPr>
        </p:nvSpPr>
        <p:spPr>
          <a:xfrm>
            <a:off x="446859" y="2568321"/>
            <a:ext cx="8998517" cy="3095625"/>
          </a:xfrm>
          <a:prstGeom prst="rect">
            <a:avLst/>
          </a:prstGeom>
        </p:spPr>
        <p:txBody>
          <a:bodyPr>
            <a:normAutofit/>
          </a:bodyPr>
          <a:lstStyle>
            <a:lvl1pPr>
              <a:buClr>
                <a:schemeClr val="tx1"/>
              </a:buClr>
              <a:buSzPct val="70000"/>
              <a:defRPr sz="2133" b="0" i="0">
                <a:solidFill>
                  <a:srgbClr val="003341"/>
                </a:solidFill>
                <a:latin typeface="Metropolis Light"/>
                <a:cs typeface="Poppins Light" pitchFamily="2" charset="77"/>
              </a:defRPr>
            </a:lvl1pPr>
            <a:lvl2pPr>
              <a:buClr>
                <a:schemeClr val="tx1"/>
              </a:buClr>
              <a:buSzPct val="70000"/>
              <a:defRPr sz="2133" b="0" i="0">
                <a:solidFill>
                  <a:srgbClr val="003341"/>
                </a:solidFill>
                <a:latin typeface="Metropolis Light"/>
                <a:cs typeface="Poppins Light" pitchFamily="2" charset="77"/>
              </a:defRPr>
            </a:lvl2pPr>
            <a:lvl3pPr>
              <a:buClr>
                <a:schemeClr val="tx1"/>
              </a:buClr>
              <a:buSzPct val="70000"/>
              <a:defRPr sz="2133" b="0" i="0">
                <a:solidFill>
                  <a:srgbClr val="003341"/>
                </a:solidFill>
                <a:latin typeface="Metropolis Light"/>
                <a:cs typeface="Poppins Light" pitchFamily="2" charset="77"/>
              </a:defRPr>
            </a:lvl3pPr>
            <a:lvl4pPr>
              <a:buClr>
                <a:schemeClr val="tx1"/>
              </a:buClr>
              <a:buSzPct val="70000"/>
              <a:defRPr sz="2133" b="0" i="0">
                <a:solidFill>
                  <a:srgbClr val="003341"/>
                </a:solidFill>
                <a:latin typeface="Metropolis Light"/>
                <a:cs typeface="Poppins Light" pitchFamily="2" charset="77"/>
              </a:defRPr>
            </a:lvl4pPr>
            <a:lvl5pPr>
              <a:buClr>
                <a:schemeClr val="tx1"/>
              </a:buClr>
              <a:buSzPct val="70000"/>
              <a:defRPr sz="2133" b="0" i="0">
                <a:solidFill>
                  <a:srgbClr val="003341"/>
                </a:solidFill>
                <a:latin typeface="Metropolis Light"/>
                <a:cs typeface="Poppins Light"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1">
            <a:extLst>
              <a:ext uri="{FF2B5EF4-FFF2-40B4-BE49-F238E27FC236}">
                <a16:creationId xmlns:a16="http://schemas.microsoft.com/office/drawing/2014/main" id="{153C6011-316D-1B64-6D48-9DA6C45EA6BC}"/>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7464320-25BE-846A-08FF-5A24C5DB2119}"/>
              </a:ext>
            </a:extLst>
          </p:cNvPr>
          <p:cNvPicPr>
            <a:picLocks noChangeAspect="1"/>
          </p:cNvPicPr>
          <p:nvPr userDrawn="1"/>
        </p:nvPicPr>
        <p:blipFill>
          <a:blip r:embed="rId2"/>
          <a:srcRect/>
          <a:stretch/>
        </p:blipFill>
        <p:spPr>
          <a:xfrm>
            <a:off x="10077043" y="6372474"/>
            <a:ext cx="1757916" cy="292247"/>
          </a:xfrm>
          <a:prstGeom prst="rect">
            <a:avLst/>
          </a:prstGeom>
        </p:spPr>
      </p:pic>
      <p:cxnSp>
        <p:nvCxnSpPr>
          <p:cNvPr id="7" name="Straight Connector 6">
            <a:extLst>
              <a:ext uri="{FF2B5EF4-FFF2-40B4-BE49-F238E27FC236}">
                <a16:creationId xmlns:a16="http://schemas.microsoft.com/office/drawing/2014/main" id="{FD85A47E-B69B-FC85-46E6-5EBCE059689D}"/>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pic>
        <p:nvPicPr>
          <p:cNvPr id="9" name="Picture 8" descr="A colorful lines and dots&#10;&#10;Description automatically generated">
            <a:extLst>
              <a:ext uri="{FF2B5EF4-FFF2-40B4-BE49-F238E27FC236}">
                <a16:creationId xmlns:a16="http://schemas.microsoft.com/office/drawing/2014/main" id="{A7E748C7-C89F-2A35-A772-B89B6684D9D0}"/>
              </a:ext>
            </a:extLst>
          </p:cNvPr>
          <p:cNvPicPr>
            <a:picLocks noChangeAspect="1"/>
          </p:cNvPicPr>
          <p:nvPr userDrawn="1"/>
        </p:nvPicPr>
        <p:blipFill rotWithShape="1">
          <a:blip r:embed="rId3">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sp>
        <p:nvSpPr>
          <p:cNvPr id="10" name="TextBox 9">
            <a:extLst>
              <a:ext uri="{FF2B5EF4-FFF2-40B4-BE49-F238E27FC236}">
                <a16:creationId xmlns:a16="http://schemas.microsoft.com/office/drawing/2014/main" id="{E003690C-C5C4-A0A0-73C2-989619F6631A}"/>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4" name="Straight Connector 13">
            <a:extLst>
              <a:ext uri="{FF2B5EF4-FFF2-40B4-BE49-F238E27FC236}">
                <a16:creationId xmlns:a16="http://schemas.microsoft.com/office/drawing/2014/main" id="{1D6ACD6B-F7E2-2C58-C043-55A691B873E4}"/>
              </a:ext>
            </a:extLst>
          </p:cNvPr>
          <p:cNvCxnSpPr>
            <a:cxnSpLocks/>
          </p:cNvCxnSpPr>
          <p:nvPr userDrawn="1"/>
        </p:nvCxnSpPr>
        <p:spPr>
          <a:xfrm>
            <a:off x="446859" y="6397920"/>
            <a:ext cx="8995459"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5" name="Subtitle 2">
            <a:extLst>
              <a:ext uri="{FF2B5EF4-FFF2-40B4-BE49-F238E27FC236}">
                <a16:creationId xmlns:a16="http://schemas.microsoft.com/office/drawing/2014/main" id="{DF45DFBA-36D6-09F5-62AC-949DF2511D0F}"/>
              </a:ext>
            </a:extLst>
          </p:cNvPr>
          <p:cNvSpPr>
            <a:spLocks noGrp="1"/>
          </p:cNvSpPr>
          <p:nvPr>
            <p:ph type="subTitle" idx="1"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sp>
        <p:nvSpPr>
          <p:cNvPr id="11" name="Title Placeholder 7">
            <a:extLst>
              <a:ext uri="{FF2B5EF4-FFF2-40B4-BE49-F238E27FC236}">
                <a16:creationId xmlns:a16="http://schemas.microsoft.com/office/drawing/2014/main" id="{0E182A92-CEEE-0BBE-B86E-FE6DE7283B23}"/>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12" name="TextBox 11">
            <a:extLst>
              <a:ext uri="{FF2B5EF4-FFF2-40B4-BE49-F238E27FC236}">
                <a16:creationId xmlns:a16="http://schemas.microsoft.com/office/drawing/2014/main" id="{1346EDA1-6D34-3C82-77FA-EF29B101114E}"/>
              </a:ext>
            </a:extLst>
          </p:cNvPr>
          <p:cNvSpPr txBox="1"/>
          <p:nvPr userDrawn="1"/>
        </p:nvSpPr>
        <p:spPr>
          <a:xfrm>
            <a:off x="446859" y="6476582"/>
            <a:ext cx="3815040"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pic>
        <p:nvPicPr>
          <p:cNvPr id="5" name="Picture 4" descr="A white logo on a black background&#10;&#10;Description automatically generated">
            <a:extLst>
              <a:ext uri="{FF2B5EF4-FFF2-40B4-BE49-F238E27FC236}">
                <a16:creationId xmlns:a16="http://schemas.microsoft.com/office/drawing/2014/main" id="{091C8C28-7119-27EB-D9C3-4A70FA82BF85}"/>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1485819620"/>
      </p:ext>
    </p:extLst>
  </p:cSld>
  <p:clrMapOvr>
    <a:masterClrMapping/>
  </p:clrMapOvr>
  <p:extLst>
    <p:ext uri="{DCECCB84-F9BA-43D5-87BE-67443E8EF086}">
      <p15:sldGuideLst xmlns:p15="http://schemas.microsoft.com/office/powerpoint/2012/main">
        <p15:guide id="1" orient="horz" pos="2880" userDrawn="1">
          <p15:clr>
            <a:srgbClr val="FBAE40"/>
          </p15:clr>
        </p15:guide>
        <p15:guide id="2" pos="682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Single Picture with capti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E6EBAB-0DF5-264F-A4A3-274C3E3D8DB2}"/>
              </a:ext>
            </a:extLst>
          </p:cNvPr>
          <p:cNvSpPr txBox="1">
            <a:spLocks/>
          </p:cNvSpPr>
          <p:nvPr/>
        </p:nvSpPr>
        <p:spPr>
          <a:xfrm>
            <a:off x="1829903" y="8483404"/>
            <a:ext cx="9804400" cy="533621"/>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rgbClr val="00927D"/>
              </a:buClr>
              <a:buSzPct val="60000"/>
            </a:pPr>
            <a:r>
              <a:rPr lang="en-GB" sz="2400">
                <a:solidFill>
                  <a:srgbClr val="00927D"/>
                </a:solidFill>
                <a:latin typeface="Poppins" pitchFamily="2" charset="77"/>
                <a:cs typeface="Poppins" pitchFamily="2" charset="77"/>
              </a:rPr>
              <a:t>What are the needs of the person?</a:t>
            </a:r>
          </a:p>
        </p:txBody>
      </p:sp>
      <p:sp>
        <p:nvSpPr>
          <p:cNvPr id="2" name="Rectangle 1">
            <a:extLst>
              <a:ext uri="{FF2B5EF4-FFF2-40B4-BE49-F238E27FC236}">
                <a16:creationId xmlns:a16="http://schemas.microsoft.com/office/drawing/2014/main" id="{F813D49E-B21E-70EF-3184-22FE5202834E}"/>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7354E2B-D6D8-C2D6-3AF4-1D808048C0AE}"/>
              </a:ext>
            </a:extLst>
          </p:cNvPr>
          <p:cNvPicPr>
            <a:picLocks noChangeAspect="1"/>
          </p:cNvPicPr>
          <p:nvPr userDrawn="1"/>
        </p:nvPicPr>
        <p:blipFill>
          <a:blip r:embed="rId2"/>
          <a:srcRect/>
          <a:stretch/>
        </p:blipFill>
        <p:spPr>
          <a:xfrm>
            <a:off x="10077043" y="6372474"/>
            <a:ext cx="1757916" cy="292247"/>
          </a:xfrm>
          <a:prstGeom prst="rect">
            <a:avLst/>
          </a:prstGeom>
        </p:spPr>
      </p:pic>
      <p:pic>
        <p:nvPicPr>
          <p:cNvPr id="9" name="Picture 8" descr="A colorful lines and dots&#10;&#10;Description automatically generated">
            <a:extLst>
              <a:ext uri="{FF2B5EF4-FFF2-40B4-BE49-F238E27FC236}">
                <a16:creationId xmlns:a16="http://schemas.microsoft.com/office/drawing/2014/main" id="{C3785B7B-F554-3244-FEAF-88AECD394715}"/>
              </a:ext>
            </a:extLst>
          </p:cNvPr>
          <p:cNvPicPr>
            <a:picLocks noChangeAspect="1"/>
          </p:cNvPicPr>
          <p:nvPr userDrawn="1"/>
        </p:nvPicPr>
        <p:blipFill rotWithShape="1">
          <a:blip r:embed="rId3">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cxnSp>
        <p:nvCxnSpPr>
          <p:cNvPr id="11" name="Straight Connector 10">
            <a:extLst>
              <a:ext uri="{FF2B5EF4-FFF2-40B4-BE49-F238E27FC236}">
                <a16:creationId xmlns:a16="http://schemas.microsoft.com/office/drawing/2014/main" id="{467142F0-4CB5-61AC-0380-C3F27FF2D363}"/>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5BA7710-40A3-8731-4316-4506B788D931}"/>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cxnSp>
        <p:nvCxnSpPr>
          <p:cNvPr id="16" name="Straight Connector 15">
            <a:extLst>
              <a:ext uri="{FF2B5EF4-FFF2-40B4-BE49-F238E27FC236}">
                <a16:creationId xmlns:a16="http://schemas.microsoft.com/office/drawing/2014/main" id="{EFD38FC3-6438-8A26-A1F8-75588B347121}"/>
              </a:ext>
            </a:extLst>
          </p:cNvPr>
          <p:cNvCxnSpPr>
            <a:cxnSpLocks/>
          </p:cNvCxnSpPr>
          <p:nvPr userDrawn="1"/>
        </p:nvCxnSpPr>
        <p:spPr>
          <a:xfrm>
            <a:off x="446859" y="6397920"/>
            <a:ext cx="8995459"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90F36AB1-7AD2-500F-66FC-452778ED31E3}"/>
              </a:ext>
            </a:extLst>
          </p:cNvPr>
          <p:cNvSpPr>
            <a:spLocks noGrp="1"/>
          </p:cNvSpPr>
          <p:nvPr>
            <p:ph type="subTitle" idx="1"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sp>
        <p:nvSpPr>
          <p:cNvPr id="8" name="Title Placeholder 7">
            <a:extLst>
              <a:ext uri="{FF2B5EF4-FFF2-40B4-BE49-F238E27FC236}">
                <a16:creationId xmlns:a16="http://schemas.microsoft.com/office/drawing/2014/main" id="{4D717582-F3F5-A387-8835-6474EA9BF755}"/>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12" name="TextBox 11">
            <a:extLst>
              <a:ext uri="{FF2B5EF4-FFF2-40B4-BE49-F238E27FC236}">
                <a16:creationId xmlns:a16="http://schemas.microsoft.com/office/drawing/2014/main" id="{96611EF2-7A77-280B-79D5-B7D7F3D8E3C3}"/>
              </a:ext>
            </a:extLst>
          </p:cNvPr>
          <p:cNvSpPr txBox="1"/>
          <p:nvPr userDrawn="1"/>
        </p:nvSpPr>
        <p:spPr>
          <a:xfrm>
            <a:off x="446859" y="6476582"/>
            <a:ext cx="3902504"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4" name="Content Placeholder 2">
            <a:extLst>
              <a:ext uri="{FF2B5EF4-FFF2-40B4-BE49-F238E27FC236}">
                <a16:creationId xmlns:a16="http://schemas.microsoft.com/office/drawing/2014/main" id="{AF8AF4E9-DC81-CDCE-E55C-E50549128C3D}"/>
              </a:ext>
            </a:extLst>
          </p:cNvPr>
          <p:cNvSpPr>
            <a:spLocks noGrp="1"/>
          </p:cNvSpPr>
          <p:nvPr>
            <p:ph idx="20"/>
          </p:nvPr>
        </p:nvSpPr>
        <p:spPr>
          <a:xfrm>
            <a:off x="446858" y="2590575"/>
            <a:ext cx="9001919"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white logo on a black background&#10;&#10;Description automatically generated">
            <a:extLst>
              <a:ext uri="{FF2B5EF4-FFF2-40B4-BE49-F238E27FC236}">
                <a16:creationId xmlns:a16="http://schemas.microsoft.com/office/drawing/2014/main" id="{E2507D54-63FD-B78F-5D4F-F023F2123A58}"/>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902093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 text box 1 x  Pictures box">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67E6FC6C-0C84-0A47-A712-A27CEC121701}"/>
              </a:ext>
            </a:extLst>
          </p:cNvPr>
          <p:cNvSpPr>
            <a:spLocks noGrp="1"/>
          </p:cNvSpPr>
          <p:nvPr>
            <p:ph type="body" sz="quarter" idx="15"/>
          </p:nvPr>
        </p:nvSpPr>
        <p:spPr>
          <a:xfrm>
            <a:off x="436539" y="1724513"/>
            <a:ext cx="4227827" cy="727960"/>
          </a:xfrm>
          <a:prstGeom prst="rect">
            <a:avLst/>
          </a:prstGeom>
        </p:spPr>
        <p:txBody>
          <a:bodyPr anchor="t">
            <a:normAutofit/>
          </a:bodyPr>
          <a:lstStyle>
            <a:lvl1pPr marL="0" indent="0">
              <a:buNone/>
              <a:defRPr sz="2133" b="0" i="0">
                <a:solidFill>
                  <a:srgbClr val="8597A3"/>
                </a:solidFill>
                <a:latin typeface="Metropolis Light"/>
                <a:cs typeface="Poppins Light" pitchFamily="2" charset="77"/>
              </a:defRPr>
            </a:lvl1pPr>
          </a:lstStyle>
          <a:p>
            <a:pPr lvl="0"/>
            <a:r>
              <a:rPr lang="en-GB"/>
              <a:t>Click to edit Master text styles</a:t>
            </a:r>
          </a:p>
        </p:txBody>
      </p:sp>
      <p:sp>
        <p:nvSpPr>
          <p:cNvPr id="16" name="Text Placeholder 11">
            <a:extLst>
              <a:ext uri="{FF2B5EF4-FFF2-40B4-BE49-F238E27FC236}">
                <a16:creationId xmlns:a16="http://schemas.microsoft.com/office/drawing/2014/main" id="{EF30D5FD-65CD-AA45-875B-1761FA58665C}"/>
              </a:ext>
            </a:extLst>
          </p:cNvPr>
          <p:cNvSpPr>
            <a:spLocks noGrp="1"/>
          </p:cNvSpPr>
          <p:nvPr>
            <p:ph type="body" sz="quarter" idx="19"/>
          </p:nvPr>
        </p:nvSpPr>
        <p:spPr>
          <a:xfrm>
            <a:off x="5214490" y="1736404"/>
            <a:ext cx="4227828" cy="727960"/>
          </a:xfrm>
          <a:prstGeom prst="rect">
            <a:avLst/>
          </a:prstGeom>
        </p:spPr>
        <p:txBody>
          <a:bodyPr anchor="t">
            <a:normAutofit/>
          </a:bodyPr>
          <a:lstStyle>
            <a:lvl1pPr marL="0" indent="0">
              <a:buNone/>
              <a:defRPr sz="2133" b="0" i="0">
                <a:solidFill>
                  <a:srgbClr val="8597A3"/>
                </a:solidFill>
                <a:latin typeface="Metropolis Light"/>
                <a:cs typeface="Poppins Light" pitchFamily="2" charset="77"/>
              </a:defRPr>
            </a:lvl1pPr>
          </a:lstStyle>
          <a:p>
            <a:pPr lvl="0"/>
            <a:r>
              <a:rPr lang="en-GB"/>
              <a:t>Click to edit Master text styles</a:t>
            </a:r>
          </a:p>
        </p:txBody>
      </p:sp>
      <p:cxnSp>
        <p:nvCxnSpPr>
          <p:cNvPr id="2" name="Straight Connector 1">
            <a:extLst>
              <a:ext uri="{FF2B5EF4-FFF2-40B4-BE49-F238E27FC236}">
                <a16:creationId xmlns:a16="http://schemas.microsoft.com/office/drawing/2014/main" id="{BBE3BF71-8B5C-2800-744D-415D0AAF20F3}"/>
              </a:ext>
            </a:extLst>
          </p:cNvPr>
          <p:cNvCxnSpPr>
            <a:cxnSpLocks/>
          </p:cNvCxnSpPr>
          <p:nvPr userDrawn="1"/>
        </p:nvCxnSpPr>
        <p:spPr>
          <a:xfrm>
            <a:off x="446859" y="6397920"/>
            <a:ext cx="8995459"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6896D04-20F9-0607-7443-681C3A01E86B}"/>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A colorful lines and dots&#10;&#10;Description automatically generated">
            <a:extLst>
              <a:ext uri="{FF2B5EF4-FFF2-40B4-BE49-F238E27FC236}">
                <a16:creationId xmlns:a16="http://schemas.microsoft.com/office/drawing/2014/main" id="{70A322D6-FCC9-A99C-0F8C-357E442C0046}"/>
              </a:ext>
            </a:extLst>
          </p:cNvPr>
          <p:cNvPicPr>
            <a:picLocks noChangeAspect="1"/>
          </p:cNvPicPr>
          <p:nvPr userDrawn="1"/>
        </p:nvPicPr>
        <p:blipFill rotWithShape="1">
          <a:blip r:embed="rId2">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pic>
        <p:nvPicPr>
          <p:cNvPr id="5" name="Picture 4">
            <a:extLst>
              <a:ext uri="{FF2B5EF4-FFF2-40B4-BE49-F238E27FC236}">
                <a16:creationId xmlns:a16="http://schemas.microsoft.com/office/drawing/2014/main" id="{EA9BA506-1B85-47AB-5BF4-90DB635EBFF6}"/>
              </a:ext>
            </a:extLst>
          </p:cNvPr>
          <p:cNvPicPr>
            <a:picLocks noChangeAspect="1"/>
          </p:cNvPicPr>
          <p:nvPr userDrawn="1"/>
        </p:nvPicPr>
        <p:blipFill>
          <a:blip r:embed="rId3"/>
          <a:srcRect/>
          <a:stretch/>
        </p:blipFill>
        <p:spPr>
          <a:xfrm>
            <a:off x="10077043" y="6372474"/>
            <a:ext cx="1757916" cy="292247"/>
          </a:xfrm>
          <a:prstGeom prst="rect">
            <a:avLst/>
          </a:prstGeom>
        </p:spPr>
      </p:pic>
      <p:cxnSp>
        <p:nvCxnSpPr>
          <p:cNvPr id="6" name="Straight Connector 5">
            <a:extLst>
              <a:ext uri="{FF2B5EF4-FFF2-40B4-BE49-F238E27FC236}">
                <a16:creationId xmlns:a16="http://schemas.microsoft.com/office/drawing/2014/main" id="{60952FFE-144F-DEDA-0A69-D9640539B27C}"/>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AE8E974-CFF8-4B85-138F-C980044354B4}"/>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sp>
        <p:nvSpPr>
          <p:cNvPr id="17" name="Subtitle 2">
            <a:extLst>
              <a:ext uri="{FF2B5EF4-FFF2-40B4-BE49-F238E27FC236}">
                <a16:creationId xmlns:a16="http://schemas.microsoft.com/office/drawing/2014/main" id="{40F53E4F-AF36-5918-99EE-ACF2BE611001}"/>
              </a:ext>
            </a:extLst>
          </p:cNvPr>
          <p:cNvSpPr>
            <a:spLocks noGrp="1"/>
          </p:cNvSpPr>
          <p:nvPr>
            <p:ph type="subTitle" idx="1"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sp>
        <p:nvSpPr>
          <p:cNvPr id="11" name="Content Placeholder 2">
            <a:extLst>
              <a:ext uri="{FF2B5EF4-FFF2-40B4-BE49-F238E27FC236}">
                <a16:creationId xmlns:a16="http://schemas.microsoft.com/office/drawing/2014/main" id="{671B6302-C0D5-0B2B-2E27-FBFEA8D97E5C}"/>
              </a:ext>
            </a:extLst>
          </p:cNvPr>
          <p:cNvSpPr>
            <a:spLocks noGrp="1"/>
          </p:cNvSpPr>
          <p:nvPr>
            <p:ph idx="20"/>
          </p:nvPr>
        </p:nvSpPr>
        <p:spPr>
          <a:xfrm>
            <a:off x="446859" y="2590575"/>
            <a:ext cx="4227827"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34F77588-4825-948E-B9AA-EEB1623DDF57}"/>
              </a:ext>
            </a:extLst>
          </p:cNvPr>
          <p:cNvSpPr txBox="1"/>
          <p:nvPr userDrawn="1"/>
        </p:nvSpPr>
        <p:spPr>
          <a:xfrm>
            <a:off x="446858" y="6476582"/>
            <a:ext cx="3878651"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sp>
        <p:nvSpPr>
          <p:cNvPr id="14" name="Content Placeholder 2">
            <a:extLst>
              <a:ext uri="{FF2B5EF4-FFF2-40B4-BE49-F238E27FC236}">
                <a16:creationId xmlns:a16="http://schemas.microsoft.com/office/drawing/2014/main" id="{98B5FF81-D62D-AB9A-4566-15417DE932D0}"/>
              </a:ext>
            </a:extLst>
          </p:cNvPr>
          <p:cNvSpPr>
            <a:spLocks noGrp="1"/>
          </p:cNvSpPr>
          <p:nvPr>
            <p:ph idx="21"/>
          </p:nvPr>
        </p:nvSpPr>
        <p:spPr>
          <a:xfrm>
            <a:off x="5214490" y="2590574"/>
            <a:ext cx="4227828" cy="3551264"/>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white logo on a black background&#10;&#10;Description automatically generated">
            <a:extLst>
              <a:ext uri="{FF2B5EF4-FFF2-40B4-BE49-F238E27FC236}">
                <a16:creationId xmlns:a16="http://schemas.microsoft.com/office/drawing/2014/main" id="{9A232C53-6AB8-3023-ED74-ACC722CEF6F6}"/>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4173031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3_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537" y="2687685"/>
            <a:ext cx="2826553" cy="3568483"/>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3"/>
          </p:nvPr>
        </p:nvSpPr>
        <p:spPr>
          <a:xfrm>
            <a:off x="3512773" y="2687685"/>
            <a:ext cx="2826553" cy="3608048"/>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4"/>
          </p:nvPr>
        </p:nvSpPr>
        <p:spPr>
          <a:xfrm>
            <a:off x="6615763" y="2691897"/>
            <a:ext cx="2826555" cy="3608048"/>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64EA0895-6202-0909-A4DF-7657B5FAB097}"/>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colorful lines and dots&#10;&#10;Description automatically generated">
            <a:extLst>
              <a:ext uri="{FF2B5EF4-FFF2-40B4-BE49-F238E27FC236}">
                <a16:creationId xmlns:a16="http://schemas.microsoft.com/office/drawing/2014/main" id="{A47595F8-41EF-2C80-158C-6BDC864AE17D}"/>
              </a:ext>
            </a:extLst>
          </p:cNvPr>
          <p:cNvPicPr>
            <a:picLocks noChangeAspect="1"/>
          </p:cNvPicPr>
          <p:nvPr userDrawn="1"/>
        </p:nvPicPr>
        <p:blipFill rotWithShape="1">
          <a:blip r:embed="rId2">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pic>
        <p:nvPicPr>
          <p:cNvPr id="6" name="Picture 5">
            <a:extLst>
              <a:ext uri="{FF2B5EF4-FFF2-40B4-BE49-F238E27FC236}">
                <a16:creationId xmlns:a16="http://schemas.microsoft.com/office/drawing/2014/main" id="{7B8954E3-7AF5-6DD0-1DAD-02BB87288774}"/>
              </a:ext>
            </a:extLst>
          </p:cNvPr>
          <p:cNvPicPr>
            <a:picLocks noChangeAspect="1"/>
          </p:cNvPicPr>
          <p:nvPr userDrawn="1"/>
        </p:nvPicPr>
        <p:blipFill>
          <a:blip r:embed="rId3"/>
          <a:srcRect/>
          <a:stretch/>
        </p:blipFill>
        <p:spPr>
          <a:xfrm>
            <a:off x="10077043" y="6372474"/>
            <a:ext cx="1757916" cy="292247"/>
          </a:xfrm>
          <a:prstGeom prst="rect">
            <a:avLst/>
          </a:prstGeom>
        </p:spPr>
      </p:pic>
      <p:cxnSp>
        <p:nvCxnSpPr>
          <p:cNvPr id="8" name="Straight Connector 7">
            <a:extLst>
              <a:ext uri="{FF2B5EF4-FFF2-40B4-BE49-F238E27FC236}">
                <a16:creationId xmlns:a16="http://schemas.microsoft.com/office/drawing/2014/main" id="{32B1F0D9-A55A-78AF-A46B-8B0687D8225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70B181D-6899-ABD7-6995-B0559057605F}"/>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sp>
        <p:nvSpPr>
          <p:cNvPr id="12" name="Subtitle 2">
            <a:extLst>
              <a:ext uri="{FF2B5EF4-FFF2-40B4-BE49-F238E27FC236}">
                <a16:creationId xmlns:a16="http://schemas.microsoft.com/office/drawing/2014/main" id="{01096B3E-51F7-76BD-CAA2-BEA93F93C72F}"/>
              </a:ext>
            </a:extLst>
          </p:cNvPr>
          <p:cNvSpPr>
            <a:spLocks noGrp="1"/>
          </p:cNvSpPr>
          <p:nvPr>
            <p:ph type="subTitle" idx="16"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AC95B513-B70B-3675-6792-384B85DC0D69}"/>
              </a:ext>
            </a:extLst>
          </p:cNvPr>
          <p:cNvCxnSpPr>
            <a:cxnSpLocks/>
          </p:cNvCxnSpPr>
          <p:nvPr userDrawn="1"/>
        </p:nvCxnSpPr>
        <p:spPr>
          <a:xfrm>
            <a:off x="446859" y="6397920"/>
            <a:ext cx="8995459"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6" name="Title Placeholder 7">
            <a:extLst>
              <a:ext uri="{FF2B5EF4-FFF2-40B4-BE49-F238E27FC236}">
                <a16:creationId xmlns:a16="http://schemas.microsoft.com/office/drawing/2014/main" id="{E4C200AE-D509-35AB-A127-1A3A79DE65C8}"/>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13" name="TextBox 12">
            <a:extLst>
              <a:ext uri="{FF2B5EF4-FFF2-40B4-BE49-F238E27FC236}">
                <a16:creationId xmlns:a16="http://schemas.microsoft.com/office/drawing/2014/main" id="{64165D3C-B588-962B-2441-9A4727CC3A59}"/>
              </a:ext>
            </a:extLst>
          </p:cNvPr>
          <p:cNvSpPr txBox="1"/>
          <p:nvPr userDrawn="1"/>
        </p:nvSpPr>
        <p:spPr>
          <a:xfrm>
            <a:off x="446859" y="6476582"/>
            <a:ext cx="3862748"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pic>
        <p:nvPicPr>
          <p:cNvPr id="2" name="Picture 1" descr="A white logo on a black background&#10;&#10;Description automatically generated">
            <a:extLst>
              <a:ext uri="{FF2B5EF4-FFF2-40B4-BE49-F238E27FC236}">
                <a16:creationId xmlns:a16="http://schemas.microsoft.com/office/drawing/2014/main" id="{21D48FBD-BC49-FB90-CE85-D406AC5199D3}"/>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2663457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6 x boxe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537" y="2687686"/>
            <a:ext cx="2826553" cy="1740477"/>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3"/>
          </p:nvPr>
        </p:nvSpPr>
        <p:spPr>
          <a:xfrm>
            <a:off x="3512773" y="2687686"/>
            <a:ext cx="2826553" cy="1740477"/>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4"/>
          </p:nvPr>
        </p:nvSpPr>
        <p:spPr>
          <a:xfrm>
            <a:off x="6615763" y="2691898"/>
            <a:ext cx="2826555" cy="1736265"/>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64EA0895-6202-0909-A4DF-7657B5FAB097}"/>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colorful lines and dots&#10;&#10;Description automatically generated">
            <a:extLst>
              <a:ext uri="{FF2B5EF4-FFF2-40B4-BE49-F238E27FC236}">
                <a16:creationId xmlns:a16="http://schemas.microsoft.com/office/drawing/2014/main" id="{A47595F8-41EF-2C80-158C-6BDC864AE17D}"/>
              </a:ext>
            </a:extLst>
          </p:cNvPr>
          <p:cNvPicPr>
            <a:picLocks noChangeAspect="1"/>
          </p:cNvPicPr>
          <p:nvPr userDrawn="1"/>
        </p:nvPicPr>
        <p:blipFill rotWithShape="1">
          <a:blip r:embed="rId2">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pic>
        <p:nvPicPr>
          <p:cNvPr id="6" name="Picture 5">
            <a:extLst>
              <a:ext uri="{FF2B5EF4-FFF2-40B4-BE49-F238E27FC236}">
                <a16:creationId xmlns:a16="http://schemas.microsoft.com/office/drawing/2014/main" id="{7B8954E3-7AF5-6DD0-1DAD-02BB87288774}"/>
              </a:ext>
            </a:extLst>
          </p:cNvPr>
          <p:cNvPicPr>
            <a:picLocks noChangeAspect="1"/>
          </p:cNvPicPr>
          <p:nvPr userDrawn="1"/>
        </p:nvPicPr>
        <p:blipFill>
          <a:blip r:embed="rId3"/>
          <a:srcRect/>
          <a:stretch/>
        </p:blipFill>
        <p:spPr>
          <a:xfrm>
            <a:off x="10077043" y="6372474"/>
            <a:ext cx="1757916" cy="292247"/>
          </a:xfrm>
          <a:prstGeom prst="rect">
            <a:avLst/>
          </a:prstGeom>
        </p:spPr>
      </p:pic>
      <p:cxnSp>
        <p:nvCxnSpPr>
          <p:cNvPr id="8" name="Straight Connector 7">
            <a:extLst>
              <a:ext uri="{FF2B5EF4-FFF2-40B4-BE49-F238E27FC236}">
                <a16:creationId xmlns:a16="http://schemas.microsoft.com/office/drawing/2014/main" id="{32B1F0D9-A55A-78AF-A46B-8B0687D8225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70B181D-6899-ABD7-6995-B0559057605F}"/>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475C6D"/>
                </a:solidFill>
                <a:latin typeface="Montserrat"/>
              </a:rPr>
              <a:pPr defTabSz="914377"/>
              <a:t>‹#›</a:t>
            </a:fld>
            <a:r>
              <a:rPr lang="en-US" sz="933" b="1">
                <a:solidFill>
                  <a:srgbClr val="475C6D"/>
                </a:solidFill>
                <a:latin typeface="Montserrat"/>
              </a:rPr>
              <a:t> I </a:t>
            </a:r>
            <a:endParaRPr lang="en-US" sz="933">
              <a:solidFill>
                <a:srgbClr val="8597A3"/>
              </a:solidFill>
              <a:latin typeface="Metropolis Medium"/>
            </a:endParaRPr>
          </a:p>
        </p:txBody>
      </p:sp>
      <p:sp>
        <p:nvSpPr>
          <p:cNvPr id="12" name="Subtitle 2">
            <a:extLst>
              <a:ext uri="{FF2B5EF4-FFF2-40B4-BE49-F238E27FC236}">
                <a16:creationId xmlns:a16="http://schemas.microsoft.com/office/drawing/2014/main" id="{01096B3E-51F7-76BD-CAA2-BEA93F93C72F}"/>
              </a:ext>
            </a:extLst>
          </p:cNvPr>
          <p:cNvSpPr>
            <a:spLocks noGrp="1"/>
          </p:cNvSpPr>
          <p:nvPr>
            <p:ph type="subTitle" idx="16"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AC95B513-B70B-3675-6792-384B85DC0D69}"/>
              </a:ext>
            </a:extLst>
          </p:cNvPr>
          <p:cNvCxnSpPr>
            <a:cxnSpLocks/>
          </p:cNvCxnSpPr>
          <p:nvPr userDrawn="1"/>
        </p:nvCxnSpPr>
        <p:spPr>
          <a:xfrm>
            <a:off x="446859" y="6397920"/>
            <a:ext cx="8995459"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3601DD9C-7C13-9B31-5A2F-A6479E3CD321}"/>
              </a:ext>
            </a:extLst>
          </p:cNvPr>
          <p:cNvSpPr>
            <a:spLocks noGrp="1"/>
          </p:cNvSpPr>
          <p:nvPr>
            <p:ph idx="17"/>
          </p:nvPr>
        </p:nvSpPr>
        <p:spPr>
          <a:xfrm>
            <a:off x="446860" y="4496708"/>
            <a:ext cx="2826553" cy="1740477"/>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FBD5DFA1-9E53-5554-E090-0859B2121CF0}"/>
              </a:ext>
            </a:extLst>
          </p:cNvPr>
          <p:cNvSpPr>
            <a:spLocks noGrp="1"/>
          </p:cNvSpPr>
          <p:nvPr>
            <p:ph idx="18"/>
          </p:nvPr>
        </p:nvSpPr>
        <p:spPr>
          <a:xfrm>
            <a:off x="3512772" y="4542803"/>
            <a:ext cx="2826553" cy="1740477"/>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9E51DC6F-6433-C4FE-7DCE-269EB8A77714}"/>
              </a:ext>
            </a:extLst>
          </p:cNvPr>
          <p:cNvSpPr>
            <a:spLocks noGrp="1"/>
          </p:cNvSpPr>
          <p:nvPr>
            <p:ph idx="19"/>
          </p:nvPr>
        </p:nvSpPr>
        <p:spPr>
          <a:xfrm>
            <a:off x="6615762" y="4559468"/>
            <a:ext cx="2826553" cy="1740477"/>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itle Placeholder 7">
            <a:extLst>
              <a:ext uri="{FF2B5EF4-FFF2-40B4-BE49-F238E27FC236}">
                <a16:creationId xmlns:a16="http://schemas.microsoft.com/office/drawing/2014/main" id="{0FFC4AF9-9370-9295-1325-DD5FD3BC8F2C}"/>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13" name="TextBox 12">
            <a:extLst>
              <a:ext uri="{FF2B5EF4-FFF2-40B4-BE49-F238E27FC236}">
                <a16:creationId xmlns:a16="http://schemas.microsoft.com/office/drawing/2014/main" id="{677FB3C1-67C5-2742-2E92-1398BC8FB9E8}"/>
              </a:ext>
            </a:extLst>
          </p:cNvPr>
          <p:cNvSpPr txBox="1"/>
          <p:nvPr userDrawn="1"/>
        </p:nvSpPr>
        <p:spPr>
          <a:xfrm>
            <a:off x="446858" y="6476582"/>
            <a:ext cx="3783235"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pic>
        <p:nvPicPr>
          <p:cNvPr id="2" name="Picture 1" descr="A white logo on a black background&#10;&#10;Description automatically generated">
            <a:extLst>
              <a:ext uri="{FF2B5EF4-FFF2-40B4-BE49-F238E27FC236}">
                <a16:creationId xmlns:a16="http://schemas.microsoft.com/office/drawing/2014/main" id="{3B659EA6-EAAA-0CF5-4385-EA5A045E0288}"/>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1213239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4_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537" y="2687685"/>
            <a:ext cx="2520000" cy="3568483"/>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3"/>
          </p:nvPr>
        </p:nvSpPr>
        <p:spPr>
          <a:xfrm>
            <a:off x="3190984" y="2691897"/>
            <a:ext cx="2520000" cy="3608048"/>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4"/>
          </p:nvPr>
        </p:nvSpPr>
        <p:spPr>
          <a:xfrm>
            <a:off x="5938755" y="2691897"/>
            <a:ext cx="2520000" cy="3608048"/>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p:cNvSpPr>
            <a:spLocks noGrp="1"/>
          </p:cNvSpPr>
          <p:nvPr>
            <p:ph idx="15"/>
          </p:nvPr>
        </p:nvSpPr>
        <p:spPr>
          <a:xfrm>
            <a:off x="8686525" y="2687685"/>
            <a:ext cx="2520000" cy="3608048"/>
          </a:xfrm>
        </p:spPr>
        <p:txBody>
          <a:bodyPr>
            <a:normAutofit/>
          </a:bodyPr>
          <a:lstStyle>
            <a:lvl1pPr>
              <a:defRPr sz="1867">
                <a:solidFill>
                  <a:srgbClr val="003341"/>
                </a:solidFill>
                <a:latin typeface="Metropolis Light"/>
              </a:defRPr>
            </a:lvl1pPr>
            <a:lvl2pPr>
              <a:defRPr sz="1867">
                <a:solidFill>
                  <a:srgbClr val="003341"/>
                </a:solidFill>
                <a:latin typeface="Metropolis Light"/>
              </a:defRPr>
            </a:lvl2pPr>
            <a:lvl3pPr>
              <a:defRPr sz="1867">
                <a:solidFill>
                  <a:srgbClr val="003341"/>
                </a:solidFill>
                <a:latin typeface="Metropolis Light"/>
              </a:defRPr>
            </a:lvl3pPr>
            <a:lvl4pPr>
              <a:defRPr sz="1867">
                <a:solidFill>
                  <a:srgbClr val="003341"/>
                </a:solidFill>
                <a:latin typeface="Metropolis Light"/>
              </a:defRPr>
            </a:lvl4pPr>
            <a:lvl5pPr>
              <a:defRPr sz="1867">
                <a:solidFill>
                  <a:srgbClr val="003341"/>
                </a:solidFill>
                <a:latin typeface="Metropolis Ligh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64EA0895-6202-0909-A4DF-7657B5FAB097}"/>
              </a:ext>
            </a:extLst>
          </p:cNvPr>
          <p:cNvSpPr/>
          <p:nvPr userDrawn="1"/>
        </p:nvSpPr>
        <p:spPr>
          <a:xfrm>
            <a:off x="9718755" y="0"/>
            <a:ext cx="2474491" cy="6858000"/>
          </a:xfrm>
          <a:prstGeom prst="rect">
            <a:avLst/>
          </a:prstGeom>
          <a:gradFill flip="none" rotWithShape="1">
            <a:gsLst>
              <a:gs pos="50000">
                <a:srgbClr val="009BA4"/>
              </a:gs>
              <a:gs pos="0">
                <a:srgbClr val="009BA4"/>
              </a:gs>
              <a:gs pos="100000">
                <a:srgbClr val="003341"/>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colorful lines and dots&#10;&#10;Description automatically generated">
            <a:extLst>
              <a:ext uri="{FF2B5EF4-FFF2-40B4-BE49-F238E27FC236}">
                <a16:creationId xmlns:a16="http://schemas.microsoft.com/office/drawing/2014/main" id="{A47595F8-41EF-2C80-158C-6BDC864AE17D}"/>
              </a:ext>
            </a:extLst>
          </p:cNvPr>
          <p:cNvPicPr>
            <a:picLocks noChangeAspect="1"/>
          </p:cNvPicPr>
          <p:nvPr userDrawn="1"/>
        </p:nvPicPr>
        <p:blipFill rotWithShape="1">
          <a:blip r:embed="rId2">
            <a:alphaModFix amt="30000"/>
          </a:blip>
          <a:srcRect l="11498" t="11057" r="53621" b="716"/>
          <a:stretch/>
        </p:blipFill>
        <p:spPr>
          <a:xfrm>
            <a:off x="9718756" y="0"/>
            <a:ext cx="2473245" cy="6256168"/>
          </a:xfrm>
          <a:prstGeom prst="rect">
            <a:avLst/>
          </a:prstGeom>
          <a:effectLst>
            <a:outerShdw blurRad="50800" dist="50800" dir="5400000" sx="1000" sy="1000" algn="ctr" rotWithShape="0">
              <a:srgbClr val="000000"/>
            </a:outerShdw>
            <a:reflection endPos="0" dist="50800" dir="5400000" sy="-100000" algn="bl" rotWithShape="0"/>
          </a:effectLst>
        </p:spPr>
      </p:pic>
      <p:pic>
        <p:nvPicPr>
          <p:cNvPr id="6" name="Picture 5">
            <a:extLst>
              <a:ext uri="{FF2B5EF4-FFF2-40B4-BE49-F238E27FC236}">
                <a16:creationId xmlns:a16="http://schemas.microsoft.com/office/drawing/2014/main" id="{7B8954E3-7AF5-6DD0-1DAD-02BB87288774}"/>
              </a:ext>
            </a:extLst>
          </p:cNvPr>
          <p:cNvPicPr>
            <a:picLocks noChangeAspect="1"/>
          </p:cNvPicPr>
          <p:nvPr userDrawn="1"/>
        </p:nvPicPr>
        <p:blipFill>
          <a:blip r:embed="rId3"/>
          <a:srcRect/>
          <a:stretch/>
        </p:blipFill>
        <p:spPr>
          <a:xfrm>
            <a:off x="10077043" y="6372474"/>
            <a:ext cx="1757916" cy="292247"/>
          </a:xfrm>
          <a:prstGeom prst="rect">
            <a:avLst/>
          </a:prstGeom>
        </p:spPr>
      </p:pic>
      <p:cxnSp>
        <p:nvCxnSpPr>
          <p:cNvPr id="8" name="Straight Connector 7">
            <a:extLst>
              <a:ext uri="{FF2B5EF4-FFF2-40B4-BE49-F238E27FC236}">
                <a16:creationId xmlns:a16="http://schemas.microsoft.com/office/drawing/2014/main" id="{32B1F0D9-A55A-78AF-A46B-8B0687D82258}"/>
              </a:ext>
            </a:extLst>
          </p:cNvPr>
          <p:cNvCxnSpPr>
            <a:cxnSpLocks/>
          </p:cNvCxnSpPr>
          <p:nvPr userDrawn="1"/>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70B181D-6899-ABD7-6995-B0559057605F}"/>
              </a:ext>
            </a:extLst>
          </p:cNvPr>
          <p:cNvSpPr txBox="1"/>
          <p:nvPr userDrawn="1"/>
        </p:nvSpPr>
        <p:spPr>
          <a:xfrm>
            <a:off x="322321" y="227530"/>
            <a:ext cx="4509371" cy="143565"/>
          </a:xfrm>
          <a:prstGeom prst="rect">
            <a:avLst/>
          </a:prstGeom>
          <a:noFill/>
        </p:spPr>
        <p:txBody>
          <a:bodyPr wrap="square" lIns="0" tIns="0" rIns="0" bIns="0" rtlCol="0" anchor="t">
            <a:spAutoFit/>
          </a:bodyPr>
          <a:lstStyle/>
          <a:p>
            <a:pPr defTabSz="914377"/>
            <a:fld id="{7F0AF45A-9955-4C3B-849A-EC7833B76D7D}" type="slidenum">
              <a:rPr lang="en-US" sz="933" b="1" smtClean="0">
                <a:solidFill>
                  <a:srgbClr val="003341"/>
                </a:solidFill>
                <a:latin typeface="Montserrat"/>
              </a:rPr>
              <a:pPr defTabSz="914377"/>
              <a:t>‹#›</a:t>
            </a:fld>
            <a:r>
              <a:rPr lang="en-US" sz="933" b="1">
                <a:solidFill>
                  <a:srgbClr val="003341"/>
                </a:solidFill>
                <a:latin typeface="Montserrat"/>
              </a:rPr>
              <a:t> I </a:t>
            </a:r>
            <a:endParaRPr lang="en-US" sz="933">
              <a:solidFill>
                <a:srgbClr val="003341"/>
              </a:solidFill>
              <a:latin typeface="Metropolis Medium"/>
            </a:endParaRPr>
          </a:p>
        </p:txBody>
      </p:sp>
      <p:sp>
        <p:nvSpPr>
          <p:cNvPr id="12" name="Subtitle 2">
            <a:extLst>
              <a:ext uri="{FF2B5EF4-FFF2-40B4-BE49-F238E27FC236}">
                <a16:creationId xmlns:a16="http://schemas.microsoft.com/office/drawing/2014/main" id="{01096B3E-51F7-76BD-CAA2-BEA93F93C72F}"/>
              </a:ext>
            </a:extLst>
          </p:cNvPr>
          <p:cNvSpPr>
            <a:spLocks noGrp="1"/>
          </p:cNvSpPr>
          <p:nvPr>
            <p:ph type="subTitle" idx="16" hasCustomPrompt="1"/>
          </p:nvPr>
        </p:nvSpPr>
        <p:spPr>
          <a:xfrm>
            <a:off x="436538" y="783982"/>
            <a:ext cx="9005781" cy="748289"/>
          </a:xfrm>
        </p:spPr>
        <p:txBody>
          <a:bodyPr>
            <a:noAutofit/>
          </a:bodyPr>
          <a:lstStyle>
            <a:lvl1pPr marL="0" indent="0" algn="l">
              <a:buNone/>
              <a:defRPr sz="4267" b="1">
                <a:solidFill>
                  <a:srgbClr val="003341"/>
                </a:solidFill>
                <a:latin typeface="Montserrat" panose="00000500000000000000"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title style</a:t>
            </a:r>
            <a:endParaRPr lang="en-US"/>
          </a:p>
        </p:txBody>
      </p:sp>
      <p:cxnSp>
        <p:nvCxnSpPr>
          <p:cNvPr id="14" name="Straight Connector 13">
            <a:extLst>
              <a:ext uri="{FF2B5EF4-FFF2-40B4-BE49-F238E27FC236}">
                <a16:creationId xmlns:a16="http://schemas.microsoft.com/office/drawing/2014/main" id="{AC95B513-B70B-3675-6792-384B85DC0D69}"/>
              </a:ext>
            </a:extLst>
          </p:cNvPr>
          <p:cNvCxnSpPr>
            <a:cxnSpLocks/>
          </p:cNvCxnSpPr>
          <p:nvPr userDrawn="1"/>
        </p:nvCxnSpPr>
        <p:spPr>
          <a:xfrm>
            <a:off x="446859" y="6397920"/>
            <a:ext cx="8995459"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7" name="Title Placeholder 7">
            <a:extLst>
              <a:ext uri="{FF2B5EF4-FFF2-40B4-BE49-F238E27FC236}">
                <a16:creationId xmlns:a16="http://schemas.microsoft.com/office/drawing/2014/main" id="{B6B0622F-8EF1-6FFB-CDE2-0D612E27B0A8}"/>
              </a:ext>
            </a:extLst>
          </p:cNvPr>
          <p:cNvSpPr>
            <a:spLocks noGrp="1"/>
          </p:cNvSpPr>
          <p:nvPr>
            <p:ph type="title"/>
          </p:nvPr>
        </p:nvSpPr>
        <p:spPr>
          <a:xfrm>
            <a:off x="440401" y="1579871"/>
            <a:ext cx="9001919" cy="926717"/>
          </a:xfrm>
          <a:prstGeom prst="rect">
            <a:avLst/>
          </a:prstGeom>
        </p:spPr>
        <p:txBody>
          <a:bodyPr vert="horz" lIns="91440" tIns="45720" rIns="91440" bIns="45720" rtlCol="0" anchor="ctr">
            <a:normAutofit/>
          </a:bodyPr>
          <a:lstStyle>
            <a:lvl1pPr>
              <a:defRPr sz="2667">
                <a:solidFill>
                  <a:srgbClr val="8597A3"/>
                </a:solidFill>
              </a:defRPr>
            </a:lvl1pPr>
          </a:lstStyle>
          <a:p>
            <a:r>
              <a:rPr lang="en-GB"/>
              <a:t>Click to edit Master title style</a:t>
            </a:r>
            <a:endParaRPr lang="en-US"/>
          </a:p>
        </p:txBody>
      </p:sp>
      <p:sp>
        <p:nvSpPr>
          <p:cNvPr id="13" name="TextBox 12">
            <a:extLst>
              <a:ext uri="{FF2B5EF4-FFF2-40B4-BE49-F238E27FC236}">
                <a16:creationId xmlns:a16="http://schemas.microsoft.com/office/drawing/2014/main" id="{9346EEEA-3DEE-885A-D8AB-A3FDF283F9A8}"/>
              </a:ext>
            </a:extLst>
          </p:cNvPr>
          <p:cNvSpPr txBox="1"/>
          <p:nvPr userDrawn="1"/>
        </p:nvSpPr>
        <p:spPr>
          <a:xfrm>
            <a:off x="446858" y="6476582"/>
            <a:ext cx="3846845" cy="15388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u="none" strike="noStrike">
                <a:solidFill>
                  <a:srgbClr val="475C6D"/>
                </a:solidFill>
                <a:effectLst/>
                <a:latin typeface="Metropolis Light"/>
              </a:rPr>
              <a:t>Transforming patient outcomes through rapid pharmacogenetic testing</a:t>
            </a:r>
            <a:endParaRPr kumimoji="0" lang="en-US" sz="1000" b="0" i="1" u="none" strike="noStrike" kern="1200" cap="none" spc="0" normalizeH="0" baseline="0" noProof="0">
              <a:ln>
                <a:noFill/>
              </a:ln>
              <a:solidFill>
                <a:srgbClr val="475C6D"/>
              </a:solidFill>
              <a:effectLst/>
              <a:uLnTx/>
              <a:uFillTx/>
              <a:latin typeface="Metropolis Medium" pitchFamily="2" charset="77"/>
              <a:ea typeface="+mn-ea"/>
              <a:cs typeface="+mn-cs"/>
            </a:endParaRPr>
          </a:p>
        </p:txBody>
      </p:sp>
      <p:pic>
        <p:nvPicPr>
          <p:cNvPr id="2" name="Picture 1" descr="A white logo on a black background&#10;&#10;Description automatically generated">
            <a:extLst>
              <a:ext uri="{FF2B5EF4-FFF2-40B4-BE49-F238E27FC236}">
                <a16:creationId xmlns:a16="http://schemas.microsoft.com/office/drawing/2014/main" id="{1EA65568-DB03-B9FD-2CB0-82AEAADF0DE1}"/>
              </a:ext>
            </a:extLst>
          </p:cNvPr>
          <p:cNvPicPr>
            <a:picLocks noChangeAspect="1"/>
          </p:cNvPicPr>
          <p:nvPr userDrawn="1"/>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1341184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itle Placeholder 7">
            <a:extLst>
              <a:ext uri="{FF2B5EF4-FFF2-40B4-BE49-F238E27FC236}">
                <a16:creationId xmlns:a16="http://schemas.microsoft.com/office/drawing/2014/main" id="{A2AAEDB3-A485-1741-A3EA-242E68BEBF30}"/>
              </a:ext>
            </a:extLst>
          </p:cNvPr>
          <p:cNvSpPr>
            <a:spLocks noGrp="1"/>
          </p:cNvSpPr>
          <p:nvPr>
            <p:ph type="title"/>
          </p:nvPr>
        </p:nvSpPr>
        <p:spPr>
          <a:xfrm>
            <a:off x="838201"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9" name="Text Placeholder 8">
            <a:extLst>
              <a:ext uri="{FF2B5EF4-FFF2-40B4-BE49-F238E27FC236}">
                <a16:creationId xmlns:a16="http://schemas.microsoft.com/office/drawing/2014/main" id="{3F964A42-6CBA-DE4E-8D18-C441E36689B4}"/>
              </a:ext>
            </a:extLst>
          </p:cNvPr>
          <p:cNvSpPr>
            <a:spLocks noGrp="1"/>
          </p:cNvSpPr>
          <p:nvPr>
            <p:ph type="body" idx="1"/>
          </p:nvPr>
        </p:nvSpPr>
        <p:spPr>
          <a:xfrm>
            <a:off x="838201" y="1825624"/>
            <a:ext cx="105156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07274055"/>
      </p:ext>
    </p:extLst>
  </p:cSld>
  <p:clrMap bg1="lt1" tx1="dk1" bg2="lt2" tx2="dk2" accent1="accent1" accent2="accent2" accent3="accent3" accent4="accent4" accent5="accent5" accent6="accent6" hlink="hlink" folHlink="folHlink"/>
  <p:sldLayoutIdLst>
    <p:sldLayoutId id="2147483702" r:id="rId1"/>
    <p:sldLayoutId id="2147483699" r:id="rId2"/>
    <p:sldLayoutId id="2147483698" r:id="rId3"/>
    <p:sldLayoutId id="2147483700" r:id="rId4"/>
    <p:sldLayoutId id="2147483701" r:id="rId5"/>
    <p:sldLayoutId id="2147483704" r:id="rId6"/>
    <p:sldLayoutId id="2147483742" r:id="rId7"/>
    <p:sldLayoutId id="2147483748" r:id="rId8"/>
    <p:sldLayoutId id="2147483730" r:id="rId9"/>
    <p:sldLayoutId id="2147483737" r:id="rId10"/>
    <p:sldLayoutId id="2147483707" r:id="rId11"/>
    <p:sldLayoutId id="2147483746" r:id="rId12"/>
    <p:sldLayoutId id="2147483743" r:id="rId13"/>
    <p:sldLayoutId id="2147483747" r:id="rId14"/>
    <p:sldLayoutId id="2147483744" r:id="rId15"/>
    <p:sldLayoutId id="2147483745" r:id="rId16"/>
    <p:sldLayoutId id="2147483697" r:id="rId17"/>
    <p:sldLayoutId id="2147483741" r:id="rId18"/>
    <p:sldLayoutId id="2147483788" r:id="rId19"/>
  </p:sldLayoutIdLst>
  <p:txStyles>
    <p:titleStyle>
      <a:lvl1pPr algn="l" defTabSz="685783" rtl="0" eaLnBrk="1" latinLnBrk="0" hangingPunct="1">
        <a:lnSpc>
          <a:spcPct val="90000"/>
        </a:lnSpc>
        <a:spcBef>
          <a:spcPct val="0"/>
        </a:spcBef>
        <a:buNone/>
        <a:defRPr sz="4267" kern="1200">
          <a:solidFill>
            <a:srgbClr val="003341"/>
          </a:solidFill>
          <a:latin typeface="Montserrat" panose="00000500000000000000" pitchFamily="2" charset="0"/>
          <a:ea typeface="+mj-ea"/>
          <a:cs typeface="Poppins" pitchFamily="2" charset="77"/>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sz="1867" b="0" i="0" kern="1200">
          <a:solidFill>
            <a:srgbClr val="003341"/>
          </a:solidFill>
          <a:latin typeface="Metropolis Light"/>
          <a:ea typeface="+mn-ea"/>
          <a:cs typeface="Poppins Light" pitchFamily="2" charset="77"/>
        </a:defRPr>
      </a:lvl1pPr>
      <a:lvl2pPr marL="514338" indent="-171446" algn="l" defTabSz="685783" rtl="0" eaLnBrk="1" latinLnBrk="0" hangingPunct="1">
        <a:lnSpc>
          <a:spcPct val="90000"/>
        </a:lnSpc>
        <a:spcBef>
          <a:spcPts val="375"/>
        </a:spcBef>
        <a:buFont typeface="Arial" panose="020B0604020202020204" pitchFamily="34" charset="0"/>
        <a:buChar char="•"/>
        <a:defRPr sz="1867" b="0" i="0" kern="1200">
          <a:solidFill>
            <a:srgbClr val="003341"/>
          </a:solidFill>
          <a:latin typeface="Metropolis Light"/>
          <a:ea typeface="+mn-ea"/>
          <a:cs typeface="Poppins Light" pitchFamily="2" charset="77"/>
        </a:defRPr>
      </a:lvl2pPr>
      <a:lvl3pPr marL="857229" indent="-171446" algn="l" defTabSz="685783" rtl="0" eaLnBrk="1" latinLnBrk="0" hangingPunct="1">
        <a:lnSpc>
          <a:spcPct val="90000"/>
        </a:lnSpc>
        <a:spcBef>
          <a:spcPts val="375"/>
        </a:spcBef>
        <a:buFont typeface="Arial" panose="020B0604020202020204" pitchFamily="34" charset="0"/>
        <a:buChar char="•"/>
        <a:defRPr sz="1867" b="0" i="0" kern="1200">
          <a:solidFill>
            <a:srgbClr val="003341"/>
          </a:solidFill>
          <a:latin typeface="Metropolis Light"/>
          <a:ea typeface="+mn-ea"/>
          <a:cs typeface="Poppins Light" pitchFamily="2" charset="77"/>
        </a:defRPr>
      </a:lvl3pPr>
      <a:lvl4pPr marL="1200121" indent="-171446" algn="l" defTabSz="685783" rtl="0" eaLnBrk="1" latinLnBrk="0" hangingPunct="1">
        <a:lnSpc>
          <a:spcPct val="90000"/>
        </a:lnSpc>
        <a:spcBef>
          <a:spcPts val="375"/>
        </a:spcBef>
        <a:buFont typeface="Arial" panose="020B0604020202020204" pitchFamily="34" charset="0"/>
        <a:buChar char="•"/>
        <a:defRPr sz="1867" b="0" i="0" kern="1200">
          <a:solidFill>
            <a:srgbClr val="003341"/>
          </a:solidFill>
          <a:latin typeface="Metropolis Light"/>
          <a:ea typeface="+mn-ea"/>
          <a:cs typeface="Poppins Light" pitchFamily="2" charset="77"/>
        </a:defRPr>
      </a:lvl4pPr>
      <a:lvl5pPr marL="1543012" indent="-171446" algn="l" defTabSz="685783" rtl="0" eaLnBrk="1" latinLnBrk="0" hangingPunct="1">
        <a:lnSpc>
          <a:spcPct val="90000"/>
        </a:lnSpc>
        <a:spcBef>
          <a:spcPts val="375"/>
        </a:spcBef>
        <a:buFont typeface="Arial" panose="020B0604020202020204" pitchFamily="34" charset="0"/>
        <a:buChar char="•"/>
        <a:defRPr sz="1867" b="0" i="0" kern="1200">
          <a:solidFill>
            <a:srgbClr val="003341"/>
          </a:solidFill>
          <a:latin typeface="Metropolis Light"/>
          <a:ea typeface="+mn-ea"/>
          <a:cs typeface="Poppins Light" pitchFamily="2" charset="77"/>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9.xml"/><Relationship Id="rId16"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7.png"/><Relationship Id="rId7" Type="http://schemas.openxmlformats.org/officeDocument/2006/relationships/image" Target="../media/image50.sv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17.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12.sv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7D49895-7786-B418-94BF-D3B0A3CD4D1E}"/>
              </a:ext>
            </a:extLst>
          </p:cNvPr>
          <p:cNvSpPr>
            <a:spLocks noGrp="1"/>
          </p:cNvSpPr>
          <p:nvPr>
            <p:ph type="body" sz="quarter" idx="17"/>
          </p:nvPr>
        </p:nvSpPr>
        <p:spPr/>
        <p:txBody>
          <a:bodyPr>
            <a:noAutofit/>
          </a:bodyPr>
          <a:lstStyle/>
          <a:p>
            <a:pPr algn="r"/>
            <a:r>
              <a:rPr lang="en-US" sz="4000">
                <a:latin typeface="Montserrat" pitchFamily="2" charset="77"/>
                <a:ea typeface="+mj-ea"/>
                <a:cs typeface="Poppins" pitchFamily="2" charset="77"/>
              </a:rPr>
              <a:t>Genedrive MT-RNR1</a:t>
            </a:r>
            <a:endParaRPr lang="en-GB" sz="4000"/>
          </a:p>
        </p:txBody>
      </p:sp>
      <p:sp>
        <p:nvSpPr>
          <p:cNvPr id="6" name="Text Placeholder 1">
            <a:extLst>
              <a:ext uri="{FF2B5EF4-FFF2-40B4-BE49-F238E27FC236}">
                <a16:creationId xmlns:a16="http://schemas.microsoft.com/office/drawing/2014/main" id="{E568A694-24DD-5BFC-7904-189E37ABFAB6}"/>
              </a:ext>
            </a:extLst>
          </p:cNvPr>
          <p:cNvSpPr txBox="1">
            <a:spLocks/>
          </p:cNvSpPr>
          <p:nvPr/>
        </p:nvSpPr>
        <p:spPr>
          <a:xfrm>
            <a:off x="6095999" y="4474685"/>
            <a:ext cx="5700606" cy="1040369"/>
          </a:xfrm>
          <a:prstGeom prst="rect">
            <a:avLst/>
          </a:prstGeom>
        </p:spPr>
        <p:txBody>
          <a:bodyPr vert="horz" lIns="91440" tIns="45720" rIns="91440" bIns="45720" rtlCol="0" anchor="t">
            <a:normAutofit/>
          </a:bodyPr>
          <a:lstStyle>
            <a:lvl1pPr marL="0" indent="0" algn="l" defTabSz="685796" rtl="0" eaLnBrk="1" latinLnBrk="0" hangingPunct="1">
              <a:lnSpc>
                <a:spcPct val="90000"/>
              </a:lnSpc>
              <a:spcBef>
                <a:spcPts val="751"/>
              </a:spcBef>
              <a:buFont typeface="Arial" panose="020B0604020202020204" pitchFamily="34" charset="0"/>
              <a:buNone/>
              <a:defRPr sz="2667" b="0" i="0" kern="1200">
                <a:solidFill>
                  <a:srgbClr val="8597A3"/>
                </a:solidFill>
                <a:latin typeface="Montserrat" panose="00000500000000000000" pitchFamily="2" charset="0"/>
                <a:ea typeface="+mn-ea"/>
                <a:cs typeface="Poppins Light" pitchFamily="2" charset="77"/>
              </a:defRPr>
            </a:lvl1pPr>
            <a:lvl2pPr marL="514348" indent="-171449" algn="l" defTabSz="685796" rtl="0" eaLnBrk="1" latinLnBrk="0" hangingPunct="1">
              <a:lnSpc>
                <a:spcPct val="90000"/>
              </a:lnSpc>
              <a:spcBef>
                <a:spcPts val="374"/>
              </a:spcBef>
              <a:buFont typeface="Arial" panose="020B0604020202020204" pitchFamily="34" charset="0"/>
              <a:buChar char="•"/>
              <a:defRPr sz="1867" b="0" i="0" kern="1200">
                <a:solidFill>
                  <a:srgbClr val="003341"/>
                </a:solidFill>
                <a:latin typeface="Metropolis Light"/>
                <a:ea typeface="+mn-ea"/>
                <a:cs typeface="Poppins Light" pitchFamily="2" charset="77"/>
              </a:defRPr>
            </a:lvl2pPr>
            <a:lvl3pPr marL="857246" indent="-171449" algn="l" defTabSz="685796" rtl="0" eaLnBrk="1" latinLnBrk="0" hangingPunct="1">
              <a:lnSpc>
                <a:spcPct val="90000"/>
              </a:lnSpc>
              <a:spcBef>
                <a:spcPts val="374"/>
              </a:spcBef>
              <a:buFont typeface="Arial" panose="020B0604020202020204" pitchFamily="34" charset="0"/>
              <a:buChar char="•"/>
              <a:defRPr sz="1867" b="0" i="0" kern="1200">
                <a:solidFill>
                  <a:srgbClr val="003341"/>
                </a:solidFill>
                <a:latin typeface="Metropolis Light"/>
                <a:ea typeface="+mn-ea"/>
                <a:cs typeface="Poppins Light" pitchFamily="2" charset="77"/>
              </a:defRPr>
            </a:lvl3pPr>
            <a:lvl4pPr marL="1200143" indent="-171449" algn="l" defTabSz="685796" rtl="0" eaLnBrk="1" latinLnBrk="0" hangingPunct="1">
              <a:lnSpc>
                <a:spcPct val="90000"/>
              </a:lnSpc>
              <a:spcBef>
                <a:spcPts val="374"/>
              </a:spcBef>
              <a:buFont typeface="Arial" panose="020B0604020202020204" pitchFamily="34" charset="0"/>
              <a:buChar char="•"/>
              <a:defRPr sz="1867" b="0" i="0" kern="1200">
                <a:solidFill>
                  <a:srgbClr val="003341"/>
                </a:solidFill>
                <a:latin typeface="Metropolis Light"/>
                <a:ea typeface="+mn-ea"/>
                <a:cs typeface="Poppins Light" pitchFamily="2" charset="77"/>
              </a:defRPr>
            </a:lvl4pPr>
            <a:lvl5pPr marL="1543042" indent="-171449" algn="l" defTabSz="685796" rtl="0" eaLnBrk="1" latinLnBrk="0" hangingPunct="1">
              <a:lnSpc>
                <a:spcPct val="90000"/>
              </a:lnSpc>
              <a:spcBef>
                <a:spcPts val="374"/>
              </a:spcBef>
              <a:buFont typeface="Arial" panose="020B0604020202020204" pitchFamily="34" charset="0"/>
              <a:buChar char="•"/>
              <a:defRPr sz="1867" b="0" i="0" kern="1200">
                <a:solidFill>
                  <a:srgbClr val="003341"/>
                </a:solidFill>
                <a:latin typeface="Metropolis Light"/>
                <a:ea typeface="+mn-ea"/>
                <a:cs typeface="Poppins Light" pitchFamily="2" charset="77"/>
              </a:defRPr>
            </a:lvl5pPr>
            <a:lvl6pPr marL="1885940"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837"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736"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634"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pPr algn="r"/>
            <a:r>
              <a:rPr lang="en-GB"/>
              <a:t>Product Introduction</a:t>
            </a:r>
          </a:p>
        </p:txBody>
      </p:sp>
    </p:spTree>
    <p:extLst>
      <p:ext uri="{BB962C8B-B14F-4D97-AF65-F5344CB8AC3E}">
        <p14:creationId xmlns:p14="http://schemas.microsoft.com/office/powerpoint/2010/main" val="650174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46DBF-C26A-2709-D99B-F419E61F3F36}"/>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6CFB464E-8ED2-512E-BF78-6C1D9747F294}"/>
              </a:ext>
            </a:extLst>
          </p:cNvPr>
          <p:cNvSpPr txBox="1"/>
          <p:nvPr/>
        </p:nvSpPr>
        <p:spPr>
          <a:xfrm>
            <a:off x="322319" y="499049"/>
            <a:ext cx="9120000" cy="660822"/>
          </a:xfrm>
          <a:prstGeom prst="rect">
            <a:avLst/>
          </a:prstGeom>
          <a:noFill/>
        </p:spPr>
        <p:txBody>
          <a:bodyPr wrap="square" lIns="0" tIns="0" rIns="0" bIns="0" rtlCol="0">
            <a:spAutoFit/>
          </a:bodyPr>
          <a:lstStyle/>
          <a:p>
            <a:pPr defTabSz="1219140">
              <a:lnSpc>
                <a:spcPct val="150000"/>
              </a:lnSpc>
              <a:defRPr/>
            </a:pPr>
            <a:r>
              <a:rPr lang="en-US" sz="3200" b="1">
                <a:solidFill>
                  <a:srgbClr val="003341"/>
                </a:solidFill>
                <a:latin typeface="Montserrat" pitchFamily="2" charset="77"/>
              </a:rPr>
              <a:t>The Intervention - </a:t>
            </a:r>
            <a:r>
              <a:rPr lang="en-US" sz="3200" b="1" err="1">
                <a:solidFill>
                  <a:srgbClr val="003341"/>
                </a:solidFill>
                <a:latin typeface="Montserrat" pitchFamily="2" charset="77"/>
              </a:rPr>
              <a:t>Genedrive</a:t>
            </a:r>
            <a:endParaRPr lang="en-US" sz="3200">
              <a:solidFill>
                <a:srgbClr val="003341"/>
              </a:solidFill>
              <a:latin typeface="Metropolis Medium" pitchFamily="2" charset="77"/>
            </a:endParaRPr>
          </a:p>
        </p:txBody>
      </p:sp>
      <p:cxnSp>
        <p:nvCxnSpPr>
          <p:cNvPr id="17" name="Straight Connector 16">
            <a:extLst>
              <a:ext uri="{FF2B5EF4-FFF2-40B4-BE49-F238E27FC236}">
                <a16:creationId xmlns:a16="http://schemas.microsoft.com/office/drawing/2014/main" id="{7EAB818B-B5AA-7CB1-02E2-428F8329B48B}"/>
              </a:ext>
            </a:extLst>
          </p:cNvPr>
          <p:cNvCxnSpPr>
            <a:cxnSpLocks/>
          </p:cNvCxnSpPr>
          <p:nvPr/>
        </p:nvCxnSpPr>
        <p:spPr>
          <a:xfrm>
            <a:off x="322319" y="6389807"/>
            <a:ext cx="9120000" cy="0"/>
          </a:xfrm>
          <a:prstGeom prst="line">
            <a:avLst/>
          </a:prstGeom>
          <a:ln w="12700">
            <a:solidFill>
              <a:srgbClr val="475C6D"/>
            </a:solidFill>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B2A30CCB-2ABB-5F03-E5E2-C8B739DF3E27}"/>
              </a:ext>
            </a:extLst>
          </p:cNvPr>
          <p:cNvSpPr txBox="1"/>
          <p:nvPr/>
        </p:nvSpPr>
        <p:spPr>
          <a:xfrm>
            <a:off x="5161017" y="6120049"/>
            <a:ext cx="4829531" cy="246221"/>
          </a:xfrm>
          <a:prstGeom prst="rect">
            <a:avLst/>
          </a:prstGeom>
          <a:noFill/>
        </p:spPr>
        <p:txBody>
          <a:bodyPr wrap="square" rtlCol="0">
            <a:spAutoFit/>
          </a:bodyPr>
          <a:lstStyle/>
          <a:p>
            <a:r>
              <a:rPr lang="en-GB" sz="1000">
                <a:solidFill>
                  <a:srgbClr val="475C6D"/>
                </a:solidFill>
                <a:latin typeface="Metropolis Light"/>
              </a:rPr>
              <a:t>* AIHL = Aminoglycoside Induce Hearing loss</a:t>
            </a:r>
          </a:p>
        </p:txBody>
      </p:sp>
      <p:grpSp>
        <p:nvGrpSpPr>
          <p:cNvPr id="131" name="Group 130">
            <a:extLst>
              <a:ext uri="{FF2B5EF4-FFF2-40B4-BE49-F238E27FC236}">
                <a16:creationId xmlns:a16="http://schemas.microsoft.com/office/drawing/2014/main" id="{DB69F263-6474-C6F2-195E-A78E9865C6EC}"/>
              </a:ext>
            </a:extLst>
          </p:cNvPr>
          <p:cNvGrpSpPr/>
          <p:nvPr/>
        </p:nvGrpSpPr>
        <p:grpSpPr>
          <a:xfrm>
            <a:off x="265769" y="1095450"/>
            <a:ext cx="11586891" cy="1766182"/>
            <a:chOff x="267261" y="1094783"/>
            <a:chExt cx="11586891" cy="1766182"/>
          </a:xfrm>
        </p:grpSpPr>
        <p:cxnSp>
          <p:nvCxnSpPr>
            <p:cNvPr id="66" name="Straight Connector 65">
              <a:extLst>
                <a:ext uri="{FF2B5EF4-FFF2-40B4-BE49-F238E27FC236}">
                  <a16:creationId xmlns:a16="http://schemas.microsoft.com/office/drawing/2014/main" id="{67F76706-196D-FEC4-8CEA-3A9773C2ADED}"/>
                </a:ext>
              </a:extLst>
            </p:cNvPr>
            <p:cNvCxnSpPr>
              <a:cxnSpLocks/>
            </p:cNvCxnSpPr>
            <p:nvPr/>
          </p:nvCxnSpPr>
          <p:spPr>
            <a:xfrm flipH="1">
              <a:off x="7137735" y="1776936"/>
              <a:ext cx="216000" cy="0"/>
            </a:xfrm>
            <a:prstGeom prst="line">
              <a:avLst/>
            </a:prstGeom>
            <a:ln w="34925" cap="rnd">
              <a:solidFill>
                <a:srgbClr val="F38608"/>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43C6DCA-7C4D-3612-0AB0-ECFD388334A4}"/>
                </a:ext>
              </a:extLst>
            </p:cNvPr>
            <p:cNvCxnSpPr>
              <a:cxnSpLocks/>
            </p:cNvCxnSpPr>
            <p:nvPr/>
          </p:nvCxnSpPr>
          <p:spPr>
            <a:xfrm flipH="1">
              <a:off x="8639402" y="1776936"/>
              <a:ext cx="288000" cy="0"/>
            </a:xfrm>
            <a:prstGeom prst="line">
              <a:avLst/>
            </a:prstGeom>
            <a:ln w="34925" cap="rnd">
              <a:solidFill>
                <a:srgbClr val="F38608"/>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0BA41A4-C7F0-70AA-AF78-22590256CA81}"/>
                </a:ext>
              </a:extLst>
            </p:cNvPr>
            <p:cNvCxnSpPr>
              <a:cxnSpLocks/>
            </p:cNvCxnSpPr>
            <p:nvPr/>
          </p:nvCxnSpPr>
          <p:spPr>
            <a:xfrm flipH="1">
              <a:off x="10183823" y="1776936"/>
              <a:ext cx="288000" cy="0"/>
            </a:xfrm>
            <a:prstGeom prst="line">
              <a:avLst/>
            </a:prstGeom>
            <a:ln w="34925" cap="rnd">
              <a:solidFill>
                <a:srgbClr val="F38608"/>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13C4651-6C86-AB8E-FF26-F2028B04A6B3}"/>
                </a:ext>
              </a:extLst>
            </p:cNvPr>
            <p:cNvCxnSpPr>
              <a:cxnSpLocks/>
            </p:cNvCxnSpPr>
            <p:nvPr/>
          </p:nvCxnSpPr>
          <p:spPr>
            <a:xfrm flipH="1">
              <a:off x="4060425" y="1776936"/>
              <a:ext cx="1584000" cy="0"/>
            </a:xfrm>
            <a:prstGeom prst="line">
              <a:avLst/>
            </a:prstGeom>
            <a:ln w="34925" cap="rnd">
              <a:solidFill>
                <a:srgbClr val="F38608"/>
              </a:solidFill>
              <a:prstDash val="sysDot"/>
              <a:round/>
              <a:headEnd type="none"/>
            </a:ln>
          </p:spPr>
          <p:style>
            <a:lnRef idx="1">
              <a:schemeClr val="accent1"/>
            </a:lnRef>
            <a:fillRef idx="0">
              <a:schemeClr val="accent1"/>
            </a:fillRef>
            <a:effectRef idx="0">
              <a:schemeClr val="accent1"/>
            </a:effectRef>
            <a:fontRef idx="minor">
              <a:schemeClr val="tx1"/>
            </a:fontRef>
          </p:style>
        </p:cxnSp>
        <p:pic>
          <p:nvPicPr>
            <p:cNvPr id="3" name="Picture 2" descr="A baby in a incubator&#10;&#10;Description automatically generated">
              <a:extLst>
                <a:ext uri="{FF2B5EF4-FFF2-40B4-BE49-F238E27FC236}">
                  <a16:creationId xmlns:a16="http://schemas.microsoft.com/office/drawing/2014/main" id="{AD5E6720-E3D1-9095-FE93-90904E2C76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261" y="1094783"/>
              <a:ext cx="1833051" cy="1343627"/>
            </a:xfrm>
            <a:prstGeom prst="rect">
              <a:avLst/>
            </a:prstGeom>
          </p:spPr>
        </p:pic>
        <p:pic>
          <p:nvPicPr>
            <p:cNvPr id="5" name="Picture 4" descr="A clock with a number on it&#10;&#10;Description automatically generated">
              <a:extLst>
                <a:ext uri="{FF2B5EF4-FFF2-40B4-BE49-F238E27FC236}">
                  <a16:creationId xmlns:a16="http://schemas.microsoft.com/office/drawing/2014/main" id="{A053DFD3-5530-79AD-6746-98F9BB4651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0400" y="1278221"/>
              <a:ext cx="926708" cy="976751"/>
            </a:xfrm>
            <a:prstGeom prst="rect">
              <a:avLst/>
            </a:prstGeom>
          </p:spPr>
        </p:pic>
        <p:pic>
          <p:nvPicPr>
            <p:cNvPr id="28" name="Picture 27" descr="A cartoon of a baby&#10;&#10;Description automatically generated">
              <a:extLst>
                <a:ext uri="{FF2B5EF4-FFF2-40B4-BE49-F238E27FC236}">
                  <a16:creationId xmlns:a16="http://schemas.microsoft.com/office/drawing/2014/main" id="{743DA5E9-5506-B915-1324-351976945B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02955" y="1318253"/>
              <a:ext cx="926708" cy="926708"/>
            </a:xfrm>
            <a:prstGeom prst="rect">
              <a:avLst/>
            </a:prstGeom>
          </p:spPr>
        </p:pic>
        <p:pic>
          <p:nvPicPr>
            <p:cNvPr id="30" name="Picture 29" descr="A circular logo with a dna strand in the center&#10;&#10;Description automatically generated">
              <a:extLst>
                <a:ext uri="{FF2B5EF4-FFF2-40B4-BE49-F238E27FC236}">
                  <a16:creationId xmlns:a16="http://schemas.microsoft.com/office/drawing/2014/main" id="{490A965C-37D8-2AD5-4805-54B3ED383E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05741" y="1318253"/>
              <a:ext cx="926709" cy="926709"/>
            </a:xfrm>
            <a:prstGeom prst="rect">
              <a:avLst/>
            </a:prstGeom>
          </p:spPr>
        </p:pic>
        <p:pic>
          <p:nvPicPr>
            <p:cNvPr id="32" name="Picture 31" descr="A hand with a iv drip attached to a tube&#10;&#10;Description automatically generated">
              <a:extLst>
                <a:ext uri="{FF2B5EF4-FFF2-40B4-BE49-F238E27FC236}">
                  <a16:creationId xmlns:a16="http://schemas.microsoft.com/office/drawing/2014/main" id="{7F94D5F4-B175-AB66-27C9-26129E91B2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57350" y="1318253"/>
              <a:ext cx="926709" cy="926709"/>
            </a:xfrm>
            <a:prstGeom prst="rect">
              <a:avLst/>
            </a:prstGeom>
          </p:spPr>
        </p:pic>
        <p:pic>
          <p:nvPicPr>
            <p:cNvPr id="34" name="Picture 33" descr="A close up of an ear and sound waves&#10;&#10;Description automatically generated">
              <a:extLst>
                <a:ext uri="{FF2B5EF4-FFF2-40B4-BE49-F238E27FC236}">
                  <a16:creationId xmlns:a16="http://schemas.microsoft.com/office/drawing/2014/main" id="{C4256360-39D2-523D-C7A6-1DB5F83582B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08959" y="1318252"/>
              <a:ext cx="926710" cy="926710"/>
            </a:xfrm>
            <a:prstGeom prst="rect">
              <a:avLst/>
            </a:prstGeom>
          </p:spPr>
        </p:pic>
        <p:cxnSp>
          <p:nvCxnSpPr>
            <p:cNvPr id="63" name="Straight Connector 62">
              <a:extLst>
                <a:ext uri="{FF2B5EF4-FFF2-40B4-BE49-F238E27FC236}">
                  <a16:creationId xmlns:a16="http://schemas.microsoft.com/office/drawing/2014/main" id="{7A4AB5EA-F28D-7B2A-EA77-D828FCC62D9F}"/>
                </a:ext>
              </a:extLst>
            </p:cNvPr>
            <p:cNvCxnSpPr>
              <a:cxnSpLocks/>
            </p:cNvCxnSpPr>
            <p:nvPr/>
          </p:nvCxnSpPr>
          <p:spPr>
            <a:xfrm flipH="1">
              <a:off x="2236264" y="1778752"/>
              <a:ext cx="681482" cy="0"/>
            </a:xfrm>
            <a:prstGeom prst="line">
              <a:avLst/>
            </a:prstGeom>
            <a:ln w="34925" cap="rnd">
              <a:solidFill>
                <a:srgbClr val="009BA4"/>
              </a:solidFill>
              <a:prstDash val="sysDot"/>
              <a:round/>
              <a:headEnd type="none"/>
            </a:ln>
          </p:spPr>
          <p:style>
            <a:lnRef idx="1">
              <a:schemeClr val="accent1"/>
            </a:lnRef>
            <a:fillRef idx="0">
              <a:schemeClr val="accent1"/>
            </a:fillRef>
            <a:effectRef idx="0">
              <a:schemeClr val="accent1"/>
            </a:effectRef>
            <a:fontRef idx="minor">
              <a:schemeClr val="tx1"/>
            </a:fontRef>
          </p:style>
        </p:cxnSp>
        <p:sp>
          <p:nvSpPr>
            <p:cNvPr id="91" name="Oval 90">
              <a:extLst>
                <a:ext uri="{FF2B5EF4-FFF2-40B4-BE49-F238E27FC236}">
                  <a16:creationId xmlns:a16="http://schemas.microsoft.com/office/drawing/2014/main" id="{0C990985-80CA-8FAC-7C90-A2C6F59ADAC8}"/>
                </a:ext>
              </a:extLst>
            </p:cNvPr>
            <p:cNvSpPr/>
            <p:nvPr/>
          </p:nvSpPr>
          <p:spPr>
            <a:xfrm>
              <a:off x="2986414" y="1742752"/>
              <a:ext cx="72000" cy="72000"/>
            </a:xfrm>
            <a:prstGeom prst="ellipse">
              <a:avLst/>
            </a:prstGeom>
            <a:noFill/>
            <a:ln w="19050">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solidFill>
                  <a:srgbClr val="009BA4"/>
                </a:solidFill>
              </a:endParaRPr>
            </a:p>
          </p:txBody>
        </p:sp>
        <p:sp>
          <p:nvSpPr>
            <p:cNvPr id="97" name="Oval 96">
              <a:extLst>
                <a:ext uri="{FF2B5EF4-FFF2-40B4-BE49-F238E27FC236}">
                  <a16:creationId xmlns:a16="http://schemas.microsoft.com/office/drawing/2014/main" id="{06505CEC-C074-BE7A-A4C7-008E80C3227D}"/>
                </a:ext>
              </a:extLst>
            </p:cNvPr>
            <p:cNvSpPr/>
            <p:nvPr/>
          </p:nvSpPr>
          <p:spPr>
            <a:xfrm>
              <a:off x="5711751" y="1740936"/>
              <a:ext cx="72000" cy="72000"/>
            </a:xfrm>
            <a:prstGeom prst="ellipse">
              <a:avLst/>
            </a:prstGeom>
            <a:noFill/>
            <a:ln w="19050">
              <a:solidFill>
                <a:srgbClr val="F386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a:t>  </a:t>
              </a:r>
            </a:p>
          </p:txBody>
        </p:sp>
        <p:sp>
          <p:nvSpPr>
            <p:cNvPr id="99" name="Oval 98">
              <a:extLst>
                <a:ext uri="{FF2B5EF4-FFF2-40B4-BE49-F238E27FC236}">
                  <a16:creationId xmlns:a16="http://schemas.microsoft.com/office/drawing/2014/main" id="{64AB5CB2-A8D4-ECCB-D53A-A055E6998AB9}"/>
                </a:ext>
              </a:extLst>
            </p:cNvPr>
            <p:cNvSpPr/>
            <p:nvPr/>
          </p:nvSpPr>
          <p:spPr>
            <a:xfrm>
              <a:off x="7419899" y="1740936"/>
              <a:ext cx="72000" cy="72000"/>
            </a:xfrm>
            <a:prstGeom prst="ellipse">
              <a:avLst/>
            </a:prstGeom>
            <a:noFill/>
            <a:ln w="19050">
              <a:solidFill>
                <a:srgbClr val="F386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0" name="Oval 99">
              <a:extLst>
                <a:ext uri="{FF2B5EF4-FFF2-40B4-BE49-F238E27FC236}">
                  <a16:creationId xmlns:a16="http://schemas.microsoft.com/office/drawing/2014/main" id="{9AEBC2BD-268B-139E-562B-4381AE2029C9}"/>
                </a:ext>
              </a:extLst>
            </p:cNvPr>
            <p:cNvSpPr/>
            <p:nvPr/>
          </p:nvSpPr>
          <p:spPr>
            <a:xfrm>
              <a:off x="8988066" y="1740936"/>
              <a:ext cx="72000" cy="72000"/>
            </a:xfrm>
            <a:prstGeom prst="ellipse">
              <a:avLst/>
            </a:prstGeom>
            <a:noFill/>
            <a:ln w="19050">
              <a:solidFill>
                <a:srgbClr val="F386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1" name="Oval 100">
              <a:extLst>
                <a:ext uri="{FF2B5EF4-FFF2-40B4-BE49-F238E27FC236}">
                  <a16:creationId xmlns:a16="http://schemas.microsoft.com/office/drawing/2014/main" id="{E822455B-88DA-FED1-93D4-4F48FC9BEFC1}"/>
                </a:ext>
              </a:extLst>
            </p:cNvPr>
            <p:cNvSpPr/>
            <p:nvPr/>
          </p:nvSpPr>
          <p:spPr>
            <a:xfrm>
              <a:off x="10535794" y="1740936"/>
              <a:ext cx="72000" cy="72000"/>
            </a:xfrm>
            <a:prstGeom prst="ellipse">
              <a:avLst/>
            </a:prstGeom>
            <a:noFill/>
            <a:ln w="19050">
              <a:solidFill>
                <a:srgbClr val="F386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8" name="TextBox 107">
              <a:extLst>
                <a:ext uri="{FF2B5EF4-FFF2-40B4-BE49-F238E27FC236}">
                  <a16:creationId xmlns:a16="http://schemas.microsoft.com/office/drawing/2014/main" id="{73EB7CCD-ACF5-B67D-7100-86FC8BA3B943}"/>
                </a:ext>
              </a:extLst>
            </p:cNvPr>
            <p:cNvSpPr txBox="1"/>
            <p:nvPr/>
          </p:nvSpPr>
          <p:spPr>
            <a:xfrm>
              <a:off x="267261" y="2478899"/>
              <a:ext cx="2244481" cy="254044"/>
            </a:xfrm>
            <a:prstGeom prst="rect">
              <a:avLst/>
            </a:prstGeom>
            <a:noFill/>
          </p:spPr>
          <p:txBody>
            <a:bodyPr wrap="square" rtlCol="0">
              <a:spAutoFit/>
            </a:bodyPr>
            <a:lstStyle/>
            <a:p>
              <a:r>
                <a:rPr lang="en-GB" sz="1051">
                  <a:solidFill>
                    <a:srgbClr val="475C6D"/>
                  </a:solidFill>
                  <a:latin typeface="Montserrat ExtraBold" panose="00000900000000000000" pitchFamily="2" charset="0"/>
                </a:rPr>
                <a:t>Baby admitted to NICU</a:t>
              </a:r>
            </a:p>
          </p:txBody>
        </p:sp>
        <p:sp>
          <p:nvSpPr>
            <p:cNvPr id="110" name="TextBox 109">
              <a:extLst>
                <a:ext uri="{FF2B5EF4-FFF2-40B4-BE49-F238E27FC236}">
                  <a16:creationId xmlns:a16="http://schemas.microsoft.com/office/drawing/2014/main" id="{8589560E-B119-88CD-F803-D06602F77034}"/>
                </a:ext>
              </a:extLst>
            </p:cNvPr>
            <p:cNvSpPr txBox="1"/>
            <p:nvPr/>
          </p:nvSpPr>
          <p:spPr>
            <a:xfrm>
              <a:off x="2650101" y="2283499"/>
              <a:ext cx="1905852" cy="577466"/>
            </a:xfrm>
            <a:prstGeom prst="rect">
              <a:avLst/>
            </a:prstGeom>
            <a:noFill/>
          </p:spPr>
          <p:txBody>
            <a:bodyPr wrap="square" rtlCol="0">
              <a:spAutoFit/>
            </a:bodyPr>
            <a:lstStyle/>
            <a:p>
              <a:pPr algn="ctr"/>
              <a:r>
                <a:rPr lang="en-GB" sz="1051">
                  <a:solidFill>
                    <a:srgbClr val="475C6D"/>
                  </a:solidFill>
                  <a:latin typeface="Montserrat ExtraBold" panose="00000900000000000000" pitchFamily="2" charset="0"/>
                </a:rPr>
                <a:t>Clinician has 1 hour to administer gentamicin and benzylpenicillin</a:t>
              </a:r>
            </a:p>
          </p:txBody>
        </p:sp>
        <p:sp>
          <p:nvSpPr>
            <p:cNvPr id="113" name="TextBox 112">
              <a:extLst>
                <a:ext uri="{FF2B5EF4-FFF2-40B4-BE49-F238E27FC236}">
                  <a16:creationId xmlns:a16="http://schemas.microsoft.com/office/drawing/2014/main" id="{4CD4797F-FBAD-1D8F-BE5D-67EB60BB59E6}"/>
                </a:ext>
              </a:extLst>
            </p:cNvPr>
            <p:cNvSpPr txBox="1"/>
            <p:nvPr/>
          </p:nvSpPr>
          <p:spPr>
            <a:xfrm>
              <a:off x="5910033" y="2234536"/>
              <a:ext cx="1296437" cy="254044"/>
            </a:xfrm>
            <a:prstGeom prst="rect">
              <a:avLst/>
            </a:prstGeom>
            <a:noFill/>
          </p:spPr>
          <p:txBody>
            <a:bodyPr wrap="square" rtlCol="0">
              <a:spAutoFit/>
            </a:bodyPr>
            <a:lstStyle/>
            <a:p>
              <a:pPr algn="ctr"/>
              <a:r>
                <a:rPr lang="en-GB" sz="1051">
                  <a:solidFill>
                    <a:srgbClr val="009BA4"/>
                  </a:solidFill>
                  <a:latin typeface="Montserrat ExtraBold" panose="00000900000000000000" pitchFamily="2" charset="0"/>
                </a:rPr>
                <a:t>499 in 500</a:t>
              </a:r>
            </a:p>
          </p:txBody>
        </p:sp>
        <p:sp>
          <p:nvSpPr>
            <p:cNvPr id="116" name="TextBox 115">
              <a:extLst>
                <a:ext uri="{FF2B5EF4-FFF2-40B4-BE49-F238E27FC236}">
                  <a16:creationId xmlns:a16="http://schemas.microsoft.com/office/drawing/2014/main" id="{F19B0530-F7C7-2FDB-9F4C-4DA47CEACA8F}"/>
                </a:ext>
              </a:extLst>
            </p:cNvPr>
            <p:cNvSpPr txBox="1"/>
            <p:nvPr/>
          </p:nvSpPr>
          <p:spPr>
            <a:xfrm>
              <a:off x="7275599" y="2234536"/>
              <a:ext cx="1635813" cy="400110"/>
            </a:xfrm>
            <a:prstGeom prst="rect">
              <a:avLst/>
            </a:prstGeom>
            <a:noFill/>
          </p:spPr>
          <p:txBody>
            <a:bodyPr wrap="square" rtlCol="0">
              <a:spAutoFit/>
            </a:bodyPr>
            <a:lstStyle/>
            <a:p>
              <a:pPr algn="ctr"/>
              <a:r>
                <a:rPr lang="en-GB" sz="1000" b="1">
                  <a:solidFill>
                    <a:srgbClr val="475C6D"/>
                  </a:solidFill>
                  <a:latin typeface="Montserrat" panose="00000500000000000000" pitchFamily="2" charset="0"/>
                </a:rPr>
                <a:t>MT-RNR1 A variant (m.1555A)</a:t>
              </a:r>
            </a:p>
          </p:txBody>
        </p:sp>
        <p:sp>
          <p:nvSpPr>
            <p:cNvPr id="117" name="TextBox 116">
              <a:extLst>
                <a:ext uri="{FF2B5EF4-FFF2-40B4-BE49-F238E27FC236}">
                  <a16:creationId xmlns:a16="http://schemas.microsoft.com/office/drawing/2014/main" id="{3A4C6719-3926-D6AB-092F-BD96F3903034}"/>
                </a:ext>
              </a:extLst>
            </p:cNvPr>
            <p:cNvSpPr txBox="1"/>
            <p:nvPr/>
          </p:nvSpPr>
          <p:spPr>
            <a:xfrm>
              <a:off x="8768646" y="2234536"/>
              <a:ext cx="1704116" cy="400110"/>
            </a:xfrm>
            <a:prstGeom prst="rect">
              <a:avLst/>
            </a:prstGeom>
            <a:noFill/>
          </p:spPr>
          <p:txBody>
            <a:bodyPr wrap="square" rtlCol="0">
              <a:spAutoFit/>
            </a:bodyPr>
            <a:lstStyle/>
            <a:p>
              <a:pPr algn="ctr"/>
              <a:r>
                <a:rPr lang="en-GB" sz="1000" b="1">
                  <a:solidFill>
                    <a:srgbClr val="475C6D"/>
                  </a:solidFill>
                  <a:latin typeface="Montserrat" panose="00000500000000000000" pitchFamily="2" charset="0"/>
                </a:rPr>
                <a:t>Consider gentamicin and benzylpenicillin</a:t>
              </a:r>
            </a:p>
          </p:txBody>
        </p:sp>
        <p:sp>
          <p:nvSpPr>
            <p:cNvPr id="118" name="TextBox 117">
              <a:extLst>
                <a:ext uri="{FF2B5EF4-FFF2-40B4-BE49-F238E27FC236}">
                  <a16:creationId xmlns:a16="http://schemas.microsoft.com/office/drawing/2014/main" id="{A6E18BA3-DE29-0072-F11B-0E9DDC0A1097}"/>
                </a:ext>
              </a:extLst>
            </p:cNvPr>
            <p:cNvSpPr txBox="1"/>
            <p:nvPr/>
          </p:nvSpPr>
          <p:spPr>
            <a:xfrm>
              <a:off x="10506635" y="2234536"/>
              <a:ext cx="1347517" cy="400110"/>
            </a:xfrm>
            <a:prstGeom prst="rect">
              <a:avLst/>
            </a:prstGeom>
            <a:noFill/>
          </p:spPr>
          <p:txBody>
            <a:bodyPr wrap="square" rtlCol="0">
              <a:spAutoFit/>
            </a:bodyPr>
            <a:lstStyle/>
            <a:p>
              <a:pPr algn="ctr"/>
              <a:r>
                <a:rPr lang="en-GB" sz="1000" b="1">
                  <a:solidFill>
                    <a:srgbClr val="475C6D"/>
                  </a:solidFill>
                  <a:latin typeface="Montserrat" panose="00000500000000000000" pitchFamily="2" charset="0"/>
                </a:rPr>
                <a:t>Patient is at low risk of AIHL</a:t>
              </a:r>
            </a:p>
          </p:txBody>
        </p:sp>
      </p:grpSp>
      <p:grpSp>
        <p:nvGrpSpPr>
          <p:cNvPr id="132" name="Group 131">
            <a:extLst>
              <a:ext uri="{FF2B5EF4-FFF2-40B4-BE49-F238E27FC236}">
                <a16:creationId xmlns:a16="http://schemas.microsoft.com/office/drawing/2014/main" id="{337487C7-3E05-F414-962D-BF1619650297}"/>
              </a:ext>
            </a:extLst>
          </p:cNvPr>
          <p:cNvGrpSpPr/>
          <p:nvPr/>
        </p:nvGrpSpPr>
        <p:grpSpPr>
          <a:xfrm>
            <a:off x="4084113" y="1865402"/>
            <a:ext cx="7718416" cy="2469439"/>
            <a:chOff x="4084113" y="1865401"/>
            <a:chExt cx="7718416" cy="2469440"/>
          </a:xfrm>
        </p:grpSpPr>
        <p:grpSp>
          <p:nvGrpSpPr>
            <p:cNvPr id="45" name="Group 44">
              <a:extLst>
                <a:ext uri="{FF2B5EF4-FFF2-40B4-BE49-F238E27FC236}">
                  <a16:creationId xmlns:a16="http://schemas.microsoft.com/office/drawing/2014/main" id="{AF6B02F7-1D48-88AE-AE9A-716D4CD20426}"/>
                </a:ext>
              </a:extLst>
            </p:cNvPr>
            <p:cNvGrpSpPr/>
            <p:nvPr/>
          </p:nvGrpSpPr>
          <p:grpSpPr>
            <a:xfrm>
              <a:off x="6094898" y="3025479"/>
              <a:ext cx="5540771" cy="926709"/>
              <a:chOff x="6416633" y="3025479"/>
              <a:chExt cx="5540771" cy="926709"/>
            </a:xfrm>
          </p:grpSpPr>
          <p:pic>
            <p:nvPicPr>
              <p:cNvPr id="36" name="Picture 35" descr="A cartoon of a baby&#10;&#10;Description automatically generated">
                <a:extLst>
                  <a:ext uri="{FF2B5EF4-FFF2-40B4-BE49-F238E27FC236}">
                    <a16:creationId xmlns:a16="http://schemas.microsoft.com/office/drawing/2014/main" id="{B47D39F4-21C1-B86B-03F0-8FB0250109D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16633" y="3025479"/>
                <a:ext cx="926708" cy="926708"/>
              </a:xfrm>
              <a:prstGeom prst="rect">
                <a:avLst/>
              </a:prstGeom>
            </p:spPr>
          </p:pic>
          <p:pic>
            <p:nvPicPr>
              <p:cNvPr id="38" name="Picture 37" descr="A circular logo with a dna strand in it&#10;&#10;Description automatically generated">
                <a:extLst>
                  <a:ext uri="{FF2B5EF4-FFF2-40B4-BE49-F238E27FC236}">
                    <a16:creationId xmlns:a16="http://schemas.microsoft.com/office/drawing/2014/main" id="{236E491D-ABC1-ADB0-B17F-3705D0344D9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27476" y="3025479"/>
                <a:ext cx="926709" cy="926709"/>
              </a:xfrm>
              <a:prstGeom prst="rect">
                <a:avLst/>
              </a:prstGeom>
            </p:spPr>
          </p:pic>
          <p:pic>
            <p:nvPicPr>
              <p:cNvPr id="40" name="Picture 39" descr="A close-up of a medical device&#10;&#10;Description automatically generated">
                <a:extLst>
                  <a:ext uri="{FF2B5EF4-FFF2-40B4-BE49-F238E27FC236}">
                    <a16:creationId xmlns:a16="http://schemas.microsoft.com/office/drawing/2014/main" id="{2E67B1F9-88B8-5B0B-87B5-1BE98992708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79085" y="3025479"/>
                <a:ext cx="926709" cy="926709"/>
              </a:xfrm>
              <a:prstGeom prst="rect">
                <a:avLst/>
              </a:prstGeom>
            </p:spPr>
          </p:pic>
          <p:pic>
            <p:nvPicPr>
              <p:cNvPr id="42" name="Picture 41" descr="A close up of a sign&#10;&#10;Description automatically generated">
                <a:extLst>
                  <a:ext uri="{FF2B5EF4-FFF2-40B4-BE49-F238E27FC236}">
                    <a16:creationId xmlns:a16="http://schemas.microsoft.com/office/drawing/2014/main" id="{0E3DCD24-88D6-997B-C266-C4505F0D5FE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030695" y="3025479"/>
                <a:ext cx="926709" cy="926709"/>
              </a:xfrm>
              <a:prstGeom prst="rect">
                <a:avLst/>
              </a:prstGeom>
            </p:spPr>
          </p:pic>
        </p:grpSp>
        <p:cxnSp>
          <p:nvCxnSpPr>
            <p:cNvPr id="70" name="Straight Connector 69">
              <a:extLst>
                <a:ext uri="{FF2B5EF4-FFF2-40B4-BE49-F238E27FC236}">
                  <a16:creationId xmlns:a16="http://schemas.microsoft.com/office/drawing/2014/main" id="{4D72BBB0-AE7E-2C34-6E95-6F91344D3423}"/>
                </a:ext>
              </a:extLst>
            </p:cNvPr>
            <p:cNvCxnSpPr>
              <a:cxnSpLocks/>
            </p:cNvCxnSpPr>
            <p:nvPr/>
          </p:nvCxnSpPr>
          <p:spPr>
            <a:xfrm flipH="1">
              <a:off x="7096223" y="3456162"/>
              <a:ext cx="252000" cy="0"/>
            </a:xfrm>
            <a:prstGeom prst="line">
              <a:avLst/>
            </a:prstGeom>
            <a:ln w="34925" cap="rnd">
              <a:solidFill>
                <a:srgbClr val="E30023"/>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5EA6947-3A41-5D8F-3D1B-5E7968DD9497}"/>
                </a:ext>
              </a:extLst>
            </p:cNvPr>
            <p:cNvCxnSpPr>
              <a:cxnSpLocks/>
            </p:cNvCxnSpPr>
            <p:nvPr/>
          </p:nvCxnSpPr>
          <p:spPr>
            <a:xfrm flipH="1">
              <a:off x="8635720" y="3456162"/>
              <a:ext cx="288000" cy="0"/>
            </a:xfrm>
            <a:prstGeom prst="line">
              <a:avLst/>
            </a:prstGeom>
            <a:ln w="34925" cap="rnd">
              <a:solidFill>
                <a:srgbClr val="E30023"/>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DD20E22-57BB-8BF8-497F-F8F8B5455FFE}"/>
                </a:ext>
              </a:extLst>
            </p:cNvPr>
            <p:cNvCxnSpPr>
              <a:cxnSpLocks/>
            </p:cNvCxnSpPr>
            <p:nvPr/>
          </p:nvCxnSpPr>
          <p:spPr>
            <a:xfrm flipH="1">
              <a:off x="10183823" y="3456162"/>
              <a:ext cx="288000" cy="0"/>
            </a:xfrm>
            <a:prstGeom prst="line">
              <a:avLst/>
            </a:prstGeom>
            <a:ln w="34925" cap="rnd">
              <a:solidFill>
                <a:srgbClr val="E30023"/>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74C657CC-0367-9982-0522-0940EB453C78}"/>
                </a:ext>
              </a:extLst>
            </p:cNvPr>
            <p:cNvCxnSpPr>
              <a:cxnSpLocks/>
            </p:cNvCxnSpPr>
            <p:nvPr/>
          </p:nvCxnSpPr>
          <p:spPr>
            <a:xfrm rot="10800000">
              <a:off x="4084113" y="1865401"/>
              <a:ext cx="1584000" cy="1584025"/>
            </a:xfrm>
            <a:prstGeom prst="bentConnector3">
              <a:avLst>
                <a:gd name="adj1" fmla="val 22714"/>
              </a:avLst>
            </a:prstGeom>
            <a:ln w="34925" cap="rnd">
              <a:solidFill>
                <a:srgbClr val="E30023"/>
              </a:solidFill>
              <a:prstDash val="sysDot"/>
              <a:round/>
              <a:headEnd type="none"/>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37A6C566-A266-B1D9-199C-9E8D80200D9D}"/>
                </a:ext>
              </a:extLst>
            </p:cNvPr>
            <p:cNvSpPr/>
            <p:nvPr/>
          </p:nvSpPr>
          <p:spPr>
            <a:xfrm>
              <a:off x="5715202" y="3420162"/>
              <a:ext cx="72000" cy="7200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4" name="Oval 103">
              <a:extLst>
                <a:ext uri="{FF2B5EF4-FFF2-40B4-BE49-F238E27FC236}">
                  <a16:creationId xmlns:a16="http://schemas.microsoft.com/office/drawing/2014/main" id="{F0A1598A-8DA1-6A0E-542F-F10A0B973DE6}"/>
                </a:ext>
              </a:extLst>
            </p:cNvPr>
            <p:cNvSpPr/>
            <p:nvPr/>
          </p:nvSpPr>
          <p:spPr>
            <a:xfrm>
              <a:off x="7420858" y="3420162"/>
              <a:ext cx="72000" cy="7200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5" name="Oval 104">
              <a:extLst>
                <a:ext uri="{FF2B5EF4-FFF2-40B4-BE49-F238E27FC236}">
                  <a16:creationId xmlns:a16="http://schemas.microsoft.com/office/drawing/2014/main" id="{76A1E18D-0660-9508-A57E-2FBE3CA79D82}"/>
                </a:ext>
              </a:extLst>
            </p:cNvPr>
            <p:cNvSpPr/>
            <p:nvPr/>
          </p:nvSpPr>
          <p:spPr>
            <a:xfrm>
              <a:off x="8990302" y="3420162"/>
              <a:ext cx="72000" cy="7200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6" name="Oval 105">
              <a:extLst>
                <a:ext uri="{FF2B5EF4-FFF2-40B4-BE49-F238E27FC236}">
                  <a16:creationId xmlns:a16="http://schemas.microsoft.com/office/drawing/2014/main" id="{3CE30D1C-87E5-F8FB-3475-58CF22AB658F}"/>
                </a:ext>
              </a:extLst>
            </p:cNvPr>
            <p:cNvSpPr/>
            <p:nvPr/>
          </p:nvSpPr>
          <p:spPr>
            <a:xfrm>
              <a:off x="10540874" y="3420162"/>
              <a:ext cx="72000" cy="7200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4" name="TextBox 113">
              <a:extLst>
                <a:ext uri="{FF2B5EF4-FFF2-40B4-BE49-F238E27FC236}">
                  <a16:creationId xmlns:a16="http://schemas.microsoft.com/office/drawing/2014/main" id="{3E40E393-C320-B873-6B8E-02C6E1E83DC8}"/>
                </a:ext>
              </a:extLst>
            </p:cNvPr>
            <p:cNvSpPr txBox="1"/>
            <p:nvPr/>
          </p:nvSpPr>
          <p:spPr>
            <a:xfrm>
              <a:off x="5910032" y="3934731"/>
              <a:ext cx="1296437" cy="254044"/>
            </a:xfrm>
            <a:prstGeom prst="rect">
              <a:avLst/>
            </a:prstGeom>
            <a:noFill/>
          </p:spPr>
          <p:txBody>
            <a:bodyPr wrap="square" rtlCol="0">
              <a:spAutoFit/>
            </a:bodyPr>
            <a:lstStyle/>
            <a:p>
              <a:pPr algn="ctr"/>
              <a:r>
                <a:rPr lang="en-GB" sz="1051">
                  <a:solidFill>
                    <a:srgbClr val="009BA4"/>
                  </a:solidFill>
                  <a:latin typeface="Montserrat ExtraBold" panose="00000900000000000000" pitchFamily="2" charset="0"/>
                </a:rPr>
                <a:t>1 in 500</a:t>
              </a:r>
            </a:p>
          </p:txBody>
        </p:sp>
        <p:sp>
          <p:nvSpPr>
            <p:cNvPr id="119" name="TextBox 118">
              <a:extLst>
                <a:ext uri="{FF2B5EF4-FFF2-40B4-BE49-F238E27FC236}">
                  <a16:creationId xmlns:a16="http://schemas.microsoft.com/office/drawing/2014/main" id="{452E33FF-9405-7EFB-F014-79650121D97E}"/>
                </a:ext>
              </a:extLst>
            </p:cNvPr>
            <p:cNvSpPr txBox="1"/>
            <p:nvPr/>
          </p:nvSpPr>
          <p:spPr>
            <a:xfrm>
              <a:off x="7254046" y="3934731"/>
              <a:ext cx="1635813" cy="400110"/>
            </a:xfrm>
            <a:prstGeom prst="rect">
              <a:avLst/>
            </a:prstGeom>
            <a:noFill/>
          </p:spPr>
          <p:txBody>
            <a:bodyPr wrap="square" rtlCol="0">
              <a:spAutoFit/>
            </a:bodyPr>
            <a:lstStyle/>
            <a:p>
              <a:pPr algn="ctr"/>
              <a:r>
                <a:rPr lang="en-GB" sz="1000" b="1">
                  <a:solidFill>
                    <a:srgbClr val="475C6D"/>
                  </a:solidFill>
                  <a:latin typeface="Montserrat" panose="00000500000000000000" pitchFamily="2" charset="0"/>
                </a:rPr>
                <a:t>MT-RNR1 G variant (m.1555G)</a:t>
              </a:r>
            </a:p>
          </p:txBody>
        </p:sp>
        <p:sp>
          <p:nvSpPr>
            <p:cNvPr id="120" name="TextBox 119">
              <a:extLst>
                <a:ext uri="{FF2B5EF4-FFF2-40B4-BE49-F238E27FC236}">
                  <a16:creationId xmlns:a16="http://schemas.microsoft.com/office/drawing/2014/main" id="{ABB03796-930F-341B-25A1-6B006B39B7F1}"/>
                </a:ext>
              </a:extLst>
            </p:cNvPr>
            <p:cNvSpPr txBox="1"/>
            <p:nvPr/>
          </p:nvSpPr>
          <p:spPr>
            <a:xfrm>
              <a:off x="8834889" y="3934731"/>
              <a:ext cx="1704116" cy="400110"/>
            </a:xfrm>
            <a:prstGeom prst="rect">
              <a:avLst/>
            </a:prstGeom>
            <a:noFill/>
          </p:spPr>
          <p:txBody>
            <a:bodyPr wrap="square" rtlCol="0">
              <a:spAutoFit/>
            </a:bodyPr>
            <a:lstStyle/>
            <a:p>
              <a:pPr algn="ctr"/>
              <a:r>
                <a:rPr lang="en-GB" sz="1000" b="1">
                  <a:solidFill>
                    <a:srgbClr val="475C6D"/>
                  </a:solidFill>
                  <a:latin typeface="Montserrat" panose="00000500000000000000" pitchFamily="2" charset="0"/>
                </a:rPr>
                <a:t>Consider gentamicin and benzylpenicillin</a:t>
              </a:r>
            </a:p>
          </p:txBody>
        </p:sp>
        <p:sp>
          <p:nvSpPr>
            <p:cNvPr id="121" name="TextBox 120">
              <a:extLst>
                <a:ext uri="{FF2B5EF4-FFF2-40B4-BE49-F238E27FC236}">
                  <a16:creationId xmlns:a16="http://schemas.microsoft.com/office/drawing/2014/main" id="{EEB6B1A3-762E-8B9B-0972-475FB3BAA055}"/>
                </a:ext>
              </a:extLst>
            </p:cNvPr>
            <p:cNvSpPr txBox="1"/>
            <p:nvPr/>
          </p:nvSpPr>
          <p:spPr>
            <a:xfrm>
              <a:off x="10578713" y="3934731"/>
              <a:ext cx="1223816" cy="400110"/>
            </a:xfrm>
            <a:prstGeom prst="rect">
              <a:avLst/>
            </a:prstGeom>
            <a:noFill/>
          </p:spPr>
          <p:txBody>
            <a:bodyPr wrap="square" rtlCol="0">
              <a:spAutoFit/>
            </a:bodyPr>
            <a:lstStyle/>
            <a:p>
              <a:pPr algn="ctr"/>
              <a:r>
                <a:rPr lang="en-GB" sz="1000" b="1">
                  <a:solidFill>
                    <a:srgbClr val="475C6D"/>
                  </a:solidFill>
                  <a:latin typeface="Montserrat" panose="00000500000000000000" pitchFamily="2" charset="0"/>
                </a:rPr>
                <a:t>Patient is at risk of AIHL</a:t>
              </a:r>
            </a:p>
          </p:txBody>
        </p:sp>
      </p:grpSp>
      <p:grpSp>
        <p:nvGrpSpPr>
          <p:cNvPr id="133" name="Group 132">
            <a:extLst>
              <a:ext uri="{FF2B5EF4-FFF2-40B4-BE49-F238E27FC236}">
                <a16:creationId xmlns:a16="http://schemas.microsoft.com/office/drawing/2014/main" id="{5AFE1BC8-C4F5-3A21-D193-229926601449}"/>
              </a:ext>
            </a:extLst>
          </p:cNvPr>
          <p:cNvGrpSpPr/>
          <p:nvPr/>
        </p:nvGrpSpPr>
        <p:grpSpPr>
          <a:xfrm>
            <a:off x="219025" y="2837224"/>
            <a:ext cx="11724977" cy="3589070"/>
            <a:chOff x="219023" y="2837223"/>
            <a:chExt cx="11724977" cy="3589069"/>
          </a:xfrm>
        </p:grpSpPr>
        <p:pic>
          <p:nvPicPr>
            <p:cNvPr id="16" name="Picture 15" descr="A white machine with a screen&#10;&#10;Description automatically generated">
              <a:extLst>
                <a:ext uri="{FF2B5EF4-FFF2-40B4-BE49-F238E27FC236}">
                  <a16:creationId xmlns:a16="http://schemas.microsoft.com/office/drawing/2014/main" id="{793DCF68-DB4A-2153-116A-7C192EE681F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681020" y="3937115"/>
              <a:ext cx="2579458" cy="2489177"/>
            </a:xfrm>
            <a:prstGeom prst="rect">
              <a:avLst/>
            </a:prstGeom>
          </p:spPr>
        </p:pic>
        <p:pic>
          <p:nvPicPr>
            <p:cNvPr id="20" name="Picture 19" descr="A cartoon of a baby&#10;&#10;Description automatically generated">
              <a:extLst>
                <a:ext uri="{FF2B5EF4-FFF2-40B4-BE49-F238E27FC236}">
                  <a16:creationId xmlns:a16="http://schemas.microsoft.com/office/drawing/2014/main" id="{F32EF910-A7BF-95F8-4B75-3D46A9C48D6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02955" y="4835842"/>
              <a:ext cx="926708" cy="926708"/>
            </a:xfrm>
            <a:prstGeom prst="rect">
              <a:avLst/>
            </a:prstGeom>
          </p:spPr>
        </p:pic>
        <p:pic>
          <p:nvPicPr>
            <p:cNvPr id="22" name="Picture 21" descr="A circular logo with a dna strand in it&#10;&#10;Description automatically generated">
              <a:extLst>
                <a:ext uri="{FF2B5EF4-FFF2-40B4-BE49-F238E27FC236}">
                  <a16:creationId xmlns:a16="http://schemas.microsoft.com/office/drawing/2014/main" id="{9A2C51AD-0741-95C9-A730-CE29DEE7755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99232" y="4835842"/>
              <a:ext cx="926708" cy="926708"/>
            </a:xfrm>
            <a:prstGeom prst="rect">
              <a:avLst/>
            </a:prstGeom>
          </p:spPr>
        </p:pic>
        <p:pic>
          <p:nvPicPr>
            <p:cNvPr id="24" name="Picture 23" descr="A hand with a iv drip attached to a tube&#10;&#10;Description automatically generated">
              <a:extLst>
                <a:ext uri="{FF2B5EF4-FFF2-40B4-BE49-F238E27FC236}">
                  <a16:creationId xmlns:a16="http://schemas.microsoft.com/office/drawing/2014/main" id="{45A3C17C-231E-3B8A-3F65-6E764367411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157350" y="4835842"/>
              <a:ext cx="926709" cy="926709"/>
            </a:xfrm>
            <a:prstGeom prst="rect">
              <a:avLst/>
            </a:prstGeom>
          </p:spPr>
        </p:pic>
        <p:pic>
          <p:nvPicPr>
            <p:cNvPr id="26" name="Picture 25" descr="A close up of a ear and sound waves&#10;&#10;Description automatically generated">
              <a:extLst>
                <a:ext uri="{FF2B5EF4-FFF2-40B4-BE49-F238E27FC236}">
                  <a16:creationId xmlns:a16="http://schemas.microsoft.com/office/drawing/2014/main" id="{7FFDDC85-8D9C-5A44-6EF6-E1E2949995F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708959" y="4835841"/>
              <a:ext cx="926710" cy="926710"/>
            </a:xfrm>
            <a:prstGeom prst="rect">
              <a:avLst/>
            </a:prstGeom>
          </p:spPr>
        </p:pic>
        <p:pic>
          <p:nvPicPr>
            <p:cNvPr id="43" name="Picture 42" descr="A clock with a number on it&#10;&#10;Description automatically generated">
              <a:extLst>
                <a:ext uri="{FF2B5EF4-FFF2-40B4-BE49-F238E27FC236}">
                  <a16:creationId xmlns:a16="http://schemas.microsoft.com/office/drawing/2014/main" id="{06F04D19-832E-3DA3-4DD7-1735171846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994" y="4693328"/>
              <a:ext cx="926708" cy="976751"/>
            </a:xfrm>
            <a:prstGeom prst="rect">
              <a:avLst/>
            </a:prstGeom>
          </p:spPr>
        </p:pic>
        <p:cxnSp>
          <p:nvCxnSpPr>
            <p:cNvPr id="48" name="Straight Connector 47">
              <a:extLst>
                <a:ext uri="{FF2B5EF4-FFF2-40B4-BE49-F238E27FC236}">
                  <a16:creationId xmlns:a16="http://schemas.microsoft.com/office/drawing/2014/main" id="{FCE8C51A-CACC-0683-5F3F-A94A0B2CED63}"/>
                </a:ext>
              </a:extLst>
            </p:cNvPr>
            <p:cNvCxnSpPr>
              <a:cxnSpLocks/>
            </p:cNvCxnSpPr>
            <p:nvPr/>
          </p:nvCxnSpPr>
          <p:spPr>
            <a:xfrm>
              <a:off x="1150561" y="2837223"/>
              <a:ext cx="0" cy="1882662"/>
            </a:xfrm>
            <a:prstGeom prst="line">
              <a:avLst/>
            </a:prstGeom>
            <a:ln w="34925" cap="rnd">
              <a:solidFill>
                <a:srgbClr val="009BA4"/>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F1A607B9-EE06-731F-186E-F3DF5B22E603}"/>
                </a:ext>
              </a:extLst>
            </p:cNvPr>
            <p:cNvCxnSpPr>
              <a:cxnSpLocks/>
            </p:cNvCxnSpPr>
            <p:nvPr/>
          </p:nvCxnSpPr>
          <p:spPr>
            <a:xfrm flipH="1">
              <a:off x="1727821" y="5303556"/>
              <a:ext cx="681482" cy="0"/>
            </a:xfrm>
            <a:prstGeom prst="line">
              <a:avLst/>
            </a:prstGeom>
            <a:ln w="34925" cap="rnd">
              <a:solidFill>
                <a:srgbClr val="009BA4"/>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C7B2FF8-91A0-F348-486D-F183655DA1E3}"/>
                </a:ext>
              </a:extLst>
            </p:cNvPr>
            <p:cNvCxnSpPr>
              <a:cxnSpLocks/>
            </p:cNvCxnSpPr>
            <p:nvPr/>
          </p:nvCxnSpPr>
          <p:spPr>
            <a:xfrm flipH="1">
              <a:off x="5000531" y="5303556"/>
              <a:ext cx="648000" cy="0"/>
            </a:xfrm>
            <a:prstGeom prst="line">
              <a:avLst/>
            </a:prstGeom>
            <a:ln w="34925" cap="rnd">
              <a:solidFill>
                <a:srgbClr val="009BA4"/>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15A5BC6-05DF-57D2-B706-0BE34A1C94A5}"/>
                </a:ext>
              </a:extLst>
            </p:cNvPr>
            <p:cNvCxnSpPr>
              <a:cxnSpLocks/>
            </p:cNvCxnSpPr>
            <p:nvPr/>
          </p:nvCxnSpPr>
          <p:spPr>
            <a:xfrm flipH="1">
              <a:off x="7124265" y="5303556"/>
              <a:ext cx="252000" cy="0"/>
            </a:xfrm>
            <a:prstGeom prst="line">
              <a:avLst/>
            </a:prstGeom>
            <a:ln w="34925" cap="rnd">
              <a:solidFill>
                <a:srgbClr val="009BA4"/>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1CE5641-3A1E-D89F-FB9F-76E721C11BAF}"/>
                </a:ext>
              </a:extLst>
            </p:cNvPr>
            <p:cNvCxnSpPr>
              <a:cxnSpLocks/>
            </p:cNvCxnSpPr>
            <p:nvPr/>
          </p:nvCxnSpPr>
          <p:spPr>
            <a:xfrm flipH="1">
              <a:off x="8634322" y="5303556"/>
              <a:ext cx="288000" cy="0"/>
            </a:xfrm>
            <a:prstGeom prst="line">
              <a:avLst/>
            </a:prstGeom>
            <a:ln w="34925" cap="rnd">
              <a:solidFill>
                <a:srgbClr val="009BA4"/>
              </a:solidFill>
              <a:prstDash val="sysDot"/>
              <a:round/>
              <a:headEnd type="none"/>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4E6BD0D1-49EE-0454-A3A0-1BAB657A21B1}"/>
                </a:ext>
              </a:extLst>
            </p:cNvPr>
            <p:cNvCxnSpPr>
              <a:cxnSpLocks/>
            </p:cNvCxnSpPr>
            <p:nvPr/>
          </p:nvCxnSpPr>
          <p:spPr>
            <a:xfrm flipH="1">
              <a:off x="10192585" y="5303556"/>
              <a:ext cx="288000" cy="0"/>
            </a:xfrm>
            <a:prstGeom prst="line">
              <a:avLst/>
            </a:prstGeom>
            <a:ln w="34925" cap="rnd">
              <a:solidFill>
                <a:srgbClr val="009BA4"/>
              </a:solidFill>
              <a:prstDash val="sysDot"/>
              <a:round/>
              <a:headEnd type="none"/>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131235C1-5920-B606-B288-953D9D6AC528}"/>
                </a:ext>
              </a:extLst>
            </p:cNvPr>
            <p:cNvSpPr/>
            <p:nvPr/>
          </p:nvSpPr>
          <p:spPr>
            <a:xfrm>
              <a:off x="1108211" y="4706066"/>
              <a:ext cx="72000" cy="72000"/>
            </a:xfrm>
            <a:prstGeom prst="ellipse">
              <a:avLst/>
            </a:prstGeom>
            <a:noFill/>
            <a:ln w="19050">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2" name="Oval 91">
              <a:extLst>
                <a:ext uri="{FF2B5EF4-FFF2-40B4-BE49-F238E27FC236}">
                  <a16:creationId xmlns:a16="http://schemas.microsoft.com/office/drawing/2014/main" id="{1A9DC0B9-74A3-FBD4-E246-0C0DAB938B50}"/>
                </a:ext>
              </a:extLst>
            </p:cNvPr>
            <p:cNvSpPr/>
            <p:nvPr/>
          </p:nvSpPr>
          <p:spPr>
            <a:xfrm>
              <a:off x="2469609" y="5267556"/>
              <a:ext cx="72000" cy="72000"/>
            </a:xfrm>
            <a:prstGeom prst="ellipse">
              <a:avLst/>
            </a:prstGeom>
            <a:noFill/>
            <a:ln w="19050">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3" name="Oval 92">
              <a:extLst>
                <a:ext uri="{FF2B5EF4-FFF2-40B4-BE49-F238E27FC236}">
                  <a16:creationId xmlns:a16="http://schemas.microsoft.com/office/drawing/2014/main" id="{05C3D64C-2CB3-BFDF-AC17-5AB8BF383E26}"/>
                </a:ext>
              </a:extLst>
            </p:cNvPr>
            <p:cNvSpPr/>
            <p:nvPr/>
          </p:nvSpPr>
          <p:spPr>
            <a:xfrm>
              <a:off x="5717996" y="5267556"/>
              <a:ext cx="72000" cy="72000"/>
            </a:xfrm>
            <a:prstGeom prst="ellipse">
              <a:avLst/>
            </a:prstGeom>
            <a:noFill/>
            <a:ln w="19050">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4" name="Oval 93">
              <a:extLst>
                <a:ext uri="{FF2B5EF4-FFF2-40B4-BE49-F238E27FC236}">
                  <a16:creationId xmlns:a16="http://schemas.microsoft.com/office/drawing/2014/main" id="{8A1FF13D-717D-493F-4BC6-D39878D53CBE}"/>
                </a:ext>
              </a:extLst>
            </p:cNvPr>
            <p:cNvSpPr/>
            <p:nvPr/>
          </p:nvSpPr>
          <p:spPr>
            <a:xfrm>
              <a:off x="7441618" y="5267556"/>
              <a:ext cx="72000" cy="72000"/>
            </a:xfrm>
            <a:prstGeom prst="ellipse">
              <a:avLst/>
            </a:prstGeom>
            <a:noFill/>
            <a:ln w="19050">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5" name="Oval 94">
              <a:extLst>
                <a:ext uri="{FF2B5EF4-FFF2-40B4-BE49-F238E27FC236}">
                  <a16:creationId xmlns:a16="http://schemas.microsoft.com/office/drawing/2014/main" id="{0DAB8AA9-0080-BD9F-84B4-833163F5C29D}"/>
                </a:ext>
              </a:extLst>
            </p:cNvPr>
            <p:cNvSpPr/>
            <p:nvPr/>
          </p:nvSpPr>
          <p:spPr>
            <a:xfrm>
              <a:off x="8992547" y="5267556"/>
              <a:ext cx="72000" cy="72000"/>
            </a:xfrm>
            <a:prstGeom prst="ellipse">
              <a:avLst/>
            </a:prstGeom>
            <a:noFill/>
            <a:ln w="19050">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6" name="Oval 95">
              <a:extLst>
                <a:ext uri="{FF2B5EF4-FFF2-40B4-BE49-F238E27FC236}">
                  <a16:creationId xmlns:a16="http://schemas.microsoft.com/office/drawing/2014/main" id="{5665F981-317D-02CE-4FB3-42654AC6F116}"/>
                </a:ext>
              </a:extLst>
            </p:cNvPr>
            <p:cNvSpPr/>
            <p:nvPr/>
          </p:nvSpPr>
          <p:spPr>
            <a:xfrm>
              <a:off x="10546761" y="5267556"/>
              <a:ext cx="72000" cy="72000"/>
            </a:xfrm>
            <a:prstGeom prst="ellipse">
              <a:avLst/>
            </a:prstGeom>
            <a:noFill/>
            <a:ln w="19050">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9" name="TextBox 108">
              <a:extLst>
                <a:ext uri="{FF2B5EF4-FFF2-40B4-BE49-F238E27FC236}">
                  <a16:creationId xmlns:a16="http://schemas.microsoft.com/office/drawing/2014/main" id="{2CC1714F-00D2-5842-358F-141117E80F45}"/>
                </a:ext>
              </a:extLst>
            </p:cNvPr>
            <p:cNvSpPr txBox="1"/>
            <p:nvPr/>
          </p:nvSpPr>
          <p:spPr>
            <a:xfrm>
              <a:off x="219023" y="5718145"/>
              <a:ext cx="1905852" cy="577466"/>
            </a:xfrm>
            <a:prstGeom prst="rect">
              <a:avLst/>
            </a:prstGeom>
            <a:noFill/>
          </p:spPr>
          <p:txBody>
            <a:bodyPr wrap="square" rtlCol="0">
              <a:spAutoFit/>
            </a:bodyPr>
            <a:lstStyle/>
            <a:p>
              <a:pPr algn="ctr"/>
              <a:r>
                <a:rPr lang="en-GB" sz="1051">
                  <a:solidFill>
                    <a:srgbClr val="009BA4"/>
                  </a:solidFill>
                  <a:latin typeface="Montserrat ExtraBold" panose="00000900000000000000" pitchFamily="2" charset="0"/>
                </a:rPr>
                <a:t>Clinician has 1 hour to administer gentamicin and benzylpenicillin</a:t>
              </a:r>
            </a:p>
          </p:txBody>
        </p:sp>
        <p:sp>
          <p:nvSpPr>
            <p:cNvPr id="111" name="TextBox 110">
              <a:extLst>
                <a:ext uri="{FF2B5EF4-FFF2-40B4-BE49-F238E27FC236}">
                  <a16:creationId xmlns:a16="http://schemas.microsoft.com/office/drawing/2014/main" id="{192E31E6-1951-3BD5-5FD0-BBBECEB053A9}"/>
                </a:ext>
              </a:extLst>
            </p:cNvPr>
            <p:cNvSpPr txBox="1"/>
            <p:nvPr/>
          </p:nvSpPr>
          <p:spPr>
            <a:xfrm>
              <a:off x="2210916" y="3468975"/>
              <a:ext cx="3145363" cy="666977"/>
            </a:xfrm>
            <a:prstGeom prst="rect">
              <a:avLst/>
            </a:prstGeom>
            <a:noFill/>
          </p:spPr>
          <p:txBody>
            <a:bodyPr wrap="square" rtlCol="0">
              <a:spAutoFit/>
            </a:bodyPr>
            <a:lstStyle/>
            <a:p>
              <a:pPr algn="ctr"/>
              <a:r>
                <a:rPr lang="en-GB" sz="1867">
                  <a:solidFill>
                    <a:srgbClr val="009BA4"/>
                  </a:solidFill>
                  <a:latin typeface="Montserrat ExtraBold" panose="00000900000000000000" pitchFamily="2" charset="0"/>
                </a:rPr>
                <a:t>With Genedrive</a:t>
              </a:r>
              <a:r>
                <a:rPr lang="en-GB" sz="1867" baseline="30000">
                  <a:solidFill>
                    <a:srgbClr val="009BA4"/>
                  </a:solidFill>
                  <a:latin typeface="Montserrat ExtraBold" panose="00000900000000000000" pitchFamily="2" charset="0"/>
                </a:rPr>
                <a:t>® </a:t>
              </a:r>
              <a:r>
                <a:rPr lang="en-GB" sz="1867">
                  <a:solidFill>
                    <a:srgbClr val="009BA4"/>
                  </a:solidFill>
                  <a:latin typeface="Montserrat ExtraBold" panose="00000900000000000000" pitchFamily="2" charset="0"/>
                </a:rPr>
                <a:t>System implemented</a:t>
              </a:r>
            </a:p>
          </p:txBody>
        </p:sp>
        <p:sp>
          <p:nvSpPr>
            <p:cNvPr id="112" name="TextBox 111">
              <a:extLst>
                <a:ext uri="{FF2B5EF4-FFF2-40B4-BE49-F238E27FC236}">
                  <a16:creationId xmlns:a16="http://schemas.microsoft.com/office/drawing/2014/main" id="{C6DAA357-2957-2469-5B9D-EF9F216430F9}"/>
                </a:ext>
              </a:extLst>
            </p:cNvPr>
            <p:cNvSpPr txBox="1"/>
            <p:nvPr/>
          </p:nvSpPr>
          <p:spPr>
            <a:xfrm>
              <a:off x="3108675" y="5720805"/>
              <a:ext cx="1296437" cy="415755"/>
            </a:xfrm>
            <a:prstGeom prst="rect">
              <a:avLst/>
            </a:prstGeom>
            <a:noFill/>
          </p:spPr>
          <p:txBody>
            <a:bodyPr wrap="square" rtlCol="0">
              <a:spAutoFit/>
            </a:bodyPr>
            <a:lstStyle/>
            <a:p>
              <a:pPr algn="ctr"/>
              <a:r>
                <a:rPr lang="en-GB" sz="1051">
                  <a:solidFill>
                    <a:srgbClr val="009BA4"/>
                  </a:solidFill>
                  <a:latin typeface="Montserrat ExtraBold" panose="00000900000000000000" pitchFamily="2" charset="0"/>
                </a:rPr>
                <a:t>Time to result of 26 mins </a:t>
              </a:r>
            </a:p>
          </p:txBody>
        </p:sp>
        <p:sp>
          <p:nvSpPr>
            <p:cNvPr id="115" name="TextBox 114">
              <a:extLst>
                <a:ext uri="{FF2B5EF4-FFF2-40B4-BE49-F238E27FC236}">
                  <a16:creationId xmlns:a16="http://schemas.microsoft.com/office/drawing/2014/main" id="{2891A086-6A5F-CF0E-1903-CEFD7980F140}"/>
                </a:ext>
              </a:extLst>
            </p:cNvPr>
            <p:cNvSpPr txBox="1"/>
            <p:nvPr/>
          </p:nvSpPr>
          <p:spPr>
            <a:xfrm>
              <a:off x="5922062" y="5755721"/>
              <a:ext cx="1296437" cy="254044"/>
            </a:xfrm>
            <a:prstGeom prst="rect">
              <a:avLst/>
            </a:prstGeom>
            <a:noFill/>
          </p:spPr>
          <p:txBody>
            <a:bodyPr wrap="square" rtlCol="0">
              <a:spAutoFit/>
            </a:bodyPr>
            <a:lstStyle/>
            <a:p>
              <a:pPr algn="ctr"/>
              <a:r>
                <a:rPr lang="en-GB" sz="1051">
                  <a:solidFill>
                    <a:srgbClr val="009BA4"/>
                  </a:solidFill>
                  <a:latin typeface="Montserrat ExtraBold" panose="00000900000000000000" pitchFamily="2" charset="0"/>
                </a:rPr>
                <a:t>1 in 500</a:t>
              </a:r>
            </a:p>
          </p:txBody>
        </p:sp>
        <p:sp>
          <p:nvSpPr>
            <p:cNvPr id="122" name="TextBox 121">
              <a:extLst>
                <a:ext uri="{FF2B5EF4-FFF2-40B4-BE49-F238E27FC236}">
                  <a16:creationId xmlns:a16="http://schemas.microsoft.com/office/drawing/2014/main" id="{2753CE84-C609-3DA9-E88F-D1B70B456FB7}"/>
                </a:ext>
              </a:extLst>
            </p:cNvPr>
            <p:cNvSpPr txBox="1"/>
            <p:nvPr/>
          </p:nvSpPr>
          <p:spPr>
            <a:xfrm>
              <a:off x="7208940" y="5755721"/>
              <a:ext cx="1635813" cy="400110"/>
            </a:xfrm>
            <a:prstGeom prst="rect">
              <a:avLst/>
            </a:prstGeom>
            <a:noFill/>
          </p:spPr>
          <p:txBody>
            <a:bodyPr wrap="square" rtlCol="0">
              <a:spAutoFit/>
            </a:bodyPr>
            <a:lstStyle/>
            <a:p>
              <a:pPr algn="ctr"/>
              <a:r>
                <a:rPr lang="en-GB" sz="1000" b="1">
                  <a:solidFill>
                    <a:srgbClr val="009BA4"/>
                  </a:solidFill>
                  <a:latin typeface="Montserrat" panose="00000500000000000000" pitchFamily="2" charset="0"/>
                </a:rPr>
                <a:t>MT-RNR1 G variant (m.1555G)</a:t>
              </a:r>
            </a:p>
          </p:txBody>
        </p:sp>
        <p:sp>
          <p:nvSpPr>
            <p:cNvPr id="123" name="TextBox 122">
              <a:extLst>
                <a:ext uri="{FF2B5EF4-FFF2-40B4-BE49-F238E27FC236}">
                  <a16:creationId xmlns:a16="http://schemas.microsoft.com/office/drawing/2014/main" id="{3BAB568A-5DA2-80EA-67E8-012B704019F0}"/>
                </a:ext>
              </a:extLst>
            </p:cNvPr>
            <p:cNvSpPr txBox="1"/>
            <p:nvPr/>
          </p:nvSpPr>
          <p:spPr>
            <a:xfrm>
              <a:off x="8789783" y="5755721"/>
              <a:ext cx="1704116" cy="400110"/>
            </a:xfrm>
            <a:prstGeom prst="rect">
              <a:avLst/>
            </a:prstGeom>
            <a:noFill/>
          </p:spPr>
          <p:txBody>
            <a:bodyPr wrap="square" rtlCol="0">
              <a:spAutoFit/>
            </a:bodyPr>
            <a:lstStyle/>
            <a:p>
              <a:pPr algn="ctr"/>
              <a:r>
                <a:rPr lang="en-GB" sz="1000" b="1">
                  <a:solidFill>
                    <a:srgbClr val="009BA4"/>
                  </a:solidFill>
                  <a:latin typeface="Montserrat" panose="00000500000000000000" pitchFamily="2" charset="0"/>
                </a:rPr>
                <a:t>Consider an alternative antibiotic</a:t>
              </a:r>
            </a:p>
          </p:txBody>
        </p:sp>
        <p:sp>
          <p:nvSpPr>
            <p:cNvPr id="124" name="TextBox 123">
              <a:extLst>
                <a:ext uri="{FF2B5EF4-FFF2-40B4-BE49-F238E27FC236}">
                  <a16:creationId xmlns:a16="http://schemas.microsoft.com/office/drawing/2014/main" id="{00FF19AB-BF64-1459-E802-0548FFE22BAD}"/>
                </a:ext>
              </a:extLst>
            </p:cNvPr>
            <p:cNvSpPr txBox="1"/>
            <p:nvPr/>
          </p:nvSpPr>
          <p:spPr>
            <a:xfrm>
              <a:off x="10389361" y="5755721"/>
              <a:ext cx="1554639" cy="400110"/>
            </a:xfrm>
            <a:prstGeom prst="rect">
              <a:avLst/>
            </a:prstGeom>
            <a:noFill/>
          </p:spPr>
          <p:txBody>
            <a:bodyPr wrap="square" rtlCol="0">
              <a:spAutoFit/>
            </a:bodyPr>
            <a:lstStyle/>
            <a:p>
              <a:pPr algn="ctr"/>
              <a:r>
                <a:rPr lang="en-GB" sz="1000" b="1">
                  <a:solidFill>
                    <a:srgbClr val="009BA4"/>
                  </a:solidFill>
                  <a:latin typeface="Montserrat" panose="00000500000000000000" pitchFamily="2" charset="0"/>
                </a:rPr>
                <a:t>Patient has reduced risk of AIHL</a:t>
              </a:r>
            </a:p>
          </p:txBody>
        </p:sp>
      </p:grpSp>
      <p:sp>
        <p:nvSpPr>
          <p:cNvPr id="6" name="TextBox 5">
            <a:extLst>
              <a:ext uri="{FF2B5EF4-FFF2-40B4-BE49-F238E27FC236}">
                <a16:creationId xmlns:a16="http://schemas.microsoft.com/office/drawing/2014/main" id="{05A36BF2-7E5B-4DC3-2B20-D4394D91EE5B}"/>
              </a:ext>
            </a:extLst>
          </p:cNvPr>
          <p:cNvSpPr txBox="1"/>
          <p:nvPr/>
        </p:nvSpPr>
        <p:spPr>
          <a:xfrm>
            <a:off x="346384" y="223449"/>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Tree>
    <p:extLst>
      <p:ext uri="{BB962C8B-B14F-4D97-AF65-F5344CB8AC3E}">
        <p14:creationId xmlns:p14="http://schemas.microsoft.com/office/powerpoint/2010/main" val="211694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D20E6-8A12-BE6B-36A3-124AE5C17EE2}"/>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822387A4-130F-C4F3-BFEC-E12A5FE75169}"/>
              </a:ext>
            </a:extLst>
          </p:cNvPr>
          <p:cNvSpPr>
            <a:spLocks noGrp="1"/>
          </p:cNvSpPr>
          <p:nvPr>
            <p:ph type="subTitle" idx="1"/>
          </p:nvPr>
        </p:nvSpPr>
        <p:spPr>
          <a:xfrm>
            <a:off x="406656" y="675478"/>
            <a:ext cx="11376772" cy="748289"/>
          </a:xfrm>
        </p:spPr>
        <p:txBody>
          <a:bodyPr vert="horz" lIns="91440" tIns="45720" rIns="91440" bIns="45720" rtlCol="0" anchor="t">
            <a:noAutofit/>
          </a:bodyPr>
          <a:lstStyle/>
          <a:p>
            <a:r>
              <a:rPr lang="en-US" sz="3800">
                <a:latin typeface="Montserrat"/>
                <a:cs typeface="Poppins Light"/>
              </a:rPr>
              <a:t>The Intervention – POC vs Lab</a:t>
            </a:r>
            <a:endParaRPr lang="en-US" sz="3800"/>
          </a:p>
        </p:txBody>
      </p:sp>
      <p:sp>
        <p:nvSpPr>
          <p:cNvPr id="11" name="Rectangle 10">
            <a:extLst>
              <a:ext uri="{FF2B5EF4-FFF2-40B4-BE49-F238E27FC236}">
                <a16:creationId xmlns:a16="http://schemas.microsoft.com/office/drawing/2014/main" id="{38D40502-D835-7120-83BC-3FB7094F1305}"/>
              </a:ext>
            </a:extLst>
          </p:cNvPr>
          <p:cNvSpPr/>
          <p:nvPr/>
        </p:nvSpPr>
        <p:spPr>
          <a:xfrm>
            <a:off x="569195" y="5595646"/>
            <a:ext cx="4818178" cy="367282"/>
          </a:xfrm>
          <a:prstGeom prst="rect">
            <a:avLst/>
          </a:prstGeom>
          <a:solidFill>
            <a:srgbClr val="009BA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50" charset="0"/>
              </a:rPr>
              <a:t>Day 1</a:t>
            </a:r>
            <a:endParaRPr lang="en-GB" sz="1600" b="1">
              <a:latin typeface="Montserrat" panose="00000500000000000000" pitchFamily="50" charset="0"/>
            </a:endParaRPr>
          </a:p>
        </p:txBody>
      </p:sp>
      <p:sp>
        <p:nvSpPr>
          <p:cNvPr id="24" name="Rectangle 23">
            <a:extLst>
              <a:ext uri="{FF2B5EF4-FFF2-40B4-BE49-F238E27FC236}">
                <a16:creationId xmlns:a16="http://schemas.microsoft.com/office/drawing/2014/main" id="{D0A7BDE5-0771-88CC-82AE-E5B7BA5B4B36}"/>
              </a:ext>
            </a:extLst>
          </p:cNvPr>
          <p:cNvSpPr/>
          <p:nvPr/>
        </p:nvSpPr>
        <p:spPr>
          <a:xfrm>
            <a:off x="8931088" y="5590232"/>
            <a:ext cx="2837082" cy="364070"/>
          </a:xfrm>
          <a:prstGeom prst="rect">
            <a:avLst/>
          </a:prstGeom>
          <a:solidFill>
            <a:srgbClr val="009BA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50" charset="0"/>
              </a:rPr>
              <a:t>Day 8 -14</a:t>
            </a:r>
            <a:endParaRPr lang="en-GB" sz="1600" b="1">
              <a:latin typeface="Montserrat" panose="00000500000000000000" pitchFamily="50" charset="0"/>
            </a:endParaRPr>
          </a:p>
        </p:txBody>
      </p:sp>
      <p:sp>
        <p:nvSpPr>
          <p:cNvPr id="32" name="Rectangle 31">
            <a:extLst>
              <a:ext uri="{FF2B5EF4-FFF2-40B4-BE49-F238E27FC236}">
                <a16:creationId xmlns:a16="http://schemas.microsoft.com/office/drawing/2014/main" id="{5AECB1BE-F463-8891-FFD2-48F6A2EAE97D}"/>
              </a:ext>
            </a:extLst>
          </p:cNvPr>
          <p:cNvSpPr/>
          <p:nvPr/>
        </p:nvSpPr>
        <p:spPr>
          <a:xfrm>
            <a:off x="571578" y="5969280"/>
            <a:ext cx="8343352" cy="356333"/>
          </a:xfrm>
          <a:prstGeom prst="rect">
            <a:avLst/>
          </a:prstGeom>
          <a:solidFill>
            <a:srgbClr val="009BA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latin typeface="Montserrat" panose="00000500000000000000" pitchFamily="50" charset="0"/>
              </a:rPr>
              <a:t>Week 1</a:t>
            </a:r>
            <a:endParaRPr lang="en-GB" b="1">
              <a:latin typeface="Montserrat" panose="00000500000000000000" pitchFamily="50" charset="0"/>
            </a:endParaRPr>
          </a:p>
        </p:txBody>
      </p:sp>
      <p:sp>
        <p:nvSpPr>
          <p:cNvPr id="53" name="Rectangle 52">
            <a:extLst>
              <a:ext uri="{FF2B5EF4-FFF2-40B4-BE49-F238E27FC236}">
                <a16:creationId xmlns:a16="http://schemas.microsoft.com/office/drawing/2014/main" id="{5F0BC3CD-D664-6D81-74CD-718C10B86DA3}"/>
              </a:ext>
            </a:extLst>
          </p:cNvPr>
          <p:cNvSpPr/>
          <p:nvPr/>
        </p:nvSpPr>
        <p:spPr>
          <a:xfrm>
            <a:off x="5395999" y="5594062"/>
            <a:ext cx="3519899" cy="368866"/>
          </a:xfrm>
          <a:prstGeom prst="rect">
            <a:avLst/>
          </a:prstGeom>
          <a:solidFill>
            <a:srgbClr val="009BA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50" charset="0"/>
              </a:rPr>
              <a:t>Day 2 - 7</a:t>
            </a:r>
            <a:endParaRPr lang="en-GB" sz="1600" b="1">
              <a:latin typeface="Montserrat" panose="00000500000000000000" pitchFamily="50" charset="0"/>
            </a:endParaRPr>
          </a:p>
        </p:txBody>
      </p:sp>
      <p:sp>
        <p:nvSpPr>
          <p:cNvPr id="59" name="Rectangle 58">
            <a:extLst>
              <a:ext uri="{FF2B5EF4-FFF2-40B4-BE49-F238E27FC236}">
                <a16:creationId xmlns:a16="http://schemas.microsoft.com/office/drawing/2014/main" id="{7C0DECFD-F025-B023-BD47-9FDD499B8C3E}"/>
              </a:ext>
            </a:extLst>
          </p:cNvPr>
          <p:cNvSpPr/>
          <p:nvPr/>
        </p:nvSpPr>
        <p:spPr>
          <a:xfrm>
            <a:off x="8931088" y="5961543"/>
            <a:ext cx="2837082" cy="364070"/>
          </a:xfrm>
          <a:prstGeom prst="rect">
            <a:avLst/>
          </a:prstGeom>
          <a:solidFill>
            <a:srgbClr val="009BA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Montserrat" panose="00000500000000000000" pitchFamily="50" charset="0"/>
              </a:rPr>
              <a:t>Week 2</a:t>
            </a:r>
            <a:endParaRPr lang="en-GB" sz="1600" b="1">
              <a:latin typeface="Montserrat" panose="00000500000000000000" pitchFamily="50" charset="0"/>
            </a:endParaRPr>
          </a:p>
        </p:txBody>
      </p:sp>
      <p:cxnSp>
        <p:nvCxnSpPr>
          <p:cNvPr id="64" name="Straight Connector 63">
            <a:extLst>
              <a:ext uri="{FF2B5EF4-FFF2-40B4-BE49-F238E27FC236}">
                <a16:creationId xmlns:a16="http://schemas.microsoft.com/office/drawing/2014/main" id="{9E49C628-CC72-A841-EC43-D6B2BB9EDDB7}"/>
              </a:ext>
            </a:extLst>
          </p:cNvPr>
          <p:cNvCxnSpPr>
            <a:cxnSpLocks/>
          </p:cNvCxnSpPr>
          <p:nvPr/>
        </p:nvCxnSpPr>
        <p:spPr>
          <a:xfrm>
            <a:off x="5408863" y="1523272"/>
            <a:ext cx="5648" cy="3997226"/>
          </a:xfrm>
          <a:prstGeom prst="line">
            <a:avLst/>
          </a:prstGeom>
          <a:ln w="28575">
            <a:solidFill>
              <a:srgbClr val="BE1522"/>
            </a:solidFill>
            <a:prstDash val="dashDot"/>
          </a:ln>
        </p:spPr>
        <p:style>
          <a:lnRef idx="3">
            <a:schemeClr val="dk1"/>
          </a:lnRef>
          <a:fillRef idx="0">
            <a:schemeClr val="dk1"/>
          </a:fillRef>
          <a:effectRef idx="2">
            <a:schemeClr val="dk1"/>
          </a:effectRef>
          <a:fontRef idx="minor">
            <a:schemeClr val="tx1"/>
          </a:fontRef>
        </p:style>
      </p:cxnSp>
      <p:sp>
        <p:nvSpPr>
          <p:cNvPr id="3" name="Rectangle: Rounded Corners 2">
            <a:extLst>
              <a:ext uri="{FF2B5EF4-FFF2-40B4-BE49-F238E27FC236}">
                <a16:creationId xmlns:a16="http://schemas.microsoft.com/office/drawing/2014/main" id="{EBF6AD67-78A0-3EE9-0578-88CDF2924CAA}"/>
              </a:ext>
            </a:extLst>
          </p:cNvPr>
          <p:cNvSpPr/>
          <p:nvPr/>
        </p:nvSpPr>
        <p:spPr>
          <a:xfrm>
            <a:off x="1435976" y="1540524"/>
            <a:ext cx="3262662" cy="1679953"/>
          </a:xfrm>
          <a:prstGeom prst="roundRect">
            <a:avLst/>
          </a:prstGeom>
          <a:no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cxnSp>
        <p:nvCxnSpPr>
          <p:cNvPr id="4" name="Straight Connector 3">
            <a:extLst>
              <a:ext uri="{FF2B5EF4-FFF2-40B4-BE49-F238E27FC236}">
                <a16:creationId xmlns:a16="http://schemas.microsoft.com/office/drawing/2014/main" id="{616BFA18-9542-3E42-9ED9-5698154D6AB1}"/>
              </a:ext>
            </a:extLst>
          </p:cNvPr>
          <p:cNvCxnSpPr>
            <a:cxnSpLocks/>
          </p:cNvCxnSpPr>
          <p:nvPr/>
        </p:nvCxnSpPr>
        <p:spPr>
          <a:xfrm>
            <a:off x="1842026" y="2616033"/>
            <a:ext cx="2351566" cy="0"/>
          </a:xfrm>
          <a:prstGeom prst="line">
            <a:avLst/>
          </a:prstGeom>
          <a:ln w="38100">
            <a:solidFill>
              <a:srgbClr val="009BA4"/>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36056C68-E905-C12A-46DD-21982BC2789E}"/>
              </a:ext>
            </a:extLst>
          </p:cNvPr>
          <p:cNvSpPr/>
          <p:nvPr/>
        </p:nvSpPr>
        <p:spPr>
          <a:xfrm>
            <a:off x="1738056" y="2440596"/>
            <a:ext cx="350875" cy="350875"/>
          </a:xfrm>
          <a:prstGeom prst="ellipse">
            <a:avLst/>
          </a:prstGeom>
          <a:solidFill>
            <a:srgbClr val="009BA4"/>
          </a:solidFill>
          <a:ln>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9" name="TextBox 35">
            <a:extLst>
              <a:ext uri="{FF2B5EF4-FFF2-40B4-BE49-F238E27FC236}">
                <a16:creationId xmlns:a16="http://schemas.microsoft.com/office/drawing/2014/main" id="{8AB4B9BF-4E8A-F8DE-E085-C2456F2AE44D}"/>
              </a:ext>
            </a:extLst>
          </p:cNvPr>
          <p:cNvSpPr txBox="1"/>
          <p:nvPr/>
        </p:nvSpPr>
        <p:spPr>
          <a:xfrm>
            <a:off x="1408446" y="1917376"/>
            <a:ext cx="1010093"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Patient Admitted</a:t>
            </a:r>
          </a:p>
        </p:txBody>
      </p:sp>
      <p:sp>
        <p:nvSpPr>
          <p:cNvPr id="10" name="Oval 9">
            <a:extLst>
              <a:ext uri="{FF2B5EF4-FFF2-40B4-BE49-F238E27FC236}">
                <a16:creationId xmlns:a16="http://schemas.microsoft.com/office/drawing/2014/main" id="{54DCBD98-3DF0-FF90-BC5E-239733FC8F86}"/>
              </a:ext>
            </a:extLst>
          </p:cNvPr>
          <p:cNvSpPr/>
          <p:nvPr/>
        </p:nvSpPr>
        <p:spPr>
          <a:xfrm>
            <a:off x="2852024" y="2440596"/>
            <a:ext cx="350875" cy="350875"/>
          </a:xfrm>
          <a:prstGeom prst="ellipse">
            <a:avLst/>
          </a:prstGeom>
          <a:solidFill>
            <a:srgbClr val="009BA4"/>
          </a:solidFill>
          <a:ln>
            <a:solidFill>
              <a:srgbClr val="009B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2" name="TextBox 38">
            <a:extLst>
              <a:ext uri="{FF2B5EF4-FFF2-40B4-BE49-F238E27FC236}">
                <a16:creationId xmlns:a16="http://schemas.microsoft.com/office/drawing/2014/main" id="{CE9E13EE-03AF-F1F8-094C-F5C5088B44B9}"/>
              </a:ext>
            </a:extLst>
          </p:cNvPr>
          <p:cNvSpPr txBox="1"/>
          <p:nvPr/>
        </p:nvSpPr>
        <p:spPr>
          <a:xfrm>
            <a:off x="2547385" y="1917377"/>
            <a:ext cx="1010093"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Testing Performed</a:t>
            </a:r>
          </a:p>
        </p:txBody>
      </p:sp>
      <p:sp>
        <p:nvSpPr>
          <p:cNvPr id="13" name="Oval 12">
            <a:extLst>
              <a:ext uri="{FF2B5EF4-FFF2-40B4-BE49-F238E27FC236}">
                <a16:creationId xmlns:a16="http://schemas.microsoft.com/office/drawing/2014/main" id="{7FFDBFD4-59B5-CFB6-7990-B2DED30323EF}"/>
              </a:ext>
            </a:extLst>
          </p:cNvPr>
          <p:cNvSpPr/>
          <p:nvPr/>
        </p:nvSpPr>
        <p:spPr>
          <a:xfrm>
            <a:off x="3934677" y="2442140"/>
            <a:ext cx="350875" cy="350875"/>
          </a:xfrm>
          <a:prstGeom prst="ellipse">
            <a:avLst/>
          </a:prstGeom>
          <a:solidFill>
            <a:srgbClr val="008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4" name="TextBox 40">
            <a:extLst>
              <a:ext uri="{FF2B5EF4-FFF2-40B4-BE49-F238E27FC236}">
                <a16:creationId xmlns:a16="http://schemas.microsoft.com/office/drawing/2014/main" id="{2C86992A-27F4-4628-7320-C49F10F43164}"/>
              </a:ext>
            </a:extLst>
          </p:cNvPr>
          <p:cNvSpPr txBox="1"/>
          <p:nvPr/>
        </p:nvSpPr>
        <p:spPr>
          <a:xfrm>
            <a:off x="3468771" y="1917376"/>
            <a:ext cx="1282685"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Prescription Adjusted </a:t>
            </a:r>
          </a:p>
        </p:txBody>
      </p:sp>
      <p:sp>
        <p:nvSpPr>
          <p:cNvPr id="15" name="TextBox 44">
            <a:extLst>
              <a:ext uri="{FF2B5EF4-FFF2-40B4-BE49-F238E27FC236}">
                <a16:creationId xmlns:a16="http://schemas.microsoft.com/office/drawing/2014/main" id="{39C613BE-6CF4-36CB-AFF2-4D38B3E9AAA8}"/>
              </a:ext>
            </a:extLst>
          </p:cNvPr>
          <p:cNvSpPr txBox="1"/>
          <p:nvPr/>
        </p:nvSpPr>
        <p:spPr>
          <a:xfrm>
            <a:off x="2669639" y="1568046"/>
            <a:ext cx="70038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u="sng"/>
              <a:t>POCT</a:t>
            </a:r>
          </a:p>
        </p:txBody>
      </p:sp>
      <p:cxnSp>
        <p:nvCxnSpPr>
          <p:cNvPr id="16" name="Straight Connector 15">
            <a:extLst>
              <a:ext uri="{FF2B5EF4-FFF2-40B4-BE49-F238E27FC236}">
                <a16:creationId xmlns:a16="http://schemas.microsoft.com/office/drawing/2014/main" id="{CA58995D-9A3D-3C23-B5EC-086F985F9251}"/>
              </a:ext>
            </a:extLst>
          </p:cNvPr>
          <p:cNvCxnSpPr>
            <a:cxnSpLocks/>
          </p:cNvCxnSpPr>
          <p:nvPr/>
        </p:nvCxnSpPr>
        <p:spPr>
          <a:xfrm flipH="1">
            <a:off x="8829382" y="4611490"/>
            <a:ext cx="2142493" cy="10325"/>
          </a:xfrm>
          <a:prstGeom prst="line">
            <a:avLst/>
          </a:prstGeom>
          <a:ln w="38100">
            <a:solidFill>
              <a:srgbClr val="009BA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96399A2-B078-E0BA-E258-D29D3DACE69D}"/>
              </a:ext>
            </a:extLst>
          </p:cNvPr>
          <p:cNvCxnSpPr>
            <a:cxnSpLocks/>
          </p:cNvCxnSpPr>
          <p:nvPr/>
        </p:nvCxnSpPr>
        <p:spPr>
          <a:xfrm>
            <a:off x="1666586" y="4611490"/>
            <a:ext cx="7162796" cy="0"/>
          </a:xfrm>
          <a:prstGeom prst="line">
            <a:avLst/>
          </a:prstGeom>
          <a:ln w="38100">
            <a:solidFill>
              <a:srgbClr val="009BA4"/>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AAF861B0-C323-182E-F987-683CE0511807}"/>
              </a:ext>
            </a:extLst>
          </p:cNvPr>
          <p:cNvSpPr/>
          <p:nvPr/>
        </p:nvSpPr>
        <p:spPr>
          <a:xfrm>
            <a:off x="1491149" y="4436059"/>
            <a:ext cx="350875" cy="350875"/>
          </a:xfrm>
          <a:prstGeom prst="ellipse">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1" name="Oval 20">
            <a:extLst>
              <a:ext uri="{FF2B5EF4-FFF2-40B4-BE49-F238E27FC236}">
                <a16:creationId xmlns:a16="http://schemas.microsoft.com/office/drawing/2014/main" id="{E17EF944-9B9F-4FDB-7172-3F8E30E687AC}"/>
              </a:ext>
            </a:extLst>
          </p:cNvPr>
          <p:cNvSpPr/>
          <p:nvPr/>
        </p:nvSpPr>
        <p:spPr>
          <a:xfrm>
            <a:off x="2919456" y="4436058"/>
            <a:ext cx="350875" cy="350875"/>
          </a:xfrm>
          <a:prstGeom prst="ellipse">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2" name="Oval 21">
            <a:extLst>
              <a:ext uri="{FF2B5EF4-FFF2-40B4-BE49-F238E27FC236}">
                <a16:creationId xmlns:a16="http://schemas.microsoft.com/office/drawing/2014/main" id="{8FA42789-CD63-91C1-37BE-835183E28FF2}"/>
              </a:ext>
            </a:extLst>
          </p:cNvPr>
          <p:cNvSpPr/>
          <p:nvPr/>
        </p:nvSpPr>
        <p:spPr>
          <a:xfrm>
            <a:off x="4347763" y="4436058"/>
            <a:ext cx="350875" cy="350875"/>
          </a:xfrm>
          <a:prstGeom prst="ellipse">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3" name="Oval 22">
            <a:extLst>
              <a:ext uri="{FF2B5EF4-FFF2-40B4-BE49-F238E27FC236}">
                <a16:creationId xmlns:a16="http://schemas.microsoft.com/office/drawing/2014/main" id="{8D88025B-E69B-CFEE-917F-481FF5E4433E}"/>
              </a:ext>
            </a:extLst>
          </p:cNvPr>
          <p:cNvSpPr/>
          <p:nvPr/>
        </p:nvSpPr>
        <p:spPr>
          <a:xfrm>
            <a:off x="5776070" y="4436057"/>
            <a:ext cx="350875" cy="350875"/>
          </a:xfrm>
          <a:prstGeom prst="ellipse">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5" name="Oval 24">
            <a:extLst>
              <a:ext uri="{FF2B5EF4-FFF2-40B4-BE49-F238E27FC236}">
                <a16:creationId xmlns:a16="http://schemas.microsoft.com/office/drawing/2014/main" id="{3A0B18B1-6CEB-DE9B-DE2A-49F7D39C9DDA}"/>
              </a:ext>
            </a:extLst>
          </p:cNvPr>
          <p:cNvSpPr/>
          <p:nvPr/>
        </p:nvSpPr>
        <p:spPr>
          <a:xfrm>
            <a:off x="7204377" y="4436053"/>
            <a:ext cx="350875" cy="350875"/>
          </a:xfrm>
          <a:prstGeom prst="ellipse">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6" name="TextBox 15">
            <a:extLst>
              <a:ext uri="{FF2B5EF4-FFF2-40B4-BE49-F238E27FC236}">
                <a16:creationId xmlns:a16="http://schemas.microsoft.com/office/drawing/2014/main" id="{E844C8CC-C500-5D15-D7EC-0E64CE518275}"/>
              </a:ext>
            </a:extLst>
          </p:cNvPr>
          <p:cNvSpPr txBox="1"/>
          <p:nvPr/>
        </p:nvSpPr>
        <p:spPr>
          <a:xfrm>
            <a:off x="1190757" y="3819915"/>
            <a:ext cx="1010093"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Patient Admitted</a:t>
            </a:r>
          </a:p>
        </p:txBody>
      </p:sp>
      <p:sp>
        <p:nvSpPr>
          <p:cNvPr id="27" name="TextBox 16">
            <a:extLst>
              <a:ext uri="{FF2B5EF4-FFF2-40B4-BE49-F238E27FC236}">
                <a16:creationId xmlns:a16="http://schemas.microsoft.com/office/drawing/2014/main" id="{F7E95247-0A17-1690-59E0-C3C5FE163338}"/>
              </a:ext>
            </a:extLst>
          </p:cNvPr>
          <p:cNvSpPr txBox="1"/>
          <p:nvPr/>
        </p:nvSpPr>
        <p:spPr>
          <a:xfrm>
            <a:off x="2588391" y="3674636"/>
            <a:ext cx="1010093"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Blood Sample Taken</a:t>
            </a:r>
          </a:p>
        </p:txBody>
      </p:sp>
      <p:sp>
        <p:nvSpPr>
          <p:cNvPr id="28" name="TextBox 17">
            <a:extLst>
              <a:ext uri="{FF2B5EF4-FFF2-40B4-BE49-F238E27FC236}">
                <a16:creationId xmlns:a16="http://schemas.microsoft.com/office/drawing/2014/main" id="{16331B1E-FF80-9C25-3CD6-71C629579853}"/>
              </a:ext>
            </a:extLst>
          </p:cNvPr>
          <p:cNvSpPr txBox="1"/>
          <p:nvPr/>
        </p:nvSpPr>
        <p:spPr>
          <a:xfrm>
            <a:off x="4087904" y="3664449"/>
            <a:ext cx="1010093"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Sample Posted to GLH</a:t>
            </a:r>
          </a:p>
        </p:txBody>
      </p:sp>
      <p:sp>
        <p:nvSpPr>
          <p:cNvPr id="30" name="TextBox 18">
            <a:extLst>
              <a:ext uri="{FF2B5EF4-FFF2-40B4-BE49-F238E27FC236}">
                <a16:creationId xmlns:a16="http://schemas.microsoft.com/office/drawing/2014/main" id="{073FC0DF-FC28-C3D4-071C-5EB39F47FD4E}"/>
              </a:ext>
            </a:extLst>
          </p:cNvPr>
          <p:cNvSpPr txBox="1"/>
          <p:nvPr/>
        </p:nvSpPr>
        <p:spPr>
          <a:xfrm>
            <a:off x="5467137" y="3842876"/>
            <a:ext cx="1010093"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DNA Extracted</a:t>
            </a:r>
          </a:p>
        </p:txBody>
      </p:sp>
      <p:sp>
        <p:nvSpPr>
          <p:cNvPr id="33" name="TextBox 19">
            <a:extLst>
              <a:ext uri="{FF2B5EF4-FFF2-40B4-BE49-F238E27FC236}">
                <a16:creationId xmlns:a16="http://schemas.microsoft.com/office/drawing/2014/main" id="{A5B9D6B4-9179-6B0E-4838-B96DB8029E1E}"/>
              </a:ext>
            </a:extLst>
          </p:cNvPr>
          <p:cNvSpPr txBox="1"/>
          <p:nvPr/>
        </p:nvSpPr>
        <p:spPr>
          <a:xfrm>
            <a:off x="6874765" y="3912827"/>
            <a:ext cx="1010093"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Testing Performed</a:t>
            </a:r>
          </a:p>
        </p:txBody>
      </p:sp>
      <p:sp>
        <p:nvSpPr>
          <p:cNvPr id="35" name="Oval 34">
            <a:extLst>
              <a:ext uri="{FF2B5EF4-FFF2-40B4-BE49-F238E27FC236}">
                <a16:creationId xmlns:a16="http://schemas.microsoft.com/office/drawing/2014/main" id="{C5D47EA5-B2D5-CD04-4B45-3795460996BC}"/>
              </a:ext>
            </a:extLst>
          </p:cNvPr>
          <p:cNvSpPr/>
          <p:nvPr/>
        </p:nvSpPr>
        <p:spPr>
          <a:xfrm>
            <a:off x="8653945" y="4411714"/>
            <a:ext cx="350875" cy="350875"/>
          </a:xfrm>
          <a:prstGeom prst="ellipse">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36" name="TextBox 24">
            <a:extLst>
              <a:ext uri="{FF2B5EF4-FFF2-40B4-BE49-F238E27FC236}">
                <a16:creationId xmlns:a16="http://schemas.microsoft.com/office/drawing/2014/main" id="{F2B5440E-3F16-F0CE-D419-86D04A3B0FC6}"/>
              </a:ext>
            </a:extLst>
          </p:cNvPr>
          <p:cNvSpPr txBox="1"/>
          <p:nvPr/>
        </p:nvSpPr>
        <p:spPr>
          <a:xfrm>
            <a:off x="8288714" y="3873024"/>
            <a:ext cx="1010093"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Report Written</a:t>
            </a:r>
          </a:p>
        </p:txBody>
      </p:sp>
      <p:sp>
        <p:nvSpPr>
          <p:cNvPr id="37" name="Oval 36">
            <a:extLst>
              <a:ext uri="{FF2B5EF4-FFF2-40B4-BE49-F238E27FC236}">
                <a16:creationId xmlns:a16="http://schemas.microsoft.com/office/drawing/2014/main" id="{36650094-87A7-6950-AA82-57AC3A3FEA0F}"/>
              </a:ext>
            </a:extLst>
          </p:cNvPr>
          <p:cNvSpPr/>
          <p:nvPr/>
        </p:nvSpPr>
        <p:spPr>
          <a:xfrm>
            <a:off x="9720693" y="4436053"/>
            <a:ext cx="350875" cy="350875"/>
          </a:xfrm>
          <a:prstGeom prst="ellipse">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38" name="TextBox 28">
            <a:extLst>
              <a:ext uri="{FF2B5EF4-FFF2-40B4-BE49-F238E27FC236}">
                <a16:creationId xmlns:a16="http://schemas.microsoft.com/office/drawing/2014/main" id="{11BA2B29-0983-D79A-F3E4-3E99FACA1ACB}"/>
              </a:ext>
            </a:extLst>
          </p:cNvPr>
          <p:cNvSpPr txBox="1"/>
          <p:nvPr/>
        </p:nvSpPr>
        <p:spPr>
          <a:xfrm>
            <a:off x="9401765" y="3744767"/>
            <a:ext cx="1010093" cy="7386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Report Sent Back to HCP</a:t>
            </a:r>
          </a:p>
        </p:txBody>
      </p:sp>
      <p:sp>
        <p:nvSpPr>
          <p:cNvPr id="39" name="Oval 38">
            <a:extLst>
              <a:ext uri="{FF2B5EF4-FFF2-40B4-BE49-F238E27FC236}">
                <a16:creationId xmlns:a16="http://schemas.microsoft.com/office/drawing/2014/main" id="{73FCC2B3-3B92-9D67-5391-22A7075AFD95}"/>
              </a:ext>
            </a:extLst>
          </p:cNvPr>
          <p:cNvSpPr/>
          <p:nvPr/>
        </p:nvSpPr>
        <p:spPr>
          <a:xfrm>
            <a:off x="10899395" y="4418283"/>
            <a:ext cx="350875" cy="350875"/>
          </a:xfrm>
          <a:prstGeom prst="ellipse">
            <a:avLst/>
          </a:prstGeom>
          <a:solidFill>
            <a:srgbClr val="0085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0" name="TextBox 31">
            <a:extLst>
              <a:ext uri="{FF2B5EF4-FFF2-40B4-BE49-F238E27FC236}">
                <a16:creationId xmlns:a16="http://schemas.microsoft.com/office/drawing/2014/main" id="{21A8A73E-8152-B6E7-83FB-8B0478A1C8D8}"/>
              </a:ext>
            </a:extLst>
          </p:cNvPr>
          <p:cNvSpPr txBox="1"/>
          <p:nvPr/>
        </p:nvSpPr>
        <p:spPr>
          <a:xfrm>
            <a:off x="10416342" y="3819915"/>
            <a:ext cx="1282685"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Prescription Adjusted </a:t>
            </a:r>
          </a:p>
        </p:txBody>
      </p:sp>
    </p:spTree>
    <p:extLst>
      <p:ext uri="{BB962C8B-B14F-4D97-AF65-F5344CB8AC3E}">
        <p14:creationId xmlns:p14="http://schemas.microsoft.com/office/powerpoint/2010/main" val="160231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p:bldP spid="10" grpId="0" animBg="1"/>
      <p:bldP spid="12" grpId="0"/>
      <p:bldP spid="13" grpId="0" animBg="1"/>
      <p:bldP spid="14" grpId="0"/>
      <p:bldP spid="15" grpId="0"/>
      <p:bldP spid="20" grpId="0" animBg="1"/>
      <p:bldP spid="21" grpId="0" animBg="1"/>
      <p:bldP spid="22" grpId="0" animBg="1"/>
      <p:bldP spid="23" grpId="0" animBg="1"/>
      <p:bldP spid="25" grpId="0" animBg="1"/>
      <p:bldP spid="26" grpId="0"/>
      <p:bldP spid="27" grpId="0"/>
      <p:bldP spid="28" grpId="0"/>
      <p:bldP spid="30" grpId="0"/>
      <p:bldP spid="33" grpId="0"/>
      <p:bldP spid="35" grpId="0" animBg="1"/>
      <p:bldP spid="36" grpId="0"/>
      <p:bldP spid="37" grpId="0" animBg="1"/>
      <p:bldP spid="38" grpId="0"/>
      <p:bldP spid="39" grpId="0" animBg="1"/>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2557E7-1CCC-AA7C-991A-67CC66233938}"/>
              </a:ext>
            </a:extLst>
          </p:cNvPr>
          <p:cNvSpPr txBox="1"/>
          <p:nvPr/>
        </p:nvSpPr>
        <p:spPr>
          <a:xfrm>
            <a:off x="322320" y="659094"/>
            <a:ext cx="9120769" cy="1389098"/>
          </a:xfrm>
          <a:prstGeom prst="rect">
            <a:avLst/>
          </a:prstGeom>
          <a:noFill/>
        </p:spPr>
        <p:txBody>
          <a:bodyPr wrap="square" lIns="0" tIns="0" rIns="0" bIns="0" rtlCol="0" anchor="t">
            <a:spAutoFit/>
          </a:bodyPr>
          <a:lstStyle/>
          <a:p>
            <a:pPr>
              <a:lnSpc>
                <a:spcPct val="150000"/>
              </a:lnSpc>
            </a:pPr>
            <a:r>
              <a:rPr lang="en-US" sz="3200" b="1" dirty="0">
                <a:solidFill>
                  <a:srgbClr val="003341"/>
                </a:solidFill>
                <a:latin typeface="Montserrat"/>
              </a:rPr>
              <a:t>The Intervention - MT-RNR1 ID Kit</a:t>
            </a:r>
          </a:p>
          <a:p>
            <a:pPr>
              <a:lnSpc>
                <a:spcPct val="150000"/>
              </a:lnSpc>
            </a:pPr>
            <a:endParaRPr lang="en-US" sz="3200" dirty="0">
              <a:solidFill>
                <a:srgbClr val="003341"/>
              </a:solidFill>
              <a:latin typeface="Montserrat"/>
            </a:endParaRPr>
          </a:p>
        </p:txBody>
      </p:sp>
      <p:pic>
        <p:nvPicPr>
          <p:cNvPr id="13" name="Picture 12" descr="A white logo on a black background&#10;&#10;Description automatically generated">
            <a:extLst>
              <a:ext uri="{FF2B5EF4-FFF2-40B4-BE49-F238E27FC236}">
                <a16:creationId xmlns:a16="http://schemas.microsoft.com/office/drawing/2014/main" id="{05BBB06A-EDD7-E22C-02DC-C15059A00C29}"/>
              </a:ext>
            </a:extLst>
          </p:cNvPr>
          <p:cNvPicPr>
            <a:picLocks noChangeAspect="1"/>
          </p:cNvPicPr>
          <p:nvPr/>
        </p:nvPicPr>
        <p:blipFill>
          <a:blip r:embed="rId3"/>
          <a:stretch>
            <a:fillRect/>
          </a:stretch>
        </p:blipFill>
        <p:spPr>
          <a:xfrm>
            <a:off x="10529054" y="249835"/>
            <a:ext cx="846852" cy="706275"/>
          </a:xfrm>
          <a:prstGeom prst="rect">
            <a:avLst/>
          </a:prstGeom>
        </p:spPr>
      </p:pic>
      <p:sp>
        <p:nvSpPr>
          <p:cNvPr id="17" name="TextBox 16">
            <a:extLst>
              <a:ext uri="{FF2B5EF4-FFF2-40B4-BE49-F238E27FC236}">
                <a16:creationId xmlns:a16="http://schemas.microsoft.com/office/drawing/2014/main" id="{7A8E15AB-5C6B-A635-A1BB-31299C86B460}"/>
              </a:ext>
            </a:extLst>
          </p:cNvPr>
          <p:cNvSpPr txBox="1"/>
          <p:nvPr/>
        </p:nvSpPr>
        <p:spPr>
          <a:xfrm>
            <a:off x="358416" y="223449"/>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
        <p:nvSpPr>
          <p:cNvPr id="3" name="Rectangle: Rounded Corners 2">
            <a:extLst>
              <a:ext uri="{FF2B5EF4-FFF2-40B4-BE49-F238E27FC236}">
                <a16:creationId xmlns:a16="http://schemas.microsoft.com/office/drawing/2014/main" id="{213A94DC-42F8-AD45-70E0-385BDD45779A}"/>
              </a:ext>
            </a:extLst>
          </p:cNvPr>
          <p:cNvSpPr/>
          <p:nvPr/>
        </p:nvSpPr>
        <p:spPr>
          <a:xfrm rot="2040000">
            <a:off x="8878738" y="5119857"/>
            <a:ext cx="629194" cy="901518"/>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18F92678-2528-0496-18EE-45AC1E05C27F}"/>
              </a:ext>
            </a:extLst>
          </p:cNvPr>
          <p:cNvSpPr>
            <a:spLocks noGrp="1"/>
          </p:cNvSpPr>
          <p:nvPr/>
        </p:nvSpPr>
        <p:spPr>
          <a:xfrm>
            <a:off x="1089006" y="3151067"/>
            <a:ext cx="2890961" cy="344134"/>
          </a:xfrm>
          <a:prstGeom prst="rect">
            <a:avLst/>
          </a:prstGeom>
        </p:spPr>
        <p:txBody>
          <a:bodyPr vert="horz" lIns="91440" tIns="45720" rIns="91440" bIns="45720" rtlCol="0">
            <a:normAutofit lnSpcReduction="10000"/>
          </a:bodyPr>
          <a:lstStyle>
            <a:lvl1pPr marL="171449" indent="-171449" algn="l" defTabSz="685796" rtl="0" eaLnBrk="1" latinLnBrk="0" hangingPunct="1">
              <a:lnSpc>
                <a:spcPct val="90000"/>
              </a:lnSpc>
              <a:spcBef>
                <a:spcPts val="751"/>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1pPr>
            <a:lvl2pPr marL="514348"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2pPr>
            <a:lvl3pPr marL="857246"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3pPr>
            <a:lvl4pPr marL="1200143"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4pPr>
            <a:lvl5pPr marL="1543042"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5pPr>
            <a:lvl6pPr marL="1885940"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837"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736"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634"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pPr algn="l" rtl="0" fontAlgn="base"/>
            <a:r>
              <a:rPr lang="en-US" sz="1867" b="1">
                <a:solidFill>
                  <a:srgbClr val="00853E"/>
                </a:solidFill>
                <a:ea typeface="Calibri"/>
                <a:cs typeface="Calibri"/>
              </a:rPr>
              <a:t>Kit Box </a:t>
            </a:r>
            <a:endParaRPr lang="en-GB" sz="1867">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8800F896-2A51-5956-BCE3-25E1C4FB3A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5073" y="3617991"/>
            <a:ext cx="2432535" cy="1952625"/>
          </a:xfrm>
          <a:prstGeom prst="rect">
            <a:avLst/>
          </a:prstGeom>
        </p:spPr>
      </p:pic>
      <p:sp>
        <p:nvSpPr>
          <p:cNvPr id="11" name="Text Placeholder 2">
            <a:extLst>
              <a:ext uri="{FF2B5EF4-FFF2-40B4-BE49-F238E27FC236}">
                <a16:creationId xmlns:a16="http://schemas.microsoft.com/office/drawing/2014/main" id="{656D16D5-1546-B6DB-DF73-47AF10869485}"/>
              </a:ext>
            </a:extLst>
          </p:cNvPr>
          <p:cNvSpPr txBox="1">
            <a:spLocks/>
          </p:cNvSpPr>
          <p:nvPr/>
        </p:nvSpPr>
        <p:spPr>
          <a:xfrm>
            <a:off x="3996483" y="5689273"/>
            <a:ext cx="2890961" cy="344134"/>
          </a:xfrm>
          <a:prstGeom prst="rect">
            <a:avLst/>
          </a:prstGeom>
        </p:spPr>
        <p:txBody>
          <a:bodyPr vert="horz" lIns="91440" tIns="45720" rIns="91440" bIns="45720" rtlCol="0">
            <a:normAutofit lnSpcReduction="10000"/>
          </a:bodyPr>
          <a:lstStyle>
            <a:defPPr>
              <a:defRPr lang="en-US"/>
            </a:defPPr>
            <a:lvl1pPr marL="171449" indent="-171449" algn="l" defTabSz="685796" rtl="0" eaLnBrk="1" latinLnBrk="0" hangingPunct="1">
              <a:lnSpc>
                <a:spcPct val="90000"/>
              </a:lnSpc>
              <a:spcBef>
                <a:spcPts val="751"/>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1pPr>
            <a:lvl2pPr marL="514348"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2pPr>
            <a:lvl3pPr marL="857246"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3pPr>
            <a:lvl4pPr marL="1200143"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4pPr>
            <a:lvl5pPr marL="1543042"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5pPr>
            <a:lvl6pPr marL="1885940"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837"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736"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634"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pPr fontAlgn="base"/>
            <a:r>
              <a:rPr lang="en-US" sz="1867" b="1" err="1">
                <a:solidFill>
                  <a:srgbClr val="00853E"/>
                </a:solidFill>
                <a:ea typeface="Calibri"/>
                <a:cs typeface="Calibri"/>
              </a:rPr>
              <a:t>Genedrive</a:t>
            </a:r>
            <a:r>
              <a:rPr lang="en-US" sz="1867" b="1">
                <a:solidFill>
                  <a:srgbClr val="00853E"/>
                </a:solidFill>
                <a:ea typeface="Calibri"/>
                <a:cs typeface="Calibri"/>
              </a:rPr>
              <a:t> System</a:t>
            </a:r>
            <a:endParaRPr lang="en-GB" sz="1867">
              <a:ea typeface="Calibri" panose="020F0502020204030204" pitchFamily="34" charset="0"/>
              <a:cs typeface="Calibri" panose="020F0502020204030204" pitchFamily="34" charset="0"/>
            </a:endParaRPr>
          </a:p>
        </p:txBody>
      </p:sp>
      <p:sp>
        <p:nvSpPr>
          <p:cNvPr id="18" name="Text Placeholder 2">
            <a:extLst>
              <a:ext uri="{FF2B5EF4-FFF2-40B4-BE49-F238E27FC236}">
                <a16:creationId xmlns:a16="http://schemas.microsoft.com/office/drawing/2014/main" id="{635F38AE-F9C3-5C0D-F9D7-BAE4F5054EF9}"/>
              </a:ext>
            </a:extLst>
          </p:cNvPr>
          <p:cNvSpPr txBox="1">
            <a:spLocks/>
          </p:cNvSpPr>
          <p:nvPr/>
        </p:nvSpPr>
        <p:spPr>
          <a:xfrm>
            <a:off x="7568357" y="3060467"/>
            <a:ext cx="2890961" cy="344134"/>
          </a:xfrm>
          <a:prstGeom prst="rect">
            <a:avLst/>
          </a:prstGeom>
        </p:spPr>
        <p:txBody>
          <a:bodyPr vert="horz" lIns="91440" tIns="45720" rIns="91440" bIns="45720" rtlCol="0">
            <a:normAutofit lnSpcReduction="10000"/>
          </a:bodyPr>
          <a:lstStyle>
            <a:defPPr>
              <a:defRPr lang="en-US"/>
            </a:defPPr>
            <a:lvl1pPr marL="171449" indent="-171449" algn="l" defTabSz="685796" rtl="0" eaLnBrk="1" latinLnBrk="0" hangingPunct="1">
              <a:lnSpc>
                <a:spcPct val="90000"/>
              </a:lnSpc>
              <a:spcBef>
                <a:spcPts val="751"/>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1pPr>
            <a:lvl2pPr marL="514348"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2pPr>
            <a:lvl3pPr marL="857246"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3pPr>
            <a:lvl4pPr marL="1200143"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4pPr>
            <a:lvl5pPr marL="1543042"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5pPr>
            <a:lvl6pPr marL="1885940"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837"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736"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634"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pPr fontAlgn="base"/>
            <a:r>
              <a:rPr lang="en-US" sz="1867" b="1">
                <a:solidFill>
                  <a:srgbClr val="00853E"/>
                </a:solidFill>
                <a:ea typeface="Calibri"/>
                <a:cs typeface="Calibri"/>
              </a:rPr>
              <a:t>Components</a:t>
            </a:r>
            <a:endParaRPr lang="en-GB" sz="1867">
              <a:ea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9C09EA84-03FA-BA21-81B4-7E608728F9D4}"/>
              </a:ext>
            </a:extLst>
          </p:cNvPr>
          <p:cNvPicPr>
            <a:picLocks noChangeAspect="1"/>
          </p:cNvPicPr>
          <p:nvPr/>
        </p:nvPicPr>
        <p:blipFill>
          <a:blip r:embed="rId5"/>
          <a:stretch>
            <a:fillRect/>
          </a:stretch>
        </p:blipFill>
        <p:spPr>
          <a:xfrm>
            <a:off x="358416" y="1263858"/>
            <a:ext cx="2694913" cy="1796609"/>
          </a:xfrm>
          <a:prstGeom prst="rect">
            <a:avLst/>
          </a:prstGeom>
        </p:spPr>
      </p:pic>
      <p:grpSp>
        <p:nvGrpSpPr>
          <p:cNvPr id="5" name="Group 4">
            <a:extLst>
              <a:ext uri="{FF2B5EF4-FFF2-40B4-BE49-F238E27FC236}">
                <a16:creationId xmlns:a16="http://schemas.microsoft.com/office/drawing/2014/main" id="{15927013-0301-7D95-9250-0DE19D186838}"/>
              </a:ext>
            </a:extLst>
          </p:cNvPr>
          <p:cNvGrpSpPr/>
          <p:nvPr/>
        </p:nvGrpSpPr>
        <p:grpSpPr>
          <a:xfrm>
            <a:off x="3407251" y="1350335"/>
            <a:ext cx="4008706" cy="2065865"/>
            <a:chOff x="3407251" y="1350335"/>
            <a:chExt cx="4008706" cy="2065865"/>
          </a:xfrm>
        </p:grpSpPr>
        <p:sp>
          <p:nvSpPr>
            <p:cNvPr id="7" name="Text Placeholder 2">
              <a:extLst>
                <a:ext uri="{FF2B5EF4-FFF2-40B4-BE49-F238E27FC236}">
                  <a16:creationId xmlns:a16="http://schemas.microsoft.com/office/drawing/2014/main" id="{AEDA4286-D767-F9BA-31A0-D6A25EA6BBD2}"/>
                </a:ext>
              </a:extLst>
            </p:cNvPr>
            <p:cNvSpPr txBox="1">
              <a:spLocks/>
            </p:cNvSpPr>
            <p:nvPr/>
          </p:nvSpPr>
          <p:spPr>
            <a:xfrm>
              <a:off x="4524996" y="3072066"/>
              <a:ext cx="2890961" cy="344134"/>
            </a:xfrm>
            <a:prstGeom prst="rect">
              <a:avLst/>
            </a:prstGeom>
          </p:spPr>
          <p:txBody>
            <a:bodyPr vert="horz" lIns="91440" tIns="45720" rIns="91440" bIns="45720" rtlCol="0">
              <a:normAutofit lnSpcReduction="10000"/>
            </a:bodyPr>
            <a:lstStyle>
              <a:defPPr>
                <a:defRPr lang="en-US"/>
              </a:defPPr>
              <a:lvl1pPr marL="171449" indent="-171449" algn="l" defTabSz="685796" rtl="0" eaLnBrk="1" latinLnBrk="0" hangingPunct="1">
                <a:lnSpc>
                  <a:spcPct val="90000"/>
                </a:lnSpc>
                <a:spcBef>
                  <a:spcPts val="751"/>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1pPr>
              <a:lvl2pPr marL="514348"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2pPr>
              <a:lvl3pPr marL="857246"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3pPr>
              <a:lvl4pPr marL="1200143"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4pPr>
              <a:lvl5pPr marL="1543042" indent="-171449" algn="l" defTabSz="685796" rtl="0" eaLnBrk="1" latinLnBrk="0" hangingPunct="1">
                <a:lnSpc>
                  <a:spcPct val="90000"/>
                </a:lnSpc>
                <a:spcBef>
                  <a:spcPts val="374"/>
                </a:spcBef>
                <a:buClr>
                  <a:schemeClr val="tx1"/>
                </a:buClr>
                <a:buSzPct val="70000"/>
                <a:buFont typeface="Arial" panose="020B0604020202020204" pitchFamily="34" charset="0"/>
                <a:buChar char="•"/>
                <a:defRPr sz="2133" b="0" i="0" kern="1200">
                  <a:solidFill>
                    <a:srgbClr val="003341"/>
                  </a:solidFill>
                  <a:latin typeface="Metropolis Light"/>
                  <a:ea typeface="+mn-ea"/>
                  <a:cs typeface="Poppins Light" pitchFamily="2" charset="77"/>
                </a:defRPr>
              </a:lvl5pPr>
              <a:lvl6pPr marL="1885940"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6pPr>
              <a:lvl7pPr marL="2228837"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7pPr>
              <a:lvl8pPr marL="2571736"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8pPr>
              <a:lvl9pPr marL="2914634" indent="-171449" algn="l" defTabSz="685796" rtl="0" eaLnBrk="1" latinLnBrk="0" hangingPunct="1">
                <a:lnSpc>
                  <a:spcPct val="90000"/>
                </a:lnSpc>
                <a:spcBef>
                  <a:spcPts val="374"/>
                </a:spcBef>
                <a:buFont typeface="Arial" panose="020B0604020202020204" pitchFamily="34" charset="0"/>
                <a:buChar char="•"/>
                <a:defRPr sz="1350" kern="1200">
                  <a:solidFill>
                    <a:schemeClr val="tx1"/>
                  </a:solidFill>
                  <a:latin typeface="+mn-lt"/>
                  <a:ea typeface="+mn-ea"/>
                  <a:cs typeface="+mn-cs"/>
                </a:defRPr>
              </a:lvl9pPr>
            </a:lstStyle>
            <a:p>
              <a:pPr fontAlgn="base"/>
              <a:r>
                <a:rPr lang="en-US" sz="1867" b="1">
                  <a:solidFill>
                    <a:srgbClr val="00853E"/>
                  </a:solidFill>
                  <a:ea typeface="Calibri"/>
                  <a:cs typeface="Calibri"/>
                </a:rPr>
                <a:t>Test</a:t>
              </a:r>
              <a:endParaRPr lang="en-GB" sz="1867">
                <a:ea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DE34A0C3-4365-BAF0-33F6-1AAC4E71A8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7251" y="1350335"/>
              <a:ext cx="3144877" cy="1889674"/>
            </a:xfrm>
            <a:prstGeom prst="rect">
              <a:avLst/>
            </a:prstGeom>
          </p:spPr>
        </p:pic>
      </p:grpSp>
      <p:pic>
        <p:nvPicPr>
          <p:cNvPr id="12" name="Picture 11" descr="NOT EAT&#10;&#10;AI-generated content may be incorrect.">
            <a:extLst>
              <a:ext uri="{FF2B5EF4-FFF2-40B4-BE49-F238E27FC236}">
                <a16:creationId xmlns:a16="http://schemas.microsoft.com/office/drawing/2014/main" id="{863943B8-2F2D-0C69-3323-C958CE23A40F}"/>
              </a:ext>
            </a:extLst>
          </p:cNvPr>
          <p:cNvPicPr>
            <a:picLocks noChangeAspect="1"/>
          </p:cNvPicPr>
          <p:nvPr/>
        </p:nvPicPr>
        <p:blipFill>
          <a:blip r:embed="rId7"/>
          <a:srcRect r="6652" b="6349"/>
          <a:stretch>
            <a:fillRect/>
          </a:stretch>
        </p:blipFill>
        <p:spPr>
          <a:xfrm>
            <a:off x="7094844" y="1364335"/>
            <a:ext cx="2192031" cy="1494341"/>
          </a:xfrm>
          <a:prstGeom prst="rect">
            <a:avLst/>
          </a:prstGeom>
        </p:spPr>
      </p:pic>
    </p:spTree>
    <p:extLst>
      <p:ext uri="{BB962C8B-B14F-4D97-AF65-F5344CB8AC3E}">
        <p14:creationId xmlns:p14="http://schemas.microsoft.com/office/powerpoint/2010/main" val="408763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0564E47-5E6C-3279-7139-EFC93C714BD8}"/>
              </a:ext>
            </a:extLst>
          </p:cNvPr>
          <p:cNvPicPr>
            <a:picLocks noChangeAspect="1"/>
          </p:cNvPicPr>
          <p:nvPr/>
        </p:nvPicPr>
        <p:blipFill>
          <a:blip r:embed="rId2"/>
          <a:srcRect/>
          <a:stretch/>
        </p:blipFill>
        <p:spPr>
          <a:xfrm>
            <a:off x="10080423" y="6372475"/>
            <a:ext cx="1757916" cy="292247"/>
          </a:xfrm>
          <a:prstGeom prst="rect">
            <a:avLst/>
          </a:prstGeom>
        </p:spPr>
      </p:pic>
      <p:sp>
        <p:nvSpPr>
          <p:cNvPr id="14" name="TextBox 13">
            <a:extLst>
              <a:ext uri="{FF2B5EF4-FFF2-40B4-BE49-F238E27FC236}">
                <a16:creationId xmlns:a16="http://schemas.microsoft.com/office/drawing/2014/main" id="{A412CB22-CEF1-CA35-C084-ED4E3DE2E808}"/>
              </a:ext>
            </a:extLst>
          </p:cNvPr>
          <p:cNvSpPr txBox="1"/>
          <p:nvPr/>
        </p:nvSpPr>
        <p:spPr>
          <a:xfrm>
            <a:off x="390767" y="660078"/>
            <a:ext cx="9120769" cy="984885"/>
          </a:xfrm>
          <a:prstGeom prst="rect">
            <a:avLst/>
          </a:prstGeom>
          <a:noFill/>
        </p:spPr>
        <p:txBody>
          <a:bodyPr wrap="square" lIns="0" tIns="0" rIns="0" bIns="0" rtlCol="0" anchor="t">
            <a:spAutoFit/>
          </a:bodyPr>
          <a:lstStyle/>
          <a:p>
            <a:r>
              <a:rPr lang="en-GB" sz="3200" b="1">
                <a:latin typeface="Montserrat" panose="00000500000000000000" pitchFamily="2" charset="0"/>
              </a:rPr>
              <a:t>The Intervention – MT-RNR1 ID Kit Workflow</a:t>
            </a:r>
            <a:endParaRPr lang="en-GB" sz="3200" b="1">
              <a:latin typeface="Montserrat" panose="00000500000000000000" pitchFamily="2" charset="0"/>
              <a:cs typeface="Calibri" panose="020F0502020204030204" pitchFamily="34" charset="0"/>
            </a:endParaRPr>
          </a:p>
        </p:txBody>
      </p:sp>
      <p:sp>
        <p:nvSpPr>
          <p:cNvPr id="6" name="TextBox 5">
            <a:extLst>
              <a:ext uri="{FF2B5EF4-FFF2-40B4-BE49-F238E27FC236}">
                <a16:creationId xmlns:a16="http://schemas.microsoft.com/office/drawing/2014/main" id="{0A6CE6E0-7FEC-590B-C375-3ECDE97761F7}"/>
              </a:ext>
            </a:extLst>
          </p:cNvPr>
          <p:cNvSpPr txBox="1"/>
          <p:nvPr/>
        </p:nvSpPr>
        <p:spPr>
          <a:xfrm>
            <a:off x="322319" y="2008076"/>
            <a:ext cx="9120000" cy="307777"/>
          </a:xfrm>
          <a:prstGeom prst="rect">
            <a:avLst/>
          </a:prstGeom>
          <a:noFill/>
        </p:spPr>
        <p:txBody>
          <a:bodyPr wrap="square" lIns="0" tIns="0" rIns="0" bIns="0" rtlCol="0">
            <a:spAutoFit/>
          </a:bodyPr>
          <a:lstStyle/>
          <a:p>
            <a:r>
              <a:rPr lang="en-US" sz="2000">
                <a:solidFill>
                  <a:srgbClr val="475C6D"/>
                </a:solidFill>
                <a:latin typeface="Montserrat" panose="00000500000000000000" pitchFamily="2" charset="0"/>
              </a:rPr>
              <a:t>Simple workflow</a:t>
            </a:r>
            <a:endParaRPr lang="en-GB" sz="2000">
              <a:solidFill>
                <a:srgbClr val="475C6D"/>
              </a:solidFill>
              <a:latin typeface="Montserrat" panose="00000500000000000000" pitchFamily="2" charset="0"/>
            </a:endParaRPr>
          </a:p>
        </p:txBody>
      </p:sp>
      <p:grpSp>
        <p:nvGrpSpPr>
          <p:cNvPr id="3" name="Group 2">
            <a:extLst>
              <a:ext uri="{FF2B5EF4-FFF2-40B4-BE49-F238E27FC236}">
                <a16:creationId xmlns:a16="http://schemas.microsoft.com/office/drawing/2014/main" id="{AD6C2380-308C-383A-EDCE-BFDB5EBFE5A3}"/>
              </a:ext>
            </a:extLst>
          </p:cNvPr>
          <p:cNvGrpSpPr/>
          <p:nvPr/>
        </p:nvGrpSpPr>
        <p:grpSpPr>
          <a:xfrm>
            <a:off x="197787" y="2656779"/>
            <a:ext cx="1757444" cy="2331089"/>
            <a:chOff x="197787" y="2656778"/>
            <a:chExt cx="1757444" cy="2331088"/>
          </a:xfrm>
        </p:grpSpPr>
        <p:pic>
          <p:nvPicPr>
            <p:cNvPr id="25" name="Picture 24" descr="A close-up of a baby&#10;&#10;Description automatically generated">
              <a:extLst>
                <a:ext uri="{FF2B5EF4-FFF2-40B4-BE49-F238E27FC236}">
                  <a16:creationId xmlns:a16="http://schemas.microsoft.com/office/drawing/2014/main" id="{4A972334-BA9F-0C15-311B-C73A538E93E3}"/>
                </a:ext>
              </a:extLst>
            </p:cNvPr>
            <p:cNvPicPr>
              <a:picLocks noChangeAspect="1"/>
            </p:cNvPicPr>
            <p:nvPr/>
          </p:nvPicPr>
          <p:blipFill rotWithShape="1">
            <a:blip r:embed="rId3"/>
            <a:srcRect l="5579" t="5275" r="7220" b="8166"/>
            <a:stretch/>
          </p:blipFill>
          <p:spPr>
            <a:xfrm>
              <a:off x="197787" y="2656778"/>
              <a:ext cx="1757444" cy="1544445"/>
            </a:xfrm>
            <a:prstGeom prst="rect">
              <a:avLst/>
            </a:prstGeom>
          </p:spPr>
        </p:pic>
        <p:sp>
          <p:nvSpPr>
            <p:cNvPr id="36" name="TextBox 1">
              <a:extLst>
                <a:ext uri="{FF2B5EF4-FFF2-40B4-BE49-F238E27FC236}">
                  <a16:creationId xmlns:a16="http://schemas.microsoft.com/office/drawing/2014/main" id="{E0BED4AE-AF50-EAF6-839C-D95CD0C02C46}"/>
                </a:ext>
              </a:extLst>
            </p:cNvPr>
            <p:cNvSpPr txBox="1"/>
            <p:nvPr/>
          </p:nvSpPr>
          <p:spPr>
            <a:xfrm>
              <a:off x="322318" y="4341535"/>
              <a:ext cx="1515012"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475C6D"/>
                  </a:solidFill>
                  <a:latin typeface="Metropolis Light"/>
                </a:rPr>
                <a:t>Firmly swab</a:t>
              </a:r>
              <a:r>
                <a:rPr lang="en-US">
                  <a:solidFill>
                    <a:srgbClr val="475C6D"/>
                  </a:solidFill>
                  <a:latin typeface="Metropolis Light"/>
                </a:rPr>
                <a:t> the patient</a:t>
              </a:r>
              <a:endParaRPr lang="en-GB">
                <a:solidFill>
                  <a:srgbClr val="475C6D"/>
                </a:solidFill>
                <a:latin typeface="Metropolis Light"/>
              </a:endParaRPr>
            </a:p>
          </p:txBody>
        </p:sp>
      </p:grpSp>
      <p:grpSp>
        <p:nvGrpSpPr>
          <p:cNvPr id="8" name="Group 7">
            <a:extLst>
              <a:ext uri="{FF2B5EF4-FFF2-40B4-BE49-F238E27FC236}">
                <a16:creationId xmlns:a16="http://schemas.microsoft.com/office/drawing/2014/main" id="{22B5423E-88C4-9832-BEE4-BBD34EFAC972}"/>
              </a:ext>
            </a:extLst>
          </p:cNvPr>
          <p:cNvGrpSpPr/>
          <p:nvPr/>
        </p:nvGrpSpPr>
        <p:grpSpPr>
          <a:xfrm>
            <a:off x="1903950" y="2656779"/>
            <a:ext cx="1757444" cy="3105232"/>
            <a:chOff x="1903949" y="2656778"/>
            <a:chExt cx="1757444" cy="3105231"/>
          </a:xfrm>
        </p:grpSpPr>
        <p:pic>
          <p:nvPicPr>
            <p:cNvPr id="27" name="Picture 26" descr="A close-up of a person holding a needle&#10;&#10;Description automatically generated">
              <a:extLst>
                <a:ext uri="{FF2B5EF4-FFF2-40B4-BE49-F238E27FC236}">
                  <a16:creationId xmlns:a16="http://schemas.microsoft.com/office/drawing/2014/main" id="{2708F8E8-40C0-9423-8DE4-52FA96C5A6E6}"/>
                </a:ext>
              </a:extLst>
            </p:cNvPr>
            <p:cNvPicPr>
              <a:picLocks noChangeAspect="1"/>
            </p:cNvPicPr>
            <p:nvPr/>
          </p:nvPicPr>
          <p:blipFill rotWithShape="1">
            <a:blip r:embed="rId4"/>
            <a:srcRect l="5622" t="4315" r="7176" b="9126"/>
            <a:stretch/>
          </p:blipFill>
          <p:spPr>
            <a:xfrm>
              <a:off x="1903949" y="2656778"/>
              <a:ext cx="1757444" cy="1544445"/>
            </a:xfrm>
            <a:prstGeom prst="rect">
              <a:avLst/>
            </a:prstGeom>
          </p:spPr>
        </p:pic>
        <p:sp>
          <p:nvSpPr>
            <p:cNvPr id="37" name="TextBox 1">
              <a:extLst>
                <a:ext uri="{FF2B5EF4-FFF2-40B4-BE49-F238E27FC236}">
                  <a16:creationId xmlns:a16="http://schemas.microsoft.com/office/drawing/2014/main" id="{ADE3BD6F-0167-7A04-6EB5-18F21606A634}"/>
                </a:ext>
              </a:extLst>
            </p:cNvPr>
            <p:cNvSpPr txBox="1"/>
            <p:nvPr/>
          </p:nvSpPr>
          <p:spPr>
            <a:xfrm>
              <a:off x="2048805" y="4284681"/>
              <a:ext cx="1515012"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425563"/>
                  </a:solidFill>
                  <a:latin typeface="Metropolis Light"/>
                  <a:cs typeface="Calibri" panose="020F0502020204030204" pitchFamily="34" charset="0"/>
                </a:rPr>
                <a:t>Vigorously rotate </a:t>
              </a:r>
              <a:r>
                <a:rPr lang="en-US">
                  <a:solidFill>
                    <a:srgbClr val="425563"/>
                  </a:solidFill>
                  <a:latin typeface="Metropolis Light"/>
                  <a:cs typeface="Calibri" panose="020F0502020204030204" pitchFamily="34" charset="0"/>
                </a:rPr>
                <a:t>the swab </a:t>
              </a:r>
              <a:r>
                <a:rPr lang="en-US">
                  <a:solidFill>
                    <a:srgbClr val="475C6D"/>
                  </a:solidFill>
                  <a:latin typeface="Metropolis Light"/>
                </a:rPr>
                <a:t>to release the DNA</a:t>
              </a:r>
              <a:endParaRPr lang="en-GB">
                <a:solidFill>
                  <a:srgbClr val="475C6D"/>
                </a:solidFill>
                <a:latin typeface="Metropolis Light"/>
              </a:endParaRPr>
            </a:p>
          </p:txBody>
        </p:sp>
      </p:grpSp>
      <p:grpSp>
        <p:nvGrpSpPr>
          <p:cNvPr id="16" name="Group 15">
            <a:extLst>
              <a:ext uri="{FF2B5EF4-FFF2-40B4-BE49-F238E27FC236}">
                <a16:creationId xmlns:a16="http://schemas.microsoft.com/office/drawing/2014/main" id="{92F17D92-2023-CDE1-F580-6D6FDB6EBB1C}"/>
              </a:ext>
            </a:extLst>
          </p:cNvPr>
          <p:cNvGrpSpPr/>
          <p:nvPr/>
        </p:nvGrpSpPr>
        <p:grpSpPr>
          <a:xfrm>
            <a:off x="5235387" y="2714177"/>
            <a:ext cx="1776831" cy="2216836"/>
            <a:chOff x="5235386" y="2714176"/>
            <a:chExt cx="1776831" cy="2216834"/>
          </a:xfrm>
        </p:grpSpPr>
        <p:pic>
          <p:nvPicPr>
            <p:cNvPr id="31" name="Picture 30" descr="A close-up of hands in gloves holding a syringe&#10;&#10;Description automatically generated">
              <a:extLst>
                <a:ext uri="{FF2B5EF4-FFF2-40B4-BE49-F238E27FC236}">
                  <a16:creationId xmlns:a16="http://schemas.microsoft.com/office/drawing/2014/main" id="{19A4CE85-F3C5-E429-61F8-4A64853A91F9}"/>
                </a:ext>
              </a:extLst>
            </p:cNvPr>
            <p:cNvPicPr>
              <a:picLocks noChangeAspect="1"/>
            </p:cNvPicPr>
            <p:nvPr/>
          </p:nvPicPr>
          <p:blipFill rotWithShape="1">
            <a:blip r:embed="rId5"/>
            <a:srcRect l="5425" t="7454" r="6413" b="9455"/>
            <a:stretch/>
          </p:blipFill>
          <p:spPr>
            <a:xfrm>
              <a:off x="5235386" y="2714176"/>
              <a:ext cx="1776831" cy="1483592"/>
            </a:xfrm>
            <a:prstGeom prst="rect">
              <a:avLst/>
            </a:prstGeom>
          </p:spPr>
        </p:pic>
        <p:sp>
          <p:nvSpPr>
            <p:cNvPr id="38" name="TextBox 1">
              <a:extLst>
                <a:ext uri="{FF2B5EF4-FFF2-40B4-BE49-F238E27FC236}">
                  <a16:creationId xmlns:a16="http://schemas.microsoft.com/office/drawing/2014/main" id="{5D3CEEED-453F-2B9C-196A-69D962D5AAEA}"/>
                </a:ext>
              </a:extLst>
            </p:cNvPr>
            <p:cNvSpPr txBox="1"/>
            <p:nvPr/>
          </p:nvSpPr>
          <p:spPr>
            <a:xfrm>
              <a:off x="5370658" y="4284679"/>
              <a:ext cx="157089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475C6D"/>
                  </a:solidFill>
                  <a:latin typeface="Metropolis Light"/>
                </a:rPr>
                <a:t>Transfer</a:t>
              </a:r>
              <a:r>
                <a:rPr lang="en-US">
                  <a:solidFill>
                    <a:srgbClr val="475C6D"/>
                  </a:solidFill>
                  <a:latin typeface="Metropolis Light"/>
                </a:rPr>
                <a:t> the sample</a:t>
              </a:r>
              <a:endParaRPr lang="en-GB">
                <a:solidFill>
                  <a:srgbClr val="475C6D"/>
                </a:solidFill>
                <a:latin typeface="Metropolis Light"/>
              </a:endParaRPr>
            </a:p>
          </p:txBody>
        </p:sp>
      </p:grpSp>
      <p:grpSp>
        <p:nvGrpSpPr>
          <p:cNvPr id="19" name="Group 18">
            <a:extLst>
              <a:ext uri="{FF2B5EF4-FFF2-40B4-BE49-F238E27FC236}">
                <a16:creationId xmlns:a16="http://schemas.microsoft.com/office/drawing/2014/main" id="{C11192BA-2B5D-5229-834A-08C84CB9FE83}"/>
              </a:ext>
            </a:extLst>
          </p:cNvPr>
          <p:cNvGrpSpPr/>
          <p:nvPr/>
        </p:nvGrpSpPr>
        <p:grpSpPr>
          <a:xfrm>
            <a:off x="6941547" y="2695128"/>
            <a:ext cx="1757444" cy="2235884"/>
            <a:chOff x="6941547" y="2695127"/>
            <a:chExt cx="1757444" cy="2235885"/>
          </a:xfrm>
        </p:grpSpPr>
        <p:pic>
          <p:nvPicPr>
            <p:cNvPr id="33" name="Picture 32" descr="A close-up of hands holding a device&#10;&#10;Description automatically generated">
              <a:extLst>
                <a:ext uri="{FF2B5EF4-FFF2-40B4-BE49-F238E27FC236}">
                  <a16:creationId xmlns:a16="http://schemas.microsoft.com/office/drawing/2014/main" id="{1CD501C1-27B4-A9B1-5FA3-CA54BF5931FC}"/>
                </a:ext>
              </a:extLst>
            </p:cNvPr>
            <p:cNvPicPr>
              <a:picLocks noChangeAspect="1"/>
            </p:cNvPicPr>
            <p:nvPr/>
          </p:nvPicPr>
          <p:blipFill rotWithShape="1">
            <a:blip r:embed="rId6"/>
            <a:srcRect l="6296" t="5424" r="6442" b="10641"/>
            <a:stretch/>
          </p:blipFill>
          <p:spPr>
            <a:xfrm>
              <a:off x="6941547" y="2695127"/>
              <a:ext cx="1757444" cy="1497615"/>
            </a:xfrm>
            <a:prstGeom prst="rect">
              <a:avLst/>
            </a:prstGeom>
          </p:spPr>
        </p:pic>
        <p:sp>
          <p:nvSpPr>
            <p:cNvPr id="41" name="TextBox 1">
              <a:extLst>
                <a:ext uri="{FF2B5EF4-FFF2-40B4-BE49-F238E27FC236}">
                  <a16:creationId xmlns:a16="http://schemas.microsoft.com/office/drawing/2014/main" id="{79FF77B1-B5E8-CF70-801A-5E09FB8F6F25}"/>
                </a:ext>
              </a:extLst>
            </p:cNvPr>
            <p:cNvSpPr txBox="1"/>
            <p:nvPr/>
          </p:nvSpPr>
          <p:spPr>
            <a:xfrm>
              <a:off x="7012216" y="4284681"/>
              <a:ext cx="159350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475C6D"/>
                  </a:solidFill>
                  <a:latin typeface="Metropolis Light"/>
                </a:rPr>
                <a:t>Reconstitute</a:t>
              </a:r>
              <a:r>
                <a:rPr lang="en-US">
                  <a:solidFill>
                    <a:srgbClr val="475C6D"/>
                  </a:solidFill>
                  <a:latin typeface="Metropolis Light"/>
                </a:rPr>
                <a:t> assay</a:t>
              </a:r>
              <a:endParaRPr lang="en-GB">
                <a:solidFill>
                  <a:srgbClr val="475C6D"/>
                </a:solidFill>
                <a:latin typeface="Metropolis Light"/>
              </a:endParaRPr>
            </a:p>
          </p:txBody>
        </p:sp>
      </p:grpSp>
      <p:grpSp>
        <p:nvGrpSpPr>
          <p:cNvPr id="13" name="Group 12">
            <a:extLst>
              <a:ext uri="{FF2B5EF4-FFF2-40B4-BE49-F238E27FC236}">
                <a16:creationId xmlns:a16="http://schemas.microsoft.com/office/drawing/2014/main" id="{961F9A68-9EC8-50BD-684B-E396A62718D9}"/>
              </a:ext>
            </a:extLst>
          </p:cNvPr>
          <p:cNvGrpSpPr/>
          <p:nvPr/>
        </p:nvGrpSpPr>
        <p:grpSpPr>
          <a:xfrm>
            <a:off x="3653096" y="2799188"/>
            <a:ext cx="1595747" cy="2108153"/>
            <a:chOff x="3653095" y="2799188"/>
            <a:chExt cx="1595747" cy="2108152"/>
          </a:xfrm>
        </p:grpSpPr>
        <p:sp>
          <p:nvSpPr>
            <p:cNvPr id="42" name="TextBox 1">
              <a:extLst>
                <a:ext uri="{FF2B5EF4-FFF2-40B4-BE49-F238E27FC236}">
                  <a16:creationId xmlns:a16="http://schemas.microsoft.com/office/drawing/2014/main" id="{7AF4983E-FD1A-1327-637F-F72BA6761824}"/>
                </a:ext>
              </a:extLst>
            </p:cNvPr>
            <p:cNvSpPr txBox="1"/>
            <p:nvPr/>
          </p:nvSpPr>
          <p:spPr>
            <a:xfrm>
              <a:off x="3658398" y="4261009"/>
              <a:ext cx="1515012"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475C6D"/>
                  </a:solidFill>
                  <a:latin typeface="Metropolis Light"/>
                </a:rPr>
                <a:t>Invert to mix</a:t>
              </a:r>
              <a:r>
                <a:rPr lang="en-US">
                  <a:solidFill>
                    <a:srgbClr val="475C6D"/>
                  </a:solidFill>
                  <a:latin typeface="Metropolis Light"/>
                </a:rPr>
                <a:t> the sample</a:t>
              </a:r>
              <a:endParaRPr lang="en-GB">
                <a:solidFill>
                  <a:srgbClr val="475C6D"/>
                </a:solidFill>
                <a:latin typeface="Metropolis Light"/>
              </a:endParaRPr>
            </a:p>
          </p:txBody>
        </p:sp>
        <p:pic>
          <p:nvPicPr>
            <p:cNvPr id="5" name="Picture 4" descr="A hand holding a test tube&#10;&#10;Description automatically generated">
              <a:extLst>
                <a:ext uri="{FF2B5EF4-FFF2-40B4-BE49-F238E27FC236}">
                  <a16:creationId xmlns:a16="http://schemas.microsoft.com/office/drawing/2014/main" id="{3A94052B-898B-BA9F-8C09-175FF66332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53095" y="2799188"/>
              <a:ext cx="1595747" cy="1326598"/>
            </a:xfrm>
            <a:prstGeom prst="rect">
              <a:avLst/>
            </a:prstGeom>
          </p:spPr>
        </p:pic>
      </p:grpSp>
      <p:grpSp>
        <p:nvGrpSpPr>
          <p:cNvPr id="20" name="Group 19">
            <a:extLst>
              <a:ext uri="{FF2B5EF4-FFF2-40B4-BE49-F238E27FC236}">
                <a16:creationId xmlns:a16="http://schemas.microsoft.com/office/drawing/2014/main" id="{B9D2AC15-FF0D-B54C-1E8C-78CF2E972912}"/>
              </a:ext>
            </a:extLst>
          </p:cNvPr>
          <p:cNvGrpSpPr/>
          <p:nvPr/>
        </p:nvGrpSpPr>
        <p:grpSpPr>
          <a:xfrm>
            <a:off x="8676390" y="2822076"/>
            <a:ext cx="1616239" cy="1831937"/>
            <a:chOff x="8676389" y="2822077"/>
            <a:chExt cx="1616239" cy="1831938"/>
          </a:xfrm>
        </p:grpSpPr>
        <p:sp>
          <p:nvSpPr>
            <p:cNvPr id="40" name="TextBox 1">
              <a:extLst>
                <a:ext uri="{FF2B5EF4-FFF2-40B4-BE49-F238E27FC236}">
                  <a16:creationId xmlns:a16="http://schemas.microsoft.com/office/drawing/2014/main" id="{CB53E084-5BEC-698E-EE87-2C8F7A088E7D}"/>
                </a:ext>
              </a:extLst>
            </p:cNvPr>
            <p:cNvSpPr txBox="1"/>
            <p:nvPr/>
          </p:nvSpPr>
          <p:spPr>
            <a:xfrm>
              <a:off x="8676389" y="4284683"/>
              <a:ext cx="1611663" cy="369332"/>
            </a:xfrm>
            <a:prstGeom prst="rect">
              <a:avLst/>
            </a:prstGeom>
            <a:solidFill>
              <a:schemeClr val="bg1"/>
            </a:solidFill>
            <a:ln>
              <a:solidFill>
                <a:schemeClr val="bg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475C6D"/>
                  </a:solidFill>
                  <a:latin typeface="Metropolis Light"/>
                </a:rPr>
                <a:t>Start test</a:t>
              </a:r>
              <a:endParaRPr lang="en-GB" b="1">
                <a:solidFill>
                  <a:srgbClr val="475C6D"/>
                </a:solidFill>
                <a:latin typeface="Metropolis Light"/>
              </a:endParaRPr>
            </a:p>
          </p:txBody>
        </p:sp>
        <p:pic>
          <p:nvPicPr>
            <p:cNvPr id="11" name="Picture 10" descr="A hand in a glove pressing a button on a white rectangular device&#10;&#10;Description automatically generated">
              <a:extLst>
                <a:ext uri="{FF2B5EF4-FFF2-40B4-BE49-F238E27FC236}">
                  <a16:creationId xmlns:a16="http://schemas.microsoft.com/office/drawing/2014/main" id="{8B9B55F1-49E0-3961-626C-1D1958ACD8B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2232" t="4903" b="21025"/>
            <a:stretch/>
          </p:blipFill>
          <p:spPr>
            <a:xfrm>
              <a:off x="8730442" y="2822077"/>
              <a:ext cx="1562186" cy="1338182"/>
            </a:xfrm>
            <a:prstGeom prst="rect">
              <a:avLst/>
            </a:prstGeom>
            <a:solidFill>
              <a:schemeClr val="bg1"/>
            </a:solidFill>
            <a:ln>
              <a:solidFill>
                <a:srgbClr val="009FE3"/>
              </a:solidFill>
            </a:ln>
          </p:spPr>
        </p:pic>
      </p:grpSp>
      <p:pic>
        <p:nvPicPr>
          <p:cNvPr id="15" name="Picture 14" descr="A white logo on a black background&#10;&#10;Description automatically generated">
            <a:extLst>
              <a:ext uri="{FF2B5EF4-FFF2-40B4-BE49-F238E27FC236}">
                <a16:creationId xmlns:a16="http://schemas.microsoft.com/office/drawing/2014/main" id="{0113FA28-38E8-DB38-01EE-6CD31841BC5C}"/>
              </a:ext>
            </a:extLst>
          </p:cNvPr>
          <p:cNvPicPr>
            <a:picLocks noChangeAspect="1"/>
          </p:cNvPicPr>
          <p:nvPr/>
        </p:nvPicPr>
        <p:blipFill>
          <a:blip r:embed="rId9"/>
          <a:stretch>
            <a:fillRect/>
          </a:stretch>
        </p:blipFill>
        <p:spPr>
          <a:xfrm>
            <a:off x="10529054" y="249835"/>
            <a:ext cx="846852" cy="706275"/>
          </a:xfrm>
          <a:prstGeom prst="rect">
            <a:avLst/>
          </a:prstGeom>
        </p:spPr>
      </p:pic>
      <p:sp>
        <p:nvSpPr>
          <p:cNvPr id="28" name="TextBox 27">
            <a:extLst>
              <a:ext uri="{FF2B5EF4-FFF2-40B4-BE49-F238E27FC236}">
                <a16:creationId xmlns:a16="http://schemas.microsoft.com/office/drawing/2014/main" id="{350CB04B-4C64-53CF-E923-ED2C7DD47A6D}"/>
              </a:ext>
            </a:extLst>
          </p:cNvPr>
          <p:cNvSpPr txBox="1"/>
          <p:nvPr/>
        </p:nvSpPr>
        <p:spPr>
          <a:xfrm>
            <a:off x="358416" y="223449"/>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Tree>
    <p:extLst>
      <p:ext uri="{BB962C8B-B14F-4D97-AF65-F5344CB8AC3E}">
        <p14:creationId xmlns:p14="http://schemas.microsoft.com/office/powerpoint/2010/main" val="161857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412CB22-CEF1-CA35-C084-ED4E3DE2E808}"/>
              </a:ext>
            </a:extLst>
          </p:cNvPr>
          <p:cNvSpPr txBox="1"/>
          <p:nvPr/>
        </p:nvSpPr>
        <p:spPr>
          <a:xfrm>
            <a:off x="321389" y="677276"/>
            <a:ext cx="9120769" cy="655372"/>
          </a:xfrm>
          <a:prstGeom prst="rect">
            <a:avLst/>
          </a:prstGeom>
          <a:noFill/>
        </p:spPr>
        <p:txBody>
          <a:bodyPr wrap="square" lIns="0" tIns="0" rIns="0" bIns="0" rtlCol="0" anchor="t">
            <a:spAutoFit/>
          </a:bodyPr>
          <a:lstStyle/>
          <a:p>
            <a:pPr defTabSz="914377">
              <a:lnSpc>
                <a:spcPct val="150000"/>
              </a:lnSpc>
              <a:defRPr/>
            </a:pPr>
            <a:r>
              <a:rPr lang="en-US" sz="3200" b="1">
                <a:solidFill>
                  <a:srgbClr val="003341"/>
                </a:solidFill>
                <a:latin typeface="Montserrat"/>
              </a:rPr>
              <a:t>The Intervention - Results</a:t>
            </a:r>
            <a:endParaRPr lang="en-US" sz="3200">
              <a:solidFill>
                <a:srgbClr val="003341"/>
              </a:solidFill>
              <a:latin typeface="Montserrat"/>
            </a:endParaRPr>
          </a:p>
        </p:txBody>
      </p:sp>
      <p:pic>
        <p:nvPicPr>
          <p:cNvPr id="12" name="Picture 11" descr="A black background with blue text&#10;&#10;Description automatically generated">
            <a:extLst>
              <a:ext uri="{FF2B5EF4-FFF2-40B4-BE49-F238E27FC236}">
                <a16:creationId xmlns:a16="http://schemas.microsoft.com/office/drawing/2014/main" id="{79E8BBF8-CE2B-21EF-0640-359D350B575A}"/>
              </a:ext>
            </a:extLst>
          </p:cNvPr>
          <p:cNvPicPr>
            <a:picLocks noChangeAspect="1"/>
          </p:cNvPicPr>
          <p:nvPr/>
        </p:nvPicPr>
        <p:blipFill>
          <a:blip r:embed="rId3"/>
          <a:stretch>
            <a:fillRect/>
          </a:stretch>
        </p:blipFill>
        <p:spPr>
          <a:xfrm>
            <a:off x="353662" y="6057492"/>
            <a:ext cx="8828516" cy="326376"/>
          </a:xfrm>
          <a:prstGeom prst="rect">
            <a:avLst/>
          </a:prstGeom>
        </p:spPr>
      </p:pic>
      <p:sp>
        <p:nvSpPr>
          <p:cNvPr id="16" name="Rectangle: Rounded Corners 15">
            <a:extLst>
              <a:ext uri="{FF2B5EF4-FFF2-40B4-BE49-F238E27FC236}">
                <a16:creationId xmlns:a16="http://schemas.microsoft.com/office/drawing/2014/main" id="{F76C85B8-1035-D601-E29A-1F7A694B4C22}"/>
              </a:ext>
            </a:extLst>
          </p:cNvPr>
          <p:cNvSpPr/>
          <p:nvPr/>
        </p:nvSpPr>
        <p:spPr>
          <a:xfrm>
            <a:off x="2523390" y="3499918"/>
            <a:ext cx="1783080" cy="1790835"/>
          </a:xfrm>
          <a:prstGeom prst="roundRect">
            <a:avLst/>
          </a:prstGeom>
          <a:solidFill>
            <a:srgbClr val="00853E"/>
          </a:solidFill>
          <a:ln>
            <a:solidFill>
              <a:srgbClr val="0085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t>MT-RNR1</a:t>
            </a:r>
          </a:p>
          <a:p>
            <a:pPr algn="ctr"/>
            <a:r>
              <a:rPr lang="en-GB" sz="1800" b="1"/>
              <a:t>m.1555A</a:t>
            </a:r>
          </a:p>
          <a:p>
            <a:pPr algn="ctr"/>
            <a:endParaRPr lang="en-GB" sz="1800"/>
          </a:p>
          <a:p>
            <a:pPr algn="ctr"/>
            <a:r>
              <a:rPr lang="en-GB" sz="1600"/>
              <a:t>Consider aminoglycoside antibiotics*</a:t>
            </a:r>
          </a:p>
        </p:txBody>
      </p:sp>
      <p:sp>
        <p:nvSpPr>
          <p:cNvPr id="19" name="Rectangle: Rounded Corners 18">
            <a:extLst>
              <a:ext uri="{FF2B5EF4-FFF2-40B4-BE49-F238E27FC236}">
                <a16:creationId xmlns:a16="http://schemas.microsoft.com/office/drawing/2014/main" id="{F76FFABB-A954-4794-169B-A97B33935823}"/>
              </a:ext>
            </a:extLst>
          </p:cNvPr>
          <p:cNvSpPr/>
          <p:nvPr/>
        </p:nvSpPr>
        <p:spPr>
          <a:xfrm>
            <a:off x="5204460" y="3499918"/>
            <a:ext cx="1783080" cy="1790835"/>
          </a:xfrm>
          <a:prstGeom prst="roundRect">
            <a:avLst/>
          </a:prstGeom>
          <a:solidFill>
            <a:srgbClr val="B71D4A"/>
          </a:solidFill>
          <a:ln>
            <a:solidFill>
              <a:srgbClr val="B71D4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t>MT-RNR1</a:t>
            </a:r>
          </a:p>
          <a:p>
            <a:pPr algn="ctr"/>
            <a:r>
              <a:rPr lang="en-GB" sz="1800" b="1"/>
              <a:t>m.1555G</a:t>
            </a:r>
          </a:p>
          <a:p>
            <a:pPr algn="ctr"/>
            <a:endParaRPr lang="en-GB" sz="1800"/>
          </a:p>
          <a:p>
            <a:pPr algn="ctr"/>
            <a:r>
              <a:rPr lang="en-GB" sz="1600"/>
              <a:t>Consider alternative antibiotics*</a:t>
            </a:r>
          </a:p>
        </p:txBody>
      </p:sp>
      <p:pic>
        <p:nvPicPr>
          <p:cNvPr id="8" name="Picture 7" descr="A white rectangular object with buttons and a button on it&#10;&#10;Description automatically generated">
            <a:extLst>
              <a:ext uri="{FF2B5EF4-FFF2-40B4-BE49-F238E27FC236}">
                <a16:creationId xmlns:a16="http://schemas.microsoft.com/office/drawing/2014/main" id="{74E147BD-0435-69FB-A801-00C63F3D0E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0076" y="1350027"/>
            <a:ext cx="2049709" cy="2049709"/>
          </a:xfrm>
          <a:prstGeom prst="rect">
            <a:avLst/>
          </a:prstGeom>
        </p:spPr>
      </p:pic>
      <p:pic>
        <p:nvPicPr>
          <p:cNvPr id="20" name="Picture 19" descr="A white box with a red circle and a white sign&#10;&#10;Description automatically generated with medium confidence">
            <a:extLst>
              <a:ext uri="{FF2B5EF4-FFF2-40B4-BE49-F238E27FC236}">
                <a16:creationId xmlns:a16="http://schemas.microsoft.com/office/drawing/2014/main" id="{E1D03413-C48D-9F57-4F3D-A85A626743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6254" y="1332648"/>
            <a:ext cx="2084467" cy="2084467"/>
          </a:xfrm>
          <a:prstGeom prst="rect">
            <a:avLst/>
          </a:prstGeom>
        </p:spPr>
      </p:pic>
      <p:pic>
        <p:nvPicPr>
          <p:cNvPr id="15" name="Picture 14" descr="A white logo on a black background&#10;&#10;Description automatically generated">
            <a:extLst>
              <a:ext uri="{FF2B5EF4-FFF2-40B4-BE49-F238E27FC236}">
                <a16:creationId xmlns:a16="http://schemas.microsoft.com/office/drawing/2014/main" id="{A4497CEE-0849-02EC-EB62-EE6AC259B1A1}"/>
              </a:ext>
            </a:extLst>
          </p:cNvPr>
          <p:cNvPicPr>
            <a:picLocks noChangeAspect="1"/>
          </p:cNvPicPr>
          <p:nvPr/>
        </p:nvPicPr>
        <p:blipFill>
          <a:blip r:embed="rId6"/>
          <a:stretch>
            <a:fillRect/>
          </a:stretch>
        </p:blipFill>
        <p:spPr>
          <a:xfrm>
            <a:off x="10529054" y="249835"/>
            <a:ext cx="846852" cy="706275"/>
          </a:xfrm>
          <a:prstGeom prst="rect">
            <a:avLst/>
          </a:prstGeom>
        </p:spPr>
      </p:pic>
      <p:sp>
        <p:nvSpPr>
          <p:cNvPr id="23" name="TextBox 22">
            <a:extLst>
              <a:ext uri="{FF2B5EF4-FFF2-40B4-BE49-F238E27FC236}">
                <a16:creationId xmlns:a16="http://schemas.microsoft.com/office/drawing/2014/main" id="{8FDACD1C-24A5-8BAE-D00C-CB819008D07B}"/>
              </a:ext>
            </a:extLst>
          </p:cNvPr>
          <p:cNvSpPr txBox="1"/>
          <p:nvPr/>
        </p:nvSpPr>
        <p:spPr>
          <a:xfrm>
            <a:off x="358416" y="215498"/>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Tree>
    <p:extLst>
      <p:ext uri="{BB962C8B-B14F-4D97-AF65-F5344CB8AC3E}">
        <p14:creationId xmlns:p14="http://schemas.microsoft.com/office/powerpoint/2010/main" val="142246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265DD-1CFC-B44B-02FF-95593AC41D57}"/>
            </a:ext>
          </a:extLst>
        </p:cNvPr>
        <p:cNvGrpSpPr/>
        <p:nvPr/>
      </p:nvGrpSpPr>
      <p:grpSpPr>
        <a:xfrm>
          <a:off x="0" y="0"/>
          <a:ext cx="0" cy="0"/>
          <a:chOff x="0" y="0"/>
          <a:chExt cx="0" cy="0"/>
        </a:xfrm>
      </p:grpSpPr>
      <p:pic>
        <p:nvPicPr>
          <p:cNvPr id="42" name="Picture 41" descr="A person in a white coat holding a magnifying glass&#10;&#10;AI-generated content may be incorrect.">
            <a:extLst>
              <a:ext uri="{FF2B5EF4-FFF2-40B4-BE49-F238E27FC236}">
                <a16:creationId xmlns:a16="http://schemas.microsoft.com/office/drawing/2014/main" id="{00F16A1A-B9B1-4E19-4F2A-56EA14C3D86F}"/>
              </a:ext>
            </a:extLst>
          </p:cNvPr>
          <p:cNvPicPr>
            <a:picLocks noChangeAspect="1"/>
          </p:cNvPicPr>
          <p:nvPr/>
        </p:nvPicPr>
        <p:blipFill>
          <a:blip r:embed="rId3"/>
          <a:stretch>
            <a:fillRect/>
          </a:stretch>
        </p:blipFill>
        <p:spPr>
          <a:xfrm flipH="1">
            <a:off x="6721699" y="2777734"/>
            <a:ext cx="2802946" cy="4238275"/>
          </a:xfrm>
          <a:prstGeom prst="rect">
            <a:avLst/>
          </a:prstGeom>
        </p:spPr>
      </p:pic>
      <p:sp>
        <p:nvSpPr>
          <p:cNvPr id="2" name="TextBox 1">
            <a:extLst>
              <a:ext uri="{FF2B5EF4-FFF2-40B4-BE49-F238E27FC236}">
                <a16:creationId xmlns:a16="http://schemas.microsoft.com/office/drawing/2014/main" id="{B4BB9C12-543A-3B88-518B-BA3666D88284}"/>
              </a:ext>
            </a:extLst>
          </p:cNvPr>
          <p:cNvSpPr txBox="1"/>
          <p:nvPr/>
        </p:nvSpPr>
        <p:spPr>
          <a:xfrm>
            <a:off x="346216" y="701032"/>
            <a:ext cx="9176504" cy="660822"/>
          </a:xfrm>
          <a:prstGeom prst="rect">
            <a:avLst/>
          </a:prstGeom>
          <a:noFill/>
        </p:spPr>
        <p:txBody>
          <a:bodyPr wrap="square" lIns="0" tIns="0" rIns="0" bIns="0" rtlCol="0">
            <a:spAutoFit/>
          </a:bodyPr>
          <a:lstStyle/>
          <a:p>
            <a:pPr marL="0" marR="0" lvl="0" indent="0" algn="l" defTabSz="1219140" rtl="0" eaLnBrk="1" fontAlgn="auto" latinLnBrk="0" hangingPunct="1">
              <a:lnSpc>
                <a:spcPct val="150000"/>
              </a:lnSpc>
              <a:spcBef>
                <a:spcPts val="0"/>
              </a:spcBef>
              <a:spcAft>
                <a:spcPts val="0"/>
              </a:spcAft>
              <a:buClrTx/>
              <a:buSzTx/>
              <a:buFontTx/>
              <a:buNone/>
              <a:tabLst/>
              <a:defRPr/>
            </a:pPr>
            <a:r>
              <a:rPr lang="en-US" sz="3200" b="1" dirty="0">
                <a:solidFill>
                  <a:srgbClr val="003341"/>
                </a:solidFill>
                <a:latin typeface="Montserrat" pitchFamily="2" charset="77"/>
              </a:rPr>
              <a:t>The Impact</a:t>
            </a:r>
            <a:endParaRPr kumimoji="0" lang="en-US" sz="3200" b="0" i="0" u="none" strike="noStrike" kern="1200" cap="none" spc="0" normalizeH="0" baseline="0" noProof="0" dirty="0">
              <a:ln>
                <a:noFill/>
              </a:ln>
              <a:solidFill>
                <a:srgbClr val="FF0000"/>
              </a:solidFill>
              <a:effectLst/>
              <a:uLnTx/>
              <a:uFillTx/>
              <a:latin typeface="Metropolis Medium" pitchFamily="2" charset="77"/>
              <a:ea typeface="+mn-ea"/>
              <a:cs typeface="+mn-cs"/>
            </a:endParaRPr>
          </a:p>
        </p:txBody>
      </p:sp>
      <p:pic>
        <p:nvPicPr>
          <p:cNvPr id="5" name="Picture 4" descr="A white logo on a black background&#10;&#10;Description automatically generated">
            <a:extLst>
              <a:ext uri="{FF2B5EF4-FFF2-40B4-BE49-F238E27FC236}">
                <a16:creationId xmlns:a16="http://schemas.microsoft.com/office/drawing/2014/main" id="{5BB897FE-D05C-E47F-8975-4645526868AA}"/>
              </a:ext>
            </a:extLst>
          </p:cNvPr>
          <p:cNvPicPr>
            <a:picLocks noChangeAspect="1"/>
          </p:cNvPicPr>
          <p:nvPr/>
        </p:nvPicPr>
        <p:blipFill>
          <a:blip r:embed="rId4"/>
          <a:stretch>
            <a:fillRect/>
          </a:stretch>
        </p:blipFill>
        <p:spPr>
          <a:xfrm>
            <a:off x="10529054" y="249835"/>
            <a:ext cx="846852" cy="706275"/>
          </a:xfrm>
          <a:prstGeom prst="rect">
            <a:avLst/>
          </a:prstGeom>
        </p:spPr>
      </p:pic>
      <p:sp>
        <p:nvSpPr>
          <p:cNvPr id="21" name="TextBox 20">
            <a:extLst>
              <a:ext uri="{FF2B5EF4-FFF2-40B4-BE49-F238E27FC236}">
                <a16:creationId xmlns:a16="http://schemas.microsoft.com/office/drawing/2014/main" id="{59D90397-5762-17F8-941E-34CDB4D6B65E}"/>
              </a:ext>
            </a:extLst>
          </p:cNvPr>
          <p:cNvSpPr txBox="1"/>
          <p:nvPr/>
        </p:nvSpPr>
        <p:spPr>
          <a:xfrm>
            <a:off x="4414653" y="4010482"/>
            <a:ext cx="3797899" cy="1200329"/>
          </a:xfrm>
          <a:prstGeom prst="rect">
            <a:avLst/>
          </a:prstGeom>
          <a:noFill/>
        </p:spPr>
        <p:txBody>
          <a:bodyPr wrap="square" rtlCol="0">
            <a:spAutoFit/>
          </a:bodyPr>
          <a:lstStyle/>
          <a:p>
            <a:pPr>
              <a:defRPr/>
            </a:pPr>
            <a:r>
              <a:rPr lang="en-GB" sz="1800">
                <a:solidFill>
                  <a:srgbClr val="003341"/>
                </a:solidFill>
                <a:latin typeface="Montserrat" panose="00000500000000000000" pitchFamily="2" charset="0"/>
              </a:rPr>
              <a:t>babies protected from </a:t>
            </a:r>
          </a:p>
          <a:p>
            <a:pPr>
              <a:defRPr/>
            </a:pPr>
            <a:r>
              <a:rPr lang="en-GB" sz="1800">
                <a:solidFill>
                  <a:srgbClr val="003341"/>
                </a:solidFill>
                <a:latin typeface="Montserrat" panose="00000500000000000000" pitchFamily="2" charset="0"/>
              </a:rPr>
              <a:t>risk of irreversible hearing</a:t>
            </a:r>
          </a:p>
          <a:p>
            <a:pPr>
              <a:defRPr/>
            </a:pPr>
            <a:r>
              <a:rPr lang="en-GB" sz="1800">
                <a:solidFill>
                  <a:srgbClr val="003341"/>
                </a:solidFill>
                <a:latin typeface="Montserrat" panose="00000500000000000000" pitchFamily="2" charset="0"/>
              </a:rPr>
              <a:t>loss</a:t>
            </a:r>
          </a:p>
          <a:p>
            <a:pPr>
              <a:defRPr/>
            </a:pPr>
            <a:r>
              <a:rPr lang="en-GB" sz="1800">
                <a:solidFill>
                  <a:srgbClr val="003341"/>
                </a:solidFill>
                <a:latin typeface="Montserrat" panose="00000500000000000000" pitchFamily="2" charset="0"/>
              </a:rPr>
              <a:t> </a:t>
            </a:r>
          </a:p>
        </p:txBody>
      </p:sp>
      <p:pic>
        <p:nvPicPr>
          <p:cNvPr id="22" name="Picture 21">
            <a:extLst>
              <a:ext uri="{FF2B5EF4-FFF2-40B4-BE49-F238E27FC236}">
                <a16:creationId xmlns:a16="http://schemas.microsoft.com/office/drawing/2014/main" id="{231AFD54-38C5-D104-461A-34F404253D6A}"/>
              </a:ext>
            </a:extLst>
          </p:cNvPr>
          <p:cNvPicPr>
            <a:picLocks noChangeAspect="1"/>
          </p:cNvPicPr>
          <p:nvPr/>
        </p:nvPicPr>
        <p:blipFill>
          <a:blip r:embed="rId5"/>
          <a:stretch>
            <a:fillRect/>
          </a:stretch>
        </p:blipFill>
        <p:spPr>
          <a:xfrm>
            <a:off x="585469" y="2459980"/>
            <a:ext cx="1261981" cy="1261981"/>
          </a:xfrm>
          <a:prstGeom prst="rect">
            <a:avLst/>
          </a:prstGeom>
        </p:spPr>
      </p:pic>
      <p:sp>
        <p:nvSpPr>
          <p:cNvPr id="23" name="TextBox 22">
            <a:extLst>
              <a:ext uri="{FF2B5EF4-FFF2-40B4-BE49-F238E27FC236}">
                <a16:creationId xmlns:a16="http://schemas.microsoft.com/office/drawing/2014/main" id="{67DD62CC-8917-F218-0D74-4B607D67AE11}"/>
              </a:ext>
            </a:extLst>
          </p:cNvPr>
          <p:cNvSpPr txBox="1"/>
          <p:nvPr/>
        </p:nvSpPr>
        <p:spPr>
          <a:xfrm>
            <a:off x="1987184" y="2767208"/>
            <a:ext cx="2388367" cy="707886"/>
          </a:xfrm>
          <a:prstGeom prst="rect">
            <a:avLst/>
          </a:prstGeom>
          <a:noFill/>
        </p:spPr>
        <p:txBody>
          <a:bodyPr wrap="square" rtlCol="0">
            <a:spAutoFit/>
          </a:bodyPr>
          <a:lstStyle/>
          <a:p>
            <a:pPr algn="just">
              <a:defRPr/>
            </a:pPr>
            <a:r>
              <a:rPr lang="en-US" sz="4000" b="1" dirty="0">
                <a:solidFill>
                  <a:srgbClr val="003341"/>
                </a:solidFill>
                <a:latin typeface="Montserrat" panose="00000500000000000000" pitchFamily="2" charset="0"/>
              </a:rPr>
              <a:t>&gt;13,300</a:t>
            </a:r>
            <a:endParaRPr lang="en-GB" sz="4000" dirty="0">
              <a:solidFill>
                <a:srgbClr val="475C6D"/>
              </a:solidFill>
              <a:latin typeface="Montserrat" panose="00000500000000000000" pitchFamily="2" charset="0"/>
            </a:endParaRPr>
          </a:p>
        </p:txBody>
      </p:sp>
      <p:pic>
        <p:nvPicPr>
          <p:cNvPr id="24" name="Picture 23">
            <a:extLst>
              <a:ext uri="{FF2B5EF4-FFF2-40B4-BE49-F238E27FC236}">
                <a16:creationId xmlns:a16="http://schemas.microsoft.com/office/drawing/2014/main" id="{8BC0D77C-49D8-8AC9-F598-A444BA248B7D}"/>
              </a:ext>
            </a:extLst>
          </p:cNvPr>
          <p:cNvPicPr>
            <a:picLocks noChangeAspect="1"/>
          </p:cNvPicPr>
          <p:nvPr/>
        </p:nvPicPr>
        <p:blipFill>
          <a:blip r:embed="rId6"/>
          <a:stretch>
            <a:fillRect/>
          </a:stretch>
        </p:blipFill>
        <p:spPr>
          <a:xfrm>
            <a:off x="634803" y="3783788"/>
            <a:ext cx="1261981" cy="1255885"/>
          </a:xfrm>
          <a:prstGeom prst="rect">
            <a:avLst/>
          </a:prstGeom>
        </p:spPr>
      </p:pic>
      <p:sp>
        <p:nvSpPr>
          <p:cNvPr id="25" name="TextBox 24">
            <a:extLst>
              <a:ext uri="{FF2B5EF4-FFF2-40B4-BE49-F238E27FC236}">
                <a16:creationId xmlns:a16="http://schemas.microsoft.com/office/drawing/2014/main" id="{F6223CAD-D4F5-00C6-0DF8-452D7CF1B59F}"/>
              </a:ext>
            </a:extLst>
          </p:cNvPr>
          <p:cNvSpPr txBox="1"/>
          <p:nvPr/>
        </p:nvSpPr>
        <p:spPr>
          <a:xfrm>
            <a:off x="2484403" y="4083987"/>
            <a:ext cx="1261981" cy="707886"/>
          </a:xfrm>
          <a:prstGeom prst="rect">
            <a:avLst/>
          </a:prstGeom>
          <a:noFill/>
        </p:spPr>
        <p:txBody>
          <a:bodyPr wrap="square" rtlCol="0">
            <a:spAutoFit/>
          </a:bodyPr>
          <a:lstStyle/>
          <a:p>
            <a:pPr algn="just">
              <a:defRPr/>
            </a:pPr>
            <a:r>
              <a:rPr lang="en-US" sz="4000" b="1" dirty="0">
                <a:solidFill>
                  <a:srgbClr val="003341"/>
                </a:solidFill>
                <a:latin typeface="Montserrat" panose="00000500000000000000" pitchFamily="2" charset="0"/>
              </a:rPr>
              <a:t>40</a:t>
            </a:r>
            <a:endParaRPr lang="en-GB" sz="4000" dirty="0">
              <a:solidFill>
                <a:srgbClr val="475C6D"/>
              </a:solidFill>
              <a:latin typeface="Montserrat" panose="00000500000000000000" pitchFamily="2" charset="0"/>
            </a:endParaRPr>
          </a:p>
        </p:txBody>
      </p:sp>
      <p:sp>
        <p:nvSpPr>
          <p:cNvPr id="26" name="TextBox 25">
            <a:extLst>
              <a:ext uri="{FF2B5EF4-FFF2-40B4-BE49-F238E27FC236}">
                <a16:creationId xmlns:a16="http://schemas.microsoft.com/office/drawing/2014/main" id="{D64194B3-28FE-8592-2C36-66E1071264DE}"/>
              </a:ext>
            </a:extLst>
          </p:cNvPr>
          <p:cNvSpPr txBox="1"/>
          <p:nvPr/>
        </p:nvSpPr>
        <p:spPr>
          <a:xfrm>
            <a:off x="2484403" y="1522699"/>
            <a:ext cx="1709195" cy="707886"/>
          </a:xfrm>
          <a:prstGeom prst="rect">
            <a:avLst/>
          </a:prstGeom>
          <a:noFill/>
        </p:spPr>
        <p:txBody>
          <a:bodyPr wrap="square" rtlCol="0">
            <a:spAutoFit/>
          </a:bodyPr>
          <a:lstStyle/>
          <a:p>
            <a:pPr algn="just">
              <a:defRPr/>
            </a:pPr>
            <a:r>
              <a:rPr lang="en-US" sz="4000" b="1">
                <a:solidFill>
                  <a:srgbClr val="003341"/>
                </a:solidFill>
                <a:latin typeface="Montserrat" panose="00000500000000000000" pitchFamily="2" charset="0"/>
              </a:rPr>
              <a:t>&gt;900</a:t>
            </a:r>
            <a:endParaRPr lang="en-GB" sz="4000">
              <a:solidFill>
                <a:srgbClr val="475C6D"/>
              </a:solidFill>
              <a:latin typeface="Montserrat" panose="00000500000000000000" pitchFamily="2" charset="0"/>
            </a:endParaRPr>
          </a:p>
        </p:txBody>
      </p:sp>
      <p:sp>
        <p:nvSpPr>
          <p:cNvPr id="28" name="TextBox 27">
            <a:extLst>
              <a:ext uri="{FF2B5EF4-FFF2-40B4-BE49-F238E27FC236}">
                <a16:creationId xmlns:a16="http://schemas.microsoft.com/office/drawing/2014/main" id="{97E12FB0-48C0-FA56-8F8D-885074941AD9}"/>
              </a:ext>
            </a:extLst>
          </p:cNvPr>
          <p:cNvSpPr txBox="1"/>
          <p:nvPr/>
        </p:nvSpPr>
        <p:spPr>
          <a:xfrm>
            <a:off x="4360186" y="1702895"/>
            <a:ext cx="3966067" cy="369332"/>
          </a:xfrm>
          <a:prstGeom prst="rect">
            <a:avLst/>
          </a:prstGeom>
          <a:noFill/>
        </p:spPr>
        <p:txBody>
          <a:bodyPr wrap="square" rtlCol="0">
            <a:spAutoFit/>
          </a:bodyPr>
          <a:lstStyle/>
          <a:p>
            <a:pPr algn="just">
              <a:defRPr/>
            </a:pPr>
            <a:r>
              <a:rPr lang="en-GB" sz="1800">
                <a:solidFill>
                  <a:srgbClr val="003341"/>
                </a:solidFill>
                <a:latin typeface="Montserrat" panose="00000500000000000000" pitchFamily="2" charset="0"/>
              </a:rPr>
              <a:t>neonatal nurse users</a:t>
            </a:r>
          </a:p>
        </p:txBody>
      </p:sp>
      <p:sp>
        <p:nvSpPr>
          <p:cNvPr id="29" name="TextBox 28">
            <a:extLst>
              <a:ext uri="{FF2B5EF4-FFF2-40B4-BE49-F238E27FC236}">
                <a16:creationId xmlns:a16="http://schemas.microsoft.com/office/drawing/2014/main" id="{94EEE8E8-B24A-0751-0A2E-602D849F875B}"/>
              </a:ext>
            </a:extLst>
          </p:cNvPr>
          <p:cNvSpPr txBox="1"/>
          <p:nvPr/>
        </p:nvSpPr>
        <p:spPr>
          <a:xfrm>
            <a:off x="4360186" y="2936485"/>
            <a:ext cx="3125491" cy="369332"/>
          </a:xfrm>
          <a:prstGeom prst="rect">
            <a:avLst/>
          </a:prstGeom>
          <a:noFill/>
        </p:spPr>
        <p:txBody>
          <a:bodyPr wrap="square" rtlCol="0">
            <a:spAutoFit/>
          </a:bodyPr>
          <a:lstStyle/>
          <a:p>
            <a:pPr>
              <a:defRPr/>
            </a:pPr>
            <a:r>
              <a:rPr lang="en-GB" sz="1800">
                <a:solidFill>
                  <a:srgbClr val="003341"/>
                </a:solidFill>
                <a:latin typeface="Montserrat" panose="00000500000000000000" pitchFamily="2" charset="0"/>
              </a:rPr>
              <a:t>babies tested</a:t>
            </a:r>
          </a:p>
        </p:txBody>
      </p:sp>
      <p:grpSp>
        <p:nvGrpSpPr>
          <p:cNvPr id="8" name="Group 7">
            <a:extLst>
              <a:ext uri="{FF2B5EF4-FFF2-40B4-BE49-F238E27FC236}">
                <a16:creationId xmlns:a16="http://schemas.microsoft.com/office/drawing/2014/main" id="{AF552EBD-437D-60A8-A1A7-0F70AD140450}"/>
              </a:ext>
            </a:extLst>
          </p:cNvPr>
          <p:cNvGrpSpPr/>
          <p:nvPr/>
        </p:nvGrpSpPr>
        <p:grpSpPr>
          <a:xfrm>
            <a:off x="759259" y="1396013"/>
            <a:ext cx="914400" cy="914400"/>
            <a:chOff x="878142" y="1992667"/>
            <a:chExt cx="914400" cy="914400"/>
          </a:xfrm>
        </p:grpSpPr>
        <p:grpSp>
          <p:nvGrpSpPr>
            <p:cNvPr id="6" name="Group 5">
              <a:extLst>
                <a:ext uri="{FF2B5EF4-FFF2-40B4-BE49-F238E27FC236}">
                  <a16:creationId xmlns:a16="http://schemas.microsoft.com/office/drawing/2014/main" id="{48BF9266-91A2-EC92-5F37-5325A76558D5}"/>
                </a:ext>
              </a:extLst>
            </p:cNvPr>
            <p:cNvGrpSpPr/>
            <p:nvPr/>
          </p:nvGrpSpPr>
          <p:grpSpPr>
            <a:xfrm>
              <a:off x="878142" y="1992667"/>
              <a:ext cx="914400" cy="914400"/>
              <a:chOff x="878142" y="1992667"/>
              <a:chExt cx="914400" cy="914400"/>
            </a:xfrm>
          </p:grpSpPr>
          <p:pic>
            <p:nvPicPr>
              <p:cNvPr id="27" name="Graphic 26" descr="Hospital with solid fill">
                <a:extLst>
                  <a:ext uri="{FF2B5EF4-FFF2-40B4-BE49-F238E27FC236}">
                    <a16:creationId xmlns:a16="http://schemas.microsoft.com/office/drawing/2014/main" id="{C79DB124-5011-28AA-DD28-242B9377FF8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8142" y="1992667"/>
                <a:ext cx="914400" cy="914400"/>
              </a:xfrm>
              <a:prstGeom prst="rect">
                <a:avLst/>
              </a:prstGeom>
            </p:spPr>
          </p:pic>
          <p:sp>
            <p:nvSpPr>
              <p:cNvPr id="4" name="Rectangle 3">
                <a:extLst>
                  <a:ext uri="{FF2B5EF4-FFF2-40B4-BE49-F238E27FC236}">
                    <a16:creationId xmlns:a16="http://schemas.microsoft.com/office/drawing/2014/main" id="{E228C9AF-8359-92E8-DCCE-2E5129C851DA}"/>
                  </a:ext>
                </a:extLst>
              </p:cNvPr>
              <p:cNvSpPr/>
              <p:nvPr/>
            </p:nvSpPr>
            <p:spPr>
              <a:xfrm>
                <a:off x="1259958" y="2299549"/>
                <a:ext cx="148856" cy="151256"/>
              </a:xfrm>
              <a:prstGeom prst="rect">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Cross 6">
              <a:extLst>
                <a:ext uri="{FF2B5EF4-FFF2-40B4-BE49-F238E27FC236}">
                  <a16:creationId xmlns:a16="http://schemas.microsoft.com/office/drawing/2014/main" id="{9F4273AA-B8B4-B5D2-90A0-B27BE7B3A37D}"/>
                </a:ext>
              </a:extLst>
            </p:cNvPr>
            <p:cNvSpPr/>
            <p:nvPr/>
          </p:nvSpPr>
          <p:spPr>
            <a:xfrm>
              <a:off x="1280386" y="2341867"/>
              <a:ext cx="108000" cy="108000"/>
            </a:xfrm>
            <a:prstGeom prst="plus">
              <a:avLst>
                <a:gd name="adj" fmla="val 3645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Oval 8">
            <a:extLst>
              <a:ext uri="{FF2B5EF4-FFF2-40B4-BE49-F238E27FC236}">
                <a16:creationId xmlns:a16="http://schemas.microsoft.com/office/drawing/2014/main" id="{26354F32-D44D-C25F-9D19-7B57108E7491}"/>
              </a:ext>
            </a:extLst>
          </p:cNvPr>
          <p:cNvSpPr/>
          <p:nvPr/>
        </p:nvSpPr>
        <p:spPr>
          <a:xfrm>
            <a:off x="8754323" y="1171908"/>
            <a:ext cx="1879247" cy="1879247"/>
          </a:xfrm>
          <a:prstGeom prst="ellipse">
            <a:avLst/>
          </a:prstGeom>
          <a:gradFill flip="none" rotWithShape="1">
            <a:gsLst>
              <a:gs pos="41000">
                <a:srgbClr val="F1B100"/>
              </a:gs>
              <a:gs pos="100000">
                <a:srgbClr val="FFE393"/>
              </a:gs>
            </a:gsLst>
            <a:lin ang="8100000" scaled="1"/>
            <a:tileRect/>
          </a:gradFill>
          <a:ln w="12700" cap="flat" cmpd="sng" algn="ctr">
            <a:noFill/>
            <a:prstDash val="solid"/>
            <a:miter lim="800000"/>
          </a:ln>
          <a:effectLst/>
        </p:spPr>
        <p:txBody>
          <a:bodyPr rtlCol="0" anchor="ctr"/>
          <a:lstStyle/>
          <a:p>
            <a:pPr algn="ctr" defTabSz="844062">
              <a:defRPr/>
            </a:pPr>
            <a:r>
              <a:rPr lang="en-GB" sz="1200" kern="0" dirty="0">
                <a:solidFill>
                  <a:prstClr val="white"/>
                </a:solidFill>
                <a:latin typeface="Montserrat" panose="00000500000000000000" pitchFamily="2" charset="0"/>
              </a:rPr>
              <a:t>This equates to a variant prevalence of                             </a:t>
            </a:r>
            <a:r>
              <a:rPr lang="en-GB" sz="2000" b="1" kern="0" dirty="0">
                <a:solidFill>
                  <a:prstClr val="white"/>
                </a:solidFill>
                <a:latin typeface="Montserrat" panose="00000500000000000000" pitchFamily="2" charset="0"/>
              </a:rPr>
              <a:t>1 in 300*</a:t>
            </a:r>
            <a:endParaRPr lang="en-GB" sz="900" kern="0" baseline="80000" dirty="0">
              <a:solidFill>
                <a:prstClr val="white"/>
              </a:solidFill>
              <a:latin typeface="Montserrat" panose="00000500000000000000" pitchFamily="2" charset="0"/>
            </a:endParaRPr>
          </a:p>
          <a:p>
            <a:pPr algn="ctr" defTabSz="844062">
              <a:defRPr/>
            </a:pPr>
            <a:r>
              <a:rPr lang="en-GB" sz="1100" kern="0" dirty="0">
                <a:solidFill>
                  <a:prstClr val="white"/>
                </a:solidFill>
                <a:latin typeface="Montserrat" panose="00000500000000000000" pitchFamily="2" charset="0"/>
              </a:rPr>
              <a:t>patients</a:t>
            </a:r>
          </a:p>
        </p:txBody>
      </p:sp>
      <p:pic>
        <p:nvPicPr>
          <p:cNvPr id="12" name="Picture 11">
            <a:extLst>
              <a:ext uri="{FF2B5EF4-FFF2-40B4-BE49-F238E27FC236}">
                <a16:creationId xmlns:a16="http://schemas.microsoft.com/office/drawing/2014/main" id="{96F5BAC3-9A8B-A24D-AB07-7B4130C111DC}"/>
              </a:ext>
            </a:extLst>
          </p:cNvPr>
          <p:cNvPicPr>
            <a:picLocks noChangeAspect="1"/>
          </p:cNvPicPr>
          <p:nvPr/>
        </p:nvPicPr>
        <p:blipFill>
          <a:blip r:embed="rId8"/>
          <a:stretch>
            <a:fillRect/>
          </a:stretch>
        </p:blipFill>
        <p:spPr>
          <a:xfrm>
            <a:off x="444701" y="5070300"/>
            <a:ext cx="7757288" cy="958386"/>
          </a:xfrm>
          <a:prstGeom prst="rect">
            <a:avLst/>
          </a:prstGeom>
        </p:spPr>
      </p:pic>
      <p:sp>
        <p:nvSpPr>
          <p:cNvPr id="10" name="TextBox 9">
            <a:extLst>
              <a:ext uri="{FF2B5EF4-FFF2-40B4-BE49-F238E27FC236}">
                <a16:creationId xmlns:a16="http://schemas.microsoft.com/office/drawing/2014/main" id="{1B77A8E0-E21D-988E-2258-3E92373D09FD}"/>
              </a:ext>
            </a:extLst>
          </p:cNvPr>
          <p:cNvSpPr txBox="1"/>
          <p:nvPr/>
        </p:nvSpPr>
        <p:spPr>
          <a:xfrm>
            <a:off x="430598" y="6145532"/>
            <a:ext cx="5352747" cy="261610"/>
          </a:xfrm>
          <a:prstGeom prst="rect">
            <a:avLst/>
          </a:prstGeom>
          <a:noFill/>
        </p:spPr>
        <p:txBody>
          <a:bodyPr wrap="none" rtlCol="0">
            <a:spAutoFit/>
          </a:bodyPr>
          <a:lstStyle/>
          <a:p>
            <a:r>
              <a:rPr lang="en-US" sz="1100" i="1" dirty="0">
                <a:solidFill>
                  <a:schemeClr val="bg1">
                    <a:lumMod val="65000"/>
                  </a:schemeClr>
                </a:solidFill>
                <a:latin typeface="Montserrat" panose="00000500000000000000" pitchFamily="50" charset="0"/>
              </a:rPr>
              <a:t>* </a:t>
            </a:r>
            <a:r>
              <a:rPr lang="en-US" sz="1100" dirty="0">
                <a:solidFill>
                  <a:schemeClr val="bg1">
                    <a:lumMod val="65000"/>
                  </a:schemeClr>
                </a:solidFill>
                <a:latin typeface="Montserrat" panose="00000500000000000000" pitchFamily="50" charset="0"/>
              </a:rPr>
              <a:t>Observed frequency from PALOH and PALOH-UK testing (unpublished) </a:t>
            </a:r>
            <a:endParaRPr lang="en-GB" sz="1100" dirty="0">
              <a:solidFill>
                <a:schemeClr val="bg1">
                  <a:lumMod val="65000"/>
                </a:schemeClr>
              </a:solidFill>
              <a:latin typeface="Montserrat" panose="00000500000000000000" pitchFamily="50" charset="0"/>
            </a:endParaRPr>
          </a:p>
        </p:txBody>
      </p:sp>
    </p:spTree>
    <p:extLst>
      <p:ext uri="{BB962C8B-B14F-4D97-AF65-F5344CB8AC3E}">
        <p14:creationId xmlns:p14="http://schemas.microsoft.com/office/powerpoint/2010/main" val="308296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0670E-369D-8058-BCE2-A1A4AC2350A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1A7EEE-EB4B-2199-6F52-383408D2BC71}"/>
              </a:ext>
            </a:extLst>
          </p:cNvPr>
          <p:cNvSpPr txBox="1"/>
          <p:nvPr/>
        </p:nvSpPr>
        <p:spPr>
          <a:xfrm>
            <a:off x="322319" y="735191"/>
            <a:ext cx="9176504" cy="660822"/>
          </a:xfrm>
          <a:prstGeom prst="rect">
            <a:avLst/>
          </a:prstGeom>
          <a:noFill/>
        </p:spPr>
        <p:txBody>
          <a:bodyPr wrap="square" lIns="0" tIns="0" rIns="0" bIns="0" rtlCol="0">
            <a:spAutoFit/>
          </a:bodyPr>
          <a:lstStyle/>
          <a:p>
            <a:pPr marL="0" marR="0" lvl="0" indent="0" algn="l" defTabSz="121914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3341"/>
                </a:solidFill>
                <a:effectLst/>
                <a:uLnTx/>
                <a:uFillTx/>
                <a:latin typeface="Montserrat" pitchFamily="2" charset="77"/>
                <a:ea typeface="+mn-ea"/>
                <a:cs typeface="+mn-cs"/>
              </a:rPr>
              <a:t>Scottish National Roll Out</a:t>
            </a:r>
            <a:endParaRPr kumimoji="0" lang="en-US" sz="3200" b="0" i="0" u="none" strike="noStrike" kern="1200" cap="none" spc="0" normalizeH="0" baseline="0" noProof="0">
              <a:ln>
                <a:noFill/>
              </a:ln>
              <a:solidFill>
                <a:srgbClr val="003341"/>
              </a:solidFill>
              <a:effectLst/>
              <a:uLnTx/>
              <a:uFillTx/>
              <a:latin typeface="Metropolis Medium" pitchFamily="2" charset="77"/>
              <a:ea typeface="+mn-ea"/>
              <a:cs typeface="+mn-cs"/>
            </a:endParaRPr>
          </a:p>
        </p:txBody>
      </p:sp>
      <p:pic>
        <p:nvPicPr>
          <p:cNvPr id="5" name="Picture 4" descr="A white logo on a black background&#10;&#10;Description automatically generated">
            <a:extLst>
              <a:ext uri="{FF2B5EF4-FFF2-40B4-BE49-F238E27FC236}">
                <a16:creationId xmlns:a16="http://schemas.microsoft.com/office/drawing/2014/main" id="{3631EC54-402D-A6EC-289D-2FB604D8B093}"/>
              </a:ext>
            </a:extLst>
          </p:cNvPr>
          <p:cNvPicPr>
            <a:picLocks noChangeAspect="1"/>
          </p:cNvPicPr>
          <p:nvPr/>
        </p:nvPicPr>
        <p:blipFill>
          <a:blip r:embed="rId3"/>
          <a:stretch>
            <a:fillRect/>
          </a:stretch>
        </p:blipFill>
        <p:spPr>
          <a:xfrm>
            <a:off x="10529054" y="249835"/>
            <a:ext cx="846852" cy="706275"/>
          </a:xfrm>
          <a:prstGeom prst="rect">
            <a:avLst/>
          </a:prstGeom>
        </p:spPr>
      </p:pic>
      <p:pic>
        <p:nvPicPr>
          <p:cNvPr id="3" name="Picture 2">
            <a:extLst>
              <a:ext uri="{FF2B5EF4-FFF2-40B4-BE49-F238E27FC236}">
                <a16:creationId xmlns:a16="http://schemas.microsoft.com/office/drawing/2014/main" id="{DAEE7947-AF29-D9D3-F5DA-90522E6FC61F}"/>
              </a:ext>
            </a:extLst>
          </p:cNvPr>
          <p:cNvPicPr>
            <a:picLocks noChangeAspect="1"/>
          </p:cNvPicPr>
          <p:nvPr/>
        </p:nvPicPr>
        <p:blipFill>
          <a:blip r:embed="rId4"/>
          <a:stretch>
            <a:fillRect/>
          </a:stretch>
        </p:blipFill>
        <p:spPr>
          <a:xfrm>
            <a:off x="6334702" y="735191"/>
            <a:ext cx="3107617" cy="1141814"/>
          </a:xfrm>
          <a:prstGeom prst="rect">
            <a:avLst/>
          </a:prstGeom>
        </p:spPr>
      </p:pic>
      <p:pic>
        <p:nvPicPr>
          <p:cNvPr id="10" name="Picture 9">
            <a:extLst>
              <a:ext uri="{FF2B5EF4-FFF2-40B4-BE49-F238E27FC236}">
                <a16:creationId xmlns:a16="http://schemas.microsoft.com/office/drawing/2014/main" id="{A6F0716C-8C11-8E89-25D4-A5FDB37C6EE0}"/>
              </a:ext>
            </a:extLst>
          </p:cNvPr>
          <p:cNvPicPr>
            <a:picLocks noChangeAspect="1"/>
          </p:cNvPicPr>
          <p:nvPr/>
        </p:nvPicPr>
        <p:blipFill>
          <a:blip r:embed="rId5"/>
          <a:stretch>
            <a:fillRect/>
          </a:stretch>
        </p:blipFill>
        <p:spPr>
          <a:xfrm>
            <a:off x="322319" y="5687181"/>
            <a:ext cx="2753802" cy="564660"/>
          </a:xfrm>
          <a:prstGeom prst="rect">
            <a:avLst/>
          </a:prstGeom>
        </p:spPr>
      </p:pic>
      <p:sp>
        <p:nvSpPr>
          <p:cNvPr id="11" name="Rectangle: Rounded Corners 10">
            <a:extLst>
              <a:ext uri="{FF2B5EF4-FFF2-40B4-BE49-F238E27FC236}">
                <a16:creationId xmlns:a16="http://schemas.microsoft.com/office/drawing/2014/main" id="{D5230C43-E736-41A9-5C88-2F0812A0F463}"/>
              </a:ext>
            </a:extLst>
          </p:cNvPr>
          <p:cNvSpPr/>
          <p:nvPr/>
        </p:nvSpPr>
        <p:spPr>
          <a:xfrm>
            <a:off x="322319" y="2122125"/>
            <a:ext cx="9120000" cy="785984"/>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121917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a:ln>
                  <a:noFill/>
                </a:ln>
                <a:solidFill>
                  <a:srgbClr val="009BA4"/>
                </a:solidFill>
                <a:effectLst/>
                <a:uLnTx/>
                <a:uFillTx/>
                <a:latin typeface="Montserrat" panose="00000500000000000000" pitchFamily="2" charset="0"/>
              </a:rPr>
              <a:t>£800,000 </a:t>
            </a:r>
            <a:r>
              <a:rPr kumimoji="0" lang="en-US" sz="2000" b="0" i="0" u="none" strike="noStrike" kern="1200" cap="none" spc="0" normalizeH="0" baseline="0" noProof="0">
                <a:ln>
                  <a:noFill/>
                </a:ln>
                <a:solidFill>
                  <a:schemeClr val="bg1"/>
                </a:solidFill>
                <a:effectLst/>
                <a:uLnTx/>
                <a:uFillTx/>
                <a:latin typeface="Montserrat" panose="00000500000000000000" pitchFamily="2" charset="0"/>
              </a:rPr>
              <a:t>funding secured for phased national rollout</a:t>
            </a:r>
          </a:p>
        </p:txBody>
      </p:sp>
      <p:sp>
        <p:nvSpPr>
          <p:cNvPr id="12" name="Rectangle: Rounded Corners 11">
            <a:extLst>
              <a:ext uri="{FF2B5EF4-FFF2-40B4-BE49-F238E27FC236}">
                <a16:creationId xmlns:a16="http://schemas.microsoft.com/office/drawing/2014/main" id="{C49A5E96-05F9-4BB8-AA4F-FF0B3AD5643C}"/>
              </a:ext>
            </a:extLst>
          </p:cNvPr>
          <p:cNvSpPr/>
          <p:nvPr/>
        </p:nvSpPr>
        <p:spPr>
          <a:xfrm>
            <a:off x="322319" y="3036008"/>
            <a:ext cx="9120000" cy="785984"/>
          </a:xfrm>
          <a:prstGeom prst="roundRect">
            <a:avLst/>
          </a:prstGeom>
          <a:solidFill>
            <a:srgbClr val="009B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121917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a:ln>
                  <a:noFill/>
                </a:ln>
                <a:solidFill>
                  <a:schemeClr val="bg1"/>
                </a:solidFill>
                <a:effectLst/>
                <a:uLnTx/>
                <a:uFillTx/>
                <a:latin typeface="Montserrat" panose="00000500000000000000" pitchFamily="2" charset="0"/>
              </a:rPr>
              <a:t>MT-RNR1 testing of newborn babies to begin October 2025</a:t>
            </a:r>
          </a:p>
        </p:txBody>
      </p:sp>
      <p:sp>
        <p:nvSpPr>
          <p:cNvPr id="18" name="TextBox 17">
            <a:extLst>
              <a:ext uri="{FF2B5EF4-FFF2-40B4-BE49-F238E27FC236}">
                <a16:creationId xmlns:a16="http://schemas.microsoft.com/office/drawing/2014/main" id="{0F12E3DC-DC15-E006-5F9C-08C8F2702DFE}"/>
              </a:ext>
            </a:extLst>
          </p:cNvPr>
          <p:cNvSpPr txBox="1"/>
          <p:nvPr/>
        </p:nvSpPr>
        <p:spPr>
          <a:xfrm>
            <a:off x="322319" y="4993864"/>
            <a:ext cx="6248066" cy="430887"/>
          </a:xfrm>
          <a:prstGeom prst="rect">
            <a:avLst/>
          </a:prstGeom>
          <a:noFill/>
        </p:spPr>
        <p:txBody>
          <a:bodyPr wrap="square">
            <a:spAutoFit/>
          </a:bodyPr>
          <a:lstStyle/>
          <a:p>
            <a:pPr marR="0" lvl="0" algn="l" defTabSz="1219170" rtl="0" eaLnBrk="1" fontAlgn="auto" latinLnBrk="0" hangingPunct="1">
              <a:lnSpc>
                <a:spcPct val="100000"/>
              </a:lnSpc>
              <a:spcBef>
                <a:spcPts val="0"/>
              </a:spcBef>
              <a:spcAft>
                <a:spcPts val="0"/>
              </a:spcAft>
              <a:buClrTx/>
              <a:buSzTx/>
              <a:tabLst/>
              <a:defRPr/>
            </a:pPr>
            <a:r>
              <a:rPr kumimoji="0" lang="en-US" sz="1100" b="0" i="0" u="none" strike="noStrike" kern="1200" cap="none" spc="0" normalizeH="0" baseline="0" noProof="0">
                <a:ln>
                  <a:noFill/>
                </a:ln>
                <a:solidFill>
                  <a:srgbClr val="003341"/>
                </a:solidFill>
                <a:effectLst/>
                <a:uLnTx/>
                <a:uFillTx/>
                <a:latin typeface="Montserrat" panose="00000500000000000000" pitchFamily="2" charset="0"/>
              </a:rPr>
              <a:t>Supported through the Accelerated National Innovation Adoption (</a:t>
            </a:r>
            <a:r>
              <a:rPr kumimoji="0" lang="en-US" sz="1100" b="1" i="0" u="none" strike="noStrike" kern="1200" cap="none" spc="0" normalizeH="0" baseline="0" noProof="0">
                <a:ln>
                  <a:noFill/>
                </a:ln>
                <a:solidFill>
                  <a:srgbClr val="009BA4"/>
                </a:solidFill>
                <a:effectLst/>
                <a:uLnTx/>
                <a:uFillTx/>
                <a:latin typeface="Montserrat" panose="00000500000000000000" pitchFamily="2" charset="0"/>
              </a:rPr>
              <a:t>ANIA</a:t>
            </a:r>
            <a:r>
              <a:rPr kumimoji="0" lang="en-US" sz="1100" b="0" i="0" u="none" strike="noStrike" kern="1200" cap="none" spc="0" normalizeH="0" baseline="0" noProof="0">
                <a:ln>
                  <a:noFill/>
                </a:ln>
                <a:solidFill>
                  <a:srgbClr val="003341"/>
                </a:solidFill>
                <a:effectLst/>
                <a:uLnTx/>
                <a:uFillTx/>
                <a:latin typeface="Montserrat" panose="00000500000000000000" pitchFamily="2" charset="0"/>
              </a:rPr>
              <a:t>) pathway, following technology assessments by the Scottish Health Technologies Group (</a:t>
            </a:r>
            <a:r>
              <a:rPr kumimoji="0" lang="en-US" sz="1100" b="1" i="0" u="none" strike="noStrike" kern="1200" cap="none" spc="0" normalizeH="0" baseline="0" noProof="0">
                <a:ln>
                  <a:noFill/>
                </a:ln>
                <a:solidFill>
                  <a:srgbClr val="009BA4"/>
                </a:solidFill>
                <a:effectLst/>
                <a:uLnTx/>
                <a:uFillTx/>
                <a:latin typeface="Montserrat" panose="00000500000000000000" pitchFamily="2" charset="0"/>
              </a:rPr>
              <a:t>SHTG</a:t>
            </a:r>
            <a:r>
              <a:rPr kumimoji="0" lang="en-US" sz="1100" b="0" i="0" u="none" strike="noStrike" kern="1200" cap="none" spc="0" normalizeH="0" baseline="0" noProof="0">
                <a:ln>
                  <a:noFill/>
                </a:ln>
                <a:solidFill>
                  <a:srgbClr val="003341"/>
                </a:solidFill>
                <a:effectLst/>
                <a:uLnTx/>
                <a:uFillTx/>
                <a:latin typeface="Montserrat" panose="00000500000000000000" pitchFamily="2" charset="0"/>
              </a:rPr>
              <a:t>)</a:t>
            </a:r>
          </a:p>
        </p:txBody>
      </p:sp>
      <p:sp>
        <p:nvSpPr>
          <p:cNvPr id="7" name="Rectangle: Rounded Corners 6">
            <a:extLst>
              <a:ext uri="{FF2B5EF4-FFF2-40B4-BE49-F238E27FC236}">
                <a16:creationId xmlns:a16="http://schemas.microsoft.com/office/drawing/2014/main" id="{599F77C5-2AA3-92B0-0EB3-FC08EB3431A0}"/>
              </a:ext>
            </a:extLst>
          </p:cNvPr>
          <p:cNvSpPr/>
          <p:nvPr/>
        </p:nvSpPr>
        <p:spPr>
          <a:xfrm>
            <a:off x="322319" y="4024387"/>
            <a:ext cx="9120000" cy="83813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1219170" rtl="0" eaLnBrk="1" fontAlgn="auto" latinLnBrk="0" hangingPunct="1">
              <a:lnSpc>
                <a:spcPct val="100000"/>
              </a:lnSpc>
              <a:spcBef>
                <a:spcPts val="0"/>
              </a:spcBef>
              <a:spcAft>
                <a:spcPts val="0"/>
              </a:spcAft>
              <a:buClrTx/>
              <a:buSzTx/>
              <a:tabLst/>
              <a:defRPr/>
            </a:pPr>
            <a:r>
              <a:rPr kumimoji="0" lang="en-US" sz="2000" i="0" u="none" strike="noStrike" kern="1200" cap="none" spc="0" normalizeH="0" baseline="0" noProof="0">
                <a:ln>
                  <a:noFill/>
                </a:ln>
                <a:solidFill>
                  <a:schemeClr val="tx1"/>
                </a:solidFill>
                <a:effectLst/>
                <a:uLnTx/>
                <a:uFillTx/>
                <a:latin typeface="Montserrat" panose="00000500000000000000" pitchFamily="2" charset="0"/>
              </a:rPr>
              <a:t>18-month </a:t>
            </a:r>
            <a:r>
              <a:rPr kumimoji="0" lang="en-US" sz="2000" b="1" i="0" u="none" strike="noStrike" kern="1200" cap="none" spc="0" normalizeH="0" baseline="0" noProof="0">
                <a:ln>
                  <a:noFill/>
                </a:ln>
                <a:solidFill>
                  <a:srgbClr val="009BA4"/>
                </a:solidFill>
                <a:effectLst/>
                <a:uLnTx/>
                <a:uFillTx/>
                <a:latin typeface="Montserrat" panose="00000500000000000000" pitchFamily="2" charset="0"/>
              </a:rPr>
              <a:t>phased implementation across all </a:t>
            </a:r>
          </a:p>
          <a:p>
            <a:pPr marR="0" lvl="0" algn="l" defTabSz="1219170" rtl="0" eaLnBrk="1" fontAlgn="auto" latinLnBrk="0" hangingPunct="1">
              <a:lnSpc>
                <a:spcPct val="100000"/>
              </a:lnSpc>
              <a:spcBef>
                <a:spcPts val="0"/>
              </a:spcBef>
              <a:spcAft>
                <a:spcPts val="0"/>
              </a:spcAft>
              <a:buClrTx/>
              <a:buSzTx/>
              <a:tabLst/>
              <a:defRPr/>
            </a:pPr>
            <a:r>
              <a:rPr kumimoji="0" lang="en-US" sz="2000" b="1" i="0" u="none" strike="noStrike" kern="1200" cap="none" spc="0" normalizeH="0" baseline="0" noProof="0">
                <a:ln>
                  <a:noFill/>
                </a:ln>
                <a:solidFill>
                  <a:srgbClr val="009BA4"/>
                </a:solidFill>
                <a:effectLst/>
                <a:uLnTx/>
                <a:uFillTx/>
                <a:latin typeface="Montserrat" panose="00000500000000000000" pitchFamily="2" charset="0"/>
              </a:rPr>
              <a:t>regional health boards</a:t>
            </a:r>
          </a:p>
        </p:txBody>
      </p:sp>
      <p:sp>
        <p:nvSpPr>
          <p:cNvPr id="8" name="TextBox 7">
            <a:extLst>
              <a:ext uri="{FF2B5EF4-FFF2-40B4-BE49-F238E27FC236}">
                <a16:creationId xmlns:a16="http://schemas.microsoft.com/office/drawing/2014/main" id="{483249DC-5C40-F179-FAEA-01DD0047DE28}"/>
              </a:ext>
            </a:extLst>
          </p:cNvPr>
          <p:cNvSpPr txBox="1"/>
          <p:nvPr/>
        </p:nvSpPr>
        <p:spPr>
          <a:xfrm>
            <a:off x="6943987" y="4399851"/>
            <a:ext cx="2178392" cy="1569660"/>
          </a:xfrm>
          <a:prstGeom prst="rect">
            <a:avLst/>
          </a:prstGeom>
          <a:noFill/>
        </p:spPr>
        <p:txBody>
          <a:bodyPr wrap="square" rtlCol="0">
            <a:spAutoFit/>
          </a:bodyPr>
          <a:lstStyle/>
          <a:p>
            <a:pPr algn="ctr">
              <a:defRPr/>
            </a:pPr>
            <a:r>
              <a:rPr lang="en-US" sz="4000" b="1">
                <a:solidFill>
                  <a:srgbClr val="009BA4"/>
                </a:solidFill>
                <a:latin typeface="Montserrat" panose="00000500000000000000" pitchFamily="2" charset="0"/>
              </a:rPr>
              <a:t>3000+ </a:t>
            </a:r>
            <a:r>
              <a:rPr lang="en-US" sz="1400">
                <a:latin typeface="Montserrat" panose="00000500000000000000" pitchFamily="2" charset="0"/>
              </a:rPr>
              <a:t>babies per year to benefit from MT-RNR1 pharmacogenetic testing</a:t>
            </a:r>
            <a:endParaRPr lang="en-GB" sz="4000">
              <a:latin typeface="Montserrat" panose="00000500000000000000" pitchFamily="2" charset="0"/>
            </a:endParaRPr>
          </a:p>
        </p:txBody>
      </p:sp>
      <p:pic>
        <p:nvPicPr>
          <p:cNvPr id="9" name="Picture 8" descr="A cartoon of a baby&#10;&#10;AI-generated content may be incorrect.">
            <a:extLst>
              <a:ext uri="{FF2B5EF4-FFF2-40B4-BE49-F238E27FC236}">
                <a16:creationId xmlns:a16="http://schemas.microsoft.com/office/drawing/2014/main" id="{BE3BAD34-E6D9-E90E-B6E2-B00973DB7D97}"/>
              </a:ext>
            </a:extLst>
          </p:cNvPr>
          <p:cNvPicPr>
            <a:picLocks noChangeAspect="1"/>
          </p:cNvPicPr>
          <p:nvPr/>
        </p:nvPicPr>
        <p:blipFill>
          <a:blip r:embed="rId6"/>
          <a:stretch>
            <a:fillRect/>
          </a:stretch>
        </p:blipFill>
        <p:spPr>
          <a:xfrm>
            <a:off x="9122379" y="4521597"/>
            <a:ext cx="1203973" cy="1203973"/>
          </a:xfrm>
          <a:prstGeom prst="rect">
            <a:avLst/>
          </a:prstGeom>
        </p:spPr>
      </p:pic>
    </p:spTree>
    <p:extLst>
      <p:ext uri="{BB962C8B-B14F-4D97-AF65-F5344CB8AC3E}">
        <p14:creationId xmlns:p14="http://schemas.microsoft.com/office/powerpoint/2010/main" val="538895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412CB22-CEF1-CA35-C084-ED4E3DE2E808}"/>
              </a:ext>
            </a:extLst>
          </p:cNvPr>
          <p:cNvSpPr txBox="1"/>
          <p:nvPr/>
        </p:nvSpPr>
        <p:spPr>
          <a:xfrm>
            <a:off x="322319" y="713079"/>
            <a:ext cx="11512639" cy="881267"/>
          </a:xfrm>
          <a:prstGeom prst="rect">
            <a:avLst/>
          </a:prstGeom>
          <a:noFill/>
        </p:spPr>
        <p:txBody>
          <a:bodyPr wrap="square" lIns="0" tIns="0" rIns="0" bIns="0" rtlCol="0">
            <a:spAutoFit/>
          </a:bodyPr>
          <a:lstStyle/>
          <a:p>
            <a:pPr algn="ctr" defTabSz="1219140">
              <a:lnSpc>
                <a:spcPct val="150000"/>
              </a:lnSpc>
              <a:defRPr/>
            </a:pPr>
            <a:r>
              <a:rPr lang="en-US" sz="4267" b="1">
                <a:solidFill>
                  <a:srgbClr val="FFFFFF"/>
                </a:solidFill>
                <a:latin typeface="Montserrat" pitchFamily="2" charset="77"/>
              </a:rPr>
              <a:t>Any Questions</a:t>
            </a:r>
            <a:endParaRPr lang="en-US" sz="4267">
              <a:solidFill>
                <a:srgbClr val="FFFFFF"/>
              </a:solidFill>
              <a:latin typeface="Metropolis Medium" pitchFamily="2" charset="77"/>
            </a:endParaRPr>
          </a:p>
        </p:txBody>
      </p:sp>
      <p:sp>
        <p:nvSpPr>
          <p:cNvPr id="5" name="TextBox 4">
            <a:extLst>
              <a:ext uri="{FF2B5EF4-FFF2-40B4-BE49-F238E27FC236}">
                <a16:creationId xmlns:a16="http://schemas.microsoft.com/office/drawing/2014/main" id="{1C85F9DD-1E09-879D-643A-E6B2A7C8AAB2}"/>
              </a:ext>
            </a:extLst>
          </p:cNvPr>
          <p:cNvSpPr txBox="1"/>
          <p:nvPr/>
        </p:nvSpPr>
        <p:spPr>
          <a:xfrm>
            <a:off x="4044463" y="1594346"/>
            <a:ext cx="3821723" cy="3939412"/>
          </a:xfrm>
          <a:prstGeom prst="rect">
            <a:avLst/>
          </a:prstGeom>
          <a:noFill/>
        </p:spPr>
        <p:txBody>
          <a:bodyPr wrap="square" rtlCol="0">
            <a:spAutoFit/>
          </a:bodyPr>
          <a:lstStyle/>
          <a:p>
            <a:pPr algn="ctr"/>
            <a:r>
              <a:rPr lang="en-GB" sz="24999" b="1">
                <a:solidFill>
                  <a:schemeClr val="bg1"/>
                </a:solidFill>
              </a:rPr>
              <a:t>?</a:t>
            </a:r>
          </a:p>
        </p:txBody>
      </p:sp>
      <p:sp>
        <p:nvSpPr>
          <p:cNvPr id="6" name="TextBox 5">
            <a:extLst>
              <a:ext uri="{FF2B5EF4-FFF2-40B4-BE49-F238E27FC236}">
                <a16:creationId xmlns:a16="http://schemas.microsoft.com/office/drawing/2014/main" id="{40C2EF0D-A356-7680-4AA0-CAD0EFCAEAD0}"/>
              </a:ext>
            </a:extLst>
          </p:cNvPr>
          <p:cNvSpPr txBox="1"/>
          <p:nvPr/>
        </p:nvSpPr>
        <p:spPr>
          <a:xfrm>
            <a:off x="339682" y="5177694"/>
            <a:ext cx="11512639" cy="881267"/>
          </a:xfrm>
          <a:prstGeom prst="rect">
            <a:avLst/>
          </a:prstGeom>
          <a:noFill/>
        </p:spPr>
        <p:txBody>
          <a:bodyPr wrap="square" lIns="0" tIns="0" rIns="0" bIns="0" rtlCol="0">
            <a:spAutoFit/>
          </a:bodyPr>
          <a:lstStyle/>
          <a:p>
            <a:pPr algn="ctr" defTabSz="1219140">
              <a:lnSpc>
                <a:spcPct val="150000"/>
              </a:lnSpc>
              <a:defRPr/>
            </a:pPr>
            <a:r>
              <a:rPr lang="en-US" sz="4267" b="1">
                <a:solidFill>
                  <a:srgbClr val="FFFFFF"/>
                </a:solidFill>
                <a:latin typeface="Montserrat" pitchFamily="2" charset="77"/>
              </a:rPr>
              <a:t>Demonstration</a:t>
            </a:r>
            <a:endParaRPr lang="en-US" sz="4267">
              <a:solidFill>
                <a:srgbClr val="FFFFFF"/>
              </a:solidFill>
              <a:latin typeface="Metropolis Medium" pitchFamily="2" charset="77"/>
            </a:endParaRPr>
          </a:p>
        </p:txBody>
      </p:sp>
    </p:spTree>
    <p:extLst>
      <p:ext uri="{BB962C8B-B14F-4D97-AF65-F5344CB8AC3E}">
        <p14:creationId xmlns:p14="http://schemas.microsoft.com/office/powerpoint/2010/main" val="1159190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53E3D8-E1ED-A352-7D0B-888AE4CC4E89}"/>
              </a:ext>
            </a:extLst>
          </p:cNvPr>
          <p:cNvSpPr txBox="1"/>
          <p:nvPr/>
        </p:nvSpPr>
        <p:spPr>
          <a:xfrm>
            <a:off x="322319" y="735191"/>
            <a:ext cx="9176504" cy="660822"/>
          </a:xfrm>
          <a:prstGeom prst="rect">
            <a:avLst/>
          </a:prstGeom>
          <a:noFill/>
        </p:spPr>
        <p:txBody>
          <a:bodyPr wrap="square" lIns="0" tIns="0" rIns="0" bIns="0" rtlCol="0">
            <a:spAutoFit/>
          </a:bodyPr>
          <a:lstStyle/>
          <a:p>
            <a:pPr marL="0" marR="0" lvl="0" indent="0" algn="l" defTabSz="1219140" rtl="0" eaLnBrk="1" fontAlgn="auto" latinLnBrk="0" hangingPunct="1">
              <a:lnSpc>
                <a:spcPct val="150000"/>
              </a:lnSpc>
              <a:spcBef>
                <a:spcPts val="0"/>
              </a:spcBef>
              <a:spcAft>
                <a:spcPts val="0"/>
              </a:spcAft>
              <a:buClrTx/>
              <a:buSzTx/>
              <a:buFontTx/>
              <a:buNone/>
              <a:tabLst/>
              <a:defRPr/>
            </a:pPr>
            <a:r>
              <a:rPr lang="en-US" sz="3200" b="1">
                <a:solidFill>
                  <a:srgbClr val="003341"/>
                </a:solidFill>
                <a:latin typeface="Montserrat" pitchFamily="2" charset="77"/>
              </a:rPr>
              <a:t>Routine Testing – UK &amp; Ireland </a:t>
            </a:r>
            <a:endParaRPr kumimoji="0" lang="en-US" sz="3200" b="0" i="0" u="none" strike="noStrike" kern="1200" cap="none" spc="0" normalizeH="0" baseline="0" noProof="0">
              <a:ln>
                <a:noFill/>
              </a:ln>
              <a:solidFill>
                <a:srgbClr val="003341"/>
              </a:solidFill>
              <a:effectLst/>
              <a:uLnTx/>
              <a:uFillTx/>
              <a:latin typeface="Metropolis Medium" pitchFamily="2" charset="77"/>
              <a:ea typeface="+mn-ea"/>
              <a:cs typeface="+mn-cs"/>
            </a:endParaRPr>
          </a:p>
        </p:txBody>
      </p:sp>
      <p:sp>
        <p:nvSpPr>
          <p:cNvPr id="4" name="Text Placeholder 2">
            <a:extLst>
              <a:ext uri="{FF2B5EF4-FFF2-40B4-BE49-F238E27FC236}">
                <a16:creationId xmlns:a16="http://schemas.microsoft.com/office/drawing/2014/main" id="{99F68404-ED12-D825-CFB6-DA071D3C1E43}"/>
              </a:ext>
            </a:extLst>
          </p:cNvPr>
          <p:cNvSpPr txBox="1">
            <a:spLocks/>
          </p:cNvSpPr>
          <p:nvPr/>
        </p:nvSpPr>
        <p:spPr>
          <a:xfrm>
            <a:off x="4813350" y="1499975"/>
            <a:ext cx="4629572" cy="727960"/>
          </a:xfrm>
          <a:prstGeom prst="rect">
            <a:avLst/>
          </a:prstGeom>
        </p:spPr>
        <p:txBody>
          <a:bodyPr vert="horz" lIns="91440" tIns="45720" rIns="91440" bIns="45720" rtlCol="0" anchor="t">
            <a:normAutofit/>
          </a:bodyPr>
          <a:lstStyle>
            <a:lvl1pPr marL="0" indent="0" algn="l" defTabSz="514347" rtl="0" eaLnBrk="1" latinLnBrk="0" hangingPunct="1">
              <a:lnSpc>
                <a:spcPct val="90000"/>
              </a:lnSpc>
              <a:spcBef>
                <a:spcPts val="563"/>
              </a:spcBef>
              <a:buFont typeface="Arial" panose="020B0604020202020204" pitchFamily="34" charset="0"/>
              <a:buNone/>
              <a:defRPr sz="2000" b="0" i="0" kern="1200">
                <a:solidFill>
                  <a:srgbClr val="8597A3"/>
                </a:solidFill>
                <a:latin typeface="Montserrat" panose="00000500000000000000" pitchFamily="2" charset="0"/>
                <a:ea typeface="+mn-ea"/>
                <a:cs typeface="Poppins Light" pitchFamily="2" charset="77"/>
              </a:defRPr>
            </a:lvl1pPr>
            <a:lvl2pPr marL="385761"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2pPr>
            <a:lvl3pPr marL="642935"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3pPr>
            <a:lvl4pPr marL="900107"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4pPr>
            <a:lvl5pPr marL="1157281"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5pPr>
            <a:lvl6pPr marL="1414455"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28"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02"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76"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endParaRPr lang="en-GB"/>
          </a:p>
          <a:p>
            <a:r>
              <a:rPr lang="en-GB" b="1"/>
              <a:t>Clinical Sites </a:t>
            </a:r>
          </a:p>
        </p:txBody>
      </p:sp>
      <p:sp>
        <p:nvSpPr>
          <p:cNvPr id="10" name="Text Placeholder 1">
            <a:extLst>
              <a:ext uri="{FF2B5EF4-FFF2-40B4-BE49-F238E27FC236}">
                <a16:creationId xmlns:a16="http://schemas.microsoft.com/office/drawing/2014/main" id="{5F2FD657-18B4-67F0-6EAA-8A02F678073F}"/>
              </a:ext>
            </a:extLst>
          </p:cNvPr>
          <p:cNvSpPr txBox="1">
            <a:spLocks/>
          </p:cNvSpPr>
          <p:nvPr/>
        </p:nvSpPr>
        <p:spPr>
          <a:xfrm>
            <a:off x="4813349" y="2355655"/>
            <a:ext cx="4838651" cy="4008200"/>
          </a:xfrm>
          <a:prstGeom prst="rect">
            <a:avLst/>
          </a:prstGeom>
        </p:spPr>
        <p:txBody>
          <a:bodyPr vert="horz" wrap="none" lIns="91440" tIns="45720" rIns="91440" bIns="45720" rtlCol="0" anchor="t">
            <a:noAutofit/>
          </a:bodyPr>
          <a:lstStyle>
            <a:lvl1pPr marL="0" indent="0" algn="l" defTabSz="514347" rtl="0" eaLnBrk="1" latinLnBrk="0" hangingPunct="1">
              <a:lnSpc>
                <a:spcPct val="90000"/>
              </a:lnSpc>
              <a:spcBef>
                <a:spcPts val="563"/>
              </a:spcBef>
              <a:buClr>
                <a:schemeClr val="tx1"/>
              </a:buClr>
              <a:buSzPct val="60000"/>
              <a:buFont typeface="Arial" panose="020B0604020202020204" pitchFamily="34" charset="0"/>
              <a:buNone/>
              <a:tabLst/>
              <a:defRPr sz="1400" b="0" i="0" kern="1200">
                <a:solidFill>
                  <a:srgbClr val="003341"/>
                </a:solidFill>
                <a:latin typeface="Metropolis Light"/>
                <a:ea typeface="+mn-ea"/>
                <a:cs typeface="Poppins Light" pitchFamily="2" charset="77"/>
              </a:defRPr>
            </a:lvl1pPr>
            <a:lvl2pPr marL="385761"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2pPr>
            <a:lvl3pPr marL="642935"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3pPr>
            <a:lvl4pPr marL="900107"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4pPr>
            <a:lvl5pPr marL="1157281" indent="-128587" algn="l" defTabSz="514347" rtl="0" eaLnBrk="1" latinLnBrk="0" hangingPunct="1">
              <a:lnSpc>
                <a:spcPct val="90000"/>
              </a:lnSpc>
              <a:spcBef>
                <a:spcPts val="281"/>
              </a:spcBef>
              <a:buFont typeface="Arial" panose="020B0604020202020204" pitchFamily="34" charset="0"/>
              <a:buChar char="•"/>
              <a:defRPr sz="1400" b="0" i="0" kern="1200">
                <a:solidFill>
                  <a:srgbClr val="475C6D"/>
                </a:solidFill>
                <a:latin typeface="Metropolis Light"/>
                <a:ea typeface="+mn-ea"/>
                <a:cs typeface="Poppins Light" pitchFamily="2" charset="77"/>
              </a:defRPr>
            </a:lvl5pPr>
            <a:lvl6pPr marL="1414455"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28"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02"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76" indent="-128587" algn="l" defTabSz="51434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GB">
                <a:solidFill>
                  <a:schemeClr val="tx1"/>
                </a:solidFill>
              </a:rPr>
              <a:t>St Mary’s Hospital – Manchester</a:t>
            </a:r>
          </a:p>
          <a:p>
            <a:r>
              <a:rPr lang="en-GB">
                <a:solidFill>
                  <a:schemeClr val="tx1"/>
                </a:solidFill>
              </a:rPr>
              <a:t>North Manchester General Hospital – Manchester</a:t>
            </a:r>
          </a:p>
          <a:p>
            <a:r>
              <a:rPr lang="en-GB">
                <a:solidFill>
                  <a:schemeClr val="tx1"/>
                </a:solidFill>
              </a:rPr>
              <a:t>Wythenshawe Hospital – Manchester</a:t>
            </a:r>
          </a:p>
          <a:p>
            <a:r>
              <a:rPr lang="en-GB">
                <a:solidFill>
                  <a:schemeClr val="tx1"/>
                </a:solidFill>
              </a:rPr>
              <a:t>Royal Sussex County Hospital - Brighton</a:t>
            </a:r>
          </a:p>
          <a:p>
            <a:r>
              <a:rPr lang="en-GB">
                <a:solidFill>
                  <a:schemeClr val="tx1"/>
                </a:solidFill>
              </a:rPr>
              <a:t>Royal Bolton Hospital – Greater Manchester</a:t>
            </a:r>
          </a:p>
          <a:p>
            <a:r>
              <a:rPr lang="en-GB">
                <a:solidFill>
                  <a:schemeClr val="tx1"/>
                </a:solidFill>
              </a:rPr>
              <a:t>Tameside General Hospital – Greater Manchester</a:t>
            </a:r>
          </a:p>
          <a:p>
            <a:r>
              <a:rPr lang="en-GB">
                <a:solidFill>
                  <a:schemeClr val="tx1"/>
                </a:solidFill>
              </a:rPr>
              <a:t>Royal Oldham Hospital – Greater Manchester</a:t>
            </a:r>
          </a:p>
          <a:p>
            <a:r>
              <a:rPr lang="en-GB">
                <a:solidFill>
                  <a:schemeClr val="tx1"/>
                </a:solidFill>
              </a:rPr>
              <a:t>Stepping Hill Hospital – Stockport, Greater Manchester</a:t>
            </a:r>
          </a:p>
          <a:p>
            <a:r>
              <a:rPr lang="en-GB">
                <a:solidFill>
                  <a:schemeClr val="tx1"/>
                </a:solidFill>
              </a:rPr>
              <a:t>Royal Albert Edward Infirmary – Wigan, Greater Manchester</a:t>
            </a:r>
          </a:p>
          <a:p>
            <a:r>
              <a:rPr lang="en-US">
                <a:solidFill>
                  <a:schemeClr val="tx1"/>
                </a:solidFill>
              </a:rPr>
              <a:t>Royal Jubilee Maternity Hospital – Belfast, Northern Ireland</a:t>
            </a:r>
          </a:p>
          <a:p>
            <a:r>
              <a:rPr lang="en-US">
                <a:solidFill>
                  <a:schemeClr val="tx1"/>
                </a:solidFill>
              </a:rPr>
              <a:t>Royal Hospital for Children – Glasgow, Scotland</a:t>
            </a:r>
          </a:p>
          <a:p>
            <a:r>
              <a:rPr lang="en-US">
                <a:solidFill>
                  <a:schemeClr val="tx1"/>
                </a:solidFill>
              </a:rPr>
              <a:t>University Hospital of Wales – Cardiff, Wales</a:t>
            </a:r>
          </a:p>
          <a:p>
            <a:r>
              <a:rPr lang="en-GB">
                <a:solidFill>
                  <a:schemeClr val="tx1"/>
                </a:solidFill>
              </a:rPr>
              <a:t>Norfolk and Norwich University Hospital – Norwich</a:t>
            </a:r>
          </a:p>
          <a:p>
            <a:r>
              <a:rPr lang="en-US">
                <a:solidFill>
                  <a:schemeClr val="tx1"/>
                </a:solidFill>
              </a:rPr>
              <a:t>Betsi Cadwaladr University Health Board – Wales</a:t>
            </a:r>
          </a:p>
          <a:p>
            <a:r>
              <a:rPr lang="en-US">
                <a:solidFill>
                  <a:schemeClr val="tx1"/>
                </a:solidFill>
              </a:rPr>
              <a:t>Rotunda Hospital. Dublin – Ireland </a:t>
            </a:r>
            <a:endParaRPr lang="en-GB">
              <a:solidFill>
                <a:schemeClr val="tx1"/>
              </a:solidFill>
            </a:endParaRPr>
          </a:p>
        </p:txBody>
      </p:sp>
      <p:pic>
        <p:nvPicPr>
          <p:cNvPr id="9" name="Picture 8" descr="A nurse standing next to a baby&#10;&#10;Description automatically generated">
            <a:extLst>
              <a:ext uri="{FF2B5EF4-FFF2-40B4-BE49-F238E27FC236}">
                <a16:creationId xmlns:a16="http://schemas.microsoft.com/office/drawing/2014/main" id="{E374AA82-F676-0D02-66C9-EBCDF940BD07}"/>
              </a:ext>
            </a:extLst>
          </p:cNvPr>
          <p:cNvPicPr>
            <a:picLocks noChangeAspect="1"/>
          </p:cNvPicPr>
          <p:nvPr/>
        </p:nvPicPr>
        <p:blipFill>
          <a:blip r:embed="rId3"/>
          <a:stretch>
            <a:fillRect/>
          </a:stretch>
        </p:blipFill>
        <p:spPr>
          <a:xfrm>
            <a:off x="679604" y="1991360"/>
            <a:ext cx="2786072" cy="4114800"/>
          </a:xfrm>
          <a:prstGeom prst="rect">
            <a:avLst/>
          </a:prstGeom>
        </p:spPr>
      </p:pic>
      <p:pic>
        <p:nvPicPr>
          <p:cNvPr id="5" name="Picture 4" descr="A white logo on a black background&#10;&#10;Description automatically generated">
            <a:extLst>
              <a:ext uri="{FF2B5EF4-FFF2-40B4-BE49-F238E27FC236}">
                <a16:creationId xmlns:a16="http://schemas.microsoft.com/office/drawing/2014/main" id="{46488382-6D7A-2BA2-F448-82B464057F2B}"/>
              </a:ext>
            </a:extLst>
          </p:cNvPr>
          <p:cNvPicPr>
            <a:picLocks noChangeAspect="1"/>
          </p:cNvPicPr>
          <p:nvPr/>
        </p:nvPicPr>
        <p:blipFill>
          <a:blip r:embed="rId4"/>
          <a:stretch>
            <a:fillRect/>
          </a:stretch>
        </p:blipFill>
        <p:spPr>
          <a:xfrm>
            <a:off x="10529054" y="249835"/>
            <a:ext cx="846852" cy="706275"/>
          </a:xfrm>
          <a:prstGeom prst="rect">
            <a:avLst/>
          </a:prstGeom>
        </p:spPr>
      </p:pic>
    </p:spTree>
    <p:extLst>
      <p:ext uri="{BB962C8B-B14F-4D97-AF65-F5344CB8AC3E}">
        <p14:creationId xmlns:p14="http://schemas.microsoft.com/office/powerpoint/2010/main" val="2533600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190D7-1F09-065C-419C-85E0DE4BE81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A5D87EB-AC8A-2175-BD5A-ECFAC24AF5F1}"/>
              </a:ext>
            </a:extLst>
          </p:cNvPr>
          <p:cNvSpPr>
            <a:spLocks noGrp="1"/>
          </p:cNvSpPr>
          <p:nvPr>
            <p:ph type="subTitle" idx="1"/>
          </p:nvPr>
        </p:nvSpPr>
        <p:spPr/>
        <p:txBody>
          <a:bodyPr vert="horz" lIns="91440" tIns="45720" rIns="91440" bIns="45720" rtlCol="0" anchor="t">
            <a:noAutofit/>
          </a:bodyPr>
          <a:lstStyle/>
          <a:p>
            <a:r>
              <a:rPr lang="en-GB" sz="3800">
                <a:latin typeface="Montserrat"/>
                <a:cs typeface="Poppins Light"/>
              </a:rPr>
              <a:t>Contents</a:t>
            </a:r>
            <a:endParaRPr lang="en-GB" sz="3800"/>
          </a:p>
        </p:txBody>
      </p:sp>
      <p:sp>
        <p:nvSpPr>
          <p:cNvPr id="4" name="TextBox 3">
            <a:extLst>
              <a:ext uri="{FF2B5EF4-FFF2-40B4-BE49-F238E27FC236}">
                <a16:creationId xmlns:a16="http://schemas.microsoft.com/office/drawing/2014/main" id="{79E775DB-290F-1542-3A6E-73FB4873C685}"/>
              </a:ext>
            </a:extLst>
          </p:cNvPr>
          <p:cNvSpPr txBox="1"/>
          <p:nvPr/>
        </p:nvSpPr>
        <p:spPr>
          <a:xfrm>
            <a:off x="598714" y="1379558"/>
            <a:ext cx="10831287" cy="2915863"/>
          </a:xfrm>
          <a:prstGeom prst="rect">
            <a:avLst/>
          </a:prstGeom>
          <a:noFill/>
        </p:spPr>
        <p:txBody>
          <a:bodyPr wrap="square">
            <a:spAutoFit/>
          </a:bodyPr>
          <a:lstStyle/>
          <a:p>
            <a:pPr algn="just">
              <a:lnSpc>
                <a:spcPct val="110000"/>
              </a:lnSpc>
            </a:pPr>
            <a:endParaRPr lang="en-GB" sz="2400"/>
          </a:p>
          <a:p>
            <a:pPr marL="457189" indent="-457189">
              <a:lnSpc>
                <a:spcPct val="110000"/>
              </a:lnSpc>
              <a:buFont typeface="Symbol" panose="05050102010706020507" pitchFamily="18" charset="2"/>
              <a:buChar char=""/>
            </a:pPr>
            <a:r>
              <a:rPr lang="en-US" sz="2400"/>
              <a:t>Why Pharmacogenetics</a:t>
            </a:r>
          </a:p>
          <a:p>
            <a:pPr marL="457189" indent="-457189">
              <a:lnSpc>
                <a:spcPct val="110000"/>
              </a:lnSpc>
              <a:buFont typeface="Symbol" panose="05050102010706020507" pitchFamily="18" charset="2"/>
              <a:buChar char=""/>
            </a:pPr>
            <a:r>
              <a:rPr lang="en-US" sz="2400"/>
              <a:t>The Problem – Ami</a:t>
            </a:r>
            <a:r>
              <a:rPr lang="en-US"/>
              <a:t>noglycosides Induced Hearing Loss </a:t>
            </a:r>
            <a:endParaRPr lang="en-US" sz="2400"/>
          </a:p>
          <a:p>
            <a:pPr marL="457189" indent="-457189">
              <a:lnSpc>
                <a:spcPct val="110000"/>
              </a:lnSpc>
              <a:buFont typeface="Symbol" panose="05050102010706020507" pitchFamily="18" charset="2"/>
              <a:buChar char=""/>
            </a:pPr>
            <a:r>
              <a:rPr lang="en-US" sz="2400"/>
              <a:t>The Consequence</a:t>
            </a:r>
          </a:p>
          <a:p>
            <a:pPr marL="457189" indent="-457189">
              <a:lnSpc>
                <a:spcPct val="110000"/>
              </a:lnSpc>
              <a:buFont typeface="Symbol" panose="05050102010706020507" pitchFamily="18" charset="2"/>
              <a:buChar char=""/>
            </a:pPr>
            <a:r>
              <a:rPr lang="en-US" sz="2400"/>
              <a:t>The Guidance </a:t>
            </a:r>
          </a:p>
          <a:p>
            <a:pPr marL="457189" indent="-457189">
              <a:lnSpc>
                <a:spcPct val="110000"/>
              </a:lnSpc>
              <a:buFont typeface="Symbol" panose="05050102010706020507" pitchFamily="18" charset="2"/>
              <a:buChar char=""/>
            </a:pPr>
            <a:r>
              <a:rPr lang="en-US" sz="2400"/>
              <a:t>The intervention </a:t>
            </a:r>
          </a:p>
          <a:p>
            <a:pPr marL="457189" indent="-457189">
              <a:lnSpc>
                <a:spcPct val="110000"/>
              </a:lnSpc>
              <a:buFont typeface="Symbol" panose="05050102010706020507" pitchFamily="18" charset="2"/>
              <a:buChar char=""/>
            </a:pPr>
            <a:r>
              <a:rPr lang="en-US" sz="2400"/>
              <a:t>The Impact</a:t>
            </a:r>
            <a:endParaRPr lang="en-GB" sz="2400"/>
          </a:p>
        </p:txBody>
      </p:sp>
    </p:spTree>
    <p:extLst>
      <p:ext uri="{BB962C8B-B14F-4D97-AF65-F5344CB8AC3E}">
        <p14:creationId xmlns:p14="http://schemas.microsoft.com/office/powerpoint/2010/main" val="2658158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6898E-E143-BD0B-A662-A8D8DB16DD93}"/>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22E0906D-23AE-64BC-F2E9-0ADF2F16F401}"/>
              </a:ext>
            </a:extLst>
          </p:cNvPr>
          <p:cNvSpPr txBox="1"/>
          <p:nvPr/>
        </p:nvSpPr>
        <p:spPr>
          <a:xfrm>
            <a:off x="322319" y="698344"/>
            <a:ext cx="8995460" cy="784702"/>
          </a:xfrm>
          <a:prstGeom prst="rect">
            <a:avLst/>
          </a:prstGeom>
          <a:noFill/>
        </p:spPr>
        <p:txBody>
          <a:bodyPr wrap="square" lIns="0" tIns="0" rIns="0" bIns="0" rtlCol="0">
            <a:sp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kumimoji="0" lang="en-US" sz="3800" b="1" i="0" u="none" strike="noStrike" kern="1200" cap="none" spc="0" normalizeH="0" baseline="0" noProof="0">
                <a:ln>
                  <a:noFill/>
                </a:ln>
                <a:solidFill>
                  <a:srgbClr val="003341"/>
                </a:solidFill>
                <a:effectLst/>
                <a:uLnTx/>
                <a:uFillTx/>
                <a:latin typeface="Montserrat" pitchFamily="2" charset="77"/>
                <a:ea typeface="+mn-ea"/>
                <a:cs typeface="+mn-cs"/>
              </a:rPr>
              <a:t>Why Pharmacogenetics</a:t>
            </a:r>
            <a:endParaRPr kumimoji="0" lang="en-US" sz="3800" b="0" i="0" u="none" strike="noStrike" kern="1200" cap="none" spc="0" normalizeH="0" baseline="0" noProof="0">
              <a:ln>
                <a:noFill/>
              </a:ln>
              <a:solidFill>
                <a:srgbClr val="003341"/>
              </a:solidFill>
              <a:effectLst/>
              <a:uLnTx/>
              <a:uFillTx/>
              <a:latin typeface="Metropolis Medium" pitchFamily="2" charset="77"/>
              <a:ea typeface="+mn-ea"/>
              <a:cs typeface="+mn-cs"/>
            </a:endParaRPr>
          </a:p>
        </p:txBody>
      </p:sp>
      <p:cxnSp>
        <p:nvCxnSpPr>
          <p:cNvPr id="26" name="Straight Connector 25">
            <a:extLst>
              <a:ext uri="{FF2B5EF4-FFF2-40B4-BE49-F238E27FC236}">
                <a16:creationId xmlns:a16="http://schemas.microsoft.com/office/drawing/2014/main" id="{87C4EB7D-9C2B-5678-6BE9-B4C4737735F4}"/>
              </a:ext>
            </a:extLst>
          </p:cNvPr>
          <p:cNvCxnSpPr>
            <a:cxnSpLocks/>
          </p:cNvCxnSpPr>
          <p:nvPr/>
        </p:nvCxnSpPr>
        <p:spPr>
          <a:xfrm>
            <a:off x="322319" y="558055"/>
            <a:ext cx="9120000" cy="0"/>
          </a:xfrm>
          <a:prstGeom prst="line">
            <a:avLst/>
          </a:prstGeom>
          <a:ln w="12700">
            <a:solidFill>
              <a:srgbClr val="009BA4"/>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A48CD9D4-E479-2F70-09B0-16004E27AE51}"/>
              </a:ext>
            </a:extLst>
          </p:cNvPr>
          <p:cNvGrpSpPr/>
          <p:nvPr/>
        </p:nvGrpSpPr>
        <p:grpSpPr>
          <a:xfrm>
            <a:off x="1235465" y="1936357"/>
            <a:ext cx="8027383" cy="3637168"/>
            <a:chOff x="1211013" y="2365638"/>
            <a:chExt cx="8027383" cy="3380740"/>
          </a:xfrm>
        </p:grpSpPr>
        <p:sp>
          <p:nvSpPr>
            <p:cNvPr id="5" name="Content Placeholder 9">
              <a:extLst>
                <a:ext uri="{FF2B5EF4-FFF2-40B4-BE49-F238E27FC236}">
                  <a16:creationId xmlns:a16="http://schemas.microsoft.com/office/drawing/2014/main" id="{668BA337-FBCA-B13D-C26C-60D6EF3FB581}"/>
                </a:ext>
              </a:extLst>
            </p:cNvPr>
            <p:cNvSpPr txBox="1">
              <a:spLocks/>
            </p:cNvSpPr>
            <p:nvPr/>
          </p:nvSpPr>
          <p:spPr>
            <a:xfrm>
              <a:off x="1211013" y="2558720"/>
              <a:ext cx="1807003" cy="734941"/>
            </a:xfrm>
            <a:prstGeom prst="rect">
              <a:avLst/>
            </a:prstGeom>
            <a:noFill/>
          </p:spPr>
          <p:txBody>
            <a:bodyPr vert="horz" lIns="0" tIns="0" rIns="0" bIns="0" rtlCol="0">
              <a:noAutofit/>
            </a:bodyPr>
            <a:lstStyle>
              <a:lvl1pPr marL="0" indent="0" algn="l" defTabSz="914400" rtl="0" eaLnBrk="1" latinLnBrk="0" hangingPunct="1">
                <a:lnSpc>
                  <a:spcPct val="90000"/>
                </a:lnSpc>
                <a:spcBef>
                  <a:spcPts val="1000"/>
                </a:spcBef>
                <a:spcAft>
                  <a:spcPts val="400"/>
                </a:spcAft>
                <a:buFont typeface="Arial" panose="020B0604020202020204" pitchFamily="34" charset="0"/>
                <a:buNone/>
                <a:defRPr sz="1600" b="1" kern="1200" cap="none" baseline="0">
                  <a:solidFill>
                    <a:schemeClr val="accent2"/>
                  </a:solidFill>
                  <a:latin typeface="+mj-lt"/>
                  <a:ea typeface="+mn-ea"/>
                  <a:cs typeface="+mn-cs"/>
                </a:defRPr>
              </a:lvl1pPr>
              <a:lvl2pPr marL="0" indent="0" algn="l" defTabSz="914400" rtl="0" eaLnBrk="1" latinLnBrk="0" hangingPunct="1">
                <a:lnSpc>
                  <a:spcPct val="90000"/>
                </a:lnSpc>
                <a:spcBef>
                  <a:spcPts val="500"/>
                </a:spcBef>
                <a:spcAft>
                  <a:spcPts val="400"/>
                </a:spcAft>
                <a:buFont typeface="Arial" panose="020B0604020202020204" pitchFamily="34" charset="0"/>
                <a:buNone/>
                <a:defRPr sz="1600" kern="1200">
                  <a:solidFill>
                    <a:schemeClr val="accent2"/>
                  </a:solidFill>
                  <a:latin typeface="+mj-lt"/>
                  <a:ea typeface="+mn-ea"/>
                  <a:cs typeface="+mn-cs"/>
                </a:defRPr>
              </a:lvl2pPr>
              <a:lvl3pPr marL="144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3pPr>
              <a:lvl4pPr marL="360000" indent="-144000" algn="l" defTabSz="914400" rtl="0" eaLnBrk="1" latinLnBrk="0" hangingPunct="1">
                <a:lnSpc>
                  <a:spcPct val="90000"/>
                </a:lnSpc>
                <a:spcBef>
                  <a:spcPts val="500"/>
                </a:spcBef>
                <a:spcAft>
                  <a:spcPts val="400"/>
                </a:spcAft>
                <a:buFont typeface="Calibri" panose="020F0502020204030204" pitchFamily="34" charset="0"/>
                <a:buChar char="-"/>
                <a:defRPr sz="1600" kern="1200">
                  <a:solidFill>
                    <a:schemeClr val="accent2"/>
                  </a:solidFill>
                  <a:latin typeface="+mj-lt"/>
                  <a:ea typeface="+mn-ea"/>
                  <a:cs typeface="+mn-cs"/>
                </a:defRPr>
              </a:lvl4pPr>
              <a:lvl5pPr marL="540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4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425563"/>
                  </a:solidFill>
                  <a:effectLst/>
                  <a:uLnTx/>
                  <a:uFillTx/>
                  <a:latin typeface="Montserrat" panose="00000500000000000000" pitchFamily="2" charset="0"/>
                  <a:ea typeface="+mn-ea"/>
                  <a:cs typeface="+mn-cs"/>
                </a:rPr>
                <a:t>Medications can </a:t>
              </a:r>
              <a:r>
                <a:rPr kumimoji="0" lang="en-GB" sz="1600" b="1" i="0" u="none" strike="noStrike" kern="1200" cap="none" spc="0" normalizeH="0" baseline="0" noProof="0">
                  <a:ln>
                    <a:noFill/>
                  </a:ln>
                  <a:solidFill>
                    <a:srgbClr val="425563"/>
                  </a:solidFill>
                  <a:effectLst/>
                  <a:uLnTx/>
                  <a:uFillTx/>
                  <a:latin typeface="Montserrat" panose="00000500000000000000" pitchFamily="2" charset="0"/>
                  <a:ea typeface="+mn-ea"/>
                  <a:cs typeface="+mn-cs"/>
                </a:rPr>
                <a:t>work differently</a:t>
              </a:r>
              <a:br>
                <a:rPr kumimoji="0" lang="en-GB" sz="1600" b="1" i="0" u="none" strike="noStrike" kern="1200" cap="none" spc="0" normalizeH="0" baseline="0" noProof="0">
                  <a:ln>
                    <a:noFill/>
                  </a:ln>
                  <a:solidFill>
                    <a:srgbClr val="425563"/>
                  </a:solidFill>
                  <a:effectLst/>
                  <a:uLnTx/>
                  <a:uFillTx/>
                  <a:latin typeface="Montserrat" panose="00000500000000000000" pitchFamily="2" charset="0"/>
                  <a:ea typeface="+mn-ea"/>
                  <a:cs typeface="+mn-cs"/>
                </a:rPr>
              </a:br>
              <a:r>
                <a:rPr kumimoji="0" lang="en-GB" sz="1600" b="0" i="0" u="none" strike="noStrike" kern="1200" cap="none" spc="0" normalizeH="0" baseline="0" noProof="0">
                  <a:ln>
                    <a:noFill/>
                  </a:ln>
                  <a:solidFill>
                    <a:srgbClr val="425563"/>
                  </a:solidFill>
                  <a:effectLst/>
                  <a:uLnTx/>
                  <a:uFillTx/>
                  <a:latin typeface="Montserrat" panose="00000500000000000000" pitchFamily="2" charset="0"/>
                  <a:ea typeface="+mn-ea"/>
                  <a:cs typeface="+mn-cs"/>
                </a:rPr>
                <a:t>for everyone</a:t>
              </a:r>
            </a:p>
          </p:txBody>
        </p:sp>
        <p:sp>
          <p:nvSpPr>
            <p:cNvPr id="7" name="Content Placeholder 9">
              <a:extLst>
                <a:ext uri="{FF2B5EF4-FFF2-40B4-BE49-F238E27FC236}">
                  <a16:creationId xmlns:a16="http://schemas.microsoft.com/office/drawing/2014/main" id="{A8AE36EC-872B-9B66-C8CE-97355B7E40D4}"/>
                </a:ext>
              </a:extLst>
            </p:cNvPr>
            <p:cNvSpPr txBox="1">
              <a:spLocks/>
            </p:cNvSpPr>
            <p:nvPr/>
          </p:nvSpPr>
          <p:spPr>
            <a:xfrm>
              <a:off x="2896673" y="4912063"/>
              <a:ext cx="1741959" cy="834315"/>
            </a:xfrm>
            <a:prstGeom prst="rect">
              <a:avLst/>
            </a:prstGeom>
            <a:noFill/>
          </p:spPr>
          <p:txBody>
            <a:bodyPr vert="horz" lIns="0" tIns="0" rIns="0" bIns="0" rtlCol="0">
              <a:normAutofit/>
            </a:bodyPr>
            <a:lstStyle>
              <a:lvl1pPr marL="0" indent="0" algn="l" defTabSz="914400" rtl="0" eaLnBrk="1" latinLnBrk="0" hangingPunct="1">
                <a:lnSpc>
                  <a:spcPct val="90000"/>
                </a:lnSpc>
                <a:spcBef>
                  <a:spcPts val="1000"/>
                </a:spcBef>
                <a:spcAft>
                  <a:spcPts val="400"/>
                </a:spcAft>
                <a:buFont typeface="Arial" panose="020B0604020202020204" pitchFamily="34" charset="0"/>
                <a:buNone/>
                <a:defRPr sz="1600" b="1" kern="1200" cap="none" baseline="0">
                  <a:solidFill>
                    <a:schemeClr val="accent2"/>
                  </a:solidFill>
                  <a:latin typeface="+mj-lt"/>
                  <a:ea typeface="+mn-ea"/>
                  <a:cs typeface="+mn-cs"/>
                </a:defRPr>
              </a:lvl1pPr>
              <a:lvl2pPr marL="0" indent="0" algn="l" defTabSz="914400" rtl="0" eaLnBrk="1" latinLnBrk="0" hangingPunct="1">
                <a:lnSpc>
                  <a:spcPct val="90000"/>
                </a:lnSpc>
                <a:spcBef>
                  <a:spcPts val="500"/>
                </a:spcBef>
                <a:spcAft>
                  <a:spcPts val="400"/>
                </a:spcAft>
                <a:buFont typeface="Arial" panose="020B0604020202020204" pitchFamily="34" charset="0"/>
                <a:buNone/>
                <a:defRPr sz="1600" kern="1200">
                  <a:solidFill>
                    <a:schemeClr val="accent2"/>
                  </a:solidFill>
                  <a:latin typeface="+mj-lt"/>
                  <a:ea typeface="+mn-ea"/>
                  <a:cs typeface="+mn-cs"/>
                </a:defRPr>
              </a:lvl2pPr>
              <a:lvl3pPr marL="144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3pPr>
              <a:lvl4pPr marL="360000" indent="-144000" algn="l" defTabSz="914400" rtl="0" eaLnBrk="1" latinLnBrk="0" hangingPunct="1">
                <a:lnSpc>
                  <a:spcPct val="90000"/>
                </a:lnSpc>
                <a:spcBef>
                  <a:spcPts val="500"/>
                </a:spcBef>
                <a:spcAft>
                  <a:spcPts val="400"/>
                </a:spcAft>
                <a:buFont typeface="Calibri" panose="020F0502020204030204" pitchFamily="34" charset="0"/>
                <a:buChar char="-"/>
                <a:defRPr sz="1600" kern="1200">
                  <a:solidFill>
                    <a:schemeClr val="accent2"/>
                  </a:solidFill>
                  <a:latin typeface="+mj-lt"/>
                  <a:ea typeface="+mn-ea"/>
                  <a:cs typeface="+mn-cs"/>
                </a:defRPr>
              </a:lvl4pPr>
              <a:lvl5pPr marL="540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400"/>
                </a:spcAft>
                <a:buClrTx/>
                <a:buSzTx/>
                <a:buFont typeface="Arial" panose="020B0604020202020204" pitchFamily="34" charset="0"/>
                <a:buNone/>
                <a:tabLst/>
                <a:defRPr/>
              </a:pPr>
              <a:r>
                <a:rPr kumimoji="0" lang="en-GB" sz="1600" b="1" i="0" u="none" strike="noStrike" kern="1200" cap="none" spc="0" normalizeH="0" baseline="0" noProof="0">
                  <a:ln>
                    <a:noFill/>
                  </a:ln>
                  <a:solidFill>
                    <a:srgbClr val="425563"/>
                  </a:solidFill>
                  <a:effectLst/>
                  <a:uLnTx/>
                  <a:uFillTx/>
                  <a:latin typeface="Montserrat" panose="00000500000000000000" pitchFamily="2" charset="0"/>
                  <a:ea typeface="+mn-ea"/>
                  <a:cs typeface="+mn-cs"/>
                </a:rPr>
                <a:t>Genes </a:t>
              </a:r>
              <a:r>
                <a:rPr kumimoji="0" lang="en-GB" sz="1600" b="0" i="0" u="none" strike="noStrike" kern="1200" cap="none" spc="0" normalizeH="0" baseline="0" noProof="0">
                  <a:ln>
                    <a:noFill/>
                  </a:ln>
                  <a:solidFill>
                    <a:srgbClr val="425563"/>
                  </a:solidFill>
                  <a:effectLst/>
                  <a:uLnTx/>
                  <a:uFillTx/>
                  <a:latin typeface="Montserrat" panose="00000500000000000000" pitchFamily="2" charset="0"/>
                  <a:ea typeface="+mn-ea"/>
                  <a:cs typeface="+mn-cs"/>
                </a:rPr>
                <a:t>can affect patient response to medication</a:t>
              </a:r>
            </a:p>
          </p:txBody>
        </p:sp>
        <p:sp>
          <p:nvSpPr>
            <p:cNvPr id="8" name="Content Placeholder 9">
              <a:extLst>
                <a:ext uri="{FF2B5EF4-FFF2-40B4-BE49-F238E27FC236}">
                  <a16:creationId xmlns:a16="http://schemas.microsoft.com/office/drawing/2014/main" id="{0BE33619-EC2F-9931-5EAD-9E37EAFADB1B}"/>
                </a:ext>
              </a:extLst>
            </p:cNvPr>
            <p:cNvSpPr txBox="1">
              <a:spLocks/>
            </p:cNvSpPr>
            <p:nvPr/>
          </p:nvSpPr>
          <p:spPr>
            <a:xfrm>
              <a:off x="5877427" y="2365638"/>
              <a:ext cx="3360969" cy="640029"/>
            </a:xfrm>
            <a:prstGeom prst="rect">
              <a:avLst/>
            </a:prstGeom>
            <a:noFill/>
          </p:spPr>
          <p:txBody>
            <a:bodyPr vert="horz" lIns="0" tIns="0" rIns="0" bIns="0" rtlCol="0">
              <a:noAutofit/>
            </a:bodyPr>
            <a:lstStyle>
              <a:lvl1pPr marL="0" indent="0" algn="l" defTabSz="914400" rtl="0" eaLnBrk="1" latinLnBrk="0" hangingPunct="1">
                <a:lnSpc>
                  <a:spcPct val="90000"/>
                </a:lnSpc>
                <a:spcBef>
                  <a:spcPts val="1000"/>
                </a:spcBef>
                <a:spcAft>
                  <a:spcPts val="400"/>
                </a:spcAft>
                <a:buFont typeface="Arial" panose="020B0604020202020204" pitchFamily="34" charset="0"/>
                <a:buNone/>
                <a:defRPr sz="1600" b="1" kern="1200" cap="none" baseline="0">
                  <a:solidFill>
                    <a:schemeClr val="accent2"/>
                  </a:solidFill>
                  <a:latin typeface="+mj-lt"/>
                  <a:ea typeface="+mn-ea"/>
                  <a:cs typeface="+mn-cs"/>
                </a:defRPr>
              </a:lvl1pPr>
              <a:lvl2pPr marL="0" indent="0" algn="l" defTabSz="914400" rtl="0" eaLnBrk="1" latinLnBrk="0" hangingPunct="1">
                <a:lnSpc>
                  <a:spcPct val="90000"/>
                </a:lnSpc>
                <a:spcBef>
                  <a:spcPts val="500"/>
                </a:spcBef>
                <a:spcAft>
                  <a:spcPts val="400"/>
                </a:spcAft>
                <a:buFont typeface="Arial" panose="020B0604020202020204" pitchFamily="34" charset="0"/>
                <a:buNone/>
                <a:defRPr sz="1600" kern="1200">
                  <a:solidFill>
                    <a:schemeClr val="accent2"/>
                  </a:solidFill>
                  <a:latin typeface="+mj-lt"/>
                  <a:ea typeface="+mn-ea"/>
                  <a:cs typeface="+mn-cs"/>
                </a:defRPr>
              </a:lvl2pPr>
              <a:lvl3pPr marL="144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3pPr>
              <a:lvl4pPr marL="360000" indent="-144000" algn="l" defTabSz="914400" rtl="0" eaLnBrk="1" latinLnBrk="0" hangingPunct="1">
                <a:lnSpc>
                  <a:spcPct val="90000"/>
                </a:lnSpc>
                <a:spcBef>
                  <a:spcPts val="500"/>
                </a:spcBef>
                <a:spcAft>
                  <a:spcPts val="400"/>
                </a:spcAft>
                <a:buFont typeface="Calibri" panose="020F0502020204030204" pitchFamily="34" charset="0"/>
                <a:buChar char="-"/>
                <a:defRPr sz="1600" kern="1200">
                  <a:solidFill>
                    <a:schemeClr val="accent2"/>
                  </a:solidFill>
                  <a:latin typeface="+mj-lt"/>
                  <a:ea typeface="+mn-ea"/>
                  <a:cs typeface="+mn-cs"/>
                </a:defRPr>
              </a:lvl4pPr>
              <a:lvl5pPr marL="540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0" fontAlgn="base"/>
              <a:r>
                <a:rPr lang="en-GB" sz="1500" b="0" i="0" u="none" strike="noStrike">
                  <a:solidFill>
                    <a:srgbClr val="425563"/>
                  </a:solidFill>
                  <a:effectLst/>
                  <a:latin typeface="Montserrat" panose="00000500000000000000" pitchFamily="2" charset="0"/>
                </a:rPr>
                <a:t>Some patients may experience </a:t>
              </a:r>
              <a:r>
                <a:rPr lang="en-GB" sz="1500" b="1" i="0" u="none" strike="noStrike">
                  <a:solidFill>
                    <a:srgbClr val="425563"/>
                  </a:solidFill>
                  <a:effectLst/>
                  <a:latin typeface="Montserrat" panose="00000500000000000000" pitchFamily="2" charset="0"/>
                </a:rPr>
                <a:t>reduced effectiveness </a:t>
              </a:r>
              <a:r>
                <a:rPr lang="en-GB" sz="1500" b="0" i="0" u="none" strike="noStrike">
                  <a:solidFill>
                    <a:srgbClr val="425563"/>
                  </a:solidFill>
                  <a:effectLst/>
                  <a:latin typeface="Montserrat" panose="00000500000000000000" pitchFamily="2" charset="0"/>
                </a:rPr>
                <a:t>of the drug. </a:t>
              </a:r>
              <a:r>
                <a:rPr lang="en-US" sz="1500" b="0" i="0">
                  <a:solidFill>
                    <a:srgbClr val="003341"/>
                  </a:solidFill>
                  <a:effectLst/>
                  <a:latin typeface="Montserrat" panose="00000500000000000000" pitchFamily="2" charset="0"/>
                </a:rPr>
                <a:t>​</a:t>
              </a:r>
              <a:endParaRPr lang="en-US" sz="1500" b="0" i="0">
                <a:solidFill>
                  <a:srgbClr val="003341"/>
                </a:solidFill>
                <a:effectLst/>
                <a:latin typeface="Segoe UI" panose="020B0502040204020203" pitchFamily="34" charset="0"/>
              </a:endParaRPr>
            </a:p>
          </p:txBody>
        </p:sp>
        <p:pic>
          <p:nvPicPr>
            <p:cNvPr id="9" name="Graphic 8" descr="Medicine with solid fill">
              <a:extLst>
                <a:ext uri="{FF2B5EF4-FFF2-40B4-BE49-F238E27FC236}">
                  <a16:creationId xmlns:a16="http://schemas.microsoft.com/office/drawing/2014/main" id="{822626CA-FB3F-277E-9627-40B6A8A9C2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11013" y="3162447"/>
              <a:ext cx="1643348" cy="1643348"/>
            </a:xfrm>
            <a:prstGeom prst="rect">
              <a:avLst/>
            </a:prstGeom>
          </p:spPr>
        </p:pic>
        <p:grpSp>
          <p:nvGrpSpPr>
            <p:cNvPr id="11" name="Group 10">
              <a:extLst>
                <a:ext uri="{FF2B5EF4-FFF2-40B4-BE49-F238E27FC236}">
                  <a16:creationId xmlns:a16="http://schemas.microsoft.com/office/drawing/2014/main" id="{530626BF-A745-67C6-7E48-E7631D12348A}"/>
                </a:ext>
              </a:extLst>
            </p:cNvPr>
            <p:cNvGrpSpPr/>
            <p:nvPr/>
          </p:nvGrpSpPr>
          <p:grpSpPr>
            <a:xfrm>
              <a:off x="4947090" y="3610093"/>
              <a:ext cx="1669844" cy="739506"/>
              <a:chOff x="4718249" y="4201049"/>
              <a:chExt cx="1669844" cy="739506"/>
            </a:xfrm>
          </p:grpSpPr>
          <p:pic>
            <p:nvPicPr>
              <p:cNvPr id="34" name="Graphic 33" descr="User with solid fill">
                <a:extLst>
                  <a:ext uri="{FF2B5EF4-FFF2-40B4-BE49-F238E27FC236}">
                    <a16:creationId xmlns:a16="http://schemas.microsoft.com/office/drawing/2014/main" id="{FEE54942-1B04-D7D8-AFAC-C7CF0772C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249" y="4201049"/>
                <a:ext cx="739507" cy="739506"/>
              </a:xfrm>
              <a:prstGeom prst="rect">
                <a:avLst/>
              </a:prstGeom>
            </p:spPr>
          </p:pic>
          <p:pic>
            <p:nvPicPr>
              <p:cNvPr id="35" name="Graphic 34" descr="Close with solid fill">
                <a:extLst>
                  <a:ext uri="{FF2B5EF4-FFF2-40B4-BE49-F238E27FC236}">
                    <a16:creationId xmlns:a16="http://schemas.microsoft.com/office/drawing/2014/main" id="{BC65F3B6-D055-8F0E-46DE-7B4CDDC3CD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48586" y="4201049"/>
                <a:ext cx="739507" cy="739506"/>
              </a:xfrm>
              <a:prstGeom prst="rect">
                <a:avLst/>
              </a:prstGeom>
            </p:spPr>
          </p:pic>
        </p:grpSp>
        <p:pic>
          <p:nvPicPr>
            <p:cNvPr id="13" name="Graphic 12" descr="DNA with solid fill">
              <a:extLst>
                <a:ext uri="{FF2B5EF4-FFF2-40B4-BE49-F238E27FC236}">
                  <a16:creationId xmlns:a16="http://schemas.microsoft.com/office/drawing/2014/main" id="{3E65C417-D95A-F76F-ADAD-61AFEA524C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56003" y="3158186"/>
              <a:ext cx="1643348" cy="1643348"/>
            </a:xfrm>
            <a:prstGeom prst="rect">
              <a:avLst/>
            </a:prstGeom>
          </p:spPr>
        </p:pic>
        <p:cxnSp>
          <p:nvCxnSpPr>
            <p:cNvPr id="15" name="Straight Arrow Connector 14">
              <a:extLst>
                <a:ext uri="{FF2B5EF4-FFF2-40B4-BE49-F238E27FC236}">
                  <a16:creationId xmlns:a16="http://schemas.microsoft.com/office/drawing/2014/main" id="{DFB9CD6E-8759-BEF8-1085-AE646399E422}"/>
                </a:ext>
              </a:extLst>
            </p:cNvPr>
            <p:cNvCxnSpPr>
              <a:cxnSpLocks/>
            </p:cNvCxnSpPr>
            <p:nvPr/>
          </p:nvCxnSpPr>
          <p:spPr>
            <a:xfrm>
              <a:off x="2586890" y="3983075"/>
              <a:ext cx="534941" cy="0"/>
            </a:xfrm>
            <a:prstGeom prst="straightConnector1">
              <a:avLst/>
            </a:prstGeom>
            <a:noFill/>
            <a:ln w="76200" cap="flat" cmpd="sng" algn="ctr">
              <a:solidFill>
                <a:srgbClr val="DDE3E6"/>
              </a:solidFill>
              <a:prstDash val="solid"/>
              <a:miter lim="800000"/>
              <a:tailEnd type="triangle"/>
            </a:ln>
            <a:effectLst/>
          </p:spPr>
        </p:cxnSp>
        <p:cxnSp>
          <p:nvCxnSpPr>
            <p:cNvPr id="16" name="Straight Arrow Connector 15">
              <a:extLst>
                <a:ext uri="{FF2B5EF4-FFF2-40B4-BE49-F238E27FC236}">
                  <a16:creationId xmlns:a16="http://schemas.microsoft.com/office/drawing/2014/main" id="{92512512-2038-9C3A-56A1-5586EDB355FC}"/>
                </a:ext>
              </a:extLst>
            </p:cNvPr>
            <p:cNvCxnSpPr>
              <a:cxnSpLocks/>
            </p:cNvCxnSpPr>
            <p:nvPr/>
          </p:nvCxnSpPr>
          <p:spPr>
            <a:xfrm>
              <a:off x="4322926" y="3979846"/>
              <a:ext cx="534941" cy="0"/>
            </a:xfrm>
            <a:prstGeom prst="straightConnector1">
              <a:avLst/>
            </a:prstGeom>
            <a:noFill/>
            <a:ln w="76200" cap="flat" cmpd="sng" algn="ctr">
              <a:solidFill>
                <a:srgbClr val="DDE3E6"/>
              </a:solidFill>
              <a:prstDash val="solid"/>
              <a:miter lim="800000"/>
              <a:tailEnd type="triangle"/>
            </a:ln>
            <a:effectLst/>
          </p:spPr>
        </p:cxnSp>
        <p:cxnSp>
          <p:nvCxnSpPr>
            <p:cNvPr id="20" name="Connector: Elbow 19">
              <a:extLst>
                <a:ext uri="{FF2B5EF4-FFF2-40B4-BE49-F238E27FC236}">
                  <a16:creationId xmlns:a16="http://schemas.microsoft.com/office/drawing/2014/main" id="{E3B8C385-7C86-6B56-8ECF-705F68C1F5E5}"/>
                </a:ext>
              </a:extLst>
            </p:cNvPr>
            <p:cNvCxnSpPr>
              <a:cxnSpLocks/>
            </p:cNvCxnSpPr>
            <p:nvPr/>
          </p:nvCxnSpPr>
          <p:spPr>
            <a:xfrm rot="16200000" flipH="1">
              <a:off x="5140987" y="5030266"/>
              <a:ext cx="695861" cy="344146"/>
            </a:xfrm>
            <a:prstGeom prst="bentConnector3">
              <a:avLst>
                <a:gd name="adj1" fmla="val 97224"/>
              </a:avLst>
            </a:prstGeom>
            <a:noFill/>
            <a:ln w="38100" cap="flat" cmpd="sng" algn="ctr">
              <a:solidFill>
                <a:srgbClr val="DDE3E6"/>
              </a:solidFill>
              <a:prstDash val="solid"/>
              <a:miter lim="800000"/>
            </a:ln>
            <a:effectLst/>
          </p:spPr>
        </p:cxnSp>
      </p:grpSp>
      <p:cxnSp>
        <p:nvCxnSpPr>
          <p:cNvPr id="47" name="Straight Connector 46">
            <a:extLst>
              <a:ext uri="{FF2B5EF4-FFF2-40B4-BE49-F238E27FC236}">
                <a16:creationId xmlns:a16="http://schemas.microsoft.com/office/drawing/2014/main" id="{84186DCD-C488-C770-389F-CE4403F3A9A6}"/>
              </a:ext>
            </a:extLst>
          </p:cNvPr>
          <p:cNvCxnSpPr>
            <a:cxnSpLocks/>
          </p:cNvCxnSpPr>
          <p:nvPr/>
        </p:nvCxnSpPr>
        <p:spPr>
          <a:xfrm flipV="1">
            <a:off x="5341296" y="2270927"/>
            <a:ext cx="0" cy="537000"/>
          </a:xfrm>
          <a:prstGeom prst="line">
            <a:avLst/>
          </a:prstGeom>
        </p:spPr>
        <p:style>
          <a:lnRef idx="3">
            <a:schemeClr val="accent3"/>
          </a:lnRef>
          <a:fillRef idx="0">
            <a:schemeClr val="accent3"/>
          </a:fillRef>
          <a:effectRef idx="2">
            <a:schemeClr val="accent3"/>
          </a:effectRef>
          <a:fontRef idx="minor">
            <a:schemeClr val="tx1"/>
          </a:fontRef>
        </p:style>
      </p:cxnSp>
      <p:cxnSp>
        <p:nvCxnSpPr>
          <p:cNvPr id="50" name="Straight Connector 49">
            <a:extLst>
              <a:ext uri="{FF2B5EF4-FFF2-40B4-BE49-F238E27FC236}">
                <a16:creationId xmlns:a16="http://schemas.microsoft.com/office/drawing/2014/main" id="{FF72CFB3-36D7-20D8-307B-66428645A3A9}"/>
              </a:ext>
            </a:extLst>
          </p:cNvPr>
          <p:cNvCxnSpPr>
            <a:cxnSpLocks/>
          </p:cNvCxnSpPr>
          <p:nvPr/>
        </p:nvCxnSpPr>
        <p:spPr>
          <a:xfrm>
            <a:off x="5323904" y="2270927"/>
            <a:ext cx="369754" cy="0"/>
          </a:xfrm>
          <a:prstGeom prst="line">
            <a:avLst/>
          </a:prstGeom>
        </p:spPr>
        <p:style>
          <a:lnRef idx="3">
            <a:schemeClr val="accent3"/>
          </a:lnRef>
          <a:fillRef idx="0">
            <a:schemeClr val="accent3"/>
          </a:fillRef>
          <a:effectRef idx="2">
            <a:schemeClr val="accent3"/>
          </a:effectRef>
          <a:fontRef idx="minor">
            <a:schemeClr val="tx1"/>
          </a:fontRef>
        </p:style>
      </p:cxnSp>
      <p:sp>
        <p:nvSpPr>
          <p:cNvPr id="3" name="TextBox 2">
            <a:extLst>
              <a:ext uri="{FF2B5EF4-FFF2-40B4-BE49-F238E27FC236}">
                <a16:creationId xmlns:a16="http://schemas.microsoft.com/office/drawing/2014/main" id="{6F35BC2A-C91F-8E0C-CDA1-D73F1F7D92CD}"/>
              </a:ext>
            </a:extLst>
          </p:cNvPr>
          <p:cNvSpPr txBox="1"/>
          <p:nvPr/>
        </p:nvSpPr>
        <p:spPr>
          <a:xfrm>
            <a:off x="5791629" y="4970126"/>
            <a:ext cx="3748661" cy="784830"/>
          </a:xfrm>
          <a:prstGeom prst="rect">
            <a:avLst/>
          </a:prstGeom>
          <a:noFill/>
        </p:spPr>
        <p:txBody>
          <a:bodyPr wrap="square">
            <a:spAutoFit/>
          </a:bodyPr>
          <a:lstStyle/>
          <a:p>
            <a:pPr algn="just" rtl="0" fontAlgn="base"/>
            <a:r>
              <a:rPr lang="en-GB" sz="1500" b="0" i="0" u="none" strike="noStrike">
                <a:solidFill>
                  <a:srgbClr val="425563"/>
                </a:solidFill>
                <a:effectLst/>
                <a:latin typeface="Montserrat" panose="00000500000000000000" pitchFamily="2" charset="0"/>
              </a:rPr>
              <a:t>Or an unexpected harmful response, known as an </a:t>
            </a:r>
            <a:r>
              <a:rPr lang="en-GB" sz="1500" b="1" i="0" u="none" strike="noStrike">
                <a:solidFill>
                  <a:srgbClr val="425563"/>
                </a:solidFill>
                <a:effectLst/>
                <a:latin typeface="Montserrat" panose="00000500000000000000" pitchFamily="2" charset="0"/>
              </a:rPr>
              <a:t>Adverse Drug Reaction (ADR)</a:t>
            </a:r>
            <a:endParaRPr lang="en-US" sz="1500" b="0" i="0">
              <a:solidFill>
                <a:srgbClr val="003341"/>
              </a:solidFill>
              <a:effectLst/>
              <a:latin typeface="Segoe UI" panose="020B0502040204020203" pitchFamily="34" charset="0"/>
            </a:endParaRPr>
          </a:p>
        </p:txBody>
      </p:sp>
    </p:spTree>
    <p:extLst>
      <p:ext uri="{BB962C8B-B14F-4D97-AF65-F5344CB8AC3E}">
        <p14:creationId xmlns:p14="http://schemas.microsoft.com/office/powerpoint/2010/main" val="2318069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B211-6A76-ECD9-4AC7-8EB38783E2B7}"/>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1956365-2580-EA13-B4B0-95403CC799A0}"/>
              </a:ext>
            </a:extLst>
          </p:cNvPr>
          <p:cNvSpPr txBox="1"/>
          <p:nvPr/>
        </p:nvSpPr>
        <p:spPr>
          <a:xfrm>
            <a:off x="334352" y="660418"/>
            <a:ext cx="8995460" cy="984885"/>
          </a:xfrm>
          <a:prstGeom prst="rect">
            <a:avLst/>
          </a:prstGeom>
          <a:noFill/>
        </p:spPr>
        <p:txBody>
          <a:bodyPr wrap="square" lIns="0" tIns="0" rIns="0" bIns="0" rtlCol="0">
            <a:spAutoFit/>
          </a:bodyPr>
          <a:lstStyle/>
          <a:p>
            <a:pPr defTabSz="1219140">
              <a:defRPr/>
            </a:pPr>
            <a:r>
              <a:rPr lang="en-US" sz="3200" b="1">
                <a:solidFill>
                  <a:srgbClr val="003341"/>
                </a:solidFill>
                <a:latin typeface="Montserrat" pitchFamily="2" charset="77"/>
              </a:rPr>
              <a:t>The Problem – </a:t>
            </a:r>
            <a:r>
              <a:rPr lang="en-US" sz="3200" b="1" err="1">
                <a:solidFill>
                  <a:srgbClr val="003341"/>
                </a:solidFill>
                <a:latin typeface="Montserrat" pitchFamily="2" charset="77"/>
              </a:rPr>
              <a:t>Aminogylcoside</a:t>
            </a:r>
            <a:r>
              <a:rPr lang="en-US" sz="3200" b="1">
                <a:solidFill>
                  <a:srgbClr val="003341"/>
                </a:solidFill>
                <a:latin typeface="Montserrat" pitchFamily="2" charset="77"/>
              </a:rPr>
              <a:t> Induced Hearing Loss</a:t>
            </a:r>
            <a:endParaRPr lang="en-US" sz="3200">
              <a:solidFill>
                <a:srgbClr val="003341"/>
              </a:solidFill>
              <a:latin typeface="Metropolis Medium" pitchFamily="2" charset="77"/>
            </a:endParaRPr>
          </a:p>
        </p:txBody>
      </p:sp>
      <p:grpSp>
        <p:nvGrpSpPr>
          <p:cNvPr id="3" name="Group 2">
            <a:extLst>
              <a:ext uri="{FF2B5EF4-FFF2-40B4-BE49-F238E27FC236}">
                <a16:creationId xmlns:a16="http://schemas.microsoft.com/office/drawing/2014/main" id="{FE8AFFE3-4A91-00CD-336D-5B732E548471}"/>
              </a:ext>
            </a:extLst>
          </p:cNvPr>
          <p:cNvGrpSpPr/>
          <p:nvPr/>
        </p:nvGrpSpPr>
        <p:grpSpPr>
          <a:xfrm>
            <a:off x="677452" y="1928384"/>
            <a:ext cx="8533847" cy="4089627"/>
            <a:chOff x="355009" y="1621069"/>
            <a:chExt cx="8533846" cy="4031479"/>
          </a:xfrm>
        </p:grpSpPr>
        <p:sp>
          <p:nvSpPr>
            <p:cNvPr id="6" name="Content Placeholder 9">
              <a:extLst>
                <a:ext uri="{FF2B5EF4-FFF2-40B4-BE49-F238E27FC236}">
                  <a16:creationId xmlns:a16="http://schemas.microsoft.com/office/drawing/2014/main" id="{7F457C49-0DA5-0CAA-B50A-FADCAF55815D}"/>
                </a:ext>
              </a:extLst>
            </p:cNvPr>
            <p:cNvSpPr txBox="1">
              <a:spLocks/>
            </p:cNvSpPr>
            <p:nvPr/>
          </p:nvSpPr>
          <p:spPr>
            <a:xfrm>
              <a:off x="355009" y="1621069"/>
              <a:ext cx="2474491" cy="1020688"/>
            </a:xfrm>
            <a:prstGeom prst="rect">
              <a:avLst/>
            </a:prstGeom>
            <a:noFill/>
          </p:spPr>
          <p:txBody>
            <a:bodyPr vert="horz" lIns="0" tIns="0" rIns="0" bIns="0" rtlCol="0">
              <a:noAutofit/>
            </a:bodyPr>
            <a:lstStyle>
              <a:lvl1pPr marL="0" indent="0" algn="l" defTabSz="914400" rtl="0" eaLnBrk="1" latinLnBrk="0" hangingPunct="1">
                <a:lnSpc>
                  <a:spcPct val="90000"/>
                </a:lnSpc>
                <a:spcBef>
                  <a:spcPts val="1000"/>
                </a:spcBef>
                <a:spcAft>
                  <a:spcPts val="400"/>
                </a:spcAft>
                <a:buFont typeface="Arial" panose="020B0604020202020204" pitchFamily="34" charset="0"/>
                <a:buNone/>
                <a:defRPr sz="1600" b="1" kern="1200" cap="none" baseline="0">
                  <a:solidFill>
                    <a:schemeClr val="accent2"/>
                  </a:solidFill>
                  <a:latin typeface="+mj-lt"/>
                  <a:ea typeface="+mn-ea"/>
                  <a:cs typeface="+mn-cs"/>
                </a:defRPr>
              </a:lvl1pPr>
              <a:lvl2pPr marL="0" indent="0" algn="l" defTabSz="914400" rtl="0" eaLnBrk="1" latinLnBrk="0" hangingPunct="1">
                <a:lnSpc>
                  <a:spcPct val="90000"/>
                </a:lnSpc>
                <a:spcBef>
                  <a:spcPts val="500"/>
                </a:spcBef>
                <a:spcAft>
                  <a:spcPts val="400"/>
                </a:spcAft>
                <a:buFont typeface="Arial" panose="020B0604020202020204" pitchFamily="34" charset="0"/>
                <a:buNone/>
                <a:defRPr sz="1600" kern="1200">
                  <a:solidFill>
                    <a:schemeClr val="accent2"/>
                  </a:solidFill>
                  <a:latin typeface="+mj-lt"/>
                  <a:ea typeface="+mn-ea"/>
                  <a:cs typeface="+mn-cs"/>
                </a:defRPr>
              </a:lvl2pPr>
              <a:lvl3pPr marL="144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3pPr>
              <a:lvl4pPr marL="360000" indent="-144000" algn="l" defTabSz="914400" rtl="0" eaLnBrk="1" latinLnBrk="0" hangingPunct="1">
                <a:lnSpc>
                  <a:spcPct val="90000"/>
                </a:lnSpc>
                <a:spcBef>
                  <a:spcPts val="500"/>
                </a:spcBef>
                <a:spcAft>
                  <a:spcPts val="400"/>
                </a:spcAft>
                <a:buFont typeface="Calibri" panose="020F0502020204030204" pitchFamily="34" charset="0"/>
                <a:buChar char="-"/>
                <a:defRPr sz="1600" kern="1200">
                  <a:solidFill>
                    <a:schemeClr val="accent2"/>
                  </a:solidFill>
                  <a:latin typeface="+mj-lt"/>
                  <a:ea typeface="+mn-ea"/>
                  <a:cs typeface="+mn-cs"/>
                </a:defRPr>
              </a:lvl4pPr>
              <a:lvl5pPr marL="540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a:solidFill>
                    <a:srgbClr val="475C6D"/>
                  </a:solidFill>
                  <a:latin typeface="Montserrat" panose="00000500000000000000" pitchFamily="2" charset="0"/>
                </a:rPr>
                <a:t>Aminoglycosides </a:t>
              </a:r>
              <a:r>
                <a:rPr lang="en-GB" b="0">
                  <a:solidFill>
                    <a:srgbClr val="475C6D"/>
                  </a:solidFill>
                  <a:latin typeface="Montserrat" panose="00000500000000000000" pitchFamily="2" charset="0"/>
                </a:rPr>
                <a:t>are a class of commonly prescribed antibiotics (including gentamicin)</a:t>
              </a:r>
              <a:endParaRPr lang="en-GB">
                <a:solidFill>
                  <a:srgbClr val="475C6D"/>
                </a:solidFill>
                <a:latin typeface="Montserrat" panose="00000500000000000000" pitchFamily="2" charset="0"/>
              </a:endParaRPr>
            </a:p>
          </p:txBody>
        </p:sp>
        <p:sp>
          <p:nvSpPr>
            <p:cNvPr id="10" name="Content Placeholder 9">
              <a:extLst>
                <a:ext uri="{FF2B5EF4-FFF2-40B4-BE49-F238E27FC236}">
                  <a16:creationId xmlns:a16="http://schemas.microsoft.com/office/drawing/2014/main" id="{EED635C1-86EA-F5A3-F7C8-2A11CD906972}"/>
                </a:ext>
              </a:extLst>
            </p:cNvPr>
            <p:cNvSpPr txBox="1">
              <a:spLocks/>
            </p:cNvSpPr>
            <p:nvPr/>
          </p:nvSpPr>
          <p:spPr>
            <a:xfrm>
              <a:off x="2161318" y="4913040"/>
              <a:ext cx="4217843" cy="739508"/>
            </a:xfrm>
            <a:prstGeom prst="rect">
              <a:avLst/>
            </a:prstGeom>
            <a:noFill/>
          </p:spPr>
          <p:txBody>
            <a:bodyPr vert="horz" lIns="0" tIns="0" rIns="0" bIns="0" rtlCol="0">
              <a:noAutofit/>
            </a:bodyPr>
            <a:lstStyle>
              <a:lvl1pPr marL="0" indent="0" algn="l" defTabSz="914400" rtl="0" eaLnBrk="1" latinLnBrk="0" hangingPunct="1">
                <a:lnSpc>
                  <a:spcPct val="90000"/>
                </a:lnSpc>
                <a:spcBef>
                  <a:spcPts val="1000"/>
                </a:spcBef>
                <a:spcAft>
                  <a:spcPts val="400"/>
                </a:spcAft>
                <a:buFont typeface="Arial" panose="020B0604020202020204" pitchFamily="34" charset="0"/>
                <a:buNone/>
                <a:defRPr sz="1600" b="1" kern="1200" cap="none" baseline="0">
                  <a:solidFill>
                    <a:schemeClr val="accent2"/>
                  </a:solidFill>
                  <a:latin typeface="+mj-lt"/>
                  <a:ea typeface="+mn-ea"/>
                  <a:cs typeface="+mn-cs"/>
                </a:defRPr>
              </a:lvl1pPr>
              <a:lvl2pPr marL="0" indent="0" algn="l" defTabSz="914400" rtl="0" eaLnBrk="1" latinLnBrk="0" hangingPunct="1">
                <a:lnSpc>
                  <a:spcPct val="90000"/>
                </a:lnSpc>
                <a:spcBef>
                  <a:spcPts val="500"/>
                </a:spcBef>
                <a:spcAft>
                  <a:spcPts val="400"/>
                </a:spcAft>
                <a:buFont typeface="Arial" panose="020B0604020202020204" pitchFamily="34" charset="0"/>
                <a:buNone/>
                <a:defRPr sz="1600" kern="1200">
                  <a:solidFill>
                    <a:schemeClr val="accent2"/>
                  </a:solidFill>
                  <a:latin typeface="+mj-lt"/>
                  <a:ea typeface="+mn-ea"/>
                  <a:cs typeface="+mn-cs"/>
                </a:defRPr>
              </a:lvl2pPr>
              <a:lvl3pPr marL="144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3pPr>
              <a:lvl4pPr marL="360000" indent="-144000" algn="l" defTabSz="914400" rtl="0" eaLnBrk="1" latinLnBrk="0" hangingPunct="1">
                <a:lnSpc>
                  <a:spcPct val="90000"/>
                </a:lnSpc>
                <a:spcBef>
                  <a:spcPts val="500"/>
                </a:spcBef>
                <a:spcAft>
                  <a:spcPts val="400"/>
                </a:spcAft>
                <a:buFont typeface="Calibri" panose="020F0502020204030204" pitchFamily="34" charset="0"/>
                <a:buChar char="-"/>
                <a:defRPr sz="1600" kern="1200">
                  <a:solidFill>
                    <a:schemeClr val="accent2"/>
                  </a:solidFill>
                  <a:latin typeface="+mj-lt"/>
                  <a:ea typeface="+mn-ea"/>
                  <a:cs typeface="+mn-cs"/>
                </a:defRPr>
              </a:lvl4pPr>
              <a:lvl5pPr marL="540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a:solidFill>
                    <a:srgbClr val="475C6D"/>
                  </a:solidFill>
                  <a:latin typeface="Montserrat" panose="00000500000000000000" pitchFamily="2" charset="0"/>
                </a:rPr>
                <a:t>A variant in the </a:t>
              </a:r>
              <a:r>
                <a:rPr lang="en-GB">
                  <a:solidFill>
                    <a:srgbClr val="475C6D"/>
                  </a:solidFill>
                  <a:latin typeface="Montserrat" panose="00000500000000000000" pitchFamily="2" charset="0"/>
                </a:rPr>
                <a:t>MT-RNR1 gene                </a:t>
              </a:r>
              <a:r>
                <a:rPr lang="en-GB" b="0" i="1">
                  <a:solidFill>
                    <a:srgbClr val="475C6D"/>
                  </a:solidFill>
                  <a:latin typeface="Montserrat" panose="00000500000000000000" pitchFamily="2" charset="0"/>
                </a:rPr>
                <a:t>(m. 1555A&gt;G) </a:t>
              </a:r>
              <a:r>
                <a:rPr lang="en-GB" b="0">
                  <a:solidFill>
                    <a:srgbClr val="475C6D"/>
                  </a:solidFill>
                  <a:latin typeface="Montserrat" panose="00000500000000000000" pitchFamily="2" charset="0"/>
                </a:rPr>
                <a:t>can cause </a:t>
              </a:r>
              <a:r>
                <a:rPr lang="en-GB">
                  <a:solidFill>
                    <a:srgbClr val="475C6D"/>
                  </a:solidFill>
                  <a:latin typeface="Montserrat" panose="00000500000000000000" pitchFamily="2" charset="0"/>
                </a:rPr>
                <a:t>irreversible hearing loss</a:t>
              </a:r>
              <a:r>
                <a:rPr lang="en-GB" b="0">
                  <a:solidFill>
                    <a:srgbClr val="475C6D"/>
                  </a:solidFill>
                  <a:latin typeface="Montserrat" panose="00000500000000000000" pitchFamily="2" charset="0"/>
                </a:rPr>
                <a:t> in susceptible individuals</a:t>
              </a:r>
            </a:p>
          </p:txBody>
        </p:sp>
        <p:sp>
          <p:nvSpPr>
            <p:cNvPr id="37" name="Content Placeholder 9">
              <a:extLst>
                <a:ext uri="{FF2B5EF4-FFF2-40B4-BE49-F238E27FC236}">
                  <a16:creationId xmlns:a16="http://schemas.microsoft.com/office/drawing/2014/main" id="{96E88ACE-BDB6-7648-141D-11DF6023E104}"/>
                </a:ext>
              </a:extLst>
            </p:cNvPr>
            <p:cNvSpPr txBox="1">
              <a:spLocks/>
            </p:cNvSpPr>
            <p:nvPr/>
          </p:nvSpPr>
          <p:spPr>
            <a:xfrm>
              <a:off x="5590347" y="1625887"/>
              <a:ext cx="3298508" cy="1293117"/>
            </a:xfrm>
            <a:prstGeom prst="rect">
              <a:avLst/>
            </a:prstGeom>
            <a:noFill/>
          </p:spPr>
          <p:txBody>
            <a:bodyPr vert="horz" lIns="0" tIns="0" rIns="0" bIns="0" rtlCol="0">
              <a:noAutofit/>
            </a:bodyPr>
            <a:lstStyle>
              <a:lvl1pPr marL="0" indent="0" algn="l" defTabSz="914400" rtl="0" eaLnBrk="1" latinLnBrk="0" hangingPunct="1">
                <a:lnSpc>
                  <a:spcPct val="90000"/>
                </a:lnSpc>
                <a:spcBef>
                  <a:spcPts val="1000"/>
                </a:spcBef>
                <a:spcAft>
                  <a:spcPts val="400"/>
                </a:spcAft>
                <a:buFont typeface="Arial" panose="020B0604020202020204" pitchFamily="34" charset="0"/>
                <a:buNone/>
                <a:defRPr sz="1600" b="1" kern="1200" cap="none" baseline="0">
                  <a:solidFill>
                    <a:schemeClr val="accent2"/>
                  </a:solidFill>
                  <a:latin typeface="+mj-lt"/>
                  <a:ea typeface="+mn-ea"/>
                  <a:cs typeface="+mn-cs"/>
                </a:defRPr>
              </a:lvl1pPr>
              <a:lvl2pPr marL="0" indent="0" algn="l" defTabSz="914400" rtl="0" eaLnBrk="1" latinLnBrk="0" hangingPunct="1">
                <a:lnSpc>
                  <a:spcPct val="90000"/>
                </a:lnSpc>
                <a:spcBef>
                  <a:spcPts val="500"/>
                </a:spcBef>
                <a:spcAft>
                  <a:spcPts val="400"/>
                </a:spcAft>
                <a:buFont typeface="Arial" panose="020B0604020202020204" pitchFamily="34" charset="0"/>
                <a:buNone/>
                <a:defRPr sz="1600" kern="1200">
                  <a:solidFill>
                    <a:schemeClr val="accent2"/>
                  </a:solidFill>
                  <a:latin typeface="+mj-lt"/>
                  <a:ea typeface="+mn-ea"/>
                  <a:cs typeface="+mn-cs"/>
                </a:defRPr>
              </a:lvl2pPr>
              <a:lvl3pPr marL="144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3pPr>
              <a:lvl4pPr marL="360000" indent="-144000" algn="l" defTabSz="914400" rtl="0" eaLnBrk="1" latinLnBrk="0" hangingPunct="1">
                <a:lnSpc>
                  <a:spcPct val="90000"/>
                </a:lnSpc>
                <a:spcBef>
                  <a:spcPts val="500"/>
                </a:spcBef>
                <a:spcAft>
                  <a:spcPts val="400"/>
                </a:spcAft>
                <a:buFont typeface="Calibri" panose="020F0502020204030204" pitchFamily="34" charset="0"/>
                <a:buChar char="-"/>
                <a:defRPr sz="1600" kern="1200">
                  <a:solidFill>
                    <a:schemeClr val="accent2"/>
                  </a:solidFill>
                  <a:latin typeface="+mj-lt"/>
                  <a:ea typeface="+mn-ea"/>
                  <a:cs typeface="+mn-cs"/>
                </a:defRPr>
              </a:lvl4pPr>
              <a:lvl5pPr marL="540000" indent="-144000" algn="l" defTabSz="914400" rtl="0" eaLnBrk="1" latinLnBrk="0" hangingPunct="1">
                <a:lnSpc>
                  <a:spcPct val="90000"/>
                </a:lnSpc>
                <a:spcBef>
                  <a:spcPts val="500"/>
                </a:spcBef>
                <a:spcAft>
                  <a:spcPts val="400"/>
                </a:spcAft>
                <a:buSzPct val="80000"/>
                <a:buFont typeface="Arial" panose="020B0604020202020204" pitchFamily="34" charset="0"/>
                <a:buChar char="˃"/>
                <a:defRPr sz="1600" kern="1200">
                  <a:solidFill>
                    <a:schemeClr val="accent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a:solidFill>
                    <a:srgbClr val="475C6D"/>
                  </a:solidFill>
                  <a:latin typeface="Montserrat" panose="00000500000000000000" pitchFamily="2" charset="0"/>
                </a:rPr>
                <a:t>Around </a:t>
              </a:r>
              <a:r>
                <a:rPr lang="en-GB">
                  <a:solidFill>
                    <a:srgbClr val="475C6D"/>
                  </a:solidFill>
                  <a:latin typeface="Montserrat" panose="00000500000000000000" pitchFamily="2" charset="0"/>
                </a:rPr>
                <a:t>1 in 500 people </a:t>
              </a:r>
              <a:r>
                <a:rPr lang="en-GB" b="0">
                  <a:solidFill>
                    <a:srgbClr val="475C6D"/>
                  </a:solidFill>
                  <a:latin typeface="Montserrat" panose="00000500000000000000" pitchFamily="2" charset="0"/>
                </a:rPr>
                <a:t>have the pathogenic variant depending on the patient cohort</a:t>
              </a:r>
              <a:endParaRPr lang="en-GB" sz="1800" b="0">
                <a:solidFill>
                  <a:srgbClr val="475C6D"/>
                </a:solidFill>
                <a:latin typeface="Montserrat" panose="00000500000000000000" pitchFamily="2" charset="0"/>
              </a:endParaRPr>
            </a:p>
          </p:txBody>
        </p:sp>
        <p:pic>
          <p:nvPicPr>
            <p:cNvPr id="38" name="Graphic 37" descr="Medicine with solid fill">
              <a:extLst>
                <a:ext uri="{FF2B5EF4-FFF2-40B4-BE49-F238E27FC236}">
                  <a16:creationId xmlns:a16="http://schemas.microsoft.com/office/drawing/2014/main" id="{9DBC20D0-A51A-6616-215E-2004700EE4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1902" y="2890972"/>
              <a:ext cx="1643348" cy="1643348"/>
            </a:xfrm>
            <a:prstGeom prst="rect">
              <a:avLst/>
            </a:prstGeom>
          </p:spPr>
        </p:pic>
        <p:grpSp>
          <p:nvGrpSpPr>
            <p:cNvPr id="39" name="Group 38">
              <a:extLst>
                <a:ext uri="{FF2B5EF4-FFF2-40B4-BE49-F238E27FC236}">
                  <a16:creationId xmlns:a16="http://schemas.microsoft.com/office/drawing/2014/main" id="{8C1A5C8B-E4E5-52DA-2399-ABD2BF2813B5}"/>
                </a:ext>
              </a:extLst>
            </p:cNvPr>
            <p:cNvGrpSpPr/>
            <p:nvPr/>
          </p:nvGrpSpPr>
          <p:grpSpPr>
            <a:xfrm>
              <a:off x="4730627" y="3254411"/>
              <a:ext cx="1684357" cy="743825"/>
              <a:chOff x="4730897" y="4116842"/>
              <a:chExt cx="1684357" cy="743825"/>
            </a:xfrm>
          </p:grpSpPr>
          <p:pic>
            <p:nvPicPr>
              <p:cNvPr id="52" name="Graphic 51" descr="User with solid fill">
                <a:extLst>
                  <a:ext uri="{FF2B5EF4-FFF2-40B4-BE49-F238E27FC236}">
                    <a16:creationId xmlns:a16="http://schemas.microsoft.com/office/drawing/2014/main" id="{2D8BC1B2-7347-6496-11AB-024191DCDF0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30897" y="4121161"/>
                <a:ext cx="739507" cy="739506"/>
              </a:xfrm>
              <a:prstGeom prst="rect">
                <a:avLst/>
              </a:prstGeom>
            </p:spPr>
          </p:pic>
          <p:pic>
            <p:nvPicPr>
              <p:cNvPr id="53" name="Graphic 52" descr="Close with solid fill">
                <a:extLst>
                  <a:ext uri="{FF2B5EF4-FFF2-40B4-BE49-F238E27FC236}">
                    <a16:creationId xmlns:a16="http://schemas.microsoft.com/office/drawing/2014/main" id="{EA2199AC-D652-6DE0-4BE8-A03D8E73D4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75747" y="4116842"/>
                <a:ext cx="739507" cy="739506"/>
              </a:xfrm>
              <a:prstGeom prst="rect">
                <a:avLst/>
              </a:prstGeom>
            </p:spPr>
          </p:pic>
        </p:grpSp>
        <p:pic>
          <p:nvPicPr>
            <p:cNvPr id="41" name="Graphic 40" descr="DNA with solid fill">
              <a:extLst>
                <a:ext uri="{FF2B5EF4-FFF2-40B4-BE49-F238E27FC236}">
                  <a16:creationId xmlns:a16="http://schemas.microsoft.com/office/drawing/2014/main" id="{B175B1DB-78AD-DBDA-0DF4-2295A75A53E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26892" y="2886711"/>
              <a:ext cx="1643348" cy="1643348"/>
            </a:xfrm>
            <a:prstGeom prst="rect">
              <a:avLst/>
            </a:prstGeom>
          </p:spPr>
        </p:pic>
        <p:cxnSp>
          <p:nvCxnSpPr>
            <p:cNvPr id="42" name="Straight Arrow Connector 41">
              <a:extLst>
                <a:ext uri="{FF2B5EF4-FFF2-40B4-BE49-F238E27FC236}">
                  <a16:creationId xmlns:a16="http://schemas.microsoft.com/office/drawing/2014/main" id="{49BEE63D-72AD-5DFC-445B-AAC71C6172D9}"/>
                </a:ext>
              </a:extLst>
            </p:cNvPr>
            <p:cNvCxnSpPr>
              <a:cxnSpLocks/>
            </p:cNvCxnSpPr>
            <p:nvPr/>
          </p:nvCxnSpPr>
          <p:spPr>
            <a:xfrm>
              <a:off x="2357779" y="3711600"/>
              <a:ext cx="534941" cy="0"/>
            </a:xfrm>
            <a:prstGeom prst="straightConnector1">
              <a:avLst/>
            </a:prstGeom>
            <a:noFill/>
            <a:ln w="76200" cap="flat" cmpd="sng" algn="ctr">
              <a:solidFill>
                <a:srgbClr val="DDE3E6"/>
              </a:solidFill>
              <a:prstDash val="solid"/>
              <a:miter lim="800000"/>
              <a:tailEnd type="triangle"/>
            </a:ln>
            <a:effectLst/>
          </p:spPr>
        </p:cxnSp>
        <p:cxnSp>
          <p:nvCxnSpPr>
            <p:cNvPr id="45" name="Connector: Elbow 44">
              <a:extLst>
                <a:ext uri="{FF2B5EF4-FFF2-40B4-BE49-F238E27FC236}">
                  <a16:creationId xmlns:a16="http://schemas.microsoft.com/office/drawing/2014/main" id="{E1FDB41A-38F8-9F5A-8AD1-A824B47CD379}"/>
                </a:ext>
              </a:extLst>
            </p:cNvPr>
            <p:cNvCxnSpPr>
              <a:cxnSpLocks/>
            </p:cNvCxnSpPr>
            <p:nvPr/>
          </p:nvCxnSpPr>
          <p:spPr>
            <a:xfrm rot="16200000" flipH="1">
              <a:off x="533649" y="3088800"/>
              <a:ext cx="747658" cy="352001"/>
            </a:xfrm>
            <a:prstGeom prst="bentConnector3">
              <a:avLst>
                <a:gd name="adj1" fmla="val 100608"/>
              </a:avLst>
            </a:prstGeom>
            <a:noFill/>
            <a:ln w="38100" cap="flat" cmpd="sng" algn="ctr">
              <a:solidFill>
                <a:srgbClr val="DDE3E6"/>
              </a:solidFill>
              <a:prstDash val="solid"/>
              <a:miter lim="800000"/>
            </a:ln>
            <a:effectLst/>
          </p:spPr>
        </p:cxnSp>
      </p:grpSp>
      <p:pic>
        <p:nvPicPr>
          <p:cNvPr id="27" name="Picture 26" descr="A white logo on a black background&#10;&#10;Description automatically generated">
            <a:extLst>
              <a:ext uri="{FF2B5EF4-FFF2-40B4-BE49-F238E27FC236}">
                <a16:creationId xmlns:a16="http://schemas.microsoft.com/office/drawing/2014/main" id="{66F349C5-14DB-5D67-0BFB-CC5A296FED47}"/>
              </a:ext>
            </a:extLst>
          </p:cNvPr>
          <p:cNvPicPr>
            <a:picLocks noChangeAspect="1"/>
          </p:cNvPicPr>
          <p:nvPr/>
        </p:nvPicPr>
        <p:blipFill>
          <a:blip r:embed="rId7"/>
          <a:stretch>
            <a:fillRect/>
          </a:stretch>
        </p:blipFill>
        <p:spPr>
          <a:xfrm>
            <a:off x="10529054" y="249835"/>
            <a:ext cx="846852" cy="706275"/>
          </a:xfrm>
          <a:prstGeom prst="rect">
            <a:avLst/>
          </a:prstGeom>
        </p:spPr>
      </p:pic>
      <p:sp>
        <p:nvSpPr>
          <p:cNvPr id="31" name="TextBox 30">
            <a:extLst>
              <a:ext uri="{FF2B5EF4-FFF2-40B4-BE49-F238E27FC236}">
                <a16:creationId xmlns:a16="http://schemas.microsoft.com/office/drawing/2014/main" id="{7810AB0E-A4BC-2A84-1548-6A54C4B88A9A}"/>
              </a:ext>
            </a:extLst>
          </p:cNvPr>
          <p:cNvSpPr txBox="1"/>
          <p:nvPr/>
        </p:nvSpPr>
        <p:spPr>
          <a:xfrm>
            <a:off x="334352" y="223449"/>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cxnSp>
        <p:nvCxnSpPr>
          <p:cNvPr id="33" name="Connector: Elbow 32">
            <a:extLst>
              <a:ext uri="{FF2B5EF4-FFF2-40B4-BE49-F238E27FC236}">
                <a16:creationId xmlns:a16="http://schemas.microsoft.com/office/drawing/2014/main" id="{F6054312-FA3C-D058-702F-E7054528CFC5}"/>
              </a:ext>
            </a:extLst>
          </p:cNvPr>
          <p:cNvCxnSpPr>
            <a:cxnSpLocks/>
          </p:cNvCxnSpPr>
          <p:nvPr/>
        </p:nvCxnSpPr>
        <p:spPr>
          <a:xfrm rot="5400000">
            <a:off x="5126626" y="2550856"/>
            <a:ext cx="732801" cy="352362"/>
          </a:xfrm>
          <a:prstGeom prst="bentConnector3">
            <a:avLst>
              <a:gd name="adj1" fmla="val 2257"/>
            </a:avLst>
          </a:prstGeom>
          <a:noFill/>
          <a:ln w="38100" cap="flat" cmpd="sng" algn="ctr">
            <a:solidFill>
              <a:srgbClr val="DDE3E6"/>
            </a:solidFill>
            <a:prstDash val="solid"/>
            <a:miter lim="800000"/>
          </a:ln>
          <a:effectLst/>
        </p:spPr>
      </p:cxnSp>
      <p:cxnSp>
        <p:nvCxnSpPr>
          <p:cNvPr id="2" name="Straight Arrow Connector 1">
            <a:extLst>
              <a:ext uri="{FF2B5EF4-FFF2-40B4-BE49-F238E27FC236}">
                <a16:creationId xmlns:a16="http://schemas.microsoft.com/office/drawing/2014/main" id="{7CC63ECC-9AD8-2C25-D463-85D07A1514F5}"/>
              </a:ext>
            </a:extLst>
          </p:cNvPr>
          <p:cNvCxnSpPr>
            <a:cxnSpLocks/>
          </p:cNvCxnSpPr>
          <p:nvPr/>
        </p:nvCxnSpPr>
        <p:spPr>
          <a:xfrm>
            <a:off x="4484252" y="4049068"/>
            <a:ext cx="534941" cy="0"/>
          </a:xfrm>
          <a:prstGeom prst="straightConnector1">
            <a:avLst/>
          </a:prstGeom>
          <a:noFill/>
          <a:ln w="76200" cap="flat" cmpd="sng" algn="ctr">
            <a:solidFill>
              <a:srgbClr val="DDE3E6"/>
            </a:solidFill>
            <a:prstDash val="solid"/>
            <a:miter lim="800000"/>
            <a:tailEnd type="triangle"/>
          </a:ln>
          <a:effectLst/>
        </p:spPr>
      </p:cxnSp>
    </p:spTree>
    <p:extLst>
      <p:ext uri="{BB962C8B-B14F-4D97-AF65-F5344CB8AC3E}">
        <p14:creationId xmlns:p14="http://schemas.microsoft.com/office/powerpoint/2010/main" val="2295742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6AC51-8981-763F-81C4-66F69DAD4A56}"/>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962A2F66-20C2-FBC2-9AAC-4F6A0679E4CD}"/>
              </a:ext>
            </a:extLst>
          </p:cNvPr>
          <p:cNvSpPr txBox="1"/>
          <p:nvPr/>
        </p:nvSpPr>
        <p:spPr>
          <a:xfrm>
            <a:off x="333962" y="687676"/>
            <a:ext cx="8995460" cy="660822"/>
          </a:xfrm>
          <a:prstGeom prst="rect">
            <a:avLst/>
          </a:prstGeom>
          <a:noFill/>
        </p:spPr>
        <p:txBody>
          <a:bodyPr wrap="square" lIns="0" tIns="0" rIns="0" bIns="0" rtlCol="0">
            <a:spAutoFit/>
          </a:bodyPr>
          <a:lstStyle/>
          <a:p>
            <a:pPr defTabSz="1219140">
              <a:lnSpc>
                <a:spcPct val="150000"/>
              </a:lnSpc>
              <a:defRPr/>
            </a:pPr>
            <a:r>
              <a:rPr lang="en-US" sz="3200" b="1">
                <a:solidFill>
                  <a:srgbClr val="003341"/>
                </a:solidFill>
                <a:latin typeface="Montserrat" pitchFamily="2" charset="77"/>
              </a:rPr>
              <a:t>The Consequence – The wrong drug </a:t>
            </a:r>
            <a:endParaRPr lang="en-US" sz="3200">
              <a:solidFill>
                <a:srgbClr val="003341"/>
              </a:solidFill>
              <a:latin typeface="Metropolis Medium" pitchFamily="2" charset="77"/>
            </a:endParaRPr>
          </a:p>
        </p:txBody>
      </p:sp>
      <p:pic>
        <p:nvPicPr>
          <p:cNvPr id="27" name="Picture 26" descr="A white logo on a black background&#10;&#10;Description automatically generated">
            <a:extLst>
              <a:ext uri="{FF2B5EF4-FFF2-40B4-BE49-F238E27FC236}">
                <a16:creationId xmlns:a16="http://schemas.microsoft.com/office/drawing/2014/main" id="{8142476E-42CB-3D5B-F2EF-E57F16F5924B}"/>
              </a:ext>
            </a:extLst>
          </p:cNvPr>
          <p:cNvPicPr>
            <a:picLocks noChangeAspect="1"/>
          </p:cNvPicPr>
          <p:nvPr/>
        </p:nvPicPr>
        <p:blipFill>
          <a:blip r:embed="rId3"/>
          <a:stretch>
            <a:fillRect/>
          </a:stretch>
        </p:blipFill>
        <p:spPr>
          <a:xfrm>
            <a:off x="10529054" y="249835"/>
            <a:ext cx="846852" cy="706275"/>
          </a:xfrm>
          <a:prstGeom prst="rect">
            <a:avLst/>
          </a:prstGeom>
        </p:spPr>
      </p:pic>
      <p:sp>
        <p:nvSpPr>
          <p:cNvPr id="31" name="TextBox 30">
            <a:extLst>
              <a:ext uri="{FF2B5EF4-FFF2-40B4-BE49-F238E27FC236}">
                <a16:creationId xmlns:a16="http://schemas.microsoft.com/office/drawing/2014/main" id="{5A4F4C2F-07AB-B8AC-2EA2-C0BE835DC595}"/>
              </a:ext>
            </a:extLst>
          </p:cNvPr>
          <p:cNvSpPr txBox="1"/>
          <p:nvPr/>
        </p:nvSpPr>
        <p:spPr>
          <a:xfrm>
            <a:off x="334352" y="223449"/>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
        <p:nvSpPr>
          <p:cNvPr id="4" name="TextBox 3">
            <a:extLst>
              <a:ext uri="{FF2B5EF4-FFF2-40B4-BE49-F238E27FC236}">
                <a16:creationId xmlns:a16="http://schemas.microsoft.com/office/drawing/2014/main" id="{EB39BDE4-341C-5FFF-147D-D9A215889DEB}"/>
              </a:ext>
            </a:extLst>
          </p:cNvPr>
          <p:cNvSpPr txBox="1"/>
          <p:nvPr/>
        </p:nvSpPr>
        <p:spPr>
          <a:xfrm>
            <a:off x="587829" y="1726110"/>
            <a:ext cx="8995460" cy="884538"/>
          </a:xfrm>
          <a:prstGeom prst="rect">
            <a:avLst/>
          </a:prstGeom>
          <a:noFill/>
        </p:spPr>
        <p:txBody>
          <a:bodyPr wrap="square">
            <a:spAutoFit/>
          </a:bodyPr>
          <a:lstStyle/>
          <a:p>
            <a:pPr marL="457189" indent="-457189">
              <a:lnSpc>
                <a:spcPct val="110000"/>
              </a:lnSpc>
              <a:buFont typeface="Symbol" panose="05050102010706020507" pitchFamily="18" charset="2"/>
              <a:buChar char=""/>
            </a:pPr>
            <a:r>
              <a:rPr lang="en-US"/>
              <a:t>Carriers are at a greater risk of </a:t>
            </a:r>
            <a:r>
              <a:rPr lang="en-US" b="1"/>
              <a:t>irreversible</a:t>
            </a:r>
            <a:r>
              <a:rPr lang="en-US"/>
              <a:t> hearing loss, particularly neonates after aminoglycoside antibiotics exposure</a:t>
            </a:r>
          </a:p>
        </p:txBody>
      </p:sp>
      <p:sp>
        <p:nvSpPr>
          <p:cNvPr id="5" name="TextBox 4">
            <a:extLst>
              <a:ext uri="{FF2B5EF4-FFF2-40B4-BE49-F238E27FC236}">
                <a16:creationId xmlns:a16="http://schemas.microsoft.com/office/drawing/2014/main" id="{E92E8162-0345-3F3A-B23A-5A5E769D1EB4}"/>
              </a:ext>
            </a:extLst>
          </p:cNvPr>
          <p:cNvSpPr txBox="1"/>
          <p:nvPr/>
        </p:nvSpPr>
        <p:spPr>
          <a:xfrm>
            <a:off x="414398" y="3241448"/>
            <a:ext cx="8995460" cy="375103"/>
          </a:xfrm>
          <a:prstGeom prst="rect">
            <a:avLst/>
          </a:prstGeom>
          <a:noFill/>
        </p:spPr>
        <p:txBody>
          <a:bodyPr wrap="square">
            <a:spAutoFit/>
          </a:bodyPr>
          <a:lstStyle/>
          <a:p>
            <a:pPr>
              <a:lnSpc>
                <a:spcPct val="110000"/>
              </a:lnSpc>
            </a:pPr>
            <a:r>
              <a:rPr lang="en-US" sz="1800" b="1">
                <a:solidFill>
                  <a:srgbClr val="009BA4"/>
                </a:solidFill>
                <a:latin typeface="Montserrat" panose="00000500000000000000" pitchFamily="50" charset="0"/>
              </a:rPr>
              <a:t>Population Frequencies of MT-RNR1 Variants by Ethnicity </a:t>
            </a:r>
            <a:endParaRPr lang="en-US" sz="1800" b="1" i="1">
              <a:solidFill>
                <a:srgbClr val="009BA4"/>
              </a:solidFill>
              <a:latin typeface="Montserrat" panose="00000500000000000000" pitchFamily="50" charset="0"/>
            </a:endParaRPr>
          </a:p>
        </p:txBody>
      </p:sp>
      <p:graphicFrame>
        <p:nvGraphicFramePr>
          <p:cNvPr id="8" name="Table 7">
            <a:extLst>
              <a:ext uri="{FF2B5EF4-FFF2-40B4-BE49-F238E27FC236}">
                <a16:creationId xmlns:a16="http://schemas.microsoft.com/office/drawing/2014/main" id="{9D6B757F-A2FB-8115-27CB-F1F9648C6DEB}"/>
              </a:ext>
            </a:extLst>
          </p:cNvPr>
          <p:cNvGraphicFramePr>
            <a:graphicFrameLocks noGrp="1"/>
          </p:cNvGraphicFramePr>
          <p:nvPr>
            <p:extLst>
              <p:ext uri="{D42A27DB-BD31-4B8C-83A1-F6EECF244321}">
                <p14:modId xmlns:p14="http://schemas.microsoft.com/office/powerpoint/2010/main" val="1735003279"/>
              </p:ext>
            </p:extLst>
          </p:nvPr>
        </p:nvGraphicFramePr>
        <p:xfrm>
          <a:off x="494836" y="3860323"/>
          <a:ext cx="8915022" cy="1658734"/>
        </p:xfrm>
        <a:graphic>
          <a:graphicData uri="http://schemas.openxmlformats.org/drawingml/2006/table">
            <a:tbl>
              <a:tblPr>
                <a:tableStyleId>{5C22544A-7EE6-4342-B048-85BDC9FD1C3A}</a:tableStyleId>
              </a:tblPr>
              <a:tblGrid>
                <a:gridCol w="1485837">
                  <a:extLst>
                    <a:ext uri="{9D8B030D-6E8A-4147-A177-3AD203B41FA5}">
                      <a16:colId xmlns:a16="http://schemas.microsoft.com/office/drawing/2014/main" val="714947005"/>
                    </a:ext>
                  </a:extLst>
                </a:gridCol>
                <a:gridCol w="1485837">
                  <a:extLst>
                    <a:ext uri="{9D8B030D-6E8A-4147-A177-3AD203B41FA5}">
                      <a16:colId xmlns:a16="http://schemas.microsoft.com/office/drawing/2014/main" val="1809564926"/>
                    </a:ext>
                  </a:extLst>
                </a:gridCol>
                <a:gridCol w="1485837">
                  <a:extLst>
                    <a:ext uri="{9D8B030D-6E8A-4147-A177-3AD203B41FA5}">
                      <a16:colId xmlns:a16="http://schemas.microsoft.com/office/drawing/2014/main" val="3442806475"/>
                    </a:ext>
                  </a:extLst>
                </a:gridCol>
                <a:gridCol w="1485837">
                  <a:extLst>
                    <a:ext uri="{9D8B030D-6E8A-4147-A177-3AD203B41FA5}">
                      <a16:colId xmlns:a16="http://schemas.microsoft.com/office/drawing/2014/main" val="716170152"/>
                    </a:ext>
                  </a:extLst>
                </a:gridCol>
                <a:gridCol w="1485837">
                  <a:extLst>
                    <a:ext uri="{9D8B030D-6E8A-4147-A177-3AD203B41FA5}">
                      <a16:colId xmlns:a16="http://schemas.microsoft.com/office/drawing/2014/main" val="3641076352"/>
                    </a:ext>
                  </a:extLst>
                </a:gridCol>
                <a:gridCol w="1485837">
                  <a:extLst>
                    <a:ext uri="{9D8B030D-6E8A-4147-A177-3AD203B41FA5}">
                      <a16:colId xmlns:a16="http://schemas.microsoft.com/office/drawing/2014/main" val="2859346650"/>
                    </a:ext>
                  </a:extLst>
                </a:gridCol>
              </a:tblGrid>
              <a:tr h="829367">
                <a:tc>
                  <a:txBody>
                    <a:bodyPr/>
                    <a:lstStyle/>
                    <a:p>
                      <a:pPr algn="ctr" fontAlgn="b">
                        <a:buNone/>
                      </a:pPr>
                      <a:r>
                        <a:rPr lang="en-GB" sz="1100" b="1" u="none" strike="noStrike">
                          <a:solidFill>
                            <a:schemeClr val="bg1"/>
                          </a:solidFill>
                          <a:effectLst/>
                          <a:latin typeface="Montserrat" panose="00000500000000000000" pitchFamily="50" charset="0"/>
                        </a:rPr>
                        <a:t>MT-RNR1 allele</a:t>
                      </a:r>
                      <a:endParaRPr lang="en-GB" sz="1100" b="1" i="0" u="none" strike="noStrike">
                        <a:solidFill>
                          <a:schemeClr val="bg1"/>
                        </a:solidFill>
                        <a:effectLst/>
                        <a:latin typeface="Montserrat" panose="00000500000000000000" pitchFamily="50" charset="0"/>
                      </a:endParaRPr>
                    </a:p>
                  </a:txBody>
                  <a:tcPr marL="7620" marR="7620" marT="7620" marB="0" anchor="ctr">
                    <a:solidFill>
                      <a:srgbClr val="009BA4"/>
                    </a:solidFill>
                  </a:tcPr>
                </a:tc>
                <a:tc>
                  <a:txBody>
                    <a:bodyPr/>
                    <a:lstStyle/>
                    <a:p>
                      <a:pPr algn="ctr" fontAlgn="b">
                        <a:buNone/>
                      </a:pPr>
                      <a:r>
                        <a:rPr lang="en-GB" sz="1100" b="1" u="none" strike="noStrike">
                          <a:solidFill>
                            <a:schemeClr val="bg1"/>
                          </a:solidFill>
                          <a:effectLst/>
                          <a:latin typeface="Montserrat" panose="00000500000000000000" pitchFamily="50" charset="0"/>
                        </a:rPr>
                        <a:t>Central/South Asian</a:t>
                      </a:r>
                      <a:endParaRPr lang="en-GB" sz="1100" b="1" i="0" u="none" strike="noStrike">
                        <a:solidFill>
                          <a:schemeClr val="bg1"/>
                        </a:solidFill>
                        <a:effectLst/>
                        <a:latin typeface="Montserrat" panose="00000500000000000000" pitchFamily="50" charset="0"/>
                      </a:endParaRPr>
                    </a:p>
                  </a:txBody>
                  <a:tcPr marL="7620" marR="7620" marT="7620" marB="0" anchor="ctr">
                    <a:solidFill>
                      <a:srgbClr val="009BA4"/>
                    </a:solidFill>
                  </a:tcPr>
                </a:tc>
                <a:tc>
                  <a:txBody>
                    <a:bodyPr/>
                    <a:lstStyle/>
                    <a:p>
                      <a:pPr algn="ctr" fontAlgn="b">
                        <a:buNone/>
                      </a:pPr>
                      <a:r>
                        <a:rPr lang="en-GB" sz="1100" b="1" u="none" strike="noStrike">
                          <a:solidFill>
                            <a:schemeClr val="bg1"/>
                          </a:solidFill>
                          <a:effectLst/>
                          <a:latin typeface="Montserrat" panose="00000500000000000000" pitchFamily="50" charset="0"/>
                        </a:rPr>
                        <a:t>East Asian</a:t>
                      </a:r>
                      <a:endParaRPr lang="en-GB" sz="1100" b="1" i="0" u="none" strike="noStrike">
                        <a:solidFill>
                          <a:schemeClr val="bg1"/>
                        </a:solidFill>
                        <a:effectLst/>
                        <a:latin typeface="Montserrat" panose="00000500000000000000" pitchFamily="50" charset="0"/>
                      </a:endParaRPr>
                    </a:p>
                  </a:txBody>
                  <a:tcPr marL="7620" marR="7620" marT="7620" marB="0" anchor="ctr">
                    <a:solidFill>
                      <a:srgbClr val="009BA4"/>
                    </a:solidFill>
                  </a:tcPr>
                </a:tc>
                <a:tc>
                  <a:txBody>
                    <a:bodyPr/>
                    <a:lstStyle/>
                    <a:p>
                      <a:pPr algn="ctr" fontAlgn="b">
                        <a:buNone/>
                      </a:pPr>
                      <a:r>
                        <a:rPr lang="en-GB" sz="1100" b="1" u="none" strike="noStrike">
                          <a:solidFill>
                            <a:schemeClr val="bg1"/>
                          </a:solidFill>
                          <a:effectLst/>
                          <a:latin typeface="Montserrat" panose="00000500000000000000" pitchFamily="50" charset="0"/>
                        </a:rPr>
                        <a:t>European*</a:t>
                      </a:r>
                      <a:endParaRPr lang="en-GB" sz="1100" b="1" i="0" u="none" strike="noStrike">
                        <a:solidFill>
                          <a:schemeClr val="bg1"/>
                        </a:solidFill>
                        <a:effectLst/>
                        <a:latin typeface="Montserrat" panose="00000500000000000000" pitchFamily="50" charset="0"/>
                      </a:endParaRPr>
                    </a:p>
                  </a:txBody>
                  <a:tcPr marL="7620" marR="7620" marT="7620" marB="0" anchor="ctr">
                    <a:solidFill>
                      <a:srgbClr val="009BA4"/>
                    </a:solidFill>
                  </a:tcPr>
                </a:tc>
                <a:tc>
                  <a:txBody>
                    <a:bodyPr/>
                    <a:lstStyle/>
                    <a:p>
                      <a:pPr algn="ctr" fontAlgn="b">
                        <a:buNone/>
                      </a:pPr>
                      <a:r>
                        <a:rPr lang="en-GB" sz="1100" b="1" u="none" strike="noStrike">
                          <a:solidFill>
                            <a:schemeClr val="bg1"/>
                          </a:solidFill>
                          <a:effectLst/>
                          <a:latin typeface="Montserrat" panose="00000500000000000000" pitchFamily="50" charset="0"/>
                        </a:rPr>
                        <a:t>Near Eastern</a:t>
                      </a:r>
                      <a:endParaRPr lang="en-GB" sz="1100" b="1" i="0" u="none" strike="noStrike">
                        <a:solidFill>
                          <a:schemeClr val="bg1"/>
                        </a:solidFill>
                        <a:effectLst/>
                        <a:latin typeface="Montserrat" panose="00000500000000000000" pitchFamily="50" charset="0"/>
                      </a:endParaRPr>
                    </a:p>
                  </a:txBody>
                  <a:tcPr marL="7620" marR="7620" marT="7620" marB="0" anchor="ctr">
                    <a:solidFill>
                      <a:srgbClr val="009BA4"/>
                    </a:solidFill>
                  </a:tcPr>
                </a:tc>
                <a:tc>
                  <a:txBody>
                    <a:bodyPr/>
                    <a:lstStyle/>
                    <a:p>
                      <a:pPr algn="ctr" fontAlgn="b">
                        <a:buNone/>
                      </a:pPr>
                      <a:r>
                        <a:rPr lang="en-GB" sz="1100" b="1" u="none" strike="noStrike">
                          <a:solidFill>
                            <a:schemeClr val="bg1"/>
                          </a:solidFill>
                          <a:effectLst/>
                          <a:latin typeface="Montserrat" panose="00000500000000000000" pitchFamily="50" charset="0"/>
                        </a:rPr>
                        <a:t>Sub-Saharan African</a:t>
                      </a:r>
                      <a:endParaRPr lang="en-GB" sz="1100" b="1" i="0" u="none" strike="noStrike">
                        <a:solidFill>
                          <a:schemeClr val="bg1"/>
                        </a:solidFill>
                        <a:effectLst/>
                        <a:latin typeface="Montserrat" panose="00000500000000000000" pitchFamily="50" charset="0"/>
                      </a:endParaRPr>
                    </a:p>
                  </a:txBody>
                  <a:tcPr marL="7620" marR="7620" marT="7620" marB="0" anchor="ctr">
                    <a:solidFill>
                      <a:srgbClr val="009BA4"/>
                    </a:solidFill>
                  </a:tcPr>
                </a:tc>
                <a:extLst>
                  <a:ext uri="{0D108BD9-81ED-4DB2-BD59-A6C34878D82A}">
                    <a16:rowId xmlns:a16="http://schemas.microsoft.com/office/drawing/2014/main" val="3075022509"/>
                  </a:ext>
                </a:extLst>
              </a:tr>
              <a:tr h="829367">
                <a:tc>
                  <a:txBody>
                    <a:bodyPr/>
                    <a:lstStyle/>
                    <a:p>
                      <a:pPr algn="ctr" fontAlgn="b">
                        <a:buNone/>
                      </a:pPr>
                      <a:r>
                        <a:rPr lang="en-GB" sz="1100" u="none" strike="noStrike">
                          <a:solidFill>
                            <a:schemeClr val="tx1"/>
                          </a:solidFill>
                          <a:effectLst/>
                          <a:latin typeface="Montserrat" panose="00000500000000000000" pitchFamily="50" charset="0"/>
                        </a:rPr>
                        <a:t>m.1555A&gt;G</a:t>
                      </a:r>
                      <a:endParaRPr lang="en-GB" sz="1100" b="0" i="0" u="none" strike="noStrike">
                        <a:solidFill>
                          <a:schemeClr val="tx1"/>
                        </a:solidFill>
                        <a:effectLst/>
                        <a:latin typeface="Montserrat" panose="00000500000000000000" pitchFamily="50" charset="0"/>
                      </a:endParaRPr>
                    </a:p>
                  </a:txBody>
                  <a:tcPr marL="7620" marR="7620" marT="7620" marB="0" anchor="ctr">
                    <a:noFill/>
                  </a:tcPr>
                </a:tc>
                <a:tc>
                  <a:txBody>
                    <a:bodyPr/>
                    <a:lstStyle/>
                    <a:p>
                      <a:pPr algn="ctr" fontAlgn="b">
                        <a:buNone/>
                      </a:pPr>
                      <a:r>
                        <a:rPr lang="en-GB" sz="1100" u="none" strike="noStrike">
                          <a:solidFill>
                            <a:schemeClr val="tx1"/>
                          </a:solidFill>
                          <a:effectLst/>
                          <a:latin typeface="Montserrat" panose="00000500000000000000" pitchFamily="50" charset="0"/>
                        </a:rPr>
                        <a:t>1 in 900</a:t>
                      </a:r>
                      <a:endParaRPr lang="en-GB" sz="1100" b="0" i="0" u="none" strike="noStrike">
                        <a:solidFill>
                          <a:schemeClr val="tx1"/>
                        </a:solidFill>
                        <a:effectLst/>
                        <a:latin typeface="Montserrat" panose="00000500000000000000" pitchFamily="50" charset="0"/>
                      </a:endParaRPr>
                    </a:p>
                  </a:txBody>
                  <a:tcPr marL="7620" marR="7620" marT="7620" marB="0" anchor="ctr">
                    <a:noFill/>
                  </a:tcPr>
                </a:tc>
                <a:tc>
                  <a:txBody>
                    <a:bodyPr/>
                    <a:lstStyle/>
                    <a:p>
                      <a:pPr algn="ctr" fontAlgn="b">
                        <a:buNone/>
                      </a:pPr>
                      <a:r>
                        <a:rPr lang="en-GB" sz="1100" u="none" strike="noStrike">
                          <a:solidFill>
                            <a:schemeClr val="tx1"/>
                          </a:solidFill>
                          <a:effectLst/>
                          <a:latin typeface="Montserrat" panose="00000500000000000000" pitchFamily="50" charset="0"/>
                        </a:rPr>
                        <a:t>1 in 55</a:t>
                      </a:r>
                      <a:endParaRPr lang="en-GB" sz="1100" b="0" i="0" u="none" strike="noStrike">
                        <a:solidFill>
                          <a:schemeClr val="tx1"/>
                        </a:solidFill>
                        <a:effectLst/>
                        <a:latin typeface="Montserrat" panose="00000500000000000000" pitchFamily="50" charset="0"/>
                      </a:endParaRPr>
                    </a:p>
                  </a:txBody>
                  <a:tcPr marL="7620" marR="7620" marT="7620" marB="0" anchor="ctr">
                    <a:noFill/>
                  </a:tcPr>
                </a:tc>
                <a:tc>
                  <a:txBody>
                    <a:bodyPr/>
                    <a:lstStyle/>
                    <a:p>
                      <a:pPr algn="ctr" fontAlgn="b">
                        <a:buNone/>
                      </a:pPr>
                      <a:r>
                        <a:rPr lang="en-GB" sz="1100" u="none" strike="noStrike">
                          <a:solidFill>
                            <a:schemeClr val="tx1"/>
                          </a:solidFill>
                          <a:effectLst/>
                          <a:latin typeface="Montserrat" panose="00000500000000000000" pitchFamily="50" charset="0"/>
                        </a:rPr>
                        <a:t>1 in 900</a:t>
                      </a:r>
                      <a:endParaRPr lang="en-GB" sz="1100" b="0" i="0" u="none" strike="noStrike">
                        <a:solidFill>
                          <a:schemeClr val="tx1"/>
                        </a:solidFill>
                        <a:effectLst/>
                        <a:latin typeface="Montserrat" panose="00000500000000000000" pitchFamily="50" charset="0"/>
                      </a:endParaRPr>
                    </a:p>
                  </a:txBody>
                  <a:tcPr marL="7620" marR="7620" marT="7620" marB="0" anchor="ctr">
                    <a:noFill/>
                  </a:tcPr>
                </a:tc>
                <a:tc>
                  <a:txBody>
                    <a:bodyPr/>
                    <a:lstStyle/>
                    <a:p>
                      <a:pPr algn="ctr" fontAlgn="b">
                        <a:buNone/>
                      </a:pPr>
                      <a:r>
                        <a:rPr lang="en-GB" sz="1100" u="none" strike="noStrike">
                          <a:solidFill>
                            <a:schemeClr val="tx1"/>
                          </a:solidFill>
                          <a:effectLst/>
                          <a:latin typeface="Montserrat" panose="00000500000000000000" pitchFamily="50" charset="0"/>
                        </a:rPr>
                        <a:t>1 in 700</a:t>
                      </a:r>
                      <a:endParaRPr lang="en-GB" sz="1100" b="0" i="0" u="none" strike="noStrike">
                        <a:solidFill>
                          <a:schemeClr val="tx1"/>
                        </a:solidFill>
                        <a:effectLst/>
                        <a:latin typeface="Montserrat" panose="00000500000000000000" pitchFamily="50" charset="0"/>
                      </a:endParaRPr>
                    </a:p>
                  </a:txBody>
                  <a:tcPr marL="7620" marR="7620" marT="7620" marB="0" anchor="ctr">
                    <a:noFill/>
                  </a:tcPr>
                </a:tc>
                <a:tc>
                  <a:txBody>
                    <a:bodyPr/>
                    <a:lstStyle/>
                    <a:p>
                      <a:pPr algn="ctr" fontAlgn="b">
                        <a:buNone/>
                      </a:pPr>
                      <a:r>
                        <a:rPr lang="en-GB" sz="1100" u="none" strike="noStrike">
                          <a:solidFill>
                            <a:schemeClr val="tx1"/>
                          </a:solidFill>
                          <a:effectLst/>
                          <a:latin typeface="Montserrat" panose="00000500000000000000" pitchFamily="50" charset="0"/>
                        </a:rPr>
                        <a:t>1 in 333</a:t>
                      </a:r>
                      <a:endParaRPr lang="en-GB" sz="1100" b="0" i="0" u="none" strike="noStrike">
                        <a:solidFill>
                          <a:schemeClr val="tx1"/>
                        </a:solidFill>
                        <a:effectLst/>
                        <a:latin typeface="Montserrat" panose="00000500000000000000" pitchFamily="50" charset="0"/>
                      </a:endParaRPr>
                    </a:p>
                  </a:txBody>
                  <a:tcPr marL="7620" marR="7620" marT="7620" marB="0" anchor="ctr">
                    <a:noFill/>
                  </a:tcPr>
                </a:tc>
                <a:extLst>
                  <a:ext uri="{0D108BD9-81ED-4DB2-BD59-A6C34878D82A}">
                    <a16:rowId xmlns:a16="http://schemas.microsoft.com/office/drawing/2014/main" val="527779536"/>
                  </a:ext>
                </a:extLst>
              </a:tr>
            </a:tbl>
          </a:graphicData>
        </a:graphic>
      </p:graphicFrame>
      <p:sp>
        <p:nvSpPr>
          <p:cNvPr id="9" name="TextBox 8">
            <a:extLst>
              <a:ext uri="{FF2B5EF4-FFF2-40B4-BE49-F238E27FC236}">
                <a16:creationId xmlns:a16="http://schemas.microsoft.com/office/drawing/2014/main" id="{C12266DD-9933-F410-54EF-A2BE796FA321}"/>
              </a:ext>
            </a:extLst>
          </p:cNvPr>
          <p:cNvSpPr txBox="1"/>
          <p:nvPr/>
        </p:nvSpPr>
        <p:spPr>
          <a:xfrm>
            <a:off x="532968" y="5509501"/>
            <a:ext cx="4498347" cy="261610"/>
          </a:xfrm>
          <a:prstGeom prst="rect">
            <a:avLst/>
          </a:prstGeom>
          <a:noFill/>
        </p:spPr>
        <p:txBody>
          <a:bodyPr wrap="none" rtlCol="0">
            <a:spAutoFit/>
          </a:bodyPr>
          <a:lstStyle/>
          <a:p>
            <a:r>
              <a:rPr lang="en-US" sz="1100" i="1" dirty="0">
                <a:latin typeface="Montserrat" panose="00000500000000000000" pitchFamily="50" charset="0"/>
              </a:rPr>
              <a:t>*Frequency observed in the UK from routine testing ~1 in 300</a:t>
            </a:r>
            <a:endParaRPr lang="en-GB" sz="1100" i="1" dirty="0">
              <a:latin typeface="Montserrat" panose="00000500000000000000" pitchFamily="50" charset="0"/>
            </a:endParaRPr>
          </a:p>
        </p:txBody>
      </p:sp>
    </p:spTree>
    <p:extLst>
      <p:ext uri="{BB962C8B-B14F-4D97-AF65-F5344CB8AC3E}">
        <p14:creationId xmlns:p14="http://schemas.microsoft.com/office/powerpoint/2010/main" val="739975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59F58-19B8-BB64-C52E-B096297361C6}"/>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9AC73D1-24CF-0CEA-C16F-F96B0ED608D9}"/>
              </a:ext>
            </a:extLst>
          </p:cNvPr>
          <p:cNvSpPr txBox="1"/>
          <p:nvPr/>
        </p:nvSpPr>
        <p:spPr>
          <a:xfrm>
            <a:off x="333962" y="687676"/>
            <a:ext cx="8995460" cy="660822"/>
          </a:xfrm>
          <a:prstGeom prst="rect">
            <a:avLst/>
          </a:prstGeom>
          <a:noFill/>
        </p:spPr>
        <p:txBody>
          <a:bodyPr wrap="square" lIns="0" tIns="0" rIns="0" bIns="0" rtlCol="0">
            <a:spAutoFit/>
          </a:bodyPr>
          <a:lstStyle/>
          <a:p>
            <a:pPr defTabSz="1219140">
              <a:lnSpc>
                <a:spcPct val="150000"/>
              </a:lnSpc>
              <a:defRPr/>
            </a:pPr>
            <a:r>
              <a:rPr lang="en-US" sz="3200" b="1">
                <a:solidFill>
                  <a:srgbClr val="003341"/>
                </a:solidFill>
                <a:latin typeface="Montserrat" pitchFamily="2" charset="77"/>
              </a:rPr>
              <a:t>The Guidance - CPIC</a:t>
            </a:r>
            <a:endParaRPr lang="en-US" sz="3200">
              <a:solidFill>
                <a:srgbClr val="003341"/>
              </a:solidFill>
              <a:latin typeface="Metropolis Medium" pitchFamily="2" charset="77"/>
            </a:endParaRPr>
          </a:p>
        </p:txBody>
      </p:sp>
      <p:pic>
        <p:nvPicPr>
          <p:cNvPr id="27" name="Picture 26" descr="A white logo on a black background&#10;&#10;Description automatically generated">
            <a:extLst>
              <a:ext uri="{FF2B5EF4-FFF2-40B4-BE49-F238E27FC236}">
                <a16:creationId xmlns:a16="http://schemas.microsoft.com/office/drawing/2014/main" id="{7EE1F507-B6E0-5F27-7865-0A52D3D073DC}"/>
              </a:ext>
            </a:extLst>
          </p:cNvPr>
          <p:cNvPicPr>
            <a:picLocks noChangeAspect="1"/>
          </p:cNvPicPr>
          <p:nvPr/>
        </p:nvPicPr>
        <p:blipFill>
          <a:blip r:embed="rId3"/>
          <a:stretch>
            <a:fillRect/>
          </a:stretch>
        </p:blipFill>
        <p:spPr>
          <a:xfrm>
            <a:off x="10529054" y="249835"/>
            <a:ext cx="846852" cy="706275"/>
          </a:xfrm>
          <a:prstGeom prst="rect">
            <a:avLst/>
          </a:prstGeom>
        </p:spPr>
      </p:pic>
      <p:sp>
        <p:nvSpPr>
          <p:cNvPr id="31" name="TextBox 30">
            <a:extLst>
              <a:ext uri="{FF2B5EF4-FFF2-40B4-BE49-F238E27FC236}">
                <a16:creationId xmlns:a16="http://schemas.microsoft.com/office/drawing/2014/main" id="{6FD1BC75-D981-7FC4-6158-A6DC6D90EBC1}"/>
              </a:ext>
            </a:extLst>
          </p:cNvPr>
          <p:cNvSpPr txBox="1"/>
          <p:nvPr/>
        </p:nvSpPr>
        <p:spPr>
          <a:xfrm>
            <a:off x="334352" y="223449"/>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
        <p:nvSpPr>
          <p:cNvPr id="4" name="TextBox 3">
            <a:extLst>
              <a:ext uri="{FF2B5EF4-FFF2-40B4-BE49-F238E27FC236}">
                <a16:creationId xmlns:a16="http://schemas.microsoft.com/office/drawing/2014/main" id="{EC6FD257-E577-65B2-E9FF-3A39D84B440F}"/>
              </a:ext>
            </a:extLst>
          </p:cNvPr>
          <p:cNvSpPr txBox="1"/>
          <p:nvPr/>
        </p:nvSpPr>
        <p:spPr>
          <a:xfrm>
            <a:off x="598715" y="1468642"/>
            <a:ext cx="9196450" cy="4540923"/>
          </a:xfrm>
          <a:prstGeom prst="rect">
            <a:avLst/>
          </a:prstGeom>
          <a:noFill/>
        </p:spPr>
        <p:txBody>
          <a:bodyPr wrap="square">
            <a:spAutoFit/>
          </a:bodyPr>
          <a:lstStyle/>
          <a:p>
            <a:pPr marL="457189" indent="-457189" algn="just">
              <a:lnSpc>
                <a:spcPct val="110000"/>
              </a:lnSpc>
              <a:buFont typeface="Symbol" panose="05050102010706020507" pitchFamily="18" charset="2"/>
              <a:buChar char=""/>
            </a:pPr>
            <a:endParaRPr lang="en-GB" sz="2400"/>
          </a:p>
          <a:p>
            <a:pPr marL="457189" indent="-457189" algn="just">
              <a:lnSpc>
                <a:spcPct val="110000"/>
              </a:lnSpc>
              <a:buFont typeface="Symbol" panose="05050102010706020507" pitchFamily="18" charset="2"/>
              <a:buChar char=""/>
            </a:pPr>
            <a:endParaRPr lang="en-GB" sz="2400"/>
          </a:p>
          <a:p>
            <a:pPr marL="457189" indent="-457189" algn="just">
              <a:lnSpc>
                <a:spcPct val="110000"/>
              </a:lnSpc>
              <a:buFont typeface="Symbol" panose="05050102010706020507" pitchFamily="18" charset="2"/>
              <a:buChar char=""/>
            </a:pPr>
            <a:endParaRPr lang="en-GB" sz="2400"/>
          </a:p>
          <a:p>
            <a:pPr algn="just">
              <a:lnSpc>
                <a:spcPct val="110000"/>
              </a:lnSpc>
            </a:pPr>
            <a:endParaRPr lang="en-GB" sz="2400"/>
          </a:p>
          <a:p>
            <a:pPr>
              <a:lnSpc>
                <a:spcPct val="110000"/>
              </a:lnSpc>
            </a:pPr>
            <a:endParaRPr lang="en-US"/>
          </a:p>
          <a:p>
            <a:pPr>
              <a:lnSpc>
                <a:spcPct val="110000"/>
              </a:lnSpc>
            </a:pPr>
            <a:endParaRPr lang="en-US"/>
          </a:p>
          <a:p>
            <a:pPr marL="457189" indent="-457189">
              <a:lnSpc>
                <a:spcPct val="110000"/>
              </a:lnSpc>
              <a:buFont typeface="Symbol" panose="05050102010706020507" pitchFamily="18" charset="2"/>
              <a:buChar char=""/>
            </a:pPr>
            <a:r>
              <a:rPr lang="en-US"/>
              <a:t>Use of aminoglycosides should be avoided in individuals with an MT-RNR1 variant associated with an increased risk of aminoglycoside-induced hearing loss.</a:t>
            </a:r>
          </a:p>
          <a:p>
            <a:pPr marL="457189" indent="-457189">
              <a:lnSpc>
                <a:spcPct val="110000"/>
              </a:lnSpc>
              <a:buFont typeface="Symbol" panose="05050102010706020507" pitchFamily="18" charset="2"/>
              <a:buChar char=""/>
            </a:pPr>
            <a:endParaRPr lang="en-US"/>
          </a:p>
          <a:p>
            <a:pPr>
              <a:lnSpc>
                <a:spcPct val="110000"/>
              </a:lnSpc>
            </a:pPr>
            <a:endParaRPr lang="en-US"/>
          </a:p>
        </p:txBody>
      </p:sp>
      <p:pic>
        <p:nvPicPr>
          <p:cNvPr id="7" name="Picture 6">
            <a:extLst>
              <a:ext uri="{FF2B5EF4-FFF2-40B4-BE49-F238E27FC236}">
                <a16:creationId xmlns:a16="http://schemas.microsoft.com/office/drawing/2014/main" id="{9CCF15DB-264E-FFDA-32D7-3EF5A2929376}"/>
              </a:ext>
            </a:extLst>
          </p:cNvPr>
          <p:cNvPicPr>
            <a:picLocks noChangeAspect="1"/>
          </p:cNvPicPr>
          <p:nvPr/>
        </p:nvPicPr>
        <p:blipFill>
          <a:blip r:embed="rId4"/>
          <a:stretch>
            <a:fillRect/>
          </a:stretch>
        </p:blipFill>
        <p:spPr>
          <a:xfrm>
            <a:off x="598715" y="2180831"/>
            <a:ext cx="3212652" cy="1073205"/>
          </a:xfrm>
          <a:prstGeom prst="rect">
            <a:avLst/>
          </a:prstGeom>
        </p:spPr>
      </p:pic>
      <p:sp>
        <p:nvSpPr>
          <p:cNvPr id="11" name="TextBox 10">
            <a:extLst>
              <a:ext uri="{FF2B5EF4-FFF2-40B4-BE49-F238E27FC236}">
                <a16:creationId xmlns:a16="http://schemas.microsoft.com/office/drawing/2014/main" id="{0E2EEADA-F40A-22AA-10D1-9188D6BA1C5E}"/>
              </a:ext>
            </a:extLst>
          </p:cNvPr>
          <p:cNvSpPr txBox="1"/>
          <p:nvPr/>
        </p:nvSpPr>
        <p:spPr>
          <a:xfrm>
            <a:off x="4034481" y="1868900"/>
            <a:ext cx="5622138" cy="1697068"/>
          </a:xfrm>
          <a:prstGeom prst="rect">
            <a:avLst/>
          </a:prstGeom>
          <a:noFill/>
        </p:spPr>
        <p:txBody>
          <a:bodyPr wrap="square">
            <a:spAutoFit/>
          </a:bodyPr>
          <a:lstStyle/>
          <a:p>
            <a:pPr>
              <a:lnSpc>
                <a:spcPct val="110000"/>
              </a:lnSpc>
            </a:pPr>
            <a:r>
              <a:rPr lang="en-US" b="1"/>
              <a:t>Clinical Pharmacogenetics Implementation Consortium (CPIC) guideline for the use of aminoglycosides based on MT-RNR1 genotype</a:t>
            </a:r>
            <a:endParaRPr lang="en-US" sz="2400" b="1"/>
          </a:p>
        </p:txBody>
      </p:sp>
    </p:spTree>
    <p:extLst>
      <p:ext uri="{BB962C8B-B14F-4D97-AF65-F5344CB8AC3E}">
        <p14:creationId xmlns:p14="http://schemas.microsoft.com/office/powerpoint/2010/main" val="1417101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DC20C-383F-CBE3-6CE1-707F0E313CC2}"/>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F39F0B69-DCDA-B85F-BFEF-757C919A7E77}"/>
              </a:ext>
            </a:extLst>
          </p:cNvPr>
          <p:cNvSpPr txBox="1"/>
          <p:nvPr/>
        </p:nvSpPr>
        <p:spPr>
          <a:xfrm>
            <a:off x="317170" y="692946"/>
            <a:ext cx="7334872" cy="1398460"/>
          </a:xfrm>
          <a:prstGeom prst="rect">
            <a:avLst/>
          </a:prstGeom>
          <a:noFill/>
        </p:spPr>
        <p:txBody>
          <a:bodyPr wrap="square" lIns="0" tIns="0" rIns="0" bIns="0" rtlCol="0">
            <a:spAutoFit/>
          </a:bodyPr>
          <a:lstStyle/>
          <a:p>
            <a:pPr defTabSz="1219140">
              <a:lnSpc>
                <a:spcPct val="150000"/>
              </a:lnSpc>
              <a:defRPr/>
            </a:pPr>
            <a:r>
              <a:rPr lang="en-US" sz="3200" b="1">
                <a:solidFill>
                  <a:srgbClr val="003341"/>
                </a:solidFill>
                <a:latin typeface="Montserrat" pitchFamily="2" charset="77"/>
              </a:rPr>
              <a:t>The Guidance – European Medicines Agency</a:t>
            </a:r>
            <a:endParaRPr lang="en-US" sz="3200">
              <a:solidFill>
                <a:srgbClr val="003341"/>
              </a:solidFill>
              <a:latin typeface="Metropolis Medium" pitchFamily="2" charset="77"/>
            </a:endParaRPr>
          </a:p>
        </p:txBody>
      </p:sp>
      <p:sp>
        <p:nvSpPr>
          <p:cNvPr id="4" name="TextBox 3">
            <a:extLst>
              <a:ext uri="{FF2B5EF4-FFF2-40B4-BE49-F238E27FC236}">
                <a16:creationId xmlns:a16="http://schemas.microsoft.com/office/drawing/2014/main" id="{8D74E1BC-8F52-B92C-74F5-E00C53BE657B}"/>
              </a:ext>
            </a:extLst>
          </p:cNvPr>
          <p:cNvSpPr txBox="1"/>
          <p:nvPr/>
        </p:nvSpPr>
        <p:spPr>
          <a:xfrm>
            <a:off x="570401" y="3812956"/>
            <a:ext cx="8189795" cy="1569660"/>
          </a:xfrm>
          <a:prstGeom prst="rect">
            <a:avLst/>
          </a:prstGeom>
          <a:noFill/>
        </p:spPr>
        <p:txBody>
          <a:bodyPr wrap="square" lIns="91440" tIns="45720" rIns="91440" bIns="45720" anchor="t">
            <a:spAutoFit/>
          </a:bodyPr>
          <a:lstStyle/>
          <a:p>
            <a:pPr algn="just"/>
            <a:r>
              <a:rPr lang="en-US" dirty="0">
                <a:latin typeface="Metropolis"/>
              </a:rPr>
              <a:t>there is sufficient evidence to reflect a warning between gentamicin (systemic use) and </a:t>
            </a:r>
            <a:r>
              <a:rPr lang="en-US" b="1" dirty="0">
                <a:solidFill>
                  <a:srgbClr val="009BA4"/>
                </a:solidFill>
                <a:latin typeface="Metropolis"/>
              </a:rPr>
              <a:t>increased risk of aminoglycoside-associated ototoxicity</a:t>
            </a:r>
            <a:r>
              <a:rPr lang="en-US" dirty="0">
                <a:latin typeface="Metropolis"/>
              </a:rPr>
              <a:t> in patients with mitochondrial mutations in the product information.</a:t>
            </a:r>
          </a:p>
        </p:txBody>
      </p:sp>
      <p:pic>
        <p:nvPicPr>
          <p:cNvPr id="6" name="Graphic 5" descr="Open quotation mark with solid fill">
            <a:extLst>
              <a:ext uri="{FF2B5EF4-FFF2-40B4-BE49-F238E27FC236}">
                <a16:creationId xmlns:a16="http://schemas.microsoft.com/office/drawing/2014/main" id="{2DAD171A-AC11-AEF6-211B-6B7445C5FED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2277" y="3429000"/>
            <a:ext cx="720000" cy="720000"/>
          </a:xfrm>
          <a:prstGeom prst="rect">
            <a:avLst/>
          </a:prstGeom>
        </p:spPr>
      </p:pic>
      <p:sp>
        <p:nvSpPr>
          <p:cNvPr id="8" name="TextBox 7">
            <a:extLst>
              <a:ext uri="{FF2B5EF4-FFF2-40B4-BE49-F238E27FC236}">
                <a16:creationId xmlns:a16="http://schemas.microsoft.com/office/drawing/2014/main" id="{E31C1E16-5C98-658C-995E-D840DF598D9E}"/>
              </a:ext>
            </a:extLst>
          </p:cNvPr>
          <p:cNvSpPr txBox="1"/>
          <p:nvPr/>
        </p:nvSpPr>
        <p:spPr>
          <a:xfrm>
            <a:off x="358416" y="2475362"/>
            <a:ext cx="9119999" cy="553998"/>
          </a:xfrm>
          <a:prstGeom prst="rect">
            <a:avLst/>
          </a:prstGeom>
          <a:noFill/>
        </p:spPr>
        <p:txBody>
          <a:bodyPr wrap="square" lIns="0" tIns="0" rIns="0" bIns="0" rtlCol="0" anchor="t">
            <a:spAutoFit/>
          </a:bodyPr>
          <a:lstStyle/>
          <a:p>
            <a:pPr defTabSz="1219140">
              <a:defRPr/>
            </a:pPr>
            <a:r>
              <a:rPr lang="en-US" sz="1800" b="1">
                <a:solidFill>
                  <a:srgbClr val="8597A3"/>
                </a:solidFill>
                <a:latin typeface="Montserrat   "/>
              </a:rPr>
              <a:t>The EMA, </a:t>
            </a:r>
            <a:r>
              <a:rPr lang="en-US" sz="1800" b="1" err="1">
                <a:solidFill>
                  <a:srgbClr val="8597A3"/>
                </a:solidFill>
                <a:latin typeface="Montserrat   "/>
              </a:rPr>
              <a:t>CMDh</a:t>
            </a:r>
            <a:r>
              <a:rPr lang="en-US" sz="1800" b="1">
                <a:solidFill>
                  <a:srgbClr val="8597A3"/>
                </a:solidFill>
                <a:latin typeface="Montserrat   "/>
              </a:rPr>
              <a:t>, and PRAC have issued safety-related updates to the product information for systemic aminoglycosides.</a:t>
            </a:r>
          </a:p>
        </p:txBody>
      </p:sp>
      <p:pic>
        <p:nvPicPr>
          <p:cNvPr id="9" name="Picture 8" descr="A white logo on a black background&#10;&#10;Description automatically generated">
            <a:extLst>
              <a:ext uri="{FF2B5EF4-FFF2-40B4-BE49-F238E27FC236}">
                <a16:creationId xmlns:a16="http://schemas.microsoft.com/office/drawing/2014/main" id="{3E97E75A-9F86-F59F-216D-BBA26302168E}"/>
              </a:ext>
            </a:extLst>
          </p:cNvPr>
          <p:cNvPicPr>
            <a:picLocks noChangeAspect="1"/>
          </p:cNvPicPr>
          <p:nvPr/>
        </p:nvPicPr>
        <p:blipFill>
          <a:blip r:embed="rId4"/>
          <a:stretch>
            <a:fillRect/>
          </a:stretch>
        </p:blipFill>
        <p:spPr>
          <a:xfrm>
            <a:off x="10529054" y="249835"/>
            <a:ext cx="846852" cy="706275"/>
          </a:xfrm>
          <a:prstGeom prst="rect">
            <a:avLst/>
          </a:prstGeom>
        </p:spPr>
      </p:pic>
      <p:sp>
        <p:nvSpPr>
          <p:cNvPr id="10" name="TextBox 9">
            <a:extLst>
              <a:ext uri="{FF2B5EF4-FFF2-40B4-BE49-F238E27FC236}">
                <a16:creationId xmlns:a16="http://schemas.microsoft.com/office/drawing/2014/main" id="{5F6ADF54-1FF4-F6C2-63B0-913DFACA7ACB}"/>
              </a:ext>
            </a:extLst>
          </p:cNvPr>
          <p:cNvSpPr txBox="1"/>
          <p:nvPr/>
        </p:nvSpPr>
        <p:spPr>
          <a:xfrm>
            <a:off x="358416" y="215498"/>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
        <p:nvSpPr>
          <p:cNvPr id="2" name="Rectangle 1">
            <a:extLst>
              <a:ext uri="{FF2B5EF4-FFF2-40B4-BE49-F238E27FC236}">
                <a16:creationId xmlns:a16="http://schemas.microsoft.com/office/drawing/2014/main" id="{EC5623B2-E734-EE43-E080-CB6D18E93894}"/>
              </a:ext>
            </a:extLst>
          </p:cNvPr>
          <p:cNvSpPr/>
          <p:nvPr/>
        </p:nvSpPr>
        <p:spPr>
          <a:xfrm>
            <a:off x="7384362" y="420069"/>
            <a:ext cx="2052807" cy="3658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القارة العجوز - ويكيبيديا">
            <a:extLst>
              <a:ext uri="{FF2B5EF4-FFF2-40B4-BE49-F238E27FC236}">
                <a16:creationId xmlns:a16="http://schemas.microsoft.com/office/drawing/2014/main" id="{230D8D59-1C01-5FAC-8CD5-A0ECC4BFE9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9650" y="249835"/>
            <a:ext cx="1509444" cy="1006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723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A412CB22-CEF1-CA35-C084-ED4E3DE2E808}"/>
              </a:ext>
            </a:extLst>
          </p:cNvPr>
          <p:cNvSpPr txBox="1"/>
          <p:nvPr/>
        </p:nvSpPr>
        <p:spPr>
          <a:xfrm>
            <a:off x="322319" y="735191"/>
            <a:ext cx="7334872" cy="1398460"/>
          </a:xfrm>
          <a:prstGeom prst="rect">
            <a:avLst/>
          </a:prstGeom>
          <a:noFill/>
        </p:spPr>
        <p:txBody>
          <a:bodyPr wrap="square" lIns="0" tIns="0" rIns="0" bIns="0" rtlCol="0">
            <a:spAutoFit/>
          </a:bodyPr>
          <a:lstStyle/>
          <a:p>
            <a:pPr defTabSz="1219140">
              <a:lnSpc>
                <a:spcPct val="150000"/>
              </a:lnSpc>
              <a:defRPr/>
            </a:pPr>
            <a:r>
              <a:rPr lang="en-US" sz="3200" b="1">
                <a:solidFill>
                  <a:srgbClr val="003341"/>
                </a:solidFill>
                <a:latin typeface="Montserrat" pitchFamily="2" charset="77"/>
              </a:rPr>
              <a:t>The Guidance – </a:t>
            </a:r>
          </a:p>
          <a:p>
            <a:pPr defTabSz="1219140">
              <a:lnSpc>
                <a:spcPct val="150000"/>
              </a:lnSpc>
              <a:defRPr/>
            </a:pPr>
            <a:r>
              <a:rPr lang="en-US" sz="3200" b="1">
                <a:solidFill>
                  <a:srgbClr val="003341"/>
                </a:solidFill>
                <a:latin typeface="Montserrat" pitchFamily="2" charset="77"/>
              </a:rPr>
              <a:t>NICE Early Value Assessment</a:t>
            </a:r>
            <a:endParaRPr lang="en-US" sz="3200">
              <a:solidFill>
                <a:srgbClr val="003341"/>
              </a:solidFill>
              <a:latin typeface="Metropolis Medium" pitchFamily="2" charset="77"/>
            </a:endParaRPr>
          </a:p>
        </p:txBody>
      </p:sp>
      <p:sp>
        <p:nvSpPr>
          <p:cNvPr id="4" name="TextBox 3">
            <a:extLst>
              <a:ext uri="{FF2B5EF4-FFF2-40B4-BE49-F238E27FC236}">
                <a16:creationId xmlns:a16="http://schemas.microsoft.com/office/drawing/2014/main" id="{94DFFB2E-5F5C-36E9-7233-DF690F6BBF38}"/>
              </a:ext>
            </a:extLst>
          </p:cNvPr>
          <p:cNvSpPr txBox="1"/>
          <p:nvPr/>
        </p:nvSpPr>
        <p:spPr>
          <a:xfrm>
            <a:off x="394136" y="3411315"/>
            <a:ext cx="8189795" cy="2400657"/>
          </a:xfrm>
          <a:prstGeom prst="rect">
            <a:avLst/>
          </a:prstGeom>
          <a:noFill/>
        </p:spPr>
        <p:txBody>
          <a:bodyPr wrap="square" lIns="91440" tIns="45720" rIns="91440" bIns="45720" anchor="t">
            <a:spAutoFit/>
          </a:bodyPr>
          <a:lstStyle/>
          <a:p>
            <a:pPr algn="just"/>
            <a:r>
              <a:rPr lang="en-GB" sz="3000" b="1">
                <a:solidFill>
                  <a:srgbClr val="003341"/>
                </a:solidFill>
                <a:latin typeface="Metropolis Light"/>
              </a:rPr>
              <a:t>The Genedrive</a:t>
            </a:r>
            <a:r>
              <a:rPr lang="en-GB" sz="3000" b="1" baseline="30000">
                <a:solidFill>
                  <a:srgbClr val="003341"/>
                </a:solidFill>
                <a:latin typeface="Metropolis Light"/>
              </a:rPr>
              <a:t>®</a:t>
            </a:r>
            <a:r>
              <a:rPr lang="en-GB" sz="3000" b="1">
                <a:solidFill>
                  <a:srgbClr val="003341"/>
                </a:solidFill>
                <a:latin typeface="Metropolis Light"/>
              </a:rPr>
              <a:t> MT‑RNR1 ID Kit can be used </a:t>
            </a:r>
            <a:r>
              <a:rPr lang="en-GB" sz="3000">
                <a:solidFill>
                  <a:srgbClr val="003341"/>
                </a:solidFill>
                <a:latin typeface="Metropolis Light"/>
              </a:rPr>
              <a:t>while further evidence is generated as an option for detecting the genetic variant m.1555A&gt;G to guide antibiotic (aminoglycoside) use and prevent hearing loss in newborns.”</a:t>
            </a:r>
            <a:r>
              <a:rPr lang="en-GB" sz="3000" baseline="30000">
                <a:solidFill>
                  <a:srgbClr val="003341"/>
                </a:solidFill>
                <a:latin typeface="Metropolis Light"/>
              </a:rPr>
              <a:t>7</a:t>
            </a:r>
            <a:endParaRPr lang="en-US" sz="3000">
              <a:solidFill>
                <a:srgbClr val="003341"/>
              </a:solidFill>
              <a:latin typeface="Metropolis Light"/>
            </a:endParaRPr>
          </a:p>
        </p:txBody>
      </p:sp>
      <p:pic>
        <p:nvPicPr>
          <p:cNvPr id="6" name="Graphic 5" descr="Open quotation mark with solid fill">
            <a:extLst>
              <a:ext uri="{FF2B5EF4-FFF2-40B4-BE49-F238E27FC236}">
                <a16:creationId xmlns:a16="http://schemas.microsoft.com/office/drawing/2014/main" id="{0704C925-DF96-5BE3-AA6D-11DB7E360D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2175" y="2753931"/>
            <a:ext cx="720000" cy="720000"/>
          </a:xfrm>
          <a:prstGeom prst="rect">
            <a:avLst/>
          </a:prstGeom>
        </p:spPr>
      </p:pic>
      <p:sp>
        <p:nvSpPr>
          <p:cNvPr id="8" name="TextBox 7">
            <a:extLst>
              <a:ext uri="{FF2B5EF4-FFF2-40B4-BE49-F238E27FC236}">
                <a16:creationId xmlns:a16="http://schemas.microsoft.com/office/drawing/2014/main" id="{A266246B-430F-FBC2-BA51-96D25B9BE64C}"/>
              </a:ext>
            </a:extLst>
          </p:cNvPr>
          <p:cNvSpPr txBox="1"/>
          <p:nvPr/>
        </p:nvSpPr>
        <p:spPr>
          <a:xfrm>
            <a:off x="232175" y="2276141"/>
            <a:ext cx="9119999" cy="409599"/>
          </a:xfrm>
          <a:prstGeom prst="rect">
            <a:avLst/>
          </a:prstGeom>
          <a:noFill/>
        </p:spPr>
        <p:txBody>
          <a:bodyPr wrap="square" lIns="0" tIns="0" rIns="0" bIns="0" rtlCol="0" anchor="t">
            <a:spAutoFit/>
          </a:bodyPr>
          <a:lstStyle/>
          <a:p>
            <a:pPr defTabSz="1219140">
              <a:lnSpc>
                <a:spcPct val="150000"/>
              </a:lnSpc>
              <a:defRPr/>
            </a:pPr>
            <a:r>
              <a:rPr lang="en-US" sz="2000" b="1">
                <a:solidFill>
                  <a:srgbClr val="8597A3"/>
                </a:solidFill>
                <a:latin typeface="Montserrat   "/>
              </a:rPr>
              <a:t>NICE recommend the use of the Genedrive</a:t>
            </a:r>
            <a:r>
              <a:rPr lang="en-US" sz="2000" b="1">
                <a:solidFill>
                  <a:srgbClr val="8597A3"/>
                </a:solidFill>
                <a:latin typeface="Montserrat   "/>
                <a:cs typeface="Arial" panose="020B0604020202020204" pitchFamily="34" charset="0"/>
              </a:rPr>
              <a:t>® MT-RNR1 ID Kit</a:t>
            </a:r>
            <a:endParaRPr lang="en-US" sz="2000" b="1">
              <a:solidFill>
                <a:srgbClr val="8597A3"/>
              </a:solidFill>
              <a:latin typeface="Montserrat   "/>
            </a:endParaRPr>
          </a:p>
        </p:txBody>
      </p:sp>
      <p:pic>
        <p:nvPicPr>
          <p:cNvPr id="9" name="Picture 8" descr="A white logo on a black background&#10;&#10;Description automatically generated">
            <a:extLst>
              <a:ext uri="{FF2B5EF4-FFF2-40B4-BE49-F238E27FC236}">
                <a16:creationId xmlns:a16="http://schemas.microsoft.com/office/drawing/2014/main" id="{3421C7BA-28ED-48AD-6303-E5D49C07CC61}"/>
              </a:ext>
            </a:extLst>
          </p:cNvPr>
          <p:cNvPicPr>
            <a:picLocks noChangeAspect="1"/>
          </p:cNvPicPr>
          <p:nvPr/>
        </p:nvPicPr>
        <p:blipFill>
          <a:blip r:embed="rId4"/>
          <a:stretch>
            <a:fillRect/>
          </a:stretch>
        </p:blipFill>
        <p:spPr>
          <a:xfrm>
            <a:off x="10529054" y="249835"/>
            <a:ext cx="846852" cy="706275"/>
          </a:xfrm>
          <a:prstGeom prst="rect">
            <a:avLst/>
          </a:prstGeom>
        </p:spPr>
      </p:pic>
      <p:sp>
        <p:nvSpPr>
          <p:cNvPr id="10" name="TextBox 9">
            <a:extLst>
              <a:ext uri="{FF2B5EF4-FFF2-40B4-BE49-F238E27FC236}">
                <a16:creationId xmlns:a16="http://schemas.microsoft.com/office/drawing/2014/main" id="{FDDE2478-5D8A-40EA-3CBA-08C1C5080D4D}"/>
              </a:ext>
            </a:extLst>
          </p:cNvPr>
          <p:cNvSpPr txBox="1"/>
          <p:nvPr/>
        </p:nvSpPr>
        <p:spPr>
          <a:xfrm>
            <a:off x="358416" y="215498"/>
            <a:ext cx="4509371" cy="153888"/>
          </a:xfrm>
          <a:prstGeom prst="rect">
            <a:avLst/>
          </a:prstGeom>
          <a:noFill/>
        </p:spPr>
        <p:txBody>
          <a:bodyPr wrap="square" lIns="0" tIns="0" rIns="0" bIns="0" rtlCol="0">
            <a:spAutoFit/>
          </a:bodyPr>
          <a:lstStyle/>
          <a:p>
            <a:pPr defTabSz="1219170">
              <a:defRPr/>
            </a:pPr>
            <a:r>
              <a:rPr lang="en-US" sz="1000">
                <a:solidFill>
                  <a:srgbClr val="8597A3"/>
                </a:solidFill>
                <a:latin typeface="Metropolis Medium" pitchFamily="2" charset="77"/>
              </a:rPr>
              <a:t>        </a:t>
            </a:r>
          </a:p>
        </p:txBody>
      </p:sp>
      <p:sp>
        <p:nvSpPr>
          <p:cNvPr id="2" name="Rectangle 1">
            <a:extLst>
              <a:ext uri="{FF2B5EF4-FFF2-40B4-BE49-F238E27FC236}">
                <a16:creationId xmlns:a16="http://schemas.microsoft.com/office/drawing/2014/main" id="{31A4C697-7390-C33E-153B-5F6B6A9D0A4F}"/>
              </a:ext>
            </a:extLst>
          </p:cNvPr>
          <p:cNvSpPr/>
          <p:nvPr/>
        </p:nvSpPr>
        <p:spPr>
          <a:xfrm>
            <a:off x="7379368" y="369386"/>
            <a:ext cx="272829" cy="3658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E28680E5-3351-27ED-6945-5901604C06CE}"/>
              </a:ext>
            </a:extLst>
          </p:cNvPr>
          <p:cNvPicPr>
            <a:picLocks noChangeAspect="1"/>
          </p:cNvPicPr>
          <p:nvPr/>
        </p:nvPicPr>
        <p:blipFill>
          <a:blip r:embed="rId5"/>
          <a:stretch>
            <a:fillRect/>
          </a:stretch>
        </p:blipFill>
        <p:spPr>
          <a:xfrm>
            <a:off x="7652197" y="293464"/>
            <a:ext cx="1801012" cy="1006296"/>
          </a:xfrm>
          <a:prstGeom prst="rect">
            <a:avLst/>
          </a:prstGeom>
        </p:spPr>
      </p:pic>
    </p:spTree>
    <p:extLst>
      <p:ext uri="{BB962C8B-B14F-4D97-AF65-F5344CB8AC3E}">
        <p14:creationId xmlns:p14="http://schemas.microsoft.com/office/powerpoint/2010/main" val="1024604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1C2A1-DC30-44A5-91C4-E2AB52A21AE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8E3C3C6-96B9-0AD1-DCDA-A4D9F4F32968}"/>
              </a:ext>
            </a:extLst>
          </p:cNvPr>
          <p:cNvSpPr txBox="1"/>
          <p:nvPr/>
        </p:nvSpPr>
        <p:spPr>
          <a:xfrm>
            <a:off x="322319" y="735191"/>
            <a:ext cx="9176504" cy="984885"/>
          </a:xfrm>
          <a:prstGeom prst="rect">
            <a:avLst/>
          </a:prstGeom>
          <a:noFill/>
        </p:spPr>
        <p:txBody>
          <a:bodyPr wrap="square" lIns="0" tIns="0" rIns="0" bIns="0" rtlCol="0">
            <a:spAutoFit/>
          </a:bodyPr>
          <a:lstStyle/>
          <a:p>
            <a:pPr marL="0" marR="0" lvl="0" indent="0" algn="l" defTabSz="1219140" rtl="0" eaLnBrk="1" fontAlgn="auto" latinLnBrk="0" hangingPunct="1">
              <a:spcBef>
                <a:spcPts val="0"/>
              </a:spcBef>
              <a:spcAft>
                <a:spcPts val="0"/>
              </a:spcAft>
              <a:buClrTx/>
              <a:buSzTx/>
              <a:buFontTx/>
              <a:buNone/>
              <a:tabLst/>
              <a:defRPr/>
            </a:pPr>
            <a:r>
              <a:rPr kumimoji="0" lang="en-US" sz="3200" b="1" i="0" u="none" strike="noStrike" kern="1200" cap="none" spc="0" normalizeH="0" baseline="0" noProof="0">
                <a:ln>
                  <a:noFill/>
                </a:ln>
                <a:solidFill>
                  <a:srgbClr val="003341"/>
                </a:solidFill>
                <a:effectLst/>
                <a:uLnTx/>
                <a:uFillTx/>
                <a:latin typeface="Montserrat" pitchFamily="2" charset="77"/>
                <a:ea typeface="+mn-ea"/>
                <a:cs typeface="+mn-cs"/>
              </a:rPr>
              <a:t>The Guidance - Scottish Health Technologies Group</a:t>
            </a:r>
            <a:endParaRPr kumimoji="0" lang="en-US" sz="3200" b="0" i="0" u="none" strike="noStrike" kern="1200" cap="none" spc="0" normalizeH="0" baseline="0" noProof="0">
              <a:ln>
                <a:noFill/>
              </a:ln>
              <a:solidFill>
                <a:srgbClr val="003341"/>
              </a:solidFill>
              <a:effectLst/>
              <a:uLnTx/>
              <a:uFillTx/>
              <a:latin typeface="Metropolis Medium" pitchFamily="2" charset="77"/>
              <a:ea typeface="+mn-ea"/>
              <a:cs typeface="+mn-cs"/>
            </a:endParaRPr>
          </a:p>
        </p:txBody>
      </p:sp>
      <p:pic>
        <p:nvPicPr>
          <p:cNvPr id="5" name="Picture 4" descr="A white logo on a black background&#10;&#10;Description automatically generated">
            <a:extLst>
              <a:ext uri="{FF2B5EF4-FFF2-40B4-BE49-F238E27FC236}">
                <a16:creationId xmlns:a16="http://schemas.microsoft.com/office/drawing/2014/main" id="{639AED67-9C78-1BB9-B379-77E5229B0B04}"/>
              </a:ext>
            </a:extLst>
          </p:cNvPr>
          <p:cNvPicPr>
            <a:picLocks noChangeAspect="1"/>
          </p:cNvPicPr>
          <p:nvPr/>
        </p:nvPicPr>
        <p:blipFill>
          <a:blip r:embed="rId3"/>
          <a:stretch>
            <a:fillRect/>
          </a:stretch>
        </p:blipFill>
        <p:spPr>
          <a:xfrm>
            <a:off x="10529054" y="249835"/>
            <a:ext cx="846852" cy="706275"/>
          </a:xfrm>
          <a:prstGeom prst="rect">
            <a:avLst/>
          </a:prstGeom>
        </p:spPr>
      </p:pic>
      <p:pic>
        <p:nvPicPr>
          <p:cNvPr id="10" name="Picture 9">
            <a:extLst>
              <a:ext uri="{FF2B5EF4-FFF2-40B4-BE49-F238E27FC236}">
                <a16:creationId xmlns:a16="http://schemas.microsoft.com/office/drawing/2014/main" id="{7875F90D-07E0-9F1D-B844-EF1CFD943E8B}"/>
              </a:ext>
            </a:extLst>
          </p:cNvPr>
          <p:cNvPicPr>
            <a:picLocks noChangeAspect="1"/>
          </p:cNvPicPr>
          <p:nvPr/>
        </p:nvPicPr>
        <p:blipFill>
          <a:blip r:embed="rId4"/>
          <a:stretch>
            <a:fillRect/>
          </a:stretch>
        </p:blipFill>
        <p:spPr>
          <a:xfrm>
            <a:off x="322319" y="5687181"/>
            <a:ext cx="2753802" cy="564660"/>
          </a:xfrm>
          <a:prstGeom prst="rect">
            <a:avLst/>
          </a:prstGeom>
        </p:spPr>
      </p:pic>
      <p:sp>
        <p:nvSpPr>
          <p:cNvPr id="14" name="Text Placeholder 1">
            <a:extLst>
              <a:ext uri="{FF2B5EF4-FFF2-40B4-BE49-F238E27FC236}">
                <a16:creationId xmlns:a16="http://schemas.microsoft.com/office/drawing/2014/main" id="{52C59A39-3607-4153-B254-DD894D58408C}"/>
              </a:ext>
            </a:extLst>
          </p:cNvPr>
          <p:cNvSpPr txBox="1">
            <a:spLocks/>
          </p:cNvSpPr>
          <p:nvPr/>
        </p:nvSpPr>
        <p:spPr>
          <a:xfrm>
            <a:off x="322319" y="2662733"/>
            <a:ext cx="4549038" cy="2793325"/>
          </a:xfrm>
          <a:prstGeom prst="rect">
            <a:avLst/>
          </a:prstGeom>
        </p:spPr>
        <p:txBody>
          <a:bodyPr wrap="square">
            <a:noAutofit/>
          </a:bodyPr>
          <a:lstStyle>
            <a:lvl1pPr marL="128588" indent="-128588" algn="l" defTabSz="514350" rtl="0" eaLnBrk="1" latinLnBrk="0" hangingPunct="1">
              <a:lnSpc>
                <a:spcPct val="90000"/>
              </a:lnSpc>
              <a:spcBef>
                <a:spcPts val="563"/>
              </a:spcBef>
              <a:buFont typeface="Arial" panose="020B0604020202020204" pitchFamily="34" charset="0"/>
              <a:buChar char="•"/>
              <a:defRPr sz="1400" b="0" i="0" kern="1200">
                <a:solidFill>
                  <a:srgbClr val="003341"/>
                </a:solidFill>
                <a:latin typeface="Metropolis Light"/>
                <a:ea typeface="+mn-ea"/>
                <a:cs typeface="Poppins Light" pitchFamily="2" charset="77"/>
              </a:defRPr>
            </a:lvl1pPr>
            <a:lvl2pPr marL="385763" indent="-128588" algn="l" defTabSz="514350" rtl="0" eaLnBrk="1" latinLnBrk="0" hangingPunct="1">
              <a:lnSpc>
                <a:spcPct val="90000"/>
              </a:lnSpc>
              <a:spcBef>
                <a:spcPts val="281"/>
              </a:spcBef>
              <a:buFont typeface="Arial" panose="020B0604020202020204" pitchFamily="34" charset="0"/>
              <a:buChar char="•"/>
              <a:defRPr sz="1400" b="0" i="0" kern="1200">
                <a:solidFill>
                  <a:srgbClr val="003341"/>
                </a:solidFill>
                <a:latin typeface="Metropolis Light"/>
                <a:ea typeface="+mn-ea"/>
                <a:cs typeface="Poppins Light" pitchFamily="2" charset="77"/>
              </a:defRPr>
            </a:lvl2pPr>
            <a:lvl3pPr marL="642938" indent="-128588" algn="l" defTabSz="514350" rtl="0" eaLnBrk="1" latinLnBrk="0" hangingPunct="1">
              <a:lnSpc>
                <a:spcPct val="90000"/>
              </a:lnSpc>
              <a:spcBef>
                <a:spcPts val="281"/>
              </a:spcBef>
              <a:buFont typeface="Arial" panose="020B0604020202020204" pitchFamily="34" charset="0"/>
              <a:buChar char="•"/>
              <a:defRPr sz="1400" b="0" i="0" kern="1200">
                <a:solidFill>
                  <a:srgbClr val="003341"/>
                </a:solidFill>
                <a:latin typeface="Metropolis Light"/>
                <a:ea typeface="+mn-ea"/>
                <a:cs typeface="Poppins Light" pitchFamily="2" charset="77"/>
              </a:defRPr>
            </a:lvl3pPr>
            <a:lvl4pPr marL="900113" indent="-128588" algn="l" defTabSz="514350" rtl="0" eaLnBrk="1" latinLnBrk="0" hangingPunct="1">
              <a:lnSpc>
                <a:spcPct val="90000"/>
              </a:lnSpc>
              <a:spcBef>
                <a:spcPts val="281"/>
              </a:spcBef>
              <a:buFont typeface="Arial" panose="020B0604020202020204" pitchFamily="34" charset="0"/>
              <a:buChar char="•"/>
              <a:defRPr sz="1400" b="0" i="0" kern="1200">
                <a:solidFill>
                  <a:srgbClr val="003341"/>
                </a:solidFill>
                <a:latin typeface="Metropolis Light"/>
                <a:ea typeface="+mn-ea"/>
                <a:cs typeface="Poppins Light" pitchFamily="2" charset="77"/>
              </a:defRPr>
            </a:lvl4pPr>
            <a:lvl5pPr marL="1157288" indent="-128588" algn="l" defTabSz="514350" rtl="0" eaLnBrk="1" latinLnBrk="0" hangingPunct="1">
              <a:lnSpc>
                <a:spcPct val="90000"/>
              </a:lnSpc>
              <a:spcBef>
                <a:spcPts val="281"/>
              </a:spcBef>
              <a:buFont typeface="Arial" panose="020B0604020202020204" pitchFamily="34" charset="0"/>
              <a:buChar char="•"/>
              <a:defRPr sz="1400" b="0" i="0" kern="1200">
                <a:solidFill>
                  <a:srgbClr val="003341"/>
                </a:solidFill>
                <a:latin typeface="Metropolis Light"/>
                <a:ea typeface="+mn-ea"/>
                <a:cs typeface="Poppins Light" pitchFamily="2" charset="77"/>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US" b="1" dirty="0">
                <a:solidFill>
                  <a:srgbClr val="009BA4"/>
                </a:solidFill>
                <a:latin typeface="Montserrat" panose="00000500000000000000" pitchFamily="2" charset="0"/>
              </a:rPr>
              <a:t>Key Findings: </a:t>
            </a:r>
          </a:p>
          <a:p>
            <a:pPr marL="0" indent="0">
              <a:buNone/>
            </a:pPr>
            <a:endParaRPr lang="en-US" b="1" dirty="0">
              <a:solidFill>
                <a:srgbClr val="009BA4"/>
              </a:solidFill>
              <a:latin typeface="Montserrat" panose="00000500000000000000" pitchFamily="2" charset="0"/>
            </a:endParaRPr>
          </a:p>
          <a:p>
            <a:r>
              <a:rPr lang="en-US" dirty="0">
                <a:latin typeface="Montserrat" panose="00000500000000000000" pitchFamily="2" charset="0"/>
              </a:rPr>
              <a:t>Newborns with the MT-RNR1 gene variant, m.1555A&gt;G, have an increased risk of permanent hearing loss if treated with aminoglycoside antibiotics.</a:t>
            </a:r>
          </a:p>
          <a:p>
            <a:pPr marL="0" indent="0">
              <a:buNone/>
            </a:pPr>
            <a:endParaRPr lang="en-US" dirty="0">
              <a:latin typeface="Montserrat" panose="00000500000000000000" pitchFamily="2" charset="0"/>
            </a:endParaRPr>
          </a:p>
          <a:p>
            <a:r>
              <a:rPr lang="en-US" dirty="0">
                <a:latin typeface="Montserrat" panose="00000500000000000000" pitchFamily="2" charset="0"/>
              </a:rPr>
              <a:t>The </a:t>
            </a:r>
            <a:r>
              <a:rPr lang="en-US" dirty="0" err="1">
                <a:latin typeface="Montserrat" panose="00000500000000000000" pitchFamily="2" charset="0"/>
              </a:rPr>
              <a:t>Genedrive</a:t>
            </a:r>
            <a:r>
              <a:rPr lang="en-US" dirty="0">
                <a:latin typeface="Montserrat" panose="00000500000000000000" pitchFamily="2" charset="0"/>
              </a:rPr>
              <a:t>® MT-RNR1 ID Kit is a point-of-care genetic test providing results in approximately 26 minutes, without delaying antibiotic treatment.</a:t>
            </a:r>
          </a:p>
          <a:p>
            <a:endParaRPr lang="en-US" dirty="0">
              <a:latin typeface="Montserrat" panose="00000500000000000000" pitchFamily="2" charset="0"/>
            </a:endParaRPr>
          </a:p>
          <a:p>
            <a:pPr marL="0" indent="0">
              <a:buNone/>
            </a:pPr>
            <a:endParaRPr lang="en-US" dirty="0">
              <a:latin typeface="Montserrat" panose="00000500000000000000" pitchFamily="2" charset="0"/>
            </a:endParaRPr>
          </a:p>
        </p:txBody>
      </p:sp>
      <p:sp>
        <p:nvSpPr>
          <p:cNvPr id="15" name="TextBox 14">
            <a:extLst>
              <a:ext uri="{FF2B5EF4-FFF2-40B4-BE49-F238E27FC236}">
                <a16:creationId xmlns:a16="http://schemas.microsoft.com/office/drawing/2014/main" id="{433B07FA-3096-B265-338D-E31315E07CAC}"/>
              </a:ext>
            </a:extLst>
          </p:cNvPr>
          <p:cNvSpPr txBox="1"/>
          <p:nvPr/>
        </p:nvSpPr>
        <p:spPr>
          <a:xfrm>
            <a:off x="322319" y="1816057"/>
            <a:ext cx="8533445" cy="615553"/>
          </a:xfrm>
          <a:prstGeom prst="rect">
            <a:avLst/>
          </a:prstGeom>
          <a:noFill/>
        </p:spPr>
        <p:txBody>
          <a:bodyPr wrap="square" lIns="0" tIns="0" rIns="0" bIns="0" rtlCol="0" anchor="t">
            <a:spAutoFit/>
          </a:bodyPr>
          <a:lstStyle/>
          <a:p>
            <a:pPr defTabSz="1219140">
              <a:defRPr/>
            </a:pPr>
            <a:r>
              <a:rPr lang="en-US" sz="2000" b="1">
                <a:solidFill>
                  <a:srgbClr val="8597A3"/>
                </a:solidFill>
                <a:latin typeface="Montserrat   "/>
              </a:rPr>
              <a:t>SHTG provides impartial, evidence-based advice to NHS Scotland on the use of health technologies.  </a:t>
            </a:r>
          </a:p>
        </p:txBody>
      </p:sp>
      <p:pic>
        <p:nvPicPr>
          <p:cNvPr id="8" name="Picture 7">
            <a:extLst>
              <a:ext uri="{FF2B5EF4-FFF2-40B4-BE49-F238E27FC236}">
                <a16:creationId xmlns:a16="http://schemas.microsoft.com/office/drawing/2014/main" id="{79798586-9DD0-502A-F08B-D198CC6273BC}"/>
              </a:ext>
            </a:extLst>
          </p:cNvPr>
          <p:cNvPicPr>
            <a:picLocks noChangeAspect="1"/>
          </p:cNvPicPr>
          <p:nvPr/>
        </p:nvPicPr>
        <p:blipFill>
          <a:blip r:embed="rId5"/>
          <a:stretch>
            <a:fillRect/>
          </a:stretch>
        </p:blipFill>
        <p:spPr>
          <a:xfrm>
            <a:off x="4464350" y="2527591"/>
            <a:ext cx="4945376" cy="4068536"/>
          </a:xfrm>
          <a:prstGeom prst="rect">
            <a:avLst/>
          </a:prstGeom>
        </p:spPr>
      </p:pic>
    </p:spTree>
    <p:extLst>
      <p:ext uri="{BB962C8B-B14F-4D97-AF65-F5344CB8AC3E}">
        <p14:creationId xmlns:p14="http://schemas.microsoft.com/office/powerpoint/2010/main" val="1462820786"/>
      </p:ext>
    </p:extLst>
  </p:cSld>
  <p:clrMapOvr>
    <a:masterClrMapping/>
  </p:clrMapOvr>
</p:sld>
</file>

<file path=ppt/theme/theme1.xml><?xml version="1.0" encoding="utf-8"?>
<a:theme xmlns:a="http://schemas.openxmlformats.org/drawingml/2006/main" name="GD_CYP2C19_Template">
  <a:themeElements>
    <a:clrScheme name="Custom 1">
      <a:dk1>
        <a:srgbClr val="003341"/>
      </a:dk1>
      <a:lt1>
        <a:srgbClr val="FFFFFF"/>
      </a:lt1>
      <a:dk2>
        <a:srgbClr val="8597A3"/>
      </a:dk2>
      <a:lt2>
        <a:srgbClr val="E7E6E6"/>
      </a:lt2>
      <a:accent1>
        <a:srgbClr val="53565B"/>
      </a:accent1>
      <a:accent2>
        <a:srgbClr val="919191"/>
      </a:accent2>
      <a:accent3>
        <a:srgbClr val="A5A5A5"/>
      </a:accent3>
      <a:accent4>
        <a:srgbClr val="939393"/>
      </a:accent4>
      <a:accent5>
        <a:srgbClr val="919191"/>
      </a:accent5>
      <a:accent6>
        <a:srgbClr val="939393"/>
      </a:accent6>
      <a:hlink>
        <a:srgbClr val="919191"/>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ora_Theme" id="{A2132B5B-FA60-404A-B3D5-139934A5E306}" vid="{C3D078B0-BD51-4947-9871-4F015F463E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15E9A9AF5FC4CB7F402953D5481B2" ma:contentTypeVersion="38" ma:contentTypeDescription="Create a new document." ma:contentTypeScope="" ma:versionID="3db94aea4bb2b6bfb2001f5feef83ff4">
  <xsd:schema xmlns:xsd="http://www.w3.org/2001/XMLSchema" xmlns:xs="http://www.w3.org/2001/XMLSchema" xmlns:p="http://schemas.microsoft.com/office/2006/metadata/properties" xmlns:ns2="7c0cf8cf-e1bf-434e-b1ce-621e0e774b8a" xmlns:ns3="2a61b11f-d5f3-4dbc-92da-397722161917" targetNamespace="http://schemas.microsoft.com/office/2006/metadata/properties" ma:root="true" ma:fieldsID="145a6d1b39b0f1f38e78379559b2235f" ns2:_="" ns3:_="">
    <xsd:import namespace="7c0cf8cf-e1bf-434e-b1ce-621e0e774b8a"/>
    <xsd:import namespace="2a61b11f-d5f3-4dbc-92da-397722161917"/>
    <xsd:element name="properties">
      <xsd:complexType>
        <xsd:sequence>
          <xsd:element name="documentManagement">
            <xsd:complexType>
              <xsd:all>
                <xsd:element ref="ns2:Lot_x002f_SerialNumber" minOccurs="0"/>
                <xsd:element ref="ns2:Product" minOccurs="0"/>
                <xsd:element ref="ns2:IFUreferebce" minOccurs="0"/>
                <xsd:element ref="ns2:ReleaseDate"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0cf8cf-e1bf-434e-b1ce-621e0e774b8a" elementFormDefault="qualified">
    <xsd:import namespace="http://schemas.microsoft.com/office/2006/documentManagement/types"/>
    <xsd:import namespace="http://schemas.microsoft.com/office/infopath/2007/PartnerControls"/>
    <xsd:element name="Lot_x002f_SerialNumber" ma:index="2" nillable="true" ma:displayName="Lot/Serial Number" ma:description="Lot/Serial Numbers included in this record" ma:format="Dropdown" ma:internalName="Lot_x002f_SerialNumber" ma:readOnly="false">
      <xsd:simpleType>
        <xsd:restriction base="dms:Note">
          <xsd:maxLength value="255"/>
        </xsd:restriction>
      </xsd:simpleType>
    </xsd:element>
    <xsd:element name="Product" ma:index="3" nillable="true" ma:displayName="Product" ma:description="Select the category from the dropdown" ma:format="Dropdown" ma:internalName="Product" ma:readOnly="false">
      <xsd:simpleType>
        <xsd:restriction base="dms:Choice">
          <xsd:enumeration value="System/Instrument"/>
          <xsd:enumeration value="RNR1"/>
          <xsd:enumeration value="CYP"/>
          <xsd:enumeration value="Reagents"/>
        </xsd:restriction>
      </xsd:simpleType>
    </xsd:element>
    <xsd:element name="IFUreferebce" ma:index="4" nillable="true" ma:displayName="Status" ma:format="Dropdown" ma:internalName="IFUreferebce" ma:readOnly="false">
      <xsd:simpleType>
        <xsd:restriction base="dms:Choice">
          <xsd:enumeration value="In Progress"/>
          <xsd:enumeration value="Released"/>
          <xsd:enumeration value="R&amp;D/Training Only"/>
          <xsd:enumeration value="Failed"/>
        </xsd:restriction>
      </xsd:simpleType>
    </xsd:element>
    <xsd:element name="ReleaseDate" ma:index="5" nillable="true" ma:displayName="Release Date" ma:default="10/8/2024" ma:description="Release Date" ma:format="DateTime" ma:internalName="ReleaseDate" ma:readOnly="false">
      <xsd:simpleType>
        <xsd:restriction base="dms:DateTim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hidden="true"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hidden="true" ma:internalName="MediaServiceOCR" ma:readOnly="true">
      <xsd:simpleType>
        <xsd:restriction base="dms:Note"/>
      </xsd:simpleType>
    </xsd:element>
    <xsd:element name="MediaLengthInSeconds" ma:index="19" nillable="true" ma:displayName="Length (seconds)" ma:hidden="true" ma:internalName="MediaLengthInSeconds" ma:readOnly="true">
      <xsd:simpleType>
        <xsd:restriction base="dms:Unknown"/>
      </xsd:simpleType>
    </xsd:element>
    <xsd:element name="MediaServiceLocation" ma:index="20" nillable="true" ma:displayName="Location" ma:hidden="true"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b3ce316-e8bb-4f72-ba76-d6788dc7eb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_Flow_SignoffStatus" ma:index="30" nillable="true" ma:displayName="Sign-off status" ma:internalName="Sign_x002d_off_x0020_status">
      <xsd:simpleType>
        <xsd:restriction base="dms:Text"/>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61b11f-d5f3-4dbc-92da-397722161917"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24" nillable="true" ma:displayName="Taxonomy Catch All Column" ma:hidden="true" ma:list="{257cbda1-4f3f-4aca-995a-0f066fcdc833}" ma:internalName="TaxCatchAll" ma:readOnly="false" ma:showField="CatchAllData" ma:web="2a61b11f-d5f3-4dbc-92da-3977221619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c0cf8cf-e1bf-434e-b1ce-621e0e774b8a">
      <Terms xmlns="http://schemas.microsoft.com/office/infopath/2007/PartnerControls"/>
    </lcf76f155ced4ddcb4097134ff3c332f>
    <TaxCatchAll xmlns="2a61b11f-d5f3-4dbc-92da-397722161917" xsi:nil="true"/>
    <IFUreferebce xmlns="7c0cf8cf-e1bf-434e-b1ce-621e0e774b8a" xsi:nil="true"/>
    <SharedWithUsers xmlns="2a61b11f-d5f3-4dbc-92da-397722161917">
      <UserInfo>
        <DisplayName>Claire Newton</DisplayName>
        <AccountId>255</AccountId>
        <AccountType/>
      </UserInfo>
      <UserInfo>
        <DisplayName>Vicky Smith</DisplayName>
        <AccountId>245</AccountId>
        <AccountType/>
      </UserInfo>
      <UserInfo>
        <DisplayName>Amar Naseem</DisplayName>
        <AccountId>321</AccountId>
        <AccountType/>
      </UserInfo>
      <UserInfo>
        <DisplayName>Patrick Breen</DisplayName>
        <AccountId>432</AccountId>
        <AccountType/>
      </UserInfo>
      <UserInfo>
        <DisplayName>Cavanagh Haunch</DisplayName>
        <AccountId>550</AccountId>
        <AccountType/>
      </UserInfo>
      <UserInfo>
        <DisplayName>Esme Bellew-Dunn</DisplayName>
        <AccountId>154</AccountId>
        <AccountType/>
      </UserInfo>
      <UserInfo>
        <DisplayName>Lawrence Wong</DisplayName>
        <AccountId>298</AccountId>
        <AccountType/>
      </UserInfo>
      <UserInfo>
        <DisplayName>Dharmalingam Velliraveli Rajagopal</DisplayName>
        <AccountId>751</AccountId>
        <AccountType/>
      </UserInfo>
      <UserInfo>
        <DisplayName>Gregorz Zysko</DisplayName>
        <AccountId>415</AccountId>
        <AccountType/>
      </UserInfo>
      <UserInfo>
        <DisplayName>Fotini Stavrou</DisplayName>
        <AccountId>544</AccountId>
        <AccountType/>
      </UserInfo>
      <UserInfo>
        <DisplayName>Ellen Bull</DisplayName>
        <AccountId>536</AccountId>
        <AccountType/>
      </UserInfo>
      <UserInfo>
        <DisplayName>Sheila Smart</DisplayName>
        <AccountId>20</AccountId>
        <AccountType/>
      </UserInfo>
      <UserInfo>
        <DisplayName>Joanne Inglis</DisplayName>
        <AccountId>608</AccountId>
        <AccountType/>
      </UserInfo>
      <UserInfo>
        <DisplayName>Georgia Watson</DisplayName>
        <AccountId>48</AccountId>
        <AccountType/>
      </UserInfo>
      <UserInfo>
        <DisplayName>Omar R. Naseem</DisplayName>
        <AccountId>46</AccountId>
        <AccountType/>
      </UserInfo>
      <UserInfo>
        <DisplayName>Shaista Patel</DisplayName>
        <AccountId>1145</AccountId>
        <AccountType/>
      </UserInfo>
      <UserInfo>
        <DisplayName>Caroline Alexander</DisplayName>
        <AccountId>1102</AccountId>
        <AccountType/>
      </UserInfo>
      <UserInfo>
        <DisplayName>Jason Brown</DisplayName>
        <AccountId>88</AccountId>
        <AccountType/>
      </UserInfo>
      <UserInfo>
        <DisplayName>Alastair Haigh</DisplayName>
        <AccountId>393</AccountId>
        <AccountType/>
      </UserInfo>
      <UserInfo>
        <DisplayName>Daniel Connor</DisplayName>
        <AccountId>441</AccountId>
        <AccountType/>
      </UserInfo>
      <UserInfo>
        <DisplayName>Ajith Ashokkumar</DisplayName>
        <AccountId>669</AccountId>
        <AccountType/>
      </UserInfo>
      <UserInfo>
        <DisplayName>Alex Perlinska</DisplayName>
        <AccountId>13</AccountId>
        <AccountType/>
      </UserInfo>
      <UserInfo>
        <DisplayName>Victoria Chapman</DisplayName>
        <AccountId>17</AccountId>
        <AccountType/>
      </UserInfo>
      <UserInfo>
        <DisplayName>Amy Lightfoot</DisplayName>
        <AccountId>60</AccountId>
        <AccountType/>
      </UserInfo>
      <UserInfo>
        <DisplayName>Terence Markham</DisplayName>
        <AccountId>27</AccountId>
        <AccountType/>
      </UserInfo>
      <UserInfo>
        <DisplayName>Gino Miele</DisplayName>
        <AccountId>49</AccountId>
        <AccountType/>
      </UserInfo>
      <UserInfo>
        <DisplayName>Jonathan Barber</DisplayName>
        <AccountId>85</AccountId>
        <AccountType/>
      </UserInfo>
      <UserInfo>
        <DisplayName>Maria Kyriacou</DisplayName>
        <AccountId>26</AccountId>
        <AccountType/>
      </UserInfo>
      <UserInfo>
        <DisplayName>Jonny Dale</DisplayName>
        <AccountId>935</AccountId>
        <AccountType/>
      </UserInfo>
      <UserInfo>
        <DisplayName>Mohamed Hakeem Nizar</DisplayName>
        <AccountId>661</AccountId>
        <AccountType/>
      </UserInfo>
      <UserInfo>
        <DisplayName>Andrew Burns</DisplayName>
        <AccountId>868</AccountId>
        <AccountType/>
      </UserInfo>
      <UserInfo>
        <DisplayName>Shaun Ainsworth</DisplayName>
        <AccountId>21</AccountId>
        <AccountType/>
      </UserInfo>
      <UserInfo>
        <DisplayName>Monika Osinska</DisplayName>
        <AccountId>37</AccountId>
        <AccountType/>
      </UserInfo>
      <UserInfo>
        <DisplayName>Matthew Turner</DisplayName>
        <AccountId>12</AccountId>
        <AccountType/>
      </UserInfo>
      <UserInfo>
        <DisplayName>Marcio Soares</DisplayName>
        <AccountId>1161</AccountId>
        <AccountType/>
      </UserInfo>
      <UserInfo>
        <DisplayName>Paul Brotherton</DisplayName>
        <AccountId>147</AccountId>
        <AccountType/>
      </UserInfo>
      <UserInfo>
        <DisplayName>Javier Bernal</DisplayName>
        <AccountId>38</AccountId>
        <AccountType/>
      </UserInfo>
      <UserInfo>
        <DisplayName>James Cheek</DisplayName>
        <AccountId>849</AccountId>
        <AccountType/>
      </UserInfo>
      <UserInfo>
        <DisplayName>Rick Firth</DisplayName>
        <AccountId>40</AccountId>
        <AccountType/>
      </UserInfo>
      <UserInfo>
        <DisplayName>Russ Shaw</DisplayName>
        <AccountId>355</AccountId>
        <AccountType/>
      </UserInfo>
      <UserInfo>
        <DisplayName>Andrew Dunn</DisplayName>
        <AccountId>252</AccountId>
        <AccountType/>
      </UserInfo>
    </SharedWithUsers>
    <Lot_x002f_SerialNumber xmlns="7c0cf8cf-e1bf-434e-b1ce-621e0e774b8a" xsi:nil="true"/>
    <Product xmlns="7c0cf8cf-e1bf-434e-b1ce-621e0e774b8a" xsi:nil="true"/>
    <ReleaseDate xmlns="7c0cf8cf-e1bf-434e-b1ce-621e0e774b8a" xsi:nil="true"/>
    <_Flow_SignoffStatus xmlns="7c0cf8cf-e1bf-434e-b1ce-621e0e774b8a" xsi:nil="true"/>
  </documentManagement>
</p:properties>
</file>

<file path=customXml/itemProps1.xml><?xml version="1.0" encoding="utf-8"?>
<ds:datastoreItem xmlns:ds="http://schemas.openxmlformats.org/officeDocument/2006/customXml" ds:itemID="{F078AB2F-5156-4ACD-8308-261E28B7B551}">
  <ds:schemaRefs>
    <ds:schemaRef ds:uri="http://schemas.microsoft.com/sharepoint/v3/contenttype/forms"/>
  </ds:schemaRefs>
</ds:datastoreItem>
</file>

<file path=customXml/itemProps2.xml><?xml version="1.0" encoding="utf-8"?>
<ds:datastoreItem xmlns:ds="http://schemas.openxmlformats.org/officeDocument/2006/customXml" ds:itemID="{2155B2D7-6856-446E-B33D-FC8B7C248799}">
  <ds:schemaRefs>
    <ds:schemaRef ds:uri="2a61b11f-d5f3-4dbc-92da-397722161917"/>
    <ds:schemaRef ds:uri="7c0cf8cf-e1bf-434e-b1ce-621e0e774b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4527C3F-01B0-45FB-A2E9-7FA8049E14D8}">
  <ds:schemaRefs>
    <ds:schemaRef ds:uri="2a61b11f-d5f3-4dbc-92da-397722161917"/>
    <ds:schemaRef ds:uri="http://purl.org/dc/terms/"/>
    <ds:schemaRef ds:uri="7c0cf8cf-e1bf-434e-b1ce-621e0e774b8a"/>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1801</Words>
  <Application>Microsoft Office PowerPoint</Application>
  <PresentationFormat>Widescreen</PresentationFormat>
  <Paragraphs>240</Paragraphs>
  <Slides>18</Slides>
  <Notes>14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18</vt:i4>
      </vt:variant>
    </vt:vector>
  </HeadingPairs>
  <TitlesOfParts>
    <vt:vector size="33" baseType="lpstr">
      <vt:lpstr>Aptos</vt:lpstr>
      <vt:lpstr>Arial</vt:lpstr>
      <vt:lpstr>Calibri</vt:lpstr>
      <vt:lpstr>interfaceregular</vt:lpstr>
      <vt:lpstr>Metropolis</vt:lpstr>
      <vt:lpstr>Metropolis Light</vt:lpstr>
      <vt:lpstr>Metropolis Medium</vt:lpstr>
      <vt:lpstr>Montserrat</vt:lpstr>
      <vt:lpstr>Montserrat   </vt:lpstr>
      <vt:lpstr>Montserrat ExtraBold</vt:lpstr>
      <vt:lpstr>Poppins</vt:lpstr>
      <vt:lpstr>Segoe UI</vt:lpstr>
      <vt:lpstr>Symbol</vt:lpstr>
      <vt:lpstr>Times New Roman</vt:lpstr>
      <vt:lpstr>GD_CYP2C19_Template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Tile</dc:title>
  <dc:creator>david whyman</dc:creator>
  <cp:lastModifiedBy>Abigail Espinosa</cp:lastModifiedBy>
  <cp:revision>7</cp:revision>
  <dcterms:created xsi:type="dcterms:W3CDTF">2024-03-07T13:46:49Z</dcterms:created>
  <dcterms:modified xsi:type="dcterms:W3CDTF">2026-07-01T11:03:10Z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0x01010001C15E9A9AF5FC4CB7F402953D5481B2</vt:lpwstr>
  </property>
  <property fmtid="{D5CDD505-2E9C-101B-9397-08002B2CF9AE}" pid="3" name="MediaServiceImageTags">
    <vt:lpwstr/>
  </property>
</Properties>
</file>