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25" r:id="rId4"/>
    <p:sldMasterId id="2147483844" r:id="rId5"/>
  </p:sldMasterIdLst>
  <p:notesMasterIdLst>
    <p:notesMasterId r:id="rId25"/>
  </p:notesMasterIdLst>
  <p:handoutMasterIdLst>
    <p:handoutMasterId r:id="rId26"/>
  </p:handoutMasterIdLst>
  <p:sldIdLst>
    <p:sldId id="680" r:id="rId6"/>
    <p:sldId id="2147471278" r:id="rId7"/>
    <p:sldId id="2145706775" r:id="rId8"/>
    <p:sldId id="2145706740" r:id="rId9"/>
    <p:sldId id="2147471285" r:id="rId10"/>
    <p:sldId id="2147471282" r:id="rId11"/>
    <p:sldId id="2147471273" r:id="rId12"/>
    <p:sldId id="2145706730" r:id="rId13"/>
    <p:sldId id="2145706768" r:id="rId14"/>
    <p:sldId id="2147471272" r:id="rId15"/>
    <p:sldId id="2147471286" r:id="rId16"/>
    <p:sldId id="2147471267" r:id="rId17"/>
    <p:sldId id="2145706773" r:id="rId18"/>
    <p:sldId id="2147471280" r:id="rId19"/>
    <p:sldId id="2145706676" r:id="rId20"/>
    <p:sldId id="2145706766" r:id="rId21"/>
    <p:sldId id="2147471287" r:id="rId22"/>
    <p:sldId id="2145706726" r:id="rId23"/>
    <p:sldId id="2145706719" r:id="rId24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65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E0A20C-0C9C-BA34-79F6-36A14FB2F64A}" name="Patrick Breen" initials="PB" userId="S::p.breen@genedrive.com::f8deba18-95ac-47d2-aa74-bffba05b46de" providerId="AD"/>
  <p188:author id="{358FBD2B-C01E-0201-82E6-28DA9A802A67}" name="Jonny Dale" initials="JD" userId="S::j.dale@genedrive.com::27f163a7-b663-4c95-8883-eaf0c9bf2119" providerId="AD"/>
  <p188:author id="{672C5F3E-FC07-3435-EC55-139091A74822}" name="Sarah Barnett" initials="SB" userId="S::s.barnett@genedrive.com::8ae115a8-e12f-46aa-834a-c0f2b00308f2" providerId="AD"/>
  <p188:author id="{ED090757-5B0A-3973-0358-08111EFCDE9B}" name="Abigail Espinosa" initials="AE" userId="S::a.espinosa@genedrive.com::6cc8d7a1-df99-406a-a27c-128558932457" providerId="AD"/>
  <p188:author id="{3CC69E57-8087-AF17-9905-A1C4C88F1DC3}" name="Claire Newton" initials="CN" userId="S::c.newton@genedrive.com::013f4a4b-fec1-46c9-b37b-c37bda5f9542" providerId="AD"/>
  <p188:author id="{FB92BB5A-E759-D50F-F654-8D27FA92EB09}" name="Hajnal Zdravics" initials="HZ" userId="S::h.zdravics@genedrive.com::8f07c938-5ddf-45ae-a1a2-9df585c0d416" providerId="AD"/>
  <p188:author id="{52E34661-210C-15B7-EBF4-ED33A7BB0CAA}" name="Vicky Smith" initials="VS" userId="S::v.smith@genedrive.com::7e8099e7-c80d-4982-b1ca-72666b376ae3" providerId="AD"/>
  <p188:author id="{A2F5C86F-4FF5-558A-DF3A-1BA48EF27943}" name="Kimberly Howard" initials="KH" userId="S::k.howard@genedrive.com::64fd0e90-4c32-4eb2-971c-13271207e2ff" providerId="AD"/>
  <p188:author id="{F2D67D8A-1DD7-3F6F-F5F2-3942E4964EE0}" name="Aminah Yaseen" initials="AY" userId="S::a.yaseen@genedrive.com::26a8720b-b5f7-451d-89b5-b5c91d3cddd7" providerId="AD"/>
  <p188:author id="{D52F1FC3-A3C4-28BE-7DB2-07B32F8CBFC3}" name="Guest User" initials="GU" userId="S::urn:spo:anon#08a217fa91c994df29fbb62b5b02d99d09f50d63c70a3b96fd709a1ce148c78f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Barnett" initials="SB" lastIdx="2" clrIdx="0">
    <p:extLst>
      <p:ext uri="{19B8F6BF-5375-455C-9EA6-DF929625EA0E}">
        <p15:presenceInfo xmlns:p15="http://schemas.microsoft.com/office/powerpoint/2012/main" userId="S-1-5-21-2025429265-2139871995-725345543-7715" providerId="AD"/>
      </p:ext>
    </p:extLst>
  </p:cmAuthor>
  <p:cmAuthor id="2" name="Hajnal Zdravics" initials="HZ" lastIdx="53" clrIdx="1">
    <p:extLst>
      <p:ext uri="{19B8F6BF-5375-455C-9EA6-DF929625EA0E}">
        <p15:presenceInfo xmlns:p15="http://schemas.microsoft.com/office/powerpoint/2012/main" userId="S::h.zdravics@genedrive.com::8f07c938-5ddf-45ae-a1a2-9df585c0d416" providerId="AD"/>
      </p:ext>
    </p:extLst>
  </p:cmAuthor>
  <p:cmAuthor id="3" name="Thomas Beevers" initials="TB" lastIdx="1" clrIdx="2">
    <p:extLst>
      <p:ext uri="{19B8F6BF-5375-455C-9EA6-DF929625EA0E}">
        <p15:presenceInfo xmlns:p15="http://schemas.microsoft.com/office/powerpoint/2012/main" userId="S-1-5-21-2025429265-2139871995-725345543-77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3E"/>
    <a:srgbClr val="003341"/>
    <a:srgbClr val="BE1522"/>
    <a:srgbClr val="F1B100"/>
    <a:srgbClr val="1F4C58"/>
    <a:srgbClr val="DF4113"/>
    <a:srgbClr val="8597A3"/>
    <a:srgbClr val="009FE3"/>
    <a:srgbClr val="87CDD5"/>
    <a:srgbClr val="00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1782" autoAdjust="0"/>
  </p:normalViewPr>
  <p:slideViewPr>
    <p:cSldViewPr snapToGrid="0">
      <p:cViewPr varScale="1">
        <p:scale>
          <a:sx n="79" d="100"/>
          <a:sy n="79" d="100"/>
        </p:scale>
        <p:origin x="936" y="-648"/>
      </p:cViewPr>
      <p:guideLst>
        <p:guide orient="horz" pos="2880"/>
        <p:guide pos="26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espinosa\Downloads\CPIC%20prevelance_A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Sheet1!$F$11</c:f>
              <c:strCache>
                <c:ptCount val="1"/>
                <c:pt idx="0">
                  <c:v>European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46-4C23-B4AD-B13E35740E08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46-4C23-B4AD-B13E35740E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Sheet1!$F$12:$F$13</c:f>
              <c:numCache>
                <c:formatCode>0%</c:formatCode>
                <c:ptCount val="2"/>
                <c:pt idx="0">
                  <c:v>0.71371491000000009</c:v>
                </c:pt>
                <c:pt idx="1">
                  <c:v>0.28496499999999997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46-4C23-B4AD-B13E35740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Sheet1!$H$11</c:f>
              <c:strCache>
                <c:ptCount val="1"/>
                <c:pt idx="0">
                  <c:v>Near Eastern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9E5-4784-9E83-76538083105F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9E5-4784-9E83-76538083105F}"/>
              </c:ext>
            </c:extLst>
          </c:dPt>
          <c:dLbls>
            <c:dLbl>
              <c:idx val="0"/>
              <c:layout>
                <c:manualLayout>
                  <c:x val="-0.22435410230472702"/>
                  <c:y val="-0.2985545168123532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62479153566448"/>
                      <c:h val="0.230363418945273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9E5-4784-9E83-76538083105F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22320037181836"/>
                      <c:h val="0.230363418945273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9E5-4784-9E83-7653808310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Sheet1!$H$12:$H$13</c:f>
              <c:numCache>
                <c:formatCode>0%</c:formatCode>
                <c:ptCount val="2"/>
                <c:pt idx="0">
                  <c:v>0.7459323120000001</c:v>
                </c:pt>
                <c:pt idx="1">
                  <c:v>0.25406764599999998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E5-4784-9E83-765380831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Sheet1!$B$11</c:f>
              <c:strCache>
                <c:ptCount val="1"/>
                <c:pt idx="0">
                  <c:v>African American/Afro-Caribbean</c:v>
                </c:pt>
              </c:strCache>
            </c:strRef>
          </c:tx>
          <c:explosion val="2"/>
          <c:dPt>
            <c:idx val="0"/>
            <c:bubble3D val="0"/>
            <c:explosion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9F1-4BE0-8DF7-F3E71AB66E9B}"/>
              </c:ext>
            </c:extLst>
          </c:dPt>
          <c:dPt>
            <c:idx val="1"/>
            <c:bubble3D val="0"/>
            <c:explosion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9F1-4BE0-8DF7-F3E71AB66E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Sheet1!$B$12:$B$13</c:f>
              <c:numCache>
                <c:formatCode>0%</c:formatCode>
                <c:ptCount val="2"/>
                <c:pt idx="0">
                  <c:v>0.60838291499999997</c:v>
                </c:pt>
                <c:pt idx="1">
                  <c:v>0.35449904399999999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F1-4BE0-8DF7-F3E71AB66E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Sheet1!$D$11</c:f>
              <c:strCache>
                <c:ptCount val="1"/>
                <c:pt idx="0">
                  <c:v>Central/South Asian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C3-4513-8707-94E2FCB14F9D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4C3-4513-8707-94E2FCB14F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Sheet1!$D$12:$D$13</c:f>
              <c:numCache>
                <c:formatCode>0%</c:formatCode>
                <c:ptCount val="2"/>
                <c:pt idx="0">
                  <c:v>0.51036561599999997</c:v>
                </c:pt>
                <c:pt idx="1">
                  <c:v>0.48963442000000001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C3-4513-8707-94E2FCB14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Sheet1!$I$11</c:f>
              <c:strCache>
                <c:ptCount val="1"/>
                <c:pt idx="0">
                  <c:v>Oceanian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F9-4378-A52A-E57F08B0087D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F9-4378-A52A-E57F08B0087D}"/>
              </c:ext>
            </c:extLst>
          </c:dPt>
          <c:dLbls>
            <c:dLbl>
              <c:idx val="0"/>
              <c:layout>
                <c:manualLayout>
                  <c:x val="-5.2922421475321502E-2"/>
                  <c:y val="0.157206414889126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F9-4378-A52A-E57F08B008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Sheet1!$I$12:$I$13</c:f>
              <c:numCache>
                <c:formatCode>0%</c:formatCode>
                <c:ptCount val="2"/>
                <c:pt idx="0">
                  <c:v>5.9584281000000003E-2</c:v>
                </c:pt>
                <c:pt idx="1">
                  <c:v>0.94041567999999998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F9-4378-A52A-E57F08B00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Sheet1!$C$11</c:f>
              <c:strCache>
                <c:ptCount val="1"/>
                <c:pt idx="0">
                  <c:v>American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FB-4001-BAAD-DDA8975BE79C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FB-4001-BAAD-DDA8975BE7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Sheet1!$C$12:$C$13</c:f>
              <c:numCache>
                <c:formatCode>0%</c:formatCode>
                <c:ptCount val="2"/>
                <c:pt idx="0">
                  <c:v>0.77134817840000003</c:v>
                </c:pt>
                <c:pt idx="1">
                  <c:v>0.228651877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FB-4001-BAAD-DDA8975BE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Sheet1!$J$11</c:f>
              <c:strCache>
                <c:ptCount val="1"/>
                <c:pt idx="0">
                  <c:v>Sub-Saharan African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9B-460F-BD44-BD0EE35A99E5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9B-460F-BD44-BD0EE35A99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Sheet1!$J$12:$J$13</c:f>
              <c:numCache>
                <c:formatCode>0%</c:formatCode>
                <c:ptCount val="2"/>
                <c:pt idx="0">
                  <c:v>0.61063078299999995</c:v>
                </c:pt>
                <c:pt idx="1">
                  <c:v>0.33617304400000003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9B-460F-BD44-BD0EE35A9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Sheet1!$G$11</c:f>
              <c:strCache>
                <c:ptCount val="1"/>
                <c:pt idx="0">
                  <c:v>Latino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3A-46E0-A8E1-7C5B6F238E56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3A-46E0-A8E1-7C5B6F238E56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3A-46E0-A8E1-7C5B6F238E56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3A-46E0-A8E1-7C5B6F238E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Sheet1!$G$12:$G$13</c:f>
              <c:numCache>
                <c:formatCode>0%</c:formatCode>
                <c:ptCount val="2"/>
                <c:pt idx="0">
                  <c:v>0.79407907</c:v>
                </c:pt>
                <c:pt idx="1">
                  <c:v>0.20176771499999999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3A-46E0-A8E1-7C5B6F238E5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Sheet1!$E$11</c:f>
              <c:strCache>
                <c:ptCount val="1"/>
                <c:pt idx="0">
                  <c:v>East Asian</c:v>
                </c:pt>
              </c:strCache>
            </c:strRef>
          </c:tx>
          <c:dPt>
            <c:idx val="0"/>
            <c:bubble3D val="0"/>
            <c:spPr>
              <a:solidFill>
                <a:srgbClr val="0085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8-4BFA-A65D-797DE02FDCCC}"/>
              </c:ext>
            </c:extLst>
          </c:dPt>
          <c:dPt>
            <c:idx val="1"/>
            <c:bubble3D val="0"/>
            <c:spPr>
              <a:solidFill>
                <a:srgbClr val="B71D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8-4BFA-A65D-797DE02FDC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Normal/Rapid/Ultrarapid</c:v>
                </c:pt>
                <c:pt idx="1">
                  <c:v>Poor/Intermediate</c:v>
                </c:pt>
              </c:strCache>
            </c:strRef>
          </c:cat>
          <c:val>
            <c:numRef>
              <c:f>Sheet1!$E$12:$E$13</c:f>
              <c:numCache>
                <c:formatCode>0%</c:formatCode>
                <c:ptCount val="2"/>
                <c:pt idx="0">
                  <c:v>0.40631981833999997</c:v>
                </c:pt>
                <c:pt idx="1">
                  <c:v>0.58906895000000004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8-4BFA-A65D-797DE02FD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67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8632" y="0"/>
            <a:ext cx="4068339" cy="3567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E9E94-B2BD-4E69-B758-2953D1465356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5708"/>
            <a:ext cx="4068339" cy="3567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8632" y="6745708"/>
            <a:ext cx="4068339" cy="3567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FBA95-C98F-45EE-B521-74C43F7C6E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192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67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8632" y="0"/>
            <a:ext cx="4068339" cy="3567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11DAA-1067-4DF8-849D-9D04632FC365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7"/>
            <a:ext cx="7510780" cy="279659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5708"/>
            <a:ext cx="4068339" cy="3567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8632" y="6745708"/>
            <a:ext cx="4068339" cy="3567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BF6B8-C8F8-417E-B885-D86DE17ED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788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cpt.2526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cpt.2526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cpt.2526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61/CIR.0000000000001257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ce.org.uk/guidance/htg724/chapter/1-Recommendation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htg.scot/our-advice/clopidogrel-genotype-testing-after-ischaemic-stroke-or-transient-ischaemic-attack-tia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bcp.70370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bcp.70370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BF6B8-C8F8-417E-B885-D86DE17ED1C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920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4881C-10EF-682E-58CE-019A28903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D13A34-6B26-EDBC-EC5D-95705AF57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3813" y="887413"/>
            <a:ext cx="4260850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E384B-E8E1-F48A-C808-5B0D5B707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D6861-DA79-C46A-35FB-44D5376490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B2723-D14F-400D-B3BB-EEB681BEB37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37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7208F-FAD5-FA42-F5F9-44CEDE90D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6B35F-B870-C0E5-0591-4436621D7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C2C6AF-AE20-8BA9-8ECD-47549851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GB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https://medregs.blog.gov.uk/2023/10/02/the-role-of-genetics-in-medicine-safety/</a:t>
            </a:r>
          </a:p>
          <a:p>
            <a:pPr marL="342900" indent="-342900">
              <a:buAutoNum type="arabicPeriod"/>
            </a:pPr>
            <a:r>
              <a:rPr lang="en-GB" b="0" i="0">
                <a:solidFill>
                  <a:srgbClr val="333333"/>
                </a:solidFill>
                <a:effectLst/>
                <a:latin typeface="interfaceregular"/>
              </a:rPr>
              <a:t>Osanlou R, Walker L, Hughes DA</a:t>
            </a:r>
            <a:r>
              <a:rPr lang="en-GB" b="0" i="1">
                <a:solidFill>
                  <a:srgbClr val="333333"/>
                </a:solidFill>
                <a:effectLst/>
                <a:latin typeface="interfaceregular"/>
              </a:rPr>
              <a:t>, et al </a:t>
            </a:r>
            <a:r>
              <a:rPr lang="en-GB" b="0" i="0">
                <a:solidFill>
                  <a:srgbClr val="333333"/>
                </a:solidFill>
                <a:effectLst/>
                <a:latin typeface="interfaceregular"/>
              </a:rPr>
              <a:t>Adverse drug reactions, multimorbidity and polypharmacy: a prospective analysis of 1 month of medical admissions </a:t>
            </a:r>
            <a:r>
              <a:rPr lang="en-GB" b="0" i="1">
                <a:solidFill>
                  <a:srgbClr val="333333"/>
                </a:solidFill>
                <a:effectLst/>
                <a:latin typeface="interfaceregular"/>
              </a:rPr>
              <a:t>BMJ Open </a:t>
            </a:r>
            <a:r>
              <a:rPr lang="en-GB" b="0" i="0">
                <a:solidFill>
                  <a:srgbClr val="333333"/>
                </a:solidFill>
                <a:effectLst/>
                <a:latin typeface="interfaceregular"/>
              </a:rPr>
              <a:t>2022;</a:t>
            </a:r>
            <a:r>
              <a:rPr lang="en-GB" b="1" i="0">
                <a:solidFill>
                  <a:srgbClr val="333333"/>
                </a:solidFill>
                <a:effectLst/>
                <a:latin typeface="interfaceregular"/>
              </a:rPr>
              <a:t>12:</a:t>
            </a:r>
            <a:r>
              <a:rPr lang="en-GB" b="0" i="0">
                <a:solidFill>
                  <a:srgbClr val="333333"/>
                </a:solidFill>
                <a:effectLst/>
                <a:latin typeface="interfaceregular"/>
              </a:rPr>
              <a:t>e055551. </a:t>
            </a:r>
            <a:r>
              <a:rPr lang="en-GB" b="0" i="0" err="1">
                <a:solidFill>
                  <a:srgbClr val="333333"/>
                </a:solidFill>
                <a:effectLst/>
                <a:latin typeface="interfaceregular"/>
              </a:rPr>
              <a:t>doi</a:t>
            </a:r>
            <a:r>
              <a:rPr lang="en-GB" b="0" i="0">
                <a:solidFill>
                  <a:srgbClr val="333333"/>
                </a:solidFill>
                <a:effectLst/>
                <a:latin typeface="interfaceregular"/>
              </a:rPr>
              <a:t>: 10.1136/bmjopen-2021-055551</a:t>
            </a:r>
          </a:p>
          <a:p>
            <a:pPr marL="228600" indent="-228600">
              <a:buAutoNum type="arabicPeriod"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C9B89-C8C0-9ADC-FDAB-10856AAB6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BF6B8-C8F8-417E-B885-D86DE17ED1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657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Lee, C.R., Luzum, J.A., </a:t>
            </a:r>
            <a:r>
              <a:rPr lang="en-GB" dirty="0" err="1"/>
              <a:t>Sangkuhl</a:t>
            </a:r>
            <a:r>
              <a:rPr lang="en-GB" dirty="0"/>
              <a:t>, K., </a:t>
            </a:r>
            <a:r>
              <a:rPr lang="en-GB" dirty="0" err="1"/>
              <a:t>Gammal</a:t>
            </a:r>
            <a:r>
              <a:rPr lang="en-GB" dirty="0"/>
              <a:t>, R.S., Sabatine, M.S., Stein, C.M., Kisor, D.F., </a:t>
            </a:r>
            <a:r>
              <a:rPr lang="en-GB" dirty="0" err="1"/>
              <a:t>Limdi</a:t>
            </a:r>
            <a:r>
              <a:rPr lang="en-GB" dirty="0"/>
              <a:t>, N.A., Lee, Y.M., Scott, S.A., Hulot, J.S., Roden, D.M., </a:t>
            </a:r>
            <a:r>
              <a:rPr lang="en-GB" dirty="0" err="1"/>
              <a:t>Gaedigk</a:t>
            </a:r>
            <a:r>
              <a:rPr lang="en-GB" dirty="0"/>
              <a:t>, A., Caudle, K.E., Klein, T.E., Johnson, J.A. and </a:t>
            </a:r>
            <a:r>
              <a:rPr lang="en-GB" dirty="0" err="1"/>
              <a:t>Shuldiner</a:t>
            </a:r>
            <a:r>
              <a:rPr lang="en-GB" dirty="0"/>
              <a:t>, A.R. (2022) ‘Clinical Pharmacogenetics Implementation Consortium guideline for CYP2C19 genotype and clopidogrel therapy: 2022 update’, </a:t>
            </a:r>
            <a:r>
              <a:rPr lang="en-GB" i="1" dirty="0"/>
              <a:t>Clinical Pharmacology &amp; Therapeutics</a:t>
            </a:r>
            <a:r>
              <a:rPr lang="en-GB" dirty="0"/>
              <a:t>, 112(5), pp. 959–967. Available at: </a:t>
            </a:r>
            <a:r>
              <a:rPr lang="en-GB" dirty="0">
                <a:hlinkClick r:id="rId3"/>
              </a:rPr>
              <a:t>https://doi.org/10.1002/cpt.2526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PharmGKB</a:t>
            </a:r>
            <a:r>
              <a:rPr lang="en-GB" dirty="0"/>
              <a:t>, Gene-specific Information Tables for CYP2C19. &lt;https://www.clinpgx.org/page/cyp2c19RefMaterials&gt; (2021).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Claims matrix reference: Rows 43/ 48/ 126 </a:t>
            </a:r>
          </a:p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BF6B8-C8F8-417E-B885-D86DE17ED1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699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84043-CDAE-F504-28F0-86875A43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55AD2-F77D-2C14-A312-E5228EF5A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3813" y="887413"/>
            <a:ext cx="4260850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9C215-5759-2F5F-982B-4D4780F7C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Lee, C.R., Luzum, J.A., </a:t>
            </a:r>
            <a:r>
              <a:rPr lang="en-GB" dirty="0" err="1"/>
              <a:t>Sangkuhl</a:t>
            </a:r>
            <a:r>
              <a:rPr lang="en-GB" dirty="0"/>
              <a:t>, K., </a:t>
            </a:r>
            <a:r>
              <a:rPr lang="en-GB" dirty="0" err="1"/>
              <a:t>Gammal</a:t>
            </a:r>
            <a:r>
              <a:rPr lang="en-GB" dirty="0"/>
              <a:t>, R.S., Sabatine, M.S., Stein, C.M., Kisor, D.F., </a:t>
            </a:r>
            <a:r>
              <a:rPr lang="en-GB" dirty="0" err="1"/>
              <a:t>Limdi</a:t>
            </a:r>
            <a:r>
              <a:rPr lang="en-GB" dirty="0"/>
              <a:t>, N.A., Lee, Y.M., Scott, S.A., Hulot, J.S., Roden, D.M., </a:t>
            </a:r>
            <a:r>
              <a:rPr lang="en-GB" dirty="0" err="1"/>
              <a:t>Gaedigk</a:t>
            </a:r>
            <a:r>
              <a:rPr lang="en-GB" dirty="0"/>
              <a:t>, A., Caudle, K.E., Klein, T.E., Johnson, J.A. and </a:t>
            </a:r>
            <a:r>
              <a:rPr lang="en-GB" dirty="0" err="1"/>
              <a:t>Shuldiner</a:t>
            </a:r>
            <a:r>
              <a:rPr lang="en-GB" dirty="0"/>
              <a:t>, A.R. (2022) ‘Clinical Pharmacogenetics Implementation Consortium guideline for CYP2C19 genotype and clopidogrel therapy: 2022 update’, </a:t>
            </a:r>
            <a:r>
              <a:rPr lang="en-GB" i="1" dirty="0"/>
              <a:t>Clinical Pharmacology &amp; Therapeutics</a:t>
            </a:r>
            <a:r>
              <a:rPr lang="en-GB" dirty="0"/>
              <a:t>, 112(5), pp. 959–967. Available at: </a:t>
            </a:r>
            <a:r>
              <a:rPr lang="en-GB" dirty="0">
                <a:hlinkClick r:id="rId3"/>
              </a:rPr>
              <a:t>https://doi.org/10.1002/cpt.2526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PharmGKB</a:t>
            </a:r>
            <a:r>
              <a:rPr lang="en-GB" dirty="0"/>
              <a:t>, Gene-specific Information Tables for CYP2C19. &lt;https://www.clinpgx.org/page/cyp2c19RefMaterials&gt; (2021).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Claims matrix reference: Rows 43/ 48/ 126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77561-BE71-C8B0-3C33-5FBDC5858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B2723-D14F-400D-B3BB-EEB681BEB37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721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B46B2-CC70-6BBE-34C0-11300F77D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3538B-32C9-A23F-ACFA-1B7FA9E18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63813" y="887413"/>
            <a:ext cx="4260850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F4A094-BB9D-DD2A-5ACB-8343D55C5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Lee, C.R., Luzum, J.A., </a:t>
            </a:r>
            <a:r>
              <a:rPr lang="en-GB" dirty="0" err="1"/>
              <a:t>Sangkuhl</a:t>
            </a:r>
            <a:r>
              <a:rPr lang="en-GB" dirty="0"/>
              <a:t>, K., </a:t>
            </a:r>
            <a:r>
              <a:rPr lang="en-GB" dirty="0" err="1"/>
              <a:t>Gammal</a:t>
            </a:r>
            <a:r>
              <a:rPr lang="en-GB" dirty="0"/>
              <a:t>, R.S., Sabatine, M.S., Stein, C.M., Kisor, D.F., </a:t>
            </a:r>
            <a:r>
              <a:rPr lang="en-GB" dirty="0" err="1"/>
              <a:t>Limdi</a:t>
            </a:r>
            <a:r>
              <a:rPr lang="en-GB" dirty="0"/>
              <a:t>, N.A., Lee, Y.M., Scott, S.A., Hulot, J.S., Roden, D.M., </a:t>
            </a:r>
            <a:r>
              <a:rPr lang="en-GB" dirty="0" err="1"/>
              <a:t>Gaedigk</a:t>
            </a:r>
            <a:r>
              <a:rPr lang="en-GB" dirty="0"/>
              <a:t>, A., Caudle, K.E., Klein, T.E., Johnson, J.A. and </a:t>
            </a:r>
            <a:r>
              <a:rPr lang="en-GB" dirty="0" err="1"/>
              <a:t>Shuldiner</a:t>
            </a:r>
            <a:r>
              <a:rPr lang="en-GB" dirty="0"/>
              <a:t>, A.R. (2022) ‘Clinical Pharmacogenetics Implementation Consortium guideline for CYP2C19 genotype and clopidogrel therapy: 2022 update’, </a:t>
            </a:r>
            <a:r>
              <a:rPr lang="en-GB" i="1" dirty="0"/>
              <a:t>Clinical Pharmacology &amp; Therapeutics</a:t>
            </a:r>
            <a:r>
              <a:rPr lang="en-GB" dirty="0"/>
              <a:t>, 112(5), pp. 959–967. Available at: </a:t>
            </a:r>
            <a:r>
              <a:rPr lang="en-GB" dirty="0">
                <a:hlinkClick r:id="rId3"/>
              </a:rPr>
              <a:t>https://doi.org/10.1002/cpt.2526</a:t>
            </a:r>
            <a:endParaRPr lang="en-GB" dirty="0"/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Claims matrix reference: Row 42 (Diplotype reference)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EF011-98DB-DA06-A84C-C3475512F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B2723-D14F-400D-B3BB-EEB681BEB37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4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8C23-58E7-1F33-A292-230C49384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57FA4-B6DF-B114-B780-E21CDC6EA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43ABE3-150F-9807-1A1D-04001A595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r>
              <a:rPr lang="en-GB" dirty="0"/>
              <a:t>Pereira, N.L. </a:t>
            </a:r>
            <a:r>
              <a:rPr lang="en-GB" i="1" dirty="0"/>
              <a:t>et al.</a:t>
            </a:r>
            <a:r>
              <a:rPr lang="en-GB" dirty="0"/>
              <a:t> (2024) ‘CYP2C19 genetic testing for oral P2Y12 inhibitor therapy: A scientific statement from the American Heart Association’, </a:t>
            </a:r>
            <a:r>
              <a:rPr lang="en-GB" i="1" dirty="0"/>
              <a:t>Circulation</a:t>
            </a:r>
            <a:r>
              <a:rPr lang="en-GB" dirty="0"/>
              <a:t>, June. Available at: </a:t>
            </a:r>
            <a:r>
              <a:rPr lang="en-GB" dirty="0">
                <a:hlinkClick r:id="rId3"/>
              </a:rPr>
              <a:t>https://doi.org/10.1161/CIR.0000000000001257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D14E3-13ED-7055-E400-8EBA79644A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47C3-10A8-4D62-8C9E-7366E21F873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533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https://cks.nice.org.uk/topics/antiplatelet-treatment/</a:t>
            </a:r>
          </a:p>
          <a:p>
            <a:r>
              <a:rPr lang="en-US" dirty="0"/>
              <a:t>National Institute for Health and Care Excellence (2024) </a:t>
            </a:r>
            <a:r>
              <a:rPr lang="en-US" i="1" dirty="0"/>
              <a:t>The problem (NICE DG59) – People with loss-of-function CYP2C19 alleles who have clopidogrel are more likely to have further strokes compared with people without loss-of-function CYP2C19 alleles</a:t>
            </a:r>
            <a:r>
              <a:rPr lang="en-US" dirty="0"/>
              <a:t>. Diagnostic guidance (DG59) / HealthTech guidance (HTG724), July. Available at: </a:t>
            </a:r>
            <a:r>
              <a:rPr lang="en-US" dirty="0">
                <a:hlinkClick r:id="rId3"/>
              </a:rPr>
              <a:t>https://www.nice.org.uk/guidance/htg724/chapter/1-Recommendations</a:t>
            </a:r>
            <a:endParaRPr lang="en-US" dirty="0"/>
          </a:p>
          <a:p>
            <a:endParaRPr lang="en-US" dirty="0"/>
          </a:p>
          <a:p>
            <a:r>
              <a:rPr lang="en-GB" dirty="0"/>
              <a:t>Claims matrix reference: Rows 26 / 52 / 53 / GPM-152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BF6B8-C8F8-417E-B885-D86DE17ED1C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205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Scottish Health Technologies Group (2024) </a:t>
            </a:r>
            <a:r>
              <a:rPr lang="en-US" i="1" dirty="0"/>
              <a:t>Genotype testing to guide clopidogrel use after an </a:t>
            </a:r>
            <a:r>
              <a:rPr lang="en-US" i="1" dirty="0" err="1"/>
              <a:t>ischaemic</a:t>
            </a:r>
            <a:r>
              <a:rPr lang="en-US" i="1" dirty="0"/>
              <a:t> stroke or transient </a:t>
            </a:r>
            <a:r>
              <a:rPr lang="en-US" i="1" dirty="0" err="1"/>
              <a:t>ischaemic</a:t>
            </a:r>
            <a:r>
              <a:rPr lang="en-US" i="1" dirty="0"/>
              <a:t> attack (TIA)</a:t>
            </a:r>
            <a:r>
              <a:rPr lang="en-US" dirty="0"/>
              <a:t>. October. Available at: </a:t>
            </a:r>
            <a:r>
              <a:rPr lang="en-US" dirty="0">
                <a:hlinkClick r:id="rId3"/>
              </a:rPr>
              <a:t>https://shtg.scot/our-advice/clopidogrel-genotype-testing-after-ischaemic-stroke-or-transient-ischaemic-attack-tia/</a:t>
            </a:r>
            <a:endParaRPr lang="en-US" dirty="0"/>
          </a:p>
          <a:p>
            <a:endParaRPr lang="en-US" dirty="0"/>
          </a:p>
          <a:p>
            <a:r>
              <a:rPr lang="en-GB" dirty="0"/>
              <a:t>Claims matrix reference: Rows 136 / 137 / GPM-169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BF6B8-C8F8-417E-B885-D86DE17ED1C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6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15649-2715-2148-2C9A-7A12404CC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F5CA27-6B78-B3BC-944E-F8154B5B2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3C9F5A-5364-C690-1354-AC57FD9CC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GB" dirty="0"/>
              <a:t>Russo, G. </a:t>
            </a:r>
            <a:r>
              <a:rPr lang="en-GB" i="1" dirty="0"/>
              <a:t>et al.</a:t>
            </a:r>
            <a:r>
              <a:rPr lang="en-GB" dirty="0"/>
              <a:t> (2025) ‘CYP2C19 genotype testing for clopidogrel: A guideline developed by the UK Centre of Excellence in Regulatory Science and Innovation in Pharmacogenomics (CERSI-PGx)’, </a:t>
            </a:r>
            <a:r>
              <a:rPr lang="en-GB" i="1" dirty="0"/>
              <a:t>British Journal of Clinical Pharmacology</a:t>
            </a:r>
            <a:r>
              <a:rPr lang="en-GB" dirty="0"/>
              <a:t>, December. Available at: </a:t>
            </a:r>
            <a:r>
              <a:rPr lang="en-GB" dirty="0">
                <a:hlinkClick r:id="rId3"/>
              </a:rPr>
              <a:t>https://doi.org/10.1002/bcp.70370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Claims matrix reference: Rows 117 -127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1BB65-22BD-9C63-E05C-DD0578676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47C3-10A8-4D62-8C9E-7366E21F873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315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7B60B-0463-C1AC-B4CF-2A05F6417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8CB26-2F78-3E72-6380-55FFA9532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2B6606-2BA4-AB93-C5B0-25F91544F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GB" dirty="0"/>
              <a:t>Russo, G. </a:t>
            </a:r>
            <a:r>
              <a:rPr lang="en-GB" i="1" dirty="0"/>
              <a:t>et al.</a:t>
            </a:r>
            <a:r>
              <a:rPr lang="en-GB" dirty="0"/>
              <a:t> (2025) ‘CYP2C19 genotype testing for clopidogrel: A guideline developed by the UK Centre of Excellence in Regulatory Science and Innovation in Pharmacogenomics (CERSI-PGx)’, </a:t>
            </a:r>
            <a:r>
              <a:rPr lang="en-GB" i="1" dirty="0"/>
              <a:t>British Journal of Clinical Pharmacology</a:t>
            </a:r>
            <a:r>
              <a:rPr lang="en-GB" dirty="0"/>
              <a:t>, December. Available at: </a:t>
            </a:r>
            <a:r>
              <a:rPr lang="en-GB" dirty="0">
                <a:hlinkClick r:id="rId3"/>
              </a:rPr>
              <a:t>https://doi.org/10.1002/bcp.70370</a:t>
            </a:r>
            <a:r>
              <a:rPr lang="en-GB" dirty="0"/>
              <a:t>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Claims matrix reference: Rows 117 -127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B507C-96EE-79FE-9E2E-15252B7EC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9047C3-10A8-4D62-8C9E-7366E21F873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7386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4129-BB73-CE5F-289F-1B0FFD9CF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2004E-A0E6-0968-2608-A1F9F2D97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3080B6-970D-D582-4804-C17491DD9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36913-CFB4-51D4-B9F9-248039260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BF6B8-C8F8-417E-B885-D86DE17ED1C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237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Technical training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BF6B8-C8F8-417E-B885-D86DE17ED1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6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9CF98-9F40-D693-2E75-FFC25F416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A47BE1-2963-C815-FF34-C18A89386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BACCF0-7E85-753E-B450-EBD3CC6C2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 https://medregs.blog.gov.uk/2023/10/02/the-role-of-genetics-in-medicine-safety/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59790-5F16-251C-EECC-F42FBAF373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BF6B8-C8F8-417E-B885-D86DE17ED1C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35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Picture left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9A15F4A3-0641-CD45-9884-DD639B1BCE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150835"/>
            <a:ext cx="5700606" cy="104036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667" b="0" i="0">
                <a:solidFill>
                  <a:srgbClr val="8597A3"/>
                </a:solidFill>
                <a:latin typeface="Montserrat" panose="00000500000000000000" pitchFamily="2" charset="0"/>
                <a:cs typeface="Poppins Light" pitchFamily="2" charset="77"/>
              </a:defRPr>
            </a:lvl1pPr>
          </a:lstStyle>
          <a:p>
            <a:pPr lvl="0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2086F9-5FD1-DA35-3357-DF09EF18791F}"/>
              </a:ext>
            </a:extLst>
          </p:cNvPr>
          <p:cNvSpPr/>
          <p:nvPr userDrawn="1"/>
        </p:nvSpPr>
        <p:spPr>
          <a:xfrm>
            <a:off x="0" y="-1"/>
            <a:ext cx="2474491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1A1C91D-7B92-8708-4DA5-22FB86CBAD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2388631"/>
            <a:ext cx="5700606" cy="104036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3200" b="1" i="0">
                <a:solidFill>
                  <a:srgbClr val="003341"/>
                </a:solidFill>
                <a:latin typeface="Montserrat" panose="00000500000000000000" pitchFamily="2" charset="0"/>
                <a:cs typeface="Poppins Light" pitchFamily="2" charset="77"/>
              </a:defRPr>
            </a:lvl1pPr>
          </a:lstStyle>
          <a:p>
            <a:pPr lvl="0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BF907-3EED-DCF0-2648-6B651B42317C}"/>
              </a:ext>
            </a:extLst>
          </p:cNvPr>
          <p:cNvSpPr/>
          <p:nvPr userDrawn="1"/>
        </p:nvSpPr>
        <p:spPr>
          <a:xfrm>
            <a:off x="6096000" y="3667051"/>
            <a:ext cx="5700606" cy="266633"/>
          </a:xfrm>
          <a:prstGeom prst="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8BBFCB-903B-378C-14D8-41B7893AE5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42" y="219471"/>
            <a:ext cx="2522950" cy="42201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CD2648-0358-52FB-A340-8DFE2E51BF82}"/>
              </a:ext>
            </a:extLst>
          </p:cNvPr>
          <p:cNvCxnSpPr>
            <a:cxnSpLocks/>
          </p:cNvCxnSpPr>
          <p:nvPr userDrawn="1"/>
        </p:nvCxnSpPr>
        <p:spPr>
          <a:xfrm>
            <a:off x="2684291" y="558055"/>
            <a:ext cx="6546796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colorful lines and dots&#10;&#10;Description automatically generated">
            <a:extLst>
              <a:ext uri="{FF2B5EF4-FFF2-40B4-BE49-F238E27FC236}">
                <a16:creationId xmlns:a16="http://schemas.microsoft.com/office/drawing/2014/main" id="{5E454127-CA87-B192-0B1F-10B0AF9B60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2731" t="-2167" r="-955" b="-871"/>
          <a:stretch/>
        </p:blipFill>
        <p:spPr>
          <a:xfrm>
            <a:off x="2474491" y="641487"/>
            <a:ext cx="3123212" cy="5527472"/>
          </a:xfrm>
          <a:prstGeom prst="rect">
            <a:avLst/>
          </a:prstGeom>
        </p:spPr>
      </p:pic>
      <p:pic>
        <p:nvPicPr>
          <p:cNvPr id="16" name="Picture 15" descr="A colorful lines and dots&#10;&#10;Description automatically generated">
            <a:extLst>
              <a:ext uri="{FF2B5EF4-FFF2-40B4-BE49-F238E27FC236}">
                <a16:creationId xmlns:a16="http://schemas.microsoft.com/office/drawing/2014/main" id="{CCA15752-F05E-41F8-D461-F6F42FE58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-4472" t="-2167" r="57269" b="-871"/>
          <a:stretch/>
        </p:blipFill>
        <p:spPr>
          <a:xfrm>
            <a:off x="-57523" y="641487"/>
            <a:ext cx="2532016" cy="552747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2A1AD9-79A9-4793-6662-B4615366CD8A}"/>
              </a:ext>
            </a:extLst>
          </p:cNvPr>
          <p:cNvCxnSpPr>
            <a:cxnSpLocks/>
          </p:cNvCxnSpPr>
          <p:nvPr userDrawn="1"/>
        </p:nvCxnSpPr>
        <p:spPr>
          <a:xfrm>
            <a:off x="2684291" y="6397920"/>
            <a:ext cx="5116941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27C6783-51A7-3B96-61DC-87249C784C44}"/>
              </a:ext>
            </a:extLst>
          </p:cNvPr>
          <p:cNvSpPr txBox="1"/>
          <p:nvPr userDrawn="1"/>
        </p:nvSpPr>
        <p:spPr>
          <a:xfrm>
            <a:off x="7916562" y="6320976"/>
            <a:ext cx="383109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74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Text box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00C6D5-2BED-7415-F327-242354D24238}"/>
              </a:ext>
            </a:extLst>
          </p:cNvPr>
          <p:cNvSpPr/>
          <p:nvPr userDrawn="1"/>
        </p:nvSpPr>
        <p:spPr>
          <a:xfrm>
            <a:off x="9718755" y="0"/>
            <a:ext cx="2474491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8A00A2-2669-1D1C-5AC3-5D547BE69D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77044" y="6372475"/>
            <a:ext cx="1757916" cy="292247"/>
          </a:xfrm>
          <a:prstGeom prst="rect">
            <a:avLst/>
          </a:prstGeom>
        </p:spPr>
      </p:pic>
      <p:pic>
        <p:nvPicPr>
          <p:cNvPr id="4" name="Picture 3" descr="A colorful lines and dots&#10;&#10;Description automatically generated">
            <a:extLst>
              <a:ext uri="{FF2B5EF4-FFF2-40B4-BE49-F238E27FC236}">
                <a16:creationId xmlns:a16="http://schemas.microsoft.com/office/drawing/2014/main" id="{6D185EB5-10A1-D803-DEDE-8E3B059F3A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3524" t="2378" r="-206" b="715"/>
          <a:stretch/>
        </p:blipFill>
        <p:spPr>
          <a:xfrm>
            <a:off x="6244783" y="1021815"/>
            <a:ext cx="5249204" cy="490423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A5AA6C-A1DA-40D5-5ECD-320CF42F38D3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120000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5D4C170-BCA5-E92B-4AAA-904FD4EE109C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2CCD00C-59F8-EC2A-6A08-9E4B4D8083B4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8784226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>
            <a:extLst>
              <a:ext uri="{FF2B5EF4-FFF2-40B4-BE49-F238E27FC236}">
                <a16:creationId xmlns:a16="http://schemas.microsoft.com/office/drawing/2014/main" id="{2E14EF19-1203-1937-F375-3BCBCD67A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8" y="783983"/>
            <a:ext cx="9005781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9" name="Title Placeholder 7">
            <a:extLst>
              <a:ext uri="{FF2B5EF4-FFF2-40B4-BE49-F238E27FC236}">
                <a16:creationId xmlns:a16="http://schemas.microsoft.com/office/drawing/2014/main" id="{2F05CB98-A641-AF1B-BDD9-6E4BF421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005782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77F2B78-E333-FB8F-D520-FA9011E5E3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798" y="236231"/>
            <a:ext cx="798404" cy="6666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13BFA4-BD10-BBC8-7E16-6274DA92A6C4}"/>
              </a:ext>
            </a:extLst>
          </p:cNvPr>
          <p:cNvSpPr txBox="1"/>
          <p:nvPr userDrawn="1"/>
        </p:nvSpPr>
        <p:spPr>
          <a:xfrm>
            <a:off x="435442" y="6518598"/>
            <a:ext cx="38482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D17080-2436-D3A0-A524-19FB57D011D8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5442" y="2644714"/>
            <a:ext cx="4227826" cy="3433279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3219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1E1AB2-6DC9-E70F-C72F-CB8C05DF4A0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79562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870693B-2770-4A3A-8B27-3F355F3CC6CC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941FAF-8621-7E6C-531D-6614EBEF222C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455022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31B8D176-65AE-2092-C9AD-EF6715EF3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8" y="783983"/>
            <a:ext cx="9455022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6" name="Title Placeholder 7">
            <a:extLst>
              <a:ext uri="{FF2B5EF4-FFF2-40B4-BE49-F238E27FC236}">
                <a16:creationId xmlns:a16="http://schemas.microsoft.com/office/drawing/2014/main" id="{9EEEE745-EC01-BF42-054D-6FFF69FBC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455022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F971E7-89E8-FA40-4AD9-C042F2C3212F}"/>
              </a:ext>
            </a:extLst>
          </p:cNvPr>
          <p:cNvSpPr txBox="1"/>
          <p:nvPr userDrawn="1"/>
        </p:nvSpPr>
        <p:spPr>
          <a:xfrm>
            <a:off x="435442" y="6518598"/>
            <a:ext cx="39223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6DA7C2-B0B4-8668-37B5-E4636B0D0944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25F1DF0-D80C-9DBB-79DA-835FD5EB41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21" name="Picture 20" descr="A colorful lines and dots&#10;&#10;Description automatically generated">
            <a:extLst>
              <a:ext uri="{FF2B5EF4-FFF2-40B4-BE49-F238E27FC236}">
                <a16:creationId xmlns:a16="http://schemas.microsoft.com/office/drawing/2014/main" id="{3A4B1923-570B-51CD-81E2-A8E3BC5C11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22" name="Picture 2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17CE7D2-C234-5AF8-66BB-EC80ABFC540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6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with Bullets+Sub lev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605A5-5832-4B44-A897-89B7910538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537" y="2639230"/>
            <a:ext cx="9448866" cy="30956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1pPr>
            <a:lvl2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2pPr>
            <a:lvl3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3pPr>
            <a:lvl4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4pPr>
            <a:lvl5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85A47E-B69B-FC85-46E6-5EBCE059689D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63086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003690C-C5C4-A0A0-73C2-989619F6631A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D6ACD6B-F7E2-2C58-C043-55A691B873E4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438544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DF45DFBA-36D6-09F5-62AC-949DF2511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8" y="783983"/>
            <a:ext cx="9448867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2" name="Title Placeholder 7">
            <a:extLst>
              <a:ext uri="{FF2B5EF4-FFF2-40B4-BE49-F238E27FC236}">
                <a16:creationId xmlns:a16="http://schemas.microsoft.com/office/drawing/2014/main" id="{6CACCE58-1910-184C-8E41-EC41F8C5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6" y="1655001"/>
            <a:ext cx="9448867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559700-4FA5-E2FC-52A4-23B607A46042}"/>
              </a:ext>
            </a:extLst>
          </p:cNvPr>
          <p:cNvSpPr txBox="1"/>
          <p:nvPr userDrawn="1"/>
        </p:nvSpPr>
        <p:spPr>
          <a:xfrm>
            <a:off x="435442" y="6518598"/>
            <a:ext cx="38317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1F08B-6E28-AC5D-7337-E704173756C1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4CFF63-1DD4-1E6B-B446-32CCD41DBF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8" name="Picture 7" descr="A colorful lines and dots&#10;&#10;Description automatically generated">
            <a:extLst>
              <a:ext uri="{FF2B5EF4-FFF2-40B4-BE49-F238E27FC236}">
                <a16:creationId xmlns:a16="http://schemas.microsoft.com/office/drawing/2014/main" id="{AC6292DA-BFD4-C22D-4855-BC782FB2B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EF2ED74-B74E-C5CD-9FE0-3FB98D469C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0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30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ngl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E6EBAB-0DF5-264F-A4A3-274C3E3D8DB2}"/>
              </a:ext>
            </a:extLst>
          </p:cNvPr>
          <p:cNvSpPr txBox="1">
            <a:spLocks/>
          </p:cNvSpPr>
          <p:nvPr/>
        </p:nvSpPr>
        <p:spPr>
          <a:xfrm>
            <a:off x="1829903" y="8483405"/>
            <a:ext cx="9804400" cy="5336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927D"/>
              </a:buClr>
              <a:buSzPct val="60000"/>
            </a:pPr>
            <a:r>
              <a:rPr lang="en-GB" sz="2400">
                <a:solidFill>
                  <a:srgbClr val="00927D"/>
                </a:solidFill>
                <a:latin typeface="Poppins" pitchFamily="2" charset="77"/>
                <a:cs typeface="Poppins" pitchFamily="2" charset="77"/>
              </a:rPr>
              <a:t>What are the needs of the person?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67142F0-4CB5-61AC-0380-C3F27FF2D363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63086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5BA7710-40A3-8731-4316-4506B788D931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D38FC3-6438-8A26-A1F8-75588B347121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437447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90F36AB1-7AD2-500F-66FC-452778ED3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8" y="783983"/>
            <a:ext cx="9448867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2" name="Title Placeholder 7">
            <a:extLst>
              <a:ext uri="{FF2B5EF4-FFF2-40B4-BE49-F238E27FC236}">
                <a16:creationId xmlns:a16="http://schemas.microsoft.com/office/drawing/2014/main" id="{99A1C939-7D6B-1739-4B80-AB7878492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448866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56DD1-E359-5C17-021D-1762E5A0273F}"/>
              </a:ext>
            </a:extLst>
          </p:cNvPr>
          <p:cNvSpPr txBox="1"/>
          <p:nvPr userDrawn="1"/>
        </p:nvSpPr>
        <p:spPr>
          <a:xfrm>
            <a:off x="435442" y="6518598"/>
            <a:ext cx="39470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</a:t>
            </a:r>
            <a:r>
              <a:rPr lang="en-US" sz="1000" b="1" i="1" u="none" strike="noStrike" err="1">
                <a:solidFill>
                  <a:srgbClr val="475C6D"/>
                </a:solidFill>
                <a:effectLst/>
                <a:latin typeface="Metropolis Light"/>
              </a:rPr>
              <a:t>rappid</a:t>
            </a: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4A067CE-8453-4666-382D-3AA7F64DE1F8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5441" y="2644714"/>
            <a:ext cx="9448865" cy="3433279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4CF15A-5B98-1F92-5331-359E496E02FD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B714F-8288-A8EB-CCBF-6A71644EB4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5" name="Picture 4" descr="A colorful lines and dots&#10;&#10;Description automatically generated">
            <a:extLst>
              <a:ext uri="{FF2B5EF4-FFF2-40B4-BE49-F238E27FC236}">
                <a16:creationId xmlns:a16="http://schemas.microsoft.com/office/drawing/2014/main" id="{98504EBA-3D67-85B9-FD88-F0A06FC3D5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FF55A6E-E76B-D111-0E61-146196F6D7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0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 text box 1 x  Picture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7E6FC6C-0C84-0A47-A712-A27CEC1217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3093" y="1756791"/>
            <a:ext cx="4454896" cy="7279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133" b="0" i="0">
                <a:solidFill>
                  <a:srgbClr val="8597A3"/>
                </a:solidFill>
                <a:latin typeface="Metropolis Light"/>
                <a:cs typeface="Poppins Light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F30D5FD-65CD-AA45-875B-1761FA586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22272" y="1724513"/>
            <a:ext cx="4454896" cy="7279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133" b="0" i="0">
                <a:solidFill>
                  <a:srgbClr val="8597A3"/>
                </a:solidFill>
                <a:latin typeface="Metropolis Light"/>
                <a:cs typeface="Poppins Light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BE3BF71-8B5C-2800-744D-415D0AAF20F3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430307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952FFE-144F-DEDA-0A69-D9640539B27C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54847" cy="281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AE8E974-CFF8-4B85-138F-C980044354B4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0F53E4F-AF36-5918-99EE-ACF2BE611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852" y="780007"/>
            <a:ext cx="9420316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1B6302-C0D5-0B2B-2E27-FBFEA8D97E5C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5442" y="2644714"/>
            <a:ext cx="4454896" cy="3433279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65E28B-B041-8F13-FC90-8FA07F67A7BB}"/>
              </a:ext>
            </a:extLst>
          </p:cNvPr>
          <p:cNvSpPr txBox="1"/>
          <p:nvPr userDrawn="1"/>
        </p:nvSpPr>
        <p:spPr>
          <a:xfrm>
            <a:off x="435441" y="6518598"/>
            <a:ext cx="389766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064CDF3-BEF1-D418-22BD-5403119A4D09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5422270" y="2679725"/>
            <a:ext cx="4454896" cy="3433279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986A1-CF28-A271-C245-13989DC078CD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C152E-1072-6296-3656-A972149B6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9" name="Picture 8" descr="A colorful lines and dots&#10;&#10;Description automatically generated">
            <a:extLst>
              <a:ext uri="{FF2B5EF4-FFF2-40B4-BE49-F238E27FC236}">
                <a16:creationId xmlns:a16="http://schemas.microsoft.com/office/drawing/2014/main" id="{6BE1556D-2F9D-FB74-E295-0403124828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15" name="Picture 1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9C1A8D36-A0A8-A6FF-DD05-B92DA44BA1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1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37" y="2687686"/>
            <a:ext cx="2826554" cy="3568483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747693" y="2687685"/>
            <a:ext cx="2826554" cy="360804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7058848" y="2687685"/>
            <a:ext cx="2826555" cy="360804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B1F0D9-A55A-78AF-A46B-8B0687D8225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63084" cy="281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70B181D-6899-ABD7-6995-B0559057605F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1096B3E-51F7-76BD-CAA2-BEA93F93C72F}"/>
              </a:ext>
            </a:extLst>
          </p:cNvPr>
          <p:cNvSpPr>
            <a:spLocks noGrp="1"/>
          </p:cNvSpPr>
          <p:nvPr>
            <p:ph type="subTitle" idx="16"/>
          </p:nvPr>
        </p:nvSpPr>
        <p:spPr>
          <a:xfrm>
            <a:off x="436538" y="783983"/>
            <a:ext cx="9448867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95B513-B70B-3675-6792-384B85DC0D69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438544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Placeholder 7">
            <a:extLst>
              <a:ext uri="{FF2B5EF4-FFF2-40B4-BE49-F238E27FC236}">
                <a16:creationId xmlns:a16="http://schemas.microsoft.com/office/drawing/2014/main" id="{E677980F-665A-8B47-F6A4-48587F33B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448866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8DF7CB-B87F-DA40-AFBE-22F4EB6DD4A0}"/>
              </a:ext>
            </a:extLst>
          </p:cNvPr>
          <p:cNvSpPr txBox="1"/>
          <p:nvPr userDrawn="1"/>
        </p:nvSpPr>
        <p:spPr>
          <a:xfrm>
            <a:off x="435441" y="6518598"/>
            <a:ext cx="377409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CE0F1A-DE00-03C7-FEE6-E5F5DCD51491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F4AE14-7F42-DD0F-F696-7743844784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15" name="Picture 14" descr="A colorful lines and dots&#10;&#10;Description automatically generated">
            <a:extLst>
              <a:ext uri="{FF2B5EF4-FFF2-40B4-BE49-F238E27FC236}">
                <a16:creationId xmlns:a16="http://schemas.microsoft.com/office/drawing/2014/main" id="{A655357E-1B5C-E740-6B48-50069552F6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18" name="Picture 1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6D3E0FE-9D44-F276-41E9-DF6B2E9A93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37" y="2687687"/>
            <a:ext cx="2826554" cy="1740477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512773" y="2687687"/>
            <a:ext cx="2826554" cy="1740477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7000807" y="2669850"/>
            <a:ext cx="2826555" cy="1736265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B1F0D9-A55A-78AF-A46B-8B0687D8225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54848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70B181D-6899-ABD7-6995-B0559057605F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1096B3E-51F7-76BD-CAA2-BEA93F93C72F}"/>
              </a:ext>
            </a:extLst>
          </p:cNvPr>
          <p:cNvSpPr>
            <a:spLocks noGrp="1"/>
          </p:cNvSpPr>
          <p:nvPr>
            <p:ph type="subTitle" idx="16"/>
          </p:nvPr>
        </p:nvSpPr>
        <p:spPr>
          <a:xfrm>
            <a:off x="436538" y="783983"/>
            <a:ext cx="9440630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95B513-B70B-3675-6792-384B85DC0D69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390825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601DD9C-7C13-9B31-5A2F-A6479E3CD32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46860" y="4496709"/>
            <a:ext cx="2826554" cy="1740477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BD5DFA1-9E53-5554-E090-0859B2121CF0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512772" y="4542804"/>
            <a:ext cx="2826554" cy="1740477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E51DC6F-6433-C4FE-7DCE-269EB8A77714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011130" y="4559468"/>
            <a:ext cx="2826554" cy="1740477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itle Placeholder 7">
            <a:extLst>
              <a:ext uri="{FF2B5EF4-FFF2-40B4-BE49-F238E27FC236}">
                <a16:creationId xmlns:a16="http://schemas.microsoft.com/office/drawing/2014/main" id="{9D545A33-4D0A-5723-DECA-5D51F722B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440630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15A15D-5C2B-A6F3-DD01-DD6070E3ED09}"/>
              </a:ext>
            </a:extLst>
          </p:cNvPr>
          <p:cNvSpPr txBox="1"/>
          <p:nvPr userDrawn="1"/>
        </p:nvSpPr>
        <p:spPr>
          <a:xfrm>
            <a:off x="435441" y="6518598"/>
            <a:ext cx="379056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5159D-3DB1-8F5E-F760-985059C1B17C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7095D4-323D-5169-B9B2-D261E9130C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15" name="Picture 14" descr="A colorful lines and dots&#10;&#10;Description automatically generated">
            <a:extLst>
              <a:ext uri="{FF2B5EF4-FFF2-40B4-BE49-F238E27FC236}">
                <a16:creationId xmlns:a16="http://schemas.microsoft.com/office/drawing/2014/main" id="{A9094299-3295-D30F-89A0-1DC760F75E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21" name="Picture 2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1EB0946-3014-44DB-C527-1988DCF963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0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38" y="2687686"/>
            <a:ext cx="2520000" cy="3568483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190985" y="2691897"/>
            <a:ext cx="2520000" cy="360804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5938754" y="2691897"/>
            <a:ext cx="2520000" cy="360804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8686526" y="2687685"/>
            <a:ext cx="2520000" cy="360804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B1F0D9-A55A-78AF-A46B-8B0687D8225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79562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70B181D-6899-ABD7-6995-B0559057605F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003341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003341"/>
                </a:solidFill>
                <a:latin typeface="Montserrat"/>
              </a:rPr>
              <a:t> I </a:t>
            </a:r>
            <a:endParaRPr lang="en-US" sz="933">
              <a:solidFill>
                <a:srgbClr val="003341"/>
              </a:solidFill>
              <a:latin typeface="Metropolis Medium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1096B3E-51F7-76BD-CAA2-BEA93F93C72F}"/>
              </a:ext>
            </a:extLst>
          </p:cNvPr>
          <p:cNvSpPr>
            <a:spLocks noGrp="1"/>
          </p:cNvSpPr>
          <p:nvPr>
            <p:ph type="subTitle" idx="16"/>
          </p:nvPr>
        </p:nvSpPr>
        <p:spPr>
          <a:xfrm>
            <a:off x="436538" y="783983"/>
            <a:ext cx="9465343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95B513-B70B-3675-6792-384B85DC0D69}"/>
              </a:ext>
            </a:extLst>
          </p:cNvPr>
          <p:cNvCxnSpPr>
            <a:cxnSpLocks/>
          </p:cNvCxnSpPr>
          <p:nvPr userDrawn="1"/>
        </p:nvCxnSpPr>
        <p:spPr>
          <a:xfrm>
            <a:off x="446859" y="6397920"/>
            <a:ext cx="9455022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Placeholder 7">
            <a:extLst>
              <a:ext uri="{FF2B5EF4-FFF2-40B4-BE49-F238E27FC236}">
                <a16:creationId xmlns:a16="http://schemas.microsoft.com/office/drawing/2014/main" id="{7C5BD9D2-E333-9D33-E731-8EFAB9C66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455022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EB7F01-932C-362A-FD5F-191CB666F2E2}"/>
              </a:ext>
            </a:extLst>
          </p:cNvPr>
          <p:cNvSpPr txBox="1"/>
          <p:nvPr userDrawn="1"/>
        </p:nvSpPr>
        <p:spPr>
          <a:xfrm>
            <a:off x="435441" y="6518598"/>
            <a:ext cx="389766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8C1023-B140-E449-CE5A-CFD15F25EEE2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68276C4-EEA5-7D91-DEB7-013107C123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16" name="Picture 15" descr="A colorful lines and dots&#10;&#10;Description automatically generated">
            <a:extLst>
              <a:ext uri="{FF2B5EF4-FFF2-40B4-BE49-F238E27FC236}">
                <a16:creationId xmlns:a16="http://schemas.microsoft.com/office/drawing/2014/main" id="{D8820F6D-310A-7C88-7054-950A1156F3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19" name="Picture 1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5F24387-1D40-67AE-75A8-425387BED6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06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Four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6212418" y="4576680"/>
            <a:ext cx="5308601" cy="1739091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46858" y="2677232"/>
            <a:ext cx="5308601" cy="1711411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5"/>
          </p:nvPr>
        </p:nvSpPr>
        <p:spPr>
          <a:xfrm>
            <a:off x="446858" y="4549378"/>
            <a:ext cx="5308601" cy="1783491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0E348C-4337-B52F-63E9-2BA61C207033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563086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6B80D801-423D-754A-15A4-BD7F3BFE42DC}"/>
              </a:ext>
            </a:extLst>
          </p:cNvPr>
          <p:cNvSpPr>
            <a:spLocks noGrp="1"/>
          </p:cNvSpPr>
          <p:nvPr>
            <p:ph type="subTitle" idx="16"/>
          </p:nvPr>
        </p:nvSpPr>
        <p:spPr>
          <a:xfrm>
            <a:off x="436538" y="783983"/>
            <a:ext cx="9448867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7DB746E-4F0D-4B99-CE92-46194BC4AC31}"/>
              </a:ext>
            </a:extLst>
          </p:cNvPr>
          <p:cNvCxnSpPr>
            <a:cxnSpLocks/>
          </p:cNvCxnSpPr>
          <p:nvPr userDrawn="1"/>
        </p:nvCxnSpPr>
        <p:spPr>
          <a:xfrm>
            <a:off x="446860" y="6397920"/>
            <a:ext cx="11366450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C4A9A7D-5A71-5AC6-84D6-64080BF786DE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003341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003341"/>
                </a:solidFill>
                <a:latin typeface="Montserrat"/>
              </a:rPr>
              <a:t> I </a:t>
            </a:r>
            <a:endParaRPr lang="en-US" sz="933">
              <a:solidFill>
                <a:srgbClr val="003341"/>
              </a:solidFill>
              <a:latin typeface="Metropolis Medium"/>
            </a:endParaRPr>
          </a:p>
        </p:txBody>
      </p:sp>
      <p:sp>
        <p:nvSpPr>
          <p:cNvPr id="3" name="Title Placeholder 7">
            <a:extLst>
              <a:ext uri="{FF2B5EF4-FFF2-40B4-BE49-F238E27FC236}">
                <a16:creationId xmlns:a16="http://schemas.microsoft.com/office/drawing/2014/main" id="{CEFE85A8-0842-B1FE-73DA-C0C2E9CC4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448866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2418" y="2713454"/>
            <a:ext cx="5308601" cy="1739091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C6EBD6-D35E-22D4-0C23-2D8EF6513BCF}"/>
              </a:ext>
            </a:extLst>
          </p:cNvPr>
          <p:cNvSpPr txBox="1"/>
          <p:nvPr userDrawn="1"/>
        </p:nvSpPr>
        <p:spPr>
          <a:xfrm>
            <a:off x="435442" y="6518598"/>
            <a:ext cx="380704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669CE6-DEEF-4FDE-48A1-467822DDD9E8}"/>
              </a:ext>
            </a:extLst>
          </p:cNvPr>
          <p:cNvSpPr/>
          <p:nvPr userDrawn="1"/>
        </p:nvSpPr>
        <p:spPr>
          <a:xfrm>
            <a:off x="10077043" y="0"/>
            <a:ext cx="2116203" cy="6858000"/>
          </a:xfrm>
          <a:prstGeom prst="rect">
            <a:avLst/>
          </a:prstGeom>
          <a:gradFill flip="none" rotWithShape="1">
            <a:gsLst>
              <a:gs pos="50000">
                <a:srgbClr val="00853E"/>
              </a:gs>
              <a:gs pos="0">
                <a:srgbClr val="00853E"/>
              </a:gs>
              <a:gs pos="100000">
                <a:srgbClr val="00334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DC7C95-48BA-C105-6EA6-FE257CA60C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255563" y="6359969"/>
            <a:ext cx="1757916" cy="292247"/>
          </a:xfrm>
          <a:prstGeom prst="rect">
            <a:avLst/>
          </a:prstGeom>
        </p:spPr>
      </p:pic>
      <p:pic>
        <p:nvPicPr>
          <p:cNvPr id="17" name="Picture 16" descr="A colorful lines and dots&#10;&#10;Description automatically generated">
            <a:extLst>
              <a:ext uri="{FF2B5EF4-FFF2-40B4-BE49-F238E27FC236}">
                <a16:creationId xmlns:a16="http://schemas.microsoft.com/office/drawing/2014/main" id="{EE995461-0DDF-E26A-700A-797C9FE5A2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30000"/>
          </a:blip>
          <a:srcRect l="11498" t="11057" r="53621" b="716"/>
          <a:stretch/>
        </p:blipFill>
        <p:spPr>
          <a:xfrm>
            <a:off x="10077043" y="0"/>
            <a:ext cx="2114957" cy="62561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</a:effectLst>
        </p:spPr>
      </p:pic>
      <p:pic>
        <p:nvPicPr>
          <p:cNvPr id="19" name="Picture 1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69E418F-7CE0-3198-720E-4B17CA1989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319" y="227531"/>
            <a:ext cx="798404" cy="6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59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50 / 50 split - text right">
    <p:bg>
      <p:bgPr>
        <a:solidFill>
          <a:srgbClr val="0085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519C1A-C902-5E43-BCE7-DD9B7BFC38F7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97AF5-DAFF-6D4A-8114-B29A2B0B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70185" y="750889"/>
            <a:ext cx="5099051" cy="5389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="0" i="0">
                <a:solidFill>
                  <a:schemeClr val="tx1"/>
                </a:solidFill>
                <a:latin typeface="Metropolis Light"/>
                <a:cs typeface="Poppins Light" pitchFamily="2" charset="77"/>
              </a:defRPr>
            </a:lvl1pPr>
            <a:lvl2pPr marL="342898" indent="0">
              <a:buNone/>
              <a:defRPr sz="1867" b="0" i="0">
                <a:solidFill>
                  <a:schemeClr val="tx1"/>
                </a:solidFill>
                <a:latin typeface="Metropolis Light"/>
                <a:cs typeface="Poppins Light" pitchFamily="2" charset="77"/>
              </a:defRPr>
            </a:lvl2pPr>
            <a:lvl3pPr marL="685796" indent="0">
              <a:buNone/>
              <a:defRPr sz="1867" b="0" i="0">
                <a:solidFill>
                  <a:schemeClr val="tx1"/>
                </a:solidFill>
                <a:latin typeface="Metropolis Light"/>
                <a:cs typeface="Poppins Light" pitchFamily="2" charset="77"/>
              </a:defRPr>
            </a:lvl3pPr>
            <a:lvl4pPr marL="1028694" indent="0">
              <a:buNone/>
              <a:defRPr sz="1867" b="0" i="0">
                <a:solidFill>
                  <a:schemeClr val="tx1"/>
                </a:solidFill>
                <a:latin typeface="Metropolis Light"/>
                <a:cs typeface="Poppins Light" pitchFamily="2" charset="77"/>
              </a:defRPr>
            </a:lvl4pPr>
            <a:lvl5pPr marL="1371592" indent="0">
              <a:buNone/>
              <a:defRPr sz="1867" b="0" i="0">
                <a:solidFill>
                  <a:schemeClr val="tx1"/>
                </a:solidFill>
                <a:latin typeface="Metropolis Light"/>
                <a:cs typeface="Poppins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D6B4D-4842-4E01-1E07-BB916DCCE1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77044" y="6372475"/>
            <a:ext cx="1757916" cy="29224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99ED9-11BB-2FF9-B5D0-3F43DC6342F1}"/>
              </a:ext>
            </a:extLst>
          </p:cNvPr>
          <p:cNvCxnSpPr>
            <a:cxnSpLocks/>
          </p:cNvCxnSpPr>
          <p:nvPr userDrawn="1"/>
        </p:nvCxnSpPr>
        <p:spPr>
          <a:xfrm>
            <a:off x="322320" y="558055"/>
            <a:ext cx="5773681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DBF42F5-18D5-0E99-09E6-75A2393DC12B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003341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003341"/>
                </a:solidFill>
                <a:latin typeface="Montserrat"/>
              </a:rPr>
              <a:t> I </a:t>
            </a:r>
            <a:endParaRPr lang="en-US" sz="933">
              <a:solidFill>
                <a:srgbClr val="003341"/>
              </a:solidFill>
              <a:latin typeface="Metropolis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CE7B0D-8188-01DE-899B-55E0064F2AF3}"/>
              </a:ext>
            </a:extLst>
          </p:cNvPr>
          <p:cNvSpPr txBox="1"/>
          <p:nvPr userDrawn="1"/>
        </p:nvSpPr>
        <p:spPr>
          <a:xfrm>
            <a:off x="435442" y="6518598"/>
            <a:ext cx="38482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9E6E972-CA42-A56E-8B3B-89B4EEE4BAB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5441" y="745016"/>
            <a:ext cx="5154653" cy="533297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0824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50 / 50 split - text right">
    <p:bg>
      <p:bgPr>
        <a:solidFill>
          <a:srgbClr val="8597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519C1A-C902-5E43-BCE7-DD9B7BFC38F7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D6B4D-4842-4E01-1E07-BB916DCCE1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77044" y="6372475"/>
            <a:ext cx="1757916" cy="29224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9F3C146-B730-EB74-18A7-04C21AC4C117}"/>
              </a:ext>
            </a:extLst>
          </p:cNvPr>
          <p:cNvCxnSpPr>
            <a:cxnSpLocks/>
          </p:cNvCxnSpPr>
          <p:nvPr userDrawn="1"/>
        </p:nvCxnSpPr>
        <p:spPr>
          <a:xfrm>
            <a:off x="322320" y="558055"/>
            <a:ext cx="5773681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C85E775-BBB6-465A-B85D-59BA61C8FF26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003341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003341"/>
                </a:solidFill>
                <a:latin typeface="Montserrat"/>
              </a:rPr>
              <a:t> I </a:t>
            </a:r>
            <a:endParaRPr lang="en-US" sz="933">
              <a:solidFill>
                <a:srgbClr val="003341"/>
              </a:solidFill>
              <a:latin typeface="Metropolis Mediu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7788AF-5EC5-2AD0-5672-7885B5AF4361}"/>
              </a:ext>
            </a:extLst>
          </p:cNvPr>
          <p:cNvSpPr txBox="1"/>
          <p:nvPr userDrawn="1"/>
        </p:nvSpPr>
        <p:spPr>
          <a:xfrm>
            <a:off x="435441" y="6518598"/>
            <a:ext cx="379880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</a:t>
            </a:r>
            <a:r>
              <a:rPr lang="en-US" sz="1000" b="1" i="1" u="none" strike="noStrike" err="1">
                <a:solidFill>
                  <a:srgbClr val="475C6D"/>
                </a:solidFill>
                <a:effectLst/>
                <a:latin typeface="Metropolis Light"/>
              </a:rPr>
              <a:t>rapidpharmacogenetic</a:t>
            </a: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8ED2750-25E5-B0E5-07BE-087D5A787C4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5441" y="745016"/>
            <a:ext cx="4954293" cy="533297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C8B93FD-6D32-CB52-DC4C-DC3FF09C33C1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728175" y="745016"/>
            <a:ext cx="5028383" cy="5332978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3100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E6EBAB-0DF5-264F-A4A3-274C3E3D8DB2}"/>
              </a:ext>
            </a:extLst>
          </p:cNvPr>
          <p:cNvSpPr txBox="1">
            <a:spLocks/>
          </p:cNvSpPr>
          <p:nvPr/>
        </p:nvSpPr>
        <p:spPr>
          <a:xfrm>
            <a:off x="1829903" y="8483405"/>
            <a:ext cx="9804400" cy="5336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927D"/>
              </a:buClr>
              <a:buSzPct val="60000"/>
            </a:pPr>
            <a:r>
              <a:rPr lang="en-GB" sz="2400">
                <a:solidFill>
                  <a:srgbClr val="00927D"/>
                </a:solidFill>
                <a:latin typeface="Poppins" pitchFamily="2" charset="77"/>
                <a:cs typeface="Poppins" pitchFamily="2" charset="77"/>
              </a:rPr>
              <a:t>What are the needs of the person?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1E1AB2-6DC9-E70F-C72F-CB8C05DF4A0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120000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870693B-2770-4A3A-8B27-3F355F3CC6CC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941FAF-8621-7E6C-531D-6614EBEF222C}"/>
              </a:ext>
            </a:extLst>
          </p:cNvPr>
          <p:cNvCxnSpPr>
            <a:cxnSpLocks/>
          </p:cNvCxnSpPr>
          <p:nvPr userDrawn="1"/>
        </p:nvCxnSpPr>
        <p:spPr>
          <a:xfrm>
            <a:off x="446860" y="6397920"/>
            <a:ext cx="11366450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31B8D176-65AE-2092-C9AD-EF6715EF3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7" y="783983"/>
            <a:ext cx="11376772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85B6E5-ECFA-C8DB-E329-178B97BB3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42" y="219471"/>
            <a:ext cx="2522950" cy="422016"/>
          </a:xfrm>
          <a:prstGeom prst="rect">
            <a:avLst/>
          </a:prstGeom>
        </p:spPr>
      </p:pic>
      <p:sp>
        <p:nvSpPr>
          <p:cNvPr id="2" name="Title Placeholder 7">
            <a:extLst>
              <a:ext uri="{FF2B5EF4-FFF2-40B4-BE49-F238E27FC236}">
                <a16:creationId xmlns:a16="http://schemas.microsoft.com/office/drawing/2014/main" id="{4AB56145-701E-2B02-66AB-802F0EA56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11376772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F6FACB-3048-9BA1-6624-B98EA96A2774}"/>
              </a:ext>
            </a:extLst>
          </p:cNvPr>
          <p:cNvSpPr txBox="1"/>
          <p:nvPr userDrawn="1"/>
        </p:nvSpPr>
        <p:spPr>
          <a:xfrm>
            <a:off x="435441" y="6518598"/>
            <a:ext cx="388942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046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E6EBAB-0DF5-264F-A4A3-274C3E3D8DB2}"/>
              </a:ext>
            </a:extLst>
          </p:cNvPr>
          <p:cNvSpPr txBox="1">
            <a:spLocks/>
          </p:cNvSpPr>
          <p:nvPr/>
        </p:nvSpPr>
        <p:spPr>
          <a:xfrm>
            <a:off x="1829903" y="8483405"/>
            <a:ext cx="9804400" cy="5336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927D"/>
              </a:buClr>
              <a:buSzPct val="60000"/>
            </a:pPr>
            <a:r>
              <a:rPr lang="en-GB" sz="2400">
                <a:solidFill>
                  <a:srgbClr val="00927D"/>
                </a:solidFill>
                <a:latin typeface="Poppins" pitchFamily="2" charset="77"/>
                <a:cs typeface="Poppins" pitchFamily="2" charset="77"/>
              </a:rPr>
              <a:t>What are the needs of the person?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1E1AB2-6DC9-E70F-C72F-CB8C05DF4A0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120000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870693B-2770-4A3A-8B27-3F355F3CC6CC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941FAF-8621-7E6C-531D-6614EBEF222C}"/>
              </a:ext>
            </a:extLst>
          </p:cNvPr>
          <p:cNvCxnSpPr>
            <a:cxnSpLocks/>
          </p:cNvCxnSpPr>
          <p:nvPr userDrawn="1"/>
        </p:nvCxnSpPr>
        <p:spPr>
          <a:xfrm>
            <a:off x="446860" y="6397920"/>
            <a:ext cx="11366450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31B8D176-65AE-2092-C9AD-EF6715EF3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7" y="783983"/>
            <a:ext cx="11376772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4A29E2D-268B-744A-BA9F-402B785E07D5}"/>
              </a:ext>
            </a:extLst>
          </p:cNvPr>
          <p:cNvSpPr txBox="1">
            <a:spLocks/>
          </p:cNvSpPr>
          <p:nvPr userDrawn="1"/>
        </p:nvSpPr>
        <p:spPr>
          <a:xfrm>
            <a:off x="446858" y="1681551"/>
            <a:ext cx="11366449" cy="74828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003341"/>
                </a:solidFill>
                <a:latin typeface="Montserrat" panose="00000500000000000000" pitchFamily="2" charset="0"/>
                <a:ea typeface="+mn-ea"/>
                <a:cs typeface="Poppins Light" pitchFamily="2" charset="77"/>
              </a:defRPr>
            </a:lvl1pPr>
            <a:lvl2pPr marL="3429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2pPr>
            <a:lvl3pPr marL="6858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3pPr>
            <a:lvl4pPr marL="10287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4pPr>
            <a:lvl5pPr marL="13716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5pPr>
            <a:lvl6pPr marL="17145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 b="0">
              <a:solidFill>
                <a:srgbClr val="8597A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85B6E5-ECFA-C8DB-E329-178B97BB3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42" y="219471"/>
            <a:ext cx="2522950" cy="42201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3489D-267E-A2D0-5904-A4F2638187D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537" y="2679894"/>
            <a:ext cx="11388597" cy="30956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1pPr>
            <a:lvl2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2pPr>
            <a:lvl3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3pPr>
            <a:lvl4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4pPr>
            <a:lvl5pPr>
              <a:buClr>
                <a:schemeClr val="tx1"/>
              </a:buClr>
              <a:buSzPct val="70000"/>
              <a:defRPr sz="2133" b="0" i="0">
                <a:solidFill>
                  <a:srgbClr val="003341"/>
                </a:solidFill>
                <a:latin typeface="Metropolis Light"/>
                <a:cs typeface="Poppins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Placeholder 7">
            <a:extLst>
              <a:ext uri="{FF2B5EF4-FFF2-40B4-BE49-F238E27FC236}">
                <a16:creationId xmlns:a16="http://schemas.microsoft.com/office/drawing/2014/main" id="{097E85F5-4420-92B1-78F0-92F8DEF9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11359184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6A34F-57D5-FDC1-0EC9-1F5BE361F643}"/>
              </a:ext>
            </a:extLst>
          </p:cNvPr>
          <p:cNvSpPr txBox="1"/>
          <p:nvPr userDrawn="1"/>
        </p:nvSpPr>
        <p:spPr>
          <a:xfrm>
            <a:off x="435442" y="6518598"/>
            <a:ext cx="38399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33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E6EBAB-0DF5-264F-A4A3-274C3E3D8DB2}"/>
              </a:ext>
            </a:extLst>
          </p:cNvPr>
          <p:cNvSpPr txBox="1">
            <a:spLocks/>
          </p:cNvSpPr>
          <p:nvPr/>
        </p:nvSpPr>
        <p:spPr>
          <a:xfrm>
            <a:off x="1829903" y="8483405"/>
            <a:ext cx="9804400" cy="5336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927D"/>
              </a:buClr>
              <a:buSzPct val="60000"/>
            </a:pPr>
            <a:r>
              <a:rPr lang="en-GB" sz="2400">
                <a:solidFill>
                  <a:srgbClr val="00927D"/>
                </a:solidFill>
                <a:latin typeface="Poppins" pitchFamily="2" charset="77"/>
                <a:cs typeface="Poppins" pitchFamily="2" charset="77"/>
              </a:rPr>
              <a:t>What are the needs of the person?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1E1AB2-6DC9-E70F-C72F-CB8C05DF4A0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120000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870693B-2770-4A3A-8B27-3F355F3CC6CC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941FAF-8621-7E6C-531D-6614EBEF222C}"/>
              </a:ext>
            </a:extLst>
          </p:cNvPr>
          <p:cNvCxnSpPr>
            <a:cxnSpLocks/>
          </p:cNvCxnSpPr>
          <p:nvPr userDrawn="1"/>
        </p:nvCxnSpPr>
        <p:spPr>
          <a:xfrm>
            <a:off x="446860" y="6397920"/>
            <a:ext cx="11366450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31B8D176-65AE-2092-C9AD-EF6715EF3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7" y="783983"/>
            <a:ext cx="11376772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85B6E5-ECFA-C8DB-E329-178B97BB3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42" y="219471"/>
            <a:ext cx="2522950" cy="422016"/>
          </a:xfrm>
          <a:prstGeom prst="rect">
            <a:avLst/>
          </a:prstGeom>
        </p:spPr>
      </p:pic>
      <p:sp>
        <p:nvSpPr>
          <p:cNvPr id="3" name="Title Placeholder 7">
            <a:extLst>
              <a:ext uri="{FF2B5EF4-FFF2-40B4-BE49-F238E27FC236}">
                <a16:creationId xmlns:a16="http://schemas.microsoft.com/office/drawing/2014/main" id="{481CC665-BFE6-DE87-7CEA-4ADB4AFF5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11359184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C8529C-8641-0407-BC1E-FAA79316EDCB}"/>
              </a:ext>
            </a:extLst>
          </p:cNvPr>
          <p:cNvSpPr txBox="1"/>
          <p:nvPr userDrawn="1"/>
        </p:nvSpPr>
        <p:spPr>
          <a:xfrm>
            <a:off x="435442" y="6518598"/>
            <a:ext cx="38399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63BA9B7-19D5-6A3E-1838-9A5C7261E87A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5442" y="2644714"/>
            <a:ext cx="11376772" cy="3433279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5209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1 x Text 1 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E6EBAB-0DF5-264F-A4A3-274C3E3D8DB2}"/>
              </a:ext>
            </a:extLst>
          </p:cNvPr>
          <p:cNvSpPr txBox="1">
            <a:spLocks/>
          </p:cNvSpPr>
          <p:nvPr/>
        </p:nvSpPr>
        <p:spPr>
          <a:xfrm>
            <a:off x="1829903" y="8483405"/>
            <a:ext cx="9804400" cy="53362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927D"/>
              </a:buClr>
              <a:buSzPct val="60000"/>
            </a:pPr>
            <a:r>
              <a:rPr lang="en-GB" sz="2400">
                <a:solidFill>
                  <a:srgbClr val="00927D"/>
                </a:solidFill>
                <a:latin typeface="Poppins" pitchFamily="2" charset="77"/>
                <a:cs typeface="Poppins" pitchFamily="2" charset="77"/>
              </a:rPr>
              <a:t>What are the needs of the person?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1E1AB2-6DC9-E70F-C72F-CB8C05DF4A08}"/>
              </a:ext>
            </a:extLst>
          </p:cNvPr>
          <p:cNvCxnSpPr>
            <a:cxnSpLocks/>
          </p:cNvCxnSpPr>
          <p:nvPr userDrawn="1"/>
        </p:nvCxnSpPr>
        <p:spPr>
          <a:xfrm>
            <a:off x="322319" y="558055"/>
            <a:ext cx="9120000" cy="0"/>
          </a:xfrm>
          <a:prstGeom prst="line">
            <a:avLst/>
          </a:prstGeom>
          <a:ln w="127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870693B-2770-4A3A-8B27-3F355F3CC6CC}"/>
              </a:ext>
            </a:extLst>
          </p:cNvPr>
          <p:cNvSpPr txBox="1"/>
          <p:nvPr userDrawn="1"/>
        </p:nvSpPr>
        <p:spPr>
          <a:xfrm>
            <a:off x="322321" y="227531"/>
            <a:ext cx="4509371" cy="143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395"/>
            <a:fld id="{7F0AF45A-9955-4C3B-849A-EC7833B76D7D}" type="slidenum">
              <a:rPr lang="en-US" sz="933" b="1" smtClean="0">
                <a:solidFill>
                  <a:srgbClr val="475C6D"/>
                </a:solidFill>
                <a:latin typeface="Montserrat"/>
              </a:rPr>
              <a:pPr defTabSz="914395"/>
              <a:t>‹#›</a:t>
            </a:fld>
            <a:r>
              <a:rPr lang="en-US" sz="933" b="1">
                <a:solidFill>
                  <a:srgbClr val="475C6D"/>
                </a:solidFill>
                <a:latin typeface="Montserrat"/>
              </a:rPr>
              <a:t> I </a:t>
            </a:r>
            <a:endParaRPr lang="en-US" sz="933">
              <a:solidFill>
                <a:srgbClr val="8597A3"/>
              </a:solidFill>
              <a:latin typeface="Metropolis Medium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941FAF-8621-7E6C-531D-6614EBEF222C}"/>
              </a:ext>
            </a:extLst>
          </p:cNvPr>
          <p:cNvCxnSpPr>
            <a:cxnSpLocks/>
          </p:cNvCxnSpPr>
          <p:nvPr userDrawn="1"/>
        </p:nvCxnSpPr>
        <p:spPr>
          <a:xfrm>
            <a:off x="446860" y="6397920"/>
            <a:ext cx="11366450" cy="0"/>
          </a:xfrm>
          <a:prstGeom prst="line">
            <a:avLst/>
          </a:prstGeom>
          <a:ln w="12700">
            <a:solidFill>
              <a:srgbClr val="475C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>
            <a:extLst>
              <a:ext uri="{FF2B5EF4-FFF2-40B4-BE49-F238E27FC236}">
                <a16:creationId xmlns:a16="http://schemas.microsoft.com/office/drawing/2014/main" id="{31B8D176-65AE-2092-C9AD-EF6715EF3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7" y="783983"/>
            <a:ext cx="11376772" cy="748289"/>
          </a:xfrm>
        </p:spPr>
        <p:txBody>
          <a:bodyPr>
            <a:noAutofit/>
          </a:bodyPr>
          <a:lstStyle>
            <a:lvl1pPr marL="0" indent="0" algn="l">
              <a:buNone/>
              <a:defRPr sz="4267" b="1">
                <a:solidFill>
                  <a:srgbClr val="003341"/>
                </a:solidFill>
                <a:latin typeface="Montserrat" panose="00000500000000000000" pitchFamily="2" charset="0"/>
              </a:defRPr>
            </a:lvl1pPr>
            <a:lvl2pPr marL="457198" indent="0" algn="ctr">
              <a:buNone/>
              <a:defRPr sz="2000"/>
            </a:lvl2pPr>
            <a:lvl3pPr marL="914395" indent="0" algn="ctr">
              <a:buNone/>
              <a:defRPr sz="1799"/>
            </a:lvl3pPr>
            <a:lvl4pPr marL="1371592" indent="0" algn="ctr">
              <a:buNone/>
              <a:defRPr sz="1600"/>
            </a:lvl4pPr>
            <a:lvl5pPr marL="1828789" indent="0" algn="ctr">
              <a:buNone/>
              <a:defRPr sz="1600"/>
            </a:lvl5pPr>
            <a:lvl6pPr marL="2285987" indent="0" algn="ctr">
              <a:buNone/>
              <a:defRPr sz="1600"/>
            </a:lvl6pPr>
            <a:lvl7pPr marL="2743184" indent="0" algn="ctr">
              <a:buNone/>
              <a:defRPr sz="1600"/>
            </a:lvl7pPr>
            <a:lvl8pPr marL="3200382" indent="0" algn="ctr">
              <a:buNone/>
              <a:defRPr sz="1600"/>
            </a:lvl8pPr>
            <a:lvl9pPr marL="365757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85B6E5-ECFA-C8DB-E329-178B97BB3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42" y="219471"/>
            <a:ext cx="2522950" cy="42201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F2368F-C0B0-6934-AEA0-6F8F9D7A3DF8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6859" y="2590575"/>
            <a:ext cx="5436705" cy="3551264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7">
            <a:extLst>
              <a:ext uri="{FF2B5EF4-FFF2-40B4-BE49-F238E27FC236}">
                <a16:creationId xmlns:a16="http://schemas.microsoft.com/office/drawing/2014/main" id="{379969FE-61D8-C8B9-68BD-8ED322B84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11359184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67">
                <a:solidFill>
                  <a:srgbClr val="8597A3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508170-3A71-0B9A-08AB-8FBD94445E87}"/>
              </a:ext>
            </a:extLst>
          </p:cNvPr>
          <p:cNvSpPr txBox="1"/>
          <p:nvPr userDrawn="1"/>
        </p:nvSpPr>
        <p:spPr>
          <a:xfrm>
            <a:off x="435442" y="6518598"/>
            <a:ext cx="439625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rgbClr val="475C6D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rgbClr val="475C6D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3E0EFC7-EA2F-A2A3-0686-15BBB50DDA5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460591" y="2610776"/>
            <a:ext cx="5335130" cy="3551263"/>
          </a:xfrm>
        </p:spPr>
        <p:txBody>
          <a:bodyPr>
            <a:normAutofit/>
          </a:bodyPr>
          <a:lstStyle>
            <a:lvl1pPr>
              <a:defRPr sz="1867">
                <a:solidFill>
                  <a:srgbClr val="003341"/>
                </a:solidFill>
                <a:latin typeface="Metropolis Light"/>
              </a:defRPr>
            </a:lvl1pPr>
            <a:lvl2pPr>
              <a:defRPr sz="1867">
                <a:solidFill>
                  <a:srgbClr val="003341"/>
                </a:solidFill>
                <a:latin typeface="Metropolis Light"/>
              </a:defRPr>
            </a:lvl2pPr>
            <a:lvl3pPr>
              <a:defRPr sz="1867">
                <a:solidFill>
                  <a:srgbClr val="003341"/>
                </a:solidFill>
                <a:latin typeface="Metropolis Light"/>
              </a:defRPr>
            </a:lvl3pPr>
            <a:lvl4pPr>
              <a:defRPr sz="1867">
                <a:solidFill>
                  <a:srgbClr val="003341"/>
                </a:solidFill>
                <a:latin typeface="Metropolis Light"/>
              </a:defRPr>
            </a:lvl4pPr>
            <a:lvl5pPr>
              <a:defRPr sz="1867">
                <a:solidFill>
                  <a:srgbClr val="003341"/>
                </a:solidFill>
                <a:latin typeface="Metropolis Ligh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3463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vider Slide green">
    <p:bg>
      <p:bgPr>
        <a:gradFill>
          <a:gsLst>
            <a:gs pos="50000">
              <a:srgbClr val="00853E"/>
            </a:gs>
            <a:gs pos="0">
              <a:srgbClr val="00853E"/>
            </a:gs>
            <a:gs pos="100000">
              <a:srgbClr val="00334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lines and dots&#10;&#10;Description automatically generated">
            <a:extLst>
              <a:ext uri="{FF2B5EF4-FFF2-40B4-BE49-F238E27FC236}">
                <a16:creationId xmlns:a16="http://schemas.microsoft.com/office/drawing/2014/main" id="{473CA369-9814-AAAD-EFDF-5F70235388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l="-3524" t="2378" r="-206" b="715"/>
          <a:stretch/>
        </p:blipFill>
        <p:spPr>
          <a:xfrm>
            <a:off x="360220" y="-1288950"/>
            <a:ext cx="11268363" cy="105278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D59C87-A577-9AE4-11F2-E568FC47A1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77044" y="6372475"/>
            <a:ext cx="1757916" cy="292247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A73C1A18-CA2B-1592-5A5B-23E3D731A1F3}"/>
              </a:ext>
            </a:extLst>
          </p:cNvPr>
          <p:cNvSpPr txBox="1">
            <a:spLocks/>
          </p:cNvSpPr>
          <p:nvPr userDrawn="1"/>
        </p:nvSpPr>
        <p:spPr>
          <a:xfrm>
            <a:off x="1950220" y="3226670"/>
            <a:ext cx="9005781" cy="74828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003341"/>
                </a:solidFill>
                <a:latin typeface="Montserrat" panose="00000500000000000000" pitchFamily="2" charset="0"/>
                <a:ea typeface="+mn-ea"/>
                <a:cs typeface="Poppins Light" pitchFamily="2" charset="77"/>
              </a:defRPr>
            </a:lvl1pPr>
            <a:lvl2pPr marL="3429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2pPr>
            <a:lvl3pPr marL="6858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3pPr>
            <a:lvl4pPr marL="10287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4pPr>
            <a:lvl5pPr marL="13716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Poppins Light" pitchFamily="2" charset="77"/>
                <a:ea typeface="+mn-ea"/>
                <a:cs typeface="Poppins Light" pitchFamily="2" charset="77"/>
              </a:defRPr>
            </a:lvl5pPr>
            <a:lvl6pPr marL="17145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733" b="0">
              <a:solidFill>
                <a:schemeClr val="bg1"/>
              </a:solidFill>
            </a:endParaRPr>
          </a:p>
        </p:txBody>
      </p:sp>
      <p:sp>
        <p:nvSpPr>
          <p:cNvPr id="3" name="Title Placeholder 7">
            <a:extLst>
              <a:ext uri="{FF2B5EF4-FFF2-40B4-BE49-F238E27FC236}">
                <a16:creationId xmlns:a16="http://schemas.microsoft.com/office/drawing/2014/main" id="{9D5C2280-7F76-73F4-5497-8D245F25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0" y="2795920"/>
            <a:ext cx="11359184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669969-BBA9-A93D-887A-D4BFDE88D7E0}"/>
              </a:ext>
            </a:extLst>
          </p:cNvPr>
          <p:cNvSpPr txBox="1"/>
          <p:nvPr userDrawn="1"/>
        </p:nvSpPr>
        <p:spPr>
          <a:xfrm>
            <a:off x="435442" y="6518598"/>
            <a:ext cx="38399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chemeClr val="bg1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5865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 Grey">
    <p:bg>
      <p:bgPr>
        <a:gradFill>
          <a:gsLst>
            <a:gs pos="50000">
              <a:srgbClr val="8597A3"/>
            </a:gs>
            <a:gs pos="0">
              <a:srgbClr val="8597A3"/>
            </a:gs>
            <a:gs pos="100000">
              <a:srgbClr val="003341"/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lines and dots&#10;&#10;Description automatically generated">
            <a:extLst>
              <a:ext uri="{FF2B5EF4-FFF2-40B4-BE49-F238E27FC236}">
                <a16:creationId xmlns:a16="http://schemas.microsoft.com/office/drawing/2014/main" id="{473CA369-9814-AAAD-EFDF-5F70235388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</a:blip>
          <a:srcRect l="-3524" t="2378" r="-206" b="715"/>
          <a:stretch/>
        </p:blipFill>
        <p:spPr>
          <a:xfrm>
            <a:off x="461820" y="-1279713"/>
            <a:ext cx="11268363" cy="105278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7CDD59-D089-E858-4254-9F1167744A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77044" y="6372475"/>
            <a:ext cx="1757916" cy="292247"/>
          </a:xfrm>
          <a:prstGeom prst="rect">
            <a:avLst/>
          </a:prstGeom>
        </p:spPr>
      </p:pic>
      <p:sp>
        <p:nvSpPr>
          <p:cNvPr id="5" name="Title Placeholder 7">
            <a:extLst>
              <a:ext uri="{FF2B5EF4-FFF2-40B4-BE49-F238E27FC236}">
                <a16:creationId xmlns:a16="http://schemas.microsoft.com/office/drawing/2014/main" id="{C227AB8B-DE4F-B559-1FD2-97BC7303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0" y="2795920"/>
            <a:ext cx="11359184" cy="861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A9D31-8EC9-6F98-18F8-A97332468A46}"/>
              </a:ext>
            </a:extLst>
          </p:cNvPr>
          <p:cNvSpPr txBox="1"/>
          <p:nvPr userDrawn="1"/>
        </p:nvSpPr>
        <p:spPr>
          <a:xfrm>
            <a:off x="435442" y="6518598"/>
            <a:ext cx="38317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1" u="none" strike="noStrike">
                <a:solidFill>
                  <a:schemeClr val="bg1"/>
                </a:solidFill>
                <a:effectLst/>
                <a:latin typeface="Metropolis Light"/>
              </a:rPr>
              <a:t>Transforming patient outcomes through rapid pharmacogenetic testing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386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0B98-8B30-1271-A7E0-0C6B1A24F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1F9B5E-CE8F-F09F-CD33-65A3CA104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94477-8E24-AB43-B766-5D70E5D5C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50BC-482E-A42D-4B1E-4A163AD0B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25B36-2A0D-67BD-36E3-A259CB2A5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749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8A4D-3DEC-8288-97EA-8729A05FB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EF31A-AD98-672C-43E9-1063881B6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B0F96-2A1F-B643-C198-98C87DC38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B1B0D-F1A8-3C4E-2D60-D7F9E78C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7C8C7-127B-E5E2-037C-729472BF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234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A2F92-084C-B70B-959C-42747547F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7A654-25C3-E93D-B84B-8ADD32A40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DFEAD-B35D-242C-E8C9-B46C97B8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45EFF-968F-6C00-3E46-E91F6228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20C92-0324-351D-1A01-E8DF545FF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31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E48FC-1050-13BB-DD30-D8F5D281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E523-A278-9572-53B6-96089C568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86D3B-D556-1BBF-904D-44EB1235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A8CD9-6FAF-4488-F5E4-5AE4E951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353BB-A1C6-AE1E-EB0C-79EE8D0DE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50FB2-730C-0905-B301-B49063A0E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237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A73D-D453-82F7-4A20-BE4D4BF7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F5A60-6260-C562-21A6-966100494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0367A8-4EB6-846D-B5B7-C3516EF7D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095816-739F-DB03-918B-D7A5E5A27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5E66CB-E23A-1091-B6BC-E0CAA4859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DD4026-191C-D09A-43FD-B2B393B6A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E2F45-CE1B-3661-2AE9-E9B67A9C2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8D925F-4767-9D11-E85E-D7A20534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061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2A95-13A2-D4DA-DBC2-590E5792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C26650-21EE-BD28-5105-9E6A23EDC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E649F-B048-82B4-FACA-7227D4696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6892B-FB53-BFA9-FDA8-B3B5F4CF9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300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F02A84-5A22-A4BC-24F9-41DFAD9C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BC8737-1F86-6F5D-0609-B5E562A11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552CB-D6CA-7329-5E95-B6067E72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501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46005-F59D-0080-8DD3-5753514E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71C0-27E4-D8EC-BBD9-4C0530368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4C74F-07A9-7D0D-E8BA-8313DD4A1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3FFF0-33F0-9B34-6CED-148F2FB6A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4FE5F0-20D1-8B96-47BE-CD6E676D9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7ACD7-AC31-1016-E279-40F8F6D7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88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2667B-132D-7D05-3E07-314BA01D1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FF6830-36BA-2E8F-1A14-237202280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CA4EF-9881-CE39-4B2F-5BFEBD599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8CC69-C747-2D81-11DA-F77A4BA59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DC9A5-8682-6871-75C6-753A0B454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A1187-31EA-EDF8-CBA9-50F6857A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719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CB019-32F8-FAE5-381D-CC16ED582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04740-E7FE-34DC-CC74-E69276CC3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15478-BD28-4E05-D145-DBBEC5EE1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226FD-AD8E-97DC-2F74-87B2896C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27B6A-C09A-9647-668F-F93E6A21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697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58B809-E4ED-C682-4188-43465F17E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49808D-9C30-2A85-A14F-1ADB66C93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8B870-0BCB-0D4C-9FEB-D47B6C141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4F0BC-484D-4EA9-F687-EBF15A6E7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46586-67C6-FE1D-39BF-BBBE8C9D5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41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2AAEDB3-A485-1741-A3EA-242E68BEB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964A42-6CBA-DE4E-8D18-C441E3668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0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  <p:sldLayoutId id="2147483843" r:id="rId18"/>
  </p:sldLayoutIdLst>
  <p:txStyles>
    <p:titleStyle>
      <a:lvl1pPr algn="l" defTabSz="685796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rgbClr val="003341"/>
          </a:solidFill>
          <a:latin typeface="Montserrat" panose="00000500000000000000" pitchFamily="2" charset="0"/>
          <a:ea typeface="+mj-ea"/>
          <a:cs typeface="Poppins" pitchFamily="2" charset="77"/>
        </a:defRPr>
      </a:lvl1pPr>
    </p:titleStyle>
    <p:bodyStyle>
      <a:lvl1pPr marL="171449" indent="-171449" algn="l" defTabSz="685796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1867" b="0" i="0" kern="1200">
          <a:solidFill>
            <a:srgbClr val="003341"/>
          </a:solidFill>
          <a:latin typeface="Metropolis Light"/>
          <a:ea typeface="+mn-ea"/>
          <a:cs typeface="Poppins Light" pitchFamily="2" charset="77"/>
        </a:defRPr>
      </a:lvl1pPr>
      <a:lvl2pPr marL="514348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867" b="0" i="0" kern="1200">
          <a:solidFill>
            <a:srgbClr val="003341"/>
          </a:solidFill>
          <a:latin typeface="Metropolis Light"/>
          <a:ea typeface="+mn-ea"/>
          <a:cs typeface="Poppins Light" pitchFamily="2" charset="77"/>
        </a:defRPr>
      </a:lvl2pPr>
      <a:lvl3pPr marL="857246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867" b="0" i="0" kern="1200">
          <a:solidFill>
            <a:srgbClr val="003341"/>
          </a:solidFill>
          <a:latin typeface="Metropolis Light"/>
          <a:ea typeface="+mn-ea"/>
          <a:cs typeface="Poppins Light" pitchFamily="2" charset="77"/>
        </a:defRPr>
      </a:lvl3pPr>
      <a:lvl4pPr marL="1200143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867" b="0" i="0" kern="1200">
          <a:solidFill>
            <a:srgbClr val="003341"/>
          </a:solidFill>
          <a:latin typeface="Metropolis Light"/>
          <a:ea typeface="+mn-ea"/>
          <a:cs typeface="Poppins Light" pitchFamily="2" charset="77"/>
        </a:defRPr>
      </a:lvl4pPr>
      <a:lvl5pPr marL="1543042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867" b="0" i="0" kern="1200">
          <a:solidFill>
            <a:srgbClr val="003341"/>
          </a:solidFill>
          <a:latin typeface="Metropolis Light"/>
          <a:ea typeface="+mn-ea"/>
          <a:cs typeface="Poppins Light" pitchFamily="2" charset="77"/>
        </a:defRPr>
      </a:lvl5pPr>
      <a:lvl6pPr marL="1885940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37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36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34" indent="-171449" algn="l" defTabSz="685796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8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6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4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92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90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8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86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84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CDBA3-9F4D-A4E9-ADBB-6038C99A5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C8026-2C31-B940-F07A-1AA75362F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9892E-88E4-8F2A-E1FC-5FD0D1777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13B8CC-3CA0-4FBF-963B-4B6C1BFF0EF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CBBE0-0EF4-BCA8-7353-FA9B8BAE0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640C5-A8CA-578F-BADD-A5E7D7F38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CB9BB8-D8C5-45B1-9DA0-0B5C7BA8E7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3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9.png"/><Relationship Id="rId7" Type="http://schemas.openxmlformats.org/officeDocument/2006/relationships/chart" Target="../charts/chart4.xml"/><Relationship Id="rId12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3.xml"/><Relationship Id="rId11" Type="http://schemas.openxmlformats.org/officeDocument/2006/relationships/chart" Target="../charts/chart8.xml"/><Relationship Id="rId5" Type="http://schemas.openxmlformats.org/officeDocument/2006/relationships/chart" Target="../charts/chart2.xml"/><Relationship Id="rId10" Type="http://schemas.openxmlformats.org/officeDocument/2006/relationships/chart" Target="../charts/chart7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iles.cpicpgx.org/data/guideline/publication/clopidogrel/2022/35034351.pdf" TargetMode="External"/><Relationship Id="rId2" Type="http://schemas.openxmlformats.org/officeDocument/2006/relationships/hyperlink" Target="https://medregs.blog.gov.uk/2023/10/02/the-role-of-genetics-in-medicine-safety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ks.nice.org.uk/topics/antiplatelet-treatm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02C07-65D1-F2AF-90B4-BF8D0A5880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6000" y="2388630"/>
            <a:ext cx="5700606" cy="1040369"/>
          </a:xfrm>
        </p:spPr>
        <p:txBody>
          <a:bodyPr>
            <a:normAutofit/>
          </a:bodyPr>
          <a:lstStyle/>
          <a:p>
            <a:pPr algn="r"/>
            <a:r>
              <a:rPr lang="en-GB" sz="3000" dirty="0" err="1"/>
              <a:t>Genedrive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GB" sz="3000" dirty="0"/>
              <a:t> CYP2C19 ID Kit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A8246A7-AC07-AEE4-CEC3-382724D863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685796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None/>
              <a:defRPr sz="2667" b="0" i="0" kern="1200">
                <a:solidFill>
                  <a:srgbClr val="8597A3"/>
                </a:solidFill>
                <a:latin typeface="Montserrat" panose="00000500000000000000" pitchFamily="2" charset="0"/>
                <a:ea typeface="+mn-ea"/>
                <a:cs typeface="Poppins Light" pitchFamily="2" charset="77"/>
              </a:defRPr>
            </a:lvl1pPr>
            <a:lvl2pPr marL="514348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2pPr>
            <a:lvl3pPr marL="85724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3pPr>
            <a:lvl4pPr marL="1200143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4pPr>
            <a:lvl5pPr marL="1543042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867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5pPr>
            <a:lvl6pPr marL="1885940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37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3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34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Product Introduction</a:t>
            </a:r>
          </a:p>
        </p:txBody>
      </p:sp>
    </p:spTree>
    <p:extLst>
      <p:ext uri="{BB962C8B-B14F-4D97-AF65-F5344CB8AC3E}">
        <p14:creationId xmlns:p14="http://schemas.microsoft.com/office/powerpoint/2010/main" val="15156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190D7-1F09-065C-419C-85E0DE4B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A5D87EB-AC8A-2175-BD5A-ECFAC24AF5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3800">
                <a:latin typeface="Montserrat"/>
                <a:cs typeface="Poppins Light"/>
              </a:rPr>
              <a:t>Contents</a:t>
            </a:r>
            <a:endParaRPr lang="en-GB" sz="3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775DB-290F-1542-3A6E-73FB4873C685}"/>
              </a:ext>
            </a:extLst>
          </p:cNvPr>
          <p:cNvSpPr txBox="1"/>
          <p:nvPr/>
        </p:nvSpPr>
        <p:spPr>
          <a:xfrm>
            <a:off x="598714" y="1379558"/>
            <a:ext cx="10831287" cy="2915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endParaRPr lang="en-GB" sz="2400" dirty="0"/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/>
              <a:t>Why Pharmacogenetics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/>
              <a:t>The Problem - Loss of Function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/>
              <a:t>The Consequence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/>
              <a:t>The Guidance 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/>
              <a:t>The intervention 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/>
              <a:t>The Impact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58158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6898E-E143-BD0B-A662-A8D8DB16D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2E0906D-23AE-64BC-F2E9-0ADF2F16F401}"/>
              </a:ext>
            </a:extLst>
          </p:cNvPr>
          <p:cNvSpPr txBox="1"/>
          <p:nvPr/>
        </p:nvSpPr>
        <p:spPr>
          <a:xfrm>
            <a:off x="322319" y="698344"/>
            <a:ext cx="8995460" cy="7847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Why Pharmacogenetics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srgbClr val="003341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7C4EB7D-9C2B-5678-6BE9-B4C4737735F4}"/>
              </a:ext>
            </a:extLst>
          </p:cNvPr>
          <p:cNvCxnSpPr>
            <a:cxnSpLocks/>
          </p:cNvCxnSpPr>
          <p:nvPr/>
        </p:nvCxnSpPr>
        <p:spPr>
          <a:xfrm>
            <a:off x="322319" y="558055"/>
            <a:ext cx="9120000" cy="0"/>
          </a:xfrm>
          <a:prstGeom prst="line">
            <a:avLst/>
          </a:prstGeom>
          <a:ln w="12700">
            <a:solidFill>
              <a:srgbClr val="009B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48CD9D4-E479-2F70-09B0-16004E27AE51}"/>
              </a:ext>
            </a:extLst>
          </p:cNvPr>
          <p:cNvGrpSpPr/>
          <p:nvPr/>
        </p:nvGrpSpPr>
        <p:grpSpPr>
          <a:xfrm>
            <a:off x="1235465" y="1936357"/>
            <a:ext cx="8027383" cy="3637168"/>
            <a:chOff x="1211013" y="2365638"/>
            <a:chExt cx="8027383" cy="3380740"/>
          </a:xfrm>
        </p:grpSpPr>
        <p:sp>
          <p:nvSpPr>
            <p:cNvPr id="5" name="Content Placeholder 9">
              <a:extLst>
                <a:ext uri="{FF2B5EF4-FFF2-40B4-BE49-F238E27FC236}">
                  <a16:creationId xmlns:a16="http://schemas.microsoft.com/office/drawing/2014/main" id="{668BA337-FBCA-B13D-C26C-60D6EF3FB581}"/>
                </a:ext>
              </a:extLst>
            </p:cNvPr>
            <p:cNvSpPr txBox="1">
              <a:spLocks/>
            </p:cNvSpPr>
            <p:nvPr/>
          </p:nvSpPr>
          <p:spPr>
            <a:xfrm>
              <a:off x="1211013" y="2558720"/>
              <a:ext cx="1807003" cy="734941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Medications can </a:t>
              </a: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work differently</a:t>
              </a:r>
              <a:b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</a:b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for everyone</a:t>
              </a:r>
            </a:p>
          </p:txBody>
        </p:sp>
        <p:sp>
          <p:nvSpPr>
            <p:cNvPr id="7" name="Content Placeholder 9">
              <a:extLst>
                <a:ext uri="{FF2B5EF4-FFF2-40B4-BE49-F238E27FC236}">
                  <a16:creationId xmlns:a16="http://schemas.microsoft.com/office/drawing/2014/main" id="{A8AE36EC-872B-9B66-C8CE-97355B7E40D4}"/>
                </a:ext>
              </a:extLst>
            </p:cNvPr>
            <p:cNvSpPr txBox="1">
              <a:spLocks/>
            </p:cNvSpPr>
            <p:nvPr/>
          </p:nvSpPr>
          <p:spPr>
            <a:xfrm>
              <a:off x="2896673" y="4912063"/>
              <a:ext cx="1741959" cy="834315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Genes 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can affect patient response to medication</a:t>
              </a:r>
            </a:p>
          </p:txBody>
        </p:sp>
        <p:sp>
          <p:nvSpPr>
            <p:cNvPr id="8" name="Content Placeholder 9">
              <a:extLst>
                <a:ext uri="{FF2B5EF4-FFF2-40B4-BE49-F238E27FC236}">
                  <a16:creationId xmlns:a16="http://schemas.microsoft.com/office/drawing/2014/main" id="{0BE33619-EC2F-9931-5EAD-9E37EAFADB1B}"/>
                </a:ext>
              </a:extLst>
            </p:cNvPr>
            <p:cNvSpPr txBox="1">
              <a:spLocks/>
            </p:cNvSpPr>
            <p:nvPr/>
          </p:nvSpPr>
          <p:spPr>
            <a:xfrm>
              <a:off x="5877427" y="2365638"/>
              <a:ext cx="3360969" cy="640029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rtl="0" fontAlgn="base"/>
              <a:r>
                <a:rPr lang="en-GB" sz="1500" b="0" i="0" u="none" strike="noStrike">
                  <a:solidFill>
                    <a:srgbClr val="425563"/>
                  </a:solidFill>
                  <a:effectLst/>
                  <a:latin typeface="Montserrat" panose="00000500000000000000" pitchFamily="2" charset="0"/>
                </a:rPr>
                <a:t>Some patients may experience </a:t>
              </a:r>
              <a:r>
                <a:rPr lang="en-GB" sz="1500" b="1" i="0" u="none" strike="noStrike">
                  <a:solidFill>
                    <a:srgbClr val="425563"/>
                  </a:solidFill>
                  <a:effectLst/>
                  <a:latin typeface="Montserrat" panose="00000500000000000000" pitchFamily="2" charset="0"/>
                </a:rPr>
                <a:t>reduced effectiveness </a:t>
              </a:r>
              <a:r>
                <a:rPr lang="en-GB" sz="1500" b="0" i="0" u="none" strike="noStrike">
                  <a:solidFill>
                    <a:srgbClr val="425563"/>
                  </a:solidFill>
                  <a:effectLst/>
                  <a:latin typeface="Montserrat" panose="00000500000000000000" pitchFamily="2" charset="0"/>
                </a:rPr>
                <a:t>of the drug. </a:t>
              </a:r>
              <a:r>
                <a:rPr lang="en-US" sz="1500" b="0" i="0">
                  <a:solidFill>
                    <a:srgbClr val="003341"/>
                  </a:solidFill>
                  <a:effectLst/>
                  <a:latin typeface="Montserrat" panose="00000500000000000000" pitchFamily="2" charset="0"/>
                </a:rPr>
                <a:t>​</a:t>
              </a:r>
              <a:endParaRPr lang="en-US" sz="1500" b="0" i="0">
                <a:solidFill>
                  <a:srgbClr val="003341"/>
                </a:solidFill>
                <a:effectLst/>
                <a:latin typeface="Segoe UI" panose="020B0502040204020203" pitchFamily="34" charset="0"/>
              </a:endParaRPr>
            </a:p>
          </p:txBody>
        </p:sp>
        <p:pic>
          <p:nvPicPr>
            <p:cNvPr id="9" name="Graphic 8" descr="Medicine with solid fill">
              <a:extLst>
                <a:ext uri="{FF2B5EF4-FFF2-40B4-BE49-F238E27FC236}">
                  <a16:creationId xmlns:a16="http://schemas.microsoft.com/office/drawing/2014/main" id="{822626CA-FB3F-277E-9627-40B6A8A9C2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1013" y="3162447"/>
              <a:ext cx="1643348" cy="164334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0626BF-A745-67C6-7E48-E7631D12348A}"/>
                </a:ext>
              </a:extLst>
            </p:cNvPr>
            <p:cNvGrpSpPr/>
            <p:nvPr/>
          </p:nvGrpSpPr>
          <p:grpSpPr>
            <a:xfrm>
              <a:off x="4947090" y="3610093"/>
              <a:ext cx="1669844" cy="739506"/>
              <a:chOff x="4718249" y="4201049"/>
              <a:chExt cx="1669844" cy="739506"/>
            </a:xfrm>
          </p:grpSpPr>
          <p:pic>
            <p:nvPicPr>
              <p:cNvPr id="34" name="Graphic 33" descr="User with solid fill">
                <a:extLst>
                  <a:ext uri="{FF2B5EF4-FFF2-40B4-BE49-F238E27FC236}">
                    <a16:creationId xmlns:a16="http://schemas.microsoft.com/office/drawing/2014/main" id="{FEE54942-1B04-D7D8-AFAC-C7CF0772CA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718249" y="4201049"/>
                <a:ext cx="739507" cy="739506"/>
              </a:xfrm>
              <a:prstGeom prst="rect">
                <a:avLst/>
              </a:prstGeom>
            </p:spPr>
          </p:pic>
          <p:pic>
            <p:nvPicPr>
              <p:cNvPr id="35" name="Graphic 34" descr="Close with solid fill">
                <a:extLst>
                  <a:ext uri="{FF2B5EF4-FFF2-40B4-BE49-F238E27FC236}">
                    <a16:creationId xmlns:a16="http://schemas.microsoft.com/office/drawing/2014/main" id="{BC65F3B6-D055-8F0E-46DE-7B4CDDC3C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8586" y="4201049"/>
                <a:ext cx="739507" cy="739506"/>
              </a:xfrm>
              <a:prstGeom prst="rect">
                <a:avLst/>
              </a:prstGeom>
            </p:spPr>
          </p:pic>
        </p:grpSp>
        <p:pic>
          <p:nvPicPr>
            <p:cNvPr id="13" name="Graphic 12" descr="DNA with solid fill">
              <a:extLst>
                <a:ext uri="{FF2B5EF4-FFF2-40B4-BE49-F238E27FC236}">
                  <a16:creationId xmlns:a16="http://schemas.microsoft.com/office/drawing/2014/main" id="{3E65C417-D95A-F76F-ADAD-61AFEA524C2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56003" y="3158186"/>
              <a:ext cx="1643348" cy="1643348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FB9CD6E-8759-BEF8-1085-AE646399E422}"/>
                </a:ext>
              </a:extLst>
            </p:cNvPr>
            <p:cNvCxnSpPr>
              <a:cxnSpLocks/>
            </p:cNvCxnSpPr>
            <p:nvPr/>
          </p:nvCxnSpPr>
          <p:spPr>
            <a:xfrm>
              <a:off x="2586890" y="3983075"/>
              <a:ext cx="534941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E3E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2512512-2038-9C3A-56A1-5586EDB355FC}"/>
                </a:ext>
              </a:extLst>
            </p:cNvPr>
            <p:cNvCxnSpPr>
              <a:cxnSpLocks/>
            </p:cNvCxnSpPr>
            <p:nvPr/>
          </p:nvCxnSpPr>
          <p:spPr>
            <a:xfrm>
              <a:off x="4322926" y="3979846"/>
              <a:ext cx="534941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E3E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E3B8C385-7C86-6B56-8ECF-705F68C1F5E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140987" y="5030266"/>
              <a:ext cx="695861" cy="344146"/>
            </a:xfrm>
            <a:prstGeom prst="bentConnector3">
              <a:avLst>
                <a:gd name="adj1" fmla="val 97224"/>
              </a:avLst>
            </a:prstGeom>
            <a:noFill/>
            <a:ln w="38100" cap="flat" cmpd="sng" algn="ctr">
              <a:solidFill>
                <a:srgbClr val="DDE3E6"/>
              </a:solidFill>
              <a:prstDash val="solid"/>
              <a:miter lim="800000"/>
            </a:ln>
            <a:effectLst/>
          </p:spPr>
        </p:cxn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4186DCD-C488-C770-389F-CE4403F3A9A6}"/>
              </a:ext>
            </a:extLst>
          </p:cNvPr>
          <p:cNvCxnSpPr>
            <a:cxnSpLocks/>
          </p:cNvCxnSpPr>
          <p:nvPr/>
        </p:nvCxnSpPr>
        <p:spPr>
          <a:xfrm flipV="1">
            <a:off x="5341296" y="2270927"/>
            <a:ext cx="0" cy="5370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F72CFB3-36D7-20D8-307B-66428645A3A9}"/>
              </a:ext>
            </a:extLst>
          </p:cNvPr>
          <p:cNvCxnSpPr>
            <a:cxnSpLocks/>
          </p:cNvCxnSpPr>
          <p:nvPr/>
        </p:nvCxnSpPr>
        <p:spPr>
          <a:xfrm>
            <a:off x="5323904" y="2270927"/>
            <a:ext cx="36975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F35BC2A-C91F-8E0C-CDA1-D73F1F7D92CD}"/>
              </a:ext>
            </a:extLst>
          </p:cNvPr>
          <p:cNvSpPr txBox="1"/>
          <p:nvPr/>
        </p:nvSpPr>
        <p:spPr>
          <a:xfrm>
            <a:off x="5791629" y="4970126"/>
            <a:ext cx="374866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/>
            <a:r>
              <a:rPr lang="en-GB" sz="1500" b="0" i="0" u="none" strike="noStrike">
                <a:solidFill>
                  <a:srgbClr val="425563"/>
                </a:solidFill>
                <a:effectLst/>
                <a:latin typeface="Montserrat" panose="00000500000000000000" pitchFamily="2" charset="0"/>
              </a:rPr>
              <a:t>Or an unexpected harmful response, known as an </a:t>
            </a:r>
            <a:r>
              <a:rPr lang="en-GB" sz="1500" b="1" i="0" u="none" strike="noStrike">
                <a:solidFill>
                  <a:srgbClr val="425563"/>
                </a:solidFill>
                <a:effectLst/>
                <a:latin typeface="Montserrat" panose="00000500000000000000" pitchFamily="2" charset="0"/>
              </a:rPr>
              <a:t>Adverse Drug Reaction (ADR)</a:t>
            </a:r>
            <a:endParaRPr lang="en-US" sz="1500" b="0" i="0">
              <a:solidFill>
                <a:srgbClr val="003341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069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412CB22-CEF1-CA35-C084-ED4E3DE2E808}"/>
              </a:ext>
            </a:extLst>
          </p:cNvPr>
          <p:cNvSpPr txBox="1"/>
          <p:nvPr/>
        </p:nvSpPr>
        <p:spPr>
          <a:xfrm>
            <a:off x="322319" y="698344"/>
            <a:ext cx="8995460" cy="7847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The Problem – Loss of Function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srgbClr val="003341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2FCEF9-A3A9-3D04-8797-9F6DDE808880}"/>
              </a:ext>
            </a:extLst>
          </p:cNvPr>
          <p:cNvGrpSpPr/>
          <p:nvPr/>
        </p:nvGrpSpPr>
        <p:grpSpPr>
          <a:xfrm>
            <a:off x="488590" y="2300636"/>
            <a:ext cx="9358600" cy="3261037"/>
            <a:chOff x="540354" y="2604133"/>
            <a:chExt cx="9358600" cy="3261037"/>
          </a:xfrm>
        </p:grpSpPr>
        <p:sp>
          <p:nvSpPr>
            <p:cNvPr id="5" name="Content Placeholder 9">
              <a:extLst>
                <a:ext uri="{FF2B5EF4-FFF2-40B4-BE49-F238E27FC236}">
                  <a16:creationId xmlns:a16="http://schemas.microsoft.com/office/drawing/2014/main" id="{4D94570D-EEB5-FB2C-D8DC-16DB978292B1}"/>
                </a:ext>
              </a:extLst>
            </p:cNvPr>
            <p:cNvSpPr txBox="1">
              <a:spLocks/>
            </p:cNvSpPr>
            <p:nvPr/>
          </p:nvSpPr>
          <p:spPr>
            <a:xfrm>
              <a:off x="540354" y="2604133"/>
              <a:ext cx="2907522" cy="734941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Clopidogrel 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is a recommended anti-platelet therapy</a:t>
              </a:r>
            </a:p>
          </p:txBody>
        </p:sp>
        <p:sp>
          <p:nvSpPr>
            <p:cNvPr id="7" name="Content Placeholder 9">
              <a:extLst>
                <a:ext uri="{FF2B5EF4-FFF2-40B4-BE49-F238E27FC236}">
                  <a16:creationId xmlns:a16="http://schemas.microsoft.com/office/drawing/2014/main" id="{F1263FFF-FC3F-7A92-D696-42B1B20ACB4C}"/>
                </a:ext>
              </a:extLst>
            </p:cNvPr>
            <p:cNvSpPr txBox="1">
              <a:spLocks/>
            </p:cNvSpPr>
            <p:nvPr/>
          </p:nvSpPr>
          <p:spPr>
            <a:xfrm>
              <a:off x="619890" y="5025899"/>
              <a:ext cx="5003881" cy="839271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Variants in the </a:t>
              </a:r>
              <a:r>
                <a:rPr kumimoji="0" lang="en-GB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CYP2C19 gene </a:t>
              </a: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can result in loss-of-function </a:t>
              </a:r>
              <a:r>
                <a:rPr kumimoji="0" lang="en-GB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(LOF) alleles, </a:t>
              </a: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reducing enzyme activity and altering metaboliser status</a:t>
              </a:r>
            </a:p>
          </p:txBody>
        </p:sp>
        <p:sp>
          <p:nvSpPr>
            <p:cNvPr id="8" name="Content Placeholder 9">
              <a:extLst>
                <a:ext uri="{FF2B5EF4-FFF2-40B4-BE49-F238E27FC236}">
                  <a16:creationId xmlns:a16="http://schemas.microsoft.com/office/drawing/2014/main" id="{5D0B7659-607F-1E5F-CCC0-9CD7FFE422EF}"/>
                </a:ext>
              </a:extLst>
            </p:cNvPr>
            <p:cNvSpPr txBox="1">
              <a:spLocks/>
            </p:cNvSpPr>
            <p:nvPr/>
          </p:nvSpPr>
          <p:spPr>
            <a:xfrm>
              <a:off x="6789092" y="3610513"/>
              <a:ext cx="3109862" cy="693610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Over 25% 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of individuals may carry </a:t>
              </a:r>
              <a:r>
                <a:rPr kumimoji="0" lang="en-GB" sz="160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CYP2C19 LOF alleles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 depending on patient cohort</a:t>
              </a:r>
              <a:endPara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9" name="Graphic 8" descr="Medicine with solid fill">
              <a:extLst>
                <a:ext uri="{FF2B5EF4-FFF2-40B4-BE49-F238E27FC236}">
                  <a16:creationId xmlns:a16="http://schemas.microsoft.com/office/drawing/2014/main" id="{D3459343-B02A-E6EB-BFA3-ABF26AB982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1013" y="3162447"/>
              <a:ext cx="1643348" cy="164334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218E9BF-9C00-A948-B049-1AE749F6C04A}"/>
                </a:ext>
              </a:extLst>
            </p:cNvPr>
            <p:cNvGrpSpPr/>
            <p:nvPr/>
          </p:nvGrpSpPr>
          <p:grpSpPr>
            <a:xfrm>
              <a:off x="4965760" y="3540352"/>
              <a:ext cx="1651173" cy="739506"/>
              <a:chOff x="4736919" y="4131308"/>
              <a:chExt cx="1651173" cy="739506"/>
            </a:xfrm>
          </p:grpSpPr>
          <p:pic>
            <p:nvPicPr>
              <p:cNvPr id="34" name="Graphic 33" descr="User with solid fill">
                <a:extLst>
                  <a:ext uri="{FF2B5EF4-FFF2-40B4-BE49-F238E27FC236}">
                    <a16:creationId xmlns:a16="http://schemas.microsoft.com/office/drawing/2014/main" id="{9C763003-18C1-350E-4A49-3BE3EE8AF2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736919" y="4131308"/>
                <a:ext cx="739507" cy="739506"/>
              </a:xfrm>
              <a:prstGeom prst="rect">
                <a:avLst/>
              </a:prstGeom>
            </p:spPr>
          </p:pic>
          <p:pic>
            <p:nvPicPr>
              <p:cNvPr id="35" name="Graphic 34" descr="Close with solid fill">
                <a:extLst>
                  <a:ext uri="{FF2B5EF4-FFF2-40B4-BE49-F238E27FC236}">
                    <a16:creationId xmlns:a16="http://schemas.microsoft.com/office/drawing/2014/main" id="{B7845AAB-DBFF-80C3-D7A8-D9CF8A83A9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48585" y="4131308"/>
                <a:ext cx="739507" cy="739506"/>
              </a:xfrm>
              <a:prstGeom prst="rect">
                <a:avLst/>
              </a:prstGeom>
            </p:spPr>
          </p:pic>
        </p:grpSp>
        <p:pic>
          <p:nvPicPr>
            <p:cNvPr id="13" name="Graphic 12" descr="DNA with solid fill">
              <a:extLst>
                <a:ext uri="{FF2B5EF4-FFF2-40B4-BE49-F238E27FC236}">
                  <a16:creationId xmlns:a16="http://schemas.microsoft.com/office/drawing/2014/main" id="{3E0328AE-5956-7789-088F-EA986D6AE5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56003" y="3158186"/>
              <a:ext cx="1643348" cy="1643348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3426ADA-D0D0-F490-FE28-6E929D09484D}"/>
                </a:ext>
              </a:extLst>
            </p:cNvPr>
            <p:cNvCxnSpPr>
              <a:cxnSpLocks/>
            </p:cNvCxnSpPr>
            <p:nvPr/>
          </p:nvCxnSpPr>
          <p:spPr>
            <a:xfrm>
              <a:off x="2586890" y="3983075"/>
              <a:ext cx="534941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E3E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5443EA4-D3C4-66E0-69AF-A10A5F131E6F}"/>
                </a:ext>
              </a:extLst>
            </p:cNvPr>
            <p:cNvCxnSpPr>
              <a:cxnSpLocks/>
            </p:cNvCxnSpPr>
            <p:nvPr/>
          </p:nvCxnSpPr>
          <p:spPr>
            <a:xfrm>
              <a:off x="4258660" y="3950987"/>
              <a:ext cx="534941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E3E6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1686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853AE-D72C-388B-D7C8-D4A1FD76D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64CDA2-4B09-60D9-CCE0-26E90DF385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3800">
                <a:latin typeface="Montserrat"/>
                <a:cs typeface="Poppins Light"/>
              </a:rPr>
              <a:t>The Consequence – The wrong drug</a:t>
            </a:r>
            <a:endParaRPr lang="en-GB" sz="3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F2829B-2317-02D0-262E-A4DF65DD14AC}"/>
              </a:ext>
            </a:extLst>
          </p:cNvPr>
          <p:cNvSpPr txBox="1"/>
          <p:nvPr/>
        </p:nvSpPr>
        <p:spPr>
          <a:xfrm>
            <a:off x="614027" y="1382524"/>
            <a:ext cx="10831287" cy="1290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>
                <a:latin typeface="Metropolis Light"/>
              </a:rPr>
              <a:t>Patients are at a  greater risk of a complication in Neurology and Cardiology pathways </a:t>
            </a:r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>
                <a:latin typeface="Metropolis Light"/>
              </a:rPr>
              <a:t>Healthcare inequality</a:t>
            </a:r>
            <a:endParaRPr lang="en-GB" sz="2400">
              <a:latin typeface="Metropolis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EB10DD0-F5B3-D856-5BDC-AB0306DB16CD}"/>
              </a:ext>
            </a:extLst>
          </p:cNvPr>
          <p:cNvGrpSpPr/>
          <p:nvPr/>
        </p:nvGrpSpPr>
        <p:grpSpPr>
          <a:xfrm>
            <a:off x="2073336" y="2455333"/>
            <a:ext cx="8045327" cy="3786412"/>
            <a:chOff x="946273" y="1366312"/>
            <a:chExt cx="9421054" cy="372725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B5018DC-D382-8AA7-E818-3E88962B1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8086" b="55886"/>
            <a:stretch>
              <a:fillRect/>
            </a:stretch>
          </p:blipFill>
          <p:spPr>
            <a:xfrm>
              <a:off x="1349876" y="1639291"/>
              <a:ext cx="1844962" cy="1403146"/>
            </a:xfrm>
            <a:prstGeom prst="rect">
              <a:avLst/>
            </a:prstGeom>
          </p:spPr>
        </p:pic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0525912A-2465-1007-9A75-52CBA2ED386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33774994"/>
                </p:ext>
              </p:extLst>
            </p:nvPr>
          </p:nvGraphicFramePr>
          <p:xfrm>
            <a:off x="6482342" y="1386053"/>
            <a:ext cx="1917175" cy="14912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ECC4BE42-3E82-DF16-2CF4-4A31F19E324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14982234"/>
                </p:ext>
              </p:extLst>
            </p:nvPr>
          </p:nvGraphicFramePr>
          <p:xfrm>
            <a:off x="8399517" y="1369215"/>
            <a:ext cx="1713262" cy="14875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6B7E0467-256B-3AE4-BCC7-45F786B6620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10715619"/>
                </p:ext>
              </p:extLst>
            </p:nvPr>
          </p:nvGraphicFramePr>
          <p:xfrm>
            <a:off x="1203703" y="3035203"/>
            <a:ext cx="1822624" cy="15793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E986EB81-3514-28BE-2821-192429641D6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63270828"/>
                </p:ext>
              </p:extLst>
            </p:nvPr>
          </p:nvGraphicFramePr>
          <p:xfrm>
            <a:off x="3023759" y="3048459"/>
            <a:ext cx="1871702" cy="15143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A16D318-E179-6CA0-4E43-550F208D2F6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73959866"/>
                </p:ext>
              </p:extLst>
            </p:nvPr>
          </p:nvGraphicFramePr>
          <p:xfrm>
            <a:off x="4786654" y="3009459"/>
            <a:ext cx="1837469" cy="15711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C1975D61-8666-547B-5378-CCF5C77DAB8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49955235"/>
                </p:ext>
              </p:extLst>
            </p:nvPr>
          </p:nvGraphicFramePr>
          <p:xfrm>
            <a:off x="6512748" y="3033263"/>
            <a:ext cx="1871702" cy="15140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E82AA55B-939D-F04D-ACE4-A1DA710F88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25549963"/>
                </p:ext>
              </p:extLst>
            </p:nvPr>
          </p:nvGraphicFramePr>
          <p:xfrm>
            <a:off x="8309032" y="3044978"/>
            <a:ext cx="1917175" cy="15140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B13F222-7493-2BF4-664D-0DF4B113F2BA}"/>
                </a:ext>
              </a:extLst>
            </p:cNvPr>
            <p:cNvGrpSpPr/>
            <p:nvPr/>
          </p:nvGrpSpPr>
          <p:grpSpPr>
            <a:xfrm>
              <a:off x="2990493" y="1366312"/>
              <a:ext cx="1917175" cy="1655258"/>
              <a:chOff x="2990493" y="1366312"/>
              <a:chExt cx="1917175" cy="1655258"/>
            </a:xfrm>
          </p:grpSpPr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EA75EAE6-18D2-9ADA-0A05-E895A861A87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37765433"/>
                  </p:ext>
                </p:extLst>
              </p:nvPr>
            </p:nvGraphicFramePr>
            <p:xfrm>
              <a:off x="2990493" y="1366312"/>
              <a:ext cx="1917175" cy="151434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ED3517-3AE5-0872-A334-5A598C83534E}"/>
                  </a:ext>
                </a:extLst>
              </p:cNvPr>
              <p:cNvSpPr txBox="1"/>
              <p:nvPr/>
            </p:nvSpPr>
            <p:spPr>
              <a:xfrm>
                <a:off x="3588842" y="2671987"/>
                <a:ext cx="941149" cy="349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en-GB" sz="1600" dirty="0">
                    <a:solidFill>
                      <a:schemeClr val="bg2">
                        <a:lumMod val="10000"/>
                      </a:schemeClr>
                    </a:solidFill>
                    <a:latin typeface="Metropolis Light"/>
                  </a:rPr>
                  <a:t>Latino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E80E1E3-F67C-D3BF-375A-60957ACA995A}"/>
                </a:ext>
              </a:extLst>
            </p:cNvPr>
            <p:cNvGrpSpPr/>
            <p:nvPr/>
          </p:nvGrpSpPr>
          <p:grpSpPr>
            <a:xfrm>
              <a:off x="4752076" y="1379558"/>
              <a:ext cx="2002359" cy="1651958"/>
              <a:chOff x="5156115" y="1379558"/>
              <a:chExt cx="2002359" cy="1651958"/>
            </a:xfrm>
          </p:grpSpPr>
          <p:graphicFrame>
            <p:nvGraphicFramePr>
              <p:cNvPr id="8" name="Chart 7">
                <a:extLst>
                  <a:ext uri="{FF2B5EF4-FFF2-40B4-BE49-F238E27FC236}">
                    <a16:creationId xmlns:a16="http://schemas.microsoft.com/office/drawing/2014/main" id="{30E6A32D-8E83-5294-EFD2-5A1A3B12F67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22070372"/>
                  </p:ext>
                </p:extLst>
              </p:nvPr>
            </p:nvGraphicFramePr>
            <p:xfrm>
              <a:off x="5156115" y="1379558"/>
              <a:ext cx="1886868" cy="148751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0A84A53-0A18-651A-4A06-8642271CCEE3}"/>
                  </a:ext>
                </a:extLst>
              </p:cNvPr>
              <p:cNvSpPr txBox="1"/>
              <p:nvPr/>
            </p:nvSpPr>
            <p:spPr>
              <a:xfrm>
                <a:off x="5622544" y="2681933"/>
                <a:ext cx="1535930" cy="349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en-GB" sz="1600">
                    <a:solidFill>
                      <a:schemeClr val="bg2">
                        <a:lumMod val="10000"/>
                      </a:schemeClr>
                    </a:solidFill>
                    <a:latin typeface="Metropolis Light"/>
                  </a:rPr>
                  <a:t>East Asian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D07B2A-E204-DF5C-CB8A-35A4F4E1BB45}"/>
                </a:ext>
              </a:extLst>
            </p:cNvPr>
            <p:cNvSpPr txBox="1"/>
            <p:nvPr/>
          </p:nvSpPr>
          <p:spPr>
            <a:xfrm>
              <a:off x="7011098" y="2708587"/>
              <a:ext cx="1272928" cy="3441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European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F092E09-0D9B-1F9F-9B13-6D304D2BE5C9}"/>
                </a:ext>
              </a:extLst>
            </p:cNvPr>
            <p:cNvSpPr txBox="1"/>
            <p:nvPr/>
          </p:nvSpPr>
          <p:spPr>
            <a:xfrm>
              <a:off x="8754994" y="2671988"/>
              <a:ext cx="1612333" cy="349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en-US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N</a:t>
              </a: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ear Eastern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F4A635-F667-72CC-7FEC-E282568338C5}"/>
                </a:ext>
              </a:extLst>
            </p:cNvPr>
            <p:cNvSpPr txBox="1"/>
            <p:nvPr/>
          </p:nvSpPr>
          <p:spPr>
            <a:xfrm>
              <a:off x="946273" y="4411963"/>
              <a:ext cx="2334916" cy="620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African American/</a:t>
              </a:r>
            </a:p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Afro-Caribbean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2787E6-0199-EECF-35AD-C5DED3C0892B}"/>
                </a:ext>
              </a:extLst>
            </p:cNvPr>
            <p:cNvSpPr txBox="1"/>
            <p:nvPr/>
          </p:nvSpPr>
          <p:spPr>
            <a:xfrm>
              <a:off x="2792151" y="4403110"/>
              <a:ext cx="2334916" cy="620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Central/</a:t>
              </a:r>
            </a:p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South Asian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AD20E7-8EB1-070C-8B3D-CB5CB72BDE71}"/>
                </a:ext>
              </a:extLst>
            </p:cNvPr>
            <p:cNvSpPr txBox="1"/>
            <p:nvPr/>
          </p:nvSpPr>
          <p:spPr>
            <a:xfrm>
              <a:off x="5017813" y="4433766"/>
              <a:ext cx="1344846" cy="349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Oceanian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68AE55-2A70-9D20-62BD-C2B3E7A0453A}"/>
                </a:ext>
              </a:extLst>
            </p:cNvPr>
            <p:cNvSpPr txBox="1"/>
            <p:nvPr/>
          </p:nvSpPr>
          <p:spPr>
            <a:xfrm>
              <a:off x="6754437" y="4433766"/>
              <a:ext cx="1344846" cy="349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American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373B43E-051B-9DA2-A9B3-6F74C13886C4}"/>
                </a:ext>
              </a:extLst>
            </p:cNvPr>
            <p:cNvSpPr txBox="1"/>
            <p:nvPr/>
          </p:nvSpPr>
          <p:spPr>
            <a:xfrm>
              <a:off x="8315342" y="4473136"/>
              <a:ext cx="1917175" cy="620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GB" sz="1600">
                  <a:solidFill>
                    <a:schemeClr val="bg2">
                      <a:lumMod val="10000"/>
                    </a:schemeClr>
                  </a:solidFill>
                  <a:latin typeface="Metropolis Light"/>
                </a:rPr>
                <a:t>Sub-Saharan African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096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10663-55B5-5522-EEC3-A5A71B7BC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0660A04-7ABB-EA2B-6CE1-7E1BAB47A2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3800">
                <a:latin typeface="Montserrat"/>
                <a:cs typeface="Poppins Light"/>
              </a:rPr>
              <a:t>The Guidance - CPIC</a:t>
            </a:r>
            <a:endParaRPr lang="en-GB" sz="3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BAD166-DFE7-448D-BD0A-82C9D56CE894}"/>
              </a:ext>
            </a:extLst>
          </p:cNvPr>
          <p:cNvSpPr txBox="1"/>
          <p:nvPr/>
        </p:nvSpPr>
        <p:spPr>
          <a:xfrm>
            <a:off x="598714" y="1379558"/>
            <a:ext cx="10831287" cy="4540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algn="just">
              <a:lnSpc>
                <a:spcPct val="110000"/>
              </a:lnSpc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696832-C3CC-4C9B-EE56-71F1A231824E}"/>
              </a:ext>
            </a:extLst>
          </p:cNvPr>
          <p:cNvSpPr txBox="1"/>
          <p:nvPr/>
        </p:nvSpPr>
        <p:spPr>
          <a:xfrm>
            <a:off x="436538" y="5189479"/>
            <a:ext cx="11376772" cy="884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GB" sz="2400" dirty="0"/>
              <a:t>Patients identified as having an intermediate or poor metaboliser status should be considered for alternative antiplatelet medications.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A9745A-D4DA-BAFB-5E88-111BDAFE9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77337"/>
              </p:ext>
            </p:extLst>
          </p:nvPr>
        </p:nvGraphicFramePr>
        <p:xfrm>
          <a:off x="909985" y="1532273"/>
          <a:ext cx="10429876" cy="3503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559">
                  <a:extLst>
                    <a:ext uri="{9D8B030D-6E8A-4147-A177-3AD203B41FA5}">
                      <a16:colId xmlns:a16="http://schemas.microsoft.com/office/drawing/2014/main" val="4276498057"/>
                    </a:ext>
                  </a:extLst>
                </a:gridCol>
                <a:gridCol w="3039379">
                  <a:extLst>
                    <a:ext uri="{9D8B030D-6E8A-4147-A177-3AD203B41FA5}">
                      <a16:colId xmlns:a16="http://schemas.microsoft.com/office/drawing/2014/main" val="3674351135"/>
                    </a:ext>
                  </a:extLst>
                </a:gridCol>
                <a:gridCol w="2607469">
                  <a:extLst>
                    <a:ext uri="{9D8B030D-6E8A-4147-A177-3AD203B41FA5}">
                      <a16:colId xmlns:a16="http://schemas.microsoft.com/office/drawing/2014/main" val="1207068190"/>
                    </a:ext>
                  </a:extLst>
                </a:gridCol>
                <a:gridCol w="2607469">
                  <a:extLst>
                    <a:ext uri="{9D8B030D-6E8A-4147-A177-3AD203B41FA5}">
                      <a16:colId xmlns:a16="http://schemas.microsoft.com/office/drawing/2014/main" val="211944052"/>
                    </a:ext>
                  </a:extLst>
                </a:gridCol>
              </a:tblGrid>
              <a:tr h="48572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Example </a:t>
                      </a:r>
                      <a:r>
                        <a:rPr lang="en-GB" sz="1400" b="1" u="none" strike="noStrike" err="1">
                          <a:effectLst/>
                        </a:rPr>
                        <a:t>Diplotype</a:t>
                      </a:r>
                      <a:endParaRPr lang="en-GB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>
                    <a:solidFill>
                      <a:srgbClr val="00853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Genotype</a:t>
                      </a:r>
                      <a:endParaRPr lang="en-GB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>
                    <a:solidFill>
                      <a:srgbClr val="00853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Metaboliser Status (Phenotype)</a:t>
                      </a:r>
                      <a:endParaRPr lang="en-GB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>
                    <a:solidFill>
                      <a:srgbClr val="00853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b="1" u="none" strike="noStrike">
                          <a:effectLst/>
                        </a:rPr>
                        <a:t>Impact of Clopidogrel Response</a:t>
                      </a:r>
                      <a:endParaRPr lang="en-GB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>
                    <a:solidFill>
                      <a:srgbClr val="0085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517871"/>
                  </a:ext>
                </a:extLst>
              </a:tr>
              <a:tr h="48572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*17/*17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Two increased function alleles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Ultarapid</a:t>
                      </a: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 Metaboliser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Increased 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extLst>
                  <a:ext uri="{0D108BD9-81ED-4DB2-BD59-A6C34878D82A}">
                    <a16:rowId xmlns:a16="http://schemas.microsoft.com/office/drawing/2014/main" val="563021000"/>
                  </a:ext>
                </a:extLst>
              </a:tr>
              <a:tr h="7267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*1/*17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One increased function allele, one normal function allele</a:t>
                      </a:r>
                      <a:endParaRPr lang="en-US" sz="14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Rapid Metaboliser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Normal/Increased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extLst>
                  <a:ext uri="{0D108BD9-81ED-4DB2-BD59-A6C34878D82A}">
                    <a16:rowId xmlns:a16="http://schemas.microsoft.com/office/drawing/2014/main" val="3911478981"/>
                  </a:ext>
                </a:extLst>
              </a:tr>
              <a:tr h="41888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*1/*1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Two normal function alleles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Normal Metaboliser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Normal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extLst>
                  <a:ext uri="{0D108BD9-81ED-4DB2-BD59-A6C34878D82A}">
                    <a16:rowId xmlns:a16="http://schemas.microsoft.com/office/drawing/2014/main" val="4208021485"/>
                  </a:ext>
                </a:extLst>
              </a:tr>
              <a:tr h="9677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*1/*3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One no function allele, one normal function allele or one gain of function allele and no function allele</a:t>
                      </a:r>
                      <a:endParaRPr lang="en-US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Intermediate Metaboliser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Reduced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extLst>
                  <a:ext uri="{0D108BD9-81ED-4DB2-BD59-A6C34878D82A}">
                    <a16:rowId xmlns:a16="http://schemas.microsoft.com/office/drawing/2014/main" val="1858034897"/>
                  </a:ext>
                </a:extLst>
              </a:tr>
              <a:tr h="41888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*2/*2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Two no function alleles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Poor Metaboliser</a:t>
                      </a:r>
                      <a:endParaRPr lang="en-GB" sz="1400" b="0" i="0" u="none" strike="noStrike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GB" sz="140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Significantly reduced</a:t>
                      </a:r>
                      <a:endParaRPr lang="en-GB" sz="14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87" marR="3287" marT="3287" marB="0" anchor="ctr"/>
                </a:tc>
                <a:extLst>
                  <a:ext uri="{0D108BD9-81ED-4DB2-BD59-A6C34878D82A}">
                    <a16:rowId xmlns:a16="http://schemas.microsoft.com/office/drawing/2014/main" val="438896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42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464B3-8B88-7733-AD70-A4CEAA440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7089025-4B21-129F-FE08-3EB44A28A8AB}"/>
              </a:ext>
            </a:extLst>
          </p:cNvPr>
          <p:cNvSpPr txBox="1"/>
          <p:nvPr/>
        </p:nvSpPr>
        <p:spPr>
          <a:xfrm>
            <a:off x="436537" y="1379558"/>
            <a:ext cx="11318926" cy="5050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 dirty="0">
              <a:latin typeface="Metropolis Light"/>
            </a:endParaRPr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 dirty="0">
              <a:latin typeface="Metropolis Light"/>
            </a:endParaRPr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GB" sz="2400" dirty="0">
              <a:latin typeface="Metropolis Light"/>
            </a:endParaRPr>
          </a:p>
          <a:p>
            <a:pPr algn="just">
              <a:lnSpc>
                <a:spcPct val="110000"/>
              </a:lnSpc>
            </a:pPr>
            <a:endParaRPr lang="en-GB" sz="2400" dirty="0"/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endParaRPr lang="en-US" sz="2200" dirty="0">
              <a:latin typeface="Metropolis Light"/>
            </a:endParaRPr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200" dirty="0">
                <a:latin typeface="Metropolis Light"/>
              </a:rPr>
              <a:t>Carriers of reduced function </a:t>
            </a:r>
            <a:r>
              <a:rPr lang="en-US" sz="2200" i="1" dirty="0">
                <a:latin typeface="Metropolis Light"/>
              </a:rPr>
              <a:t>CYP2C19</a:t>
            </a:r>
            <a:r>
              <a:rPr lang="en-US" sz="2200" dirty="0">
                <a:latin typeface="Metropolis Light"/>
              </a:rPr>
              <a:t> alleles have reduced levels of the active metabolite of clopidogrel, diminished levels of platelet inhibition, and an increased risk of major adverse cardiovascular events, including stent thrombosis.</a:t>
            </a:r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200" dirty="0">
                <a:latin typeface="Metropolis Light"/>
              </a:rPr>
              <a:t>Clopidogrel has been shown to reduce the rate of major adverse cardiovascular events among patients with ACS or undergoing PCI. </a:t>
            </a:r>
          </a:p>
          <a:p>
            <a:pPr marL="457189" indent="-457189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200" dirty="0">
                <a:latin typeface="Metropolis Light"/>
              </a:rPr>
              <a:t>The US Food and Drug Administration issued a boxed warning for clopidogrel advising providers to consider alternatives for use in patients who carry certain </a:t>
            </a:r>
            <a:r>
              <a:rPr lang="en-US" sz="2200" i="1" dirty="0">
                <a:latin typeface="Metropolis Light"/>
              </a:rPr>
              <a:t>CYP2C19</a:t>
            </a:r>
            <a:r>
              <a:rPr lang="en-US" sz="2200" dirty="0">
                <a:latin typeface="Metropolis Light"/>
              </a:rPr>
              <a:t> alleles and are poor metabolizers.</a:t>
            </a:r>
            <a:endParaRPr lang="en-GB" sz="22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5233919-9386-716B-1AFA-C57E86C301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800"/>
              <a:t>The Guidance - AHA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84FB03-1D05-86B3-9884-BA591D57D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351" y="1550216"/>
            <a:ext cx="7302875" cy="1314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CD1166-B530-5535-9A86-E9C20068A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76" y="1346263"/>
            <a:ext cx="3067137" cy="195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39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4556B8-ACD2-1FAF-4C46-513E34DEF2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537" y="2639230"/>
            <a:ext cx="8998517" cy="36346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/>
            <a:r>
              <a:rPr lang="en-US" sz="1600" dirty="0">
                <a:cs typeface="Poppins Light"/>
              </a:rPr>
              <a:t>Laboratory based testing and point-of-care testing (POCT) are recommended.</a:t>
            </a:r>
            <a:endParaRPr lang="en-US" sz="2100" dirty="0">
              <a:cs typeface="Poppins Light"/>
            </a:endParaRPr>
          </a:p>
          <a:p>
            <a:pPr marL="285750" indent="-285750"/>
            <a:r>
              <a:rPr lang="en-US" sz="1600" dirty="0">
                <a:cs typeface="Poppins Light"/>
              </a:rPr>
              <a:t>The </a:t>
            </a:r>
            <a:r>
              <a:rPr lang="en-US" sz="1600" dirty="0" err="1">
                <a:cs typeface="Poppins Light"/>
              </a:rPr>
              <a:t>Genedrive</a:t>
            </a:r>
            <a:r>
              <a:rPr lang="en-US" sz="1600" dirty="0">
                <a:cs typeface="Poppins Light"/>
              </a:rPr>
              <a:t> CYP2C19 ID Kit should be used when laboratory-based testing is not available.</a:t>
            </a:r>
          </a:p>
          <a:p>
            <a:pPr marL="285750" indent="-285750"/>
            <a:endParaRPr lang="en-US" sz="1600" dirty="0">
              <a:cs typeface="Poppins Light"/>
            </a:endParaRPr>
          </a:p>
          <a:p>
            <a:pPr marL="285750" indent="-285750"/>
            <a:endParaRPr lang="en-US" sz="1600" dirty="0">
              <a:cs typeface="Poppins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B99457-E378-3998-68F9-96DEF6F56E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3800" dirty="0">
                <a:latin typeface="Montserrat"/>
                <a:cs typeface="Poppins Light"/>
              </a:rPr>
              <a:t>The Guidance - NICE</a:t>
            </a:r>
            <a:endParaRPr lang="en-GB" sz="3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347B60-79C1-D9E7-0613-D35E5E9C8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853E"/>
                </a:solidFill>
                <a:latin typeface="Metropolis"/>
                <a:cs typeface="Poppins"/>
              </a:rPr>
              <a:t>CYP2C19 Genotype Testing to Guide Clopidogrel Use After </a:t>
            </a:r>
            <a:r>
              <a:rPr lang="en-US" sz="2400" b="1" dirty="0" err="1">
                <a:solidFill>
                  <a:srgbClr val="00853E"/>
                </a:solidFill>
                <a:latin typeface="Metropolis"/>
                <a:cs typeface="Poppins"/>
              </a:rPr>
              <a:t>Ischaemic</a:t>
            </a:r>
            <a:r>
              <a:rPr lang="en-US" sz="2400" b="1" dirty="0">
                <a:solidFill>
                  <a:srgbClr val="00853E"/>
                </a:solidFill>
                <a:latin typeface="Metropolis"/>
                <a:cs typeface="Poppins"/>
              </a:rPr>
              <a:t> Stroke or Transient </a:t>
            </a:r>
            <a:r>
              <a:rPr lang="en-US" sz="2400" b="1" dirty="0" err="1">
                <a:solidFill>
                  <a:srgbClr val="00853E"/>
                </a:solidFill>
                <a:latin typeface="Metropolis"/>
                <a:cs typeface="Poppins"/>
              </a:rPr>
              <a:t>Ischaemic</a:t>
            </a:r>
            <a:r>
              <a:rPr lang="en-US" sz="2400" b="1" dirty="0">
                <a:solidFill>
                  <a:srgbClr val="00853E"/>
                </a:solidFill>
                <a:latin typeface="Metropolis"/>
                <a:cs typeface="Poppins"/>
              </a:rPr>
              <a:t> Attack</a:t>
            </a:r>
            <a:endParaRPr lang="en-GB" sz="2400" b="1" dirty="0">
              <a:solidFill>
                <a:srgbClr val="00853E"/>
              </a:solidFill>
              <a:cs typeface="Poppi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B29802-BABA-A6AD-D4F3-F5DA10B9F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744" y="584110"/>
            <a:ext cx="1711310" cy="9481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A8AEBA-8672-AD9A-69DC-90510D509A6E}"/>
              </a:ext>
            </a:extLst>
          </p:cNvPr>
          <p:cNvSpPr txBox="1"/>
          <p:nvPr/>
        </p:nvSpPr>
        <p:spPr>
          <a:xfrm>
            <a:off x="436536" y="3473123"/>
            <a:ext cx="4568599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Metropolis Light"/>
              </a:rPr>
              <a:t>What it Means in Practice:</a:t>
            </a:r>
            <a:endParaRPr lang="en-US" sz="1600" dirty="0">
              <a:latin typeface="Metropolis Light"/>
            </a:endParaRPr>
          </a:p>
          <a:p>
            <a:r>
              <a:rPr lang="en-US" sz="1600" dirty="0">
                <a:latin typeface="Metropolis Light"/>
              </a:rPr>
              <a:t>UK National Stroke clinical guideline recommends that dual antiplatelet therapies (such as Clopidogrel and aspirin) are administered in &lt;24 hours of the event.</a:t>
            </a:r>
            <a:endParaRPr lang="en-US" sz="1600" dirty="0">
              <a:latin typeface="Metropolis Light"/>
              <a:cs typeface="Calibri" panose="020F0502020204030204"/>
            </a:endParaRPr>
          </a:p>
          <a:p>
            <a:endParaRPr lang="en-US" sz="1600" dirty="0">
              <a:latin typeface="Metropolis Light"/>
            </a:endParaRPr>
          </a:p>
          <a:p>
            <a:r>
              <a:rPr lang="en-US" sz="1600" dirty="0">
                <a:latin typeface="Metropolis Light"/>
              </a:rPr>
              <a:t>Conventional laboratory testing workflows are unlikely to turnaround actionable results in this time.</a:t>
            </a:r>
            <a:endParaRPr lang="en-US" sz="1600" dirty="0">
              <a:latin typeface="Metropolis Light"/>
              <a:cs typeface="Calibri"/>
            </a:endParaRPr>
          </a:p>
          <a:p>
            <a:endParaRPr lang="en-US" sz="1600" dirty="0">
              <a:latin typeface="Metropolis Light"/>
              <a:cs typeface="Calibri"/>
            </a:endParaRPr>
          </a:p>
          <a:p>
            <a:r>
              <a:rPr lang="en-US" sz="1600" dirty="0">
                <a:latin typeface="Metropolis Light"/>
                <a:ea typeface="+mn-lt"/>
                <a:cs typeface="+mn-lt"/>
              </a:rPr>
              <a:t>The </a:t>
            </a:r>
            <a:r>
              <a:rPr lang="en-US" sz="1600" dirty="0" err="1">
                <a:latin typeface="Metropolis Light"/>
                <a:ea typeface="+mn-lt"/>
                <a:cs typeface="+mn-lt"/>
              </a:rPr>
              <a:t>Genedrive</a:t>
            </a:r>
            <a:r>
              <a:rPr lang="en-US" sz="1600" dirty="0">
                <a:latin typeface="Metropolis Light"/>
                <a:ea typeface="+mn-lt"/>
                <a:cs typeface="+mn-lt"/>
              </a:rPr>
              <a:t> CYP2C19 ID Kit should be used when laboratory-based testing is not available.</a:t>
            </a:r>
            <a:endParaRPr lang="en-US" sz="1600" dirty="0">
              <a:latin typeface="Metropolis Light"/>
              <a:cs typeface="Calibri" panose="020F0502020204030204"/>
            </a:endParaRP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4B108A4-67B9-AF60-3F75-AF8FBC0EE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319" y="3514570"/>
            <a:ext cx="4019550" cy="275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9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77EE21-A3F3-38FD-5FBB-EAB72BBD21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6537" y="2639230"/>
            <a:ext cx="9448866" cy="3095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853E"/>
                </a:solidFill>
              </a:rPr>
              <a:t>Key findings</a:t>
            </a:r>
            <a:endParaRPr lang="en-US" sz="1600" dirty="0"/>
          </a:p>
          <a:p>
            <a:r>
              <a:rPr lang="en-US" sz="1600" dirty="0"/>
              <a:t>Clopidogrel is prescribed to prevent recurrent strokes in patients following an </a:t>
            </a:r>
            <a:r>
              <a:rPr lang="en-US" sz="1600" dirty="0" err="1"/>
              <a:t>ischaemic</a:t>
            </a:r>
            <a:r>
              <a:rPr lang="en-US" sz="1600" dirty="0"/>
              <a:t> stroke or TIA. Its effectiveness is reduced by loss of function (</a:t>
            </a:r>
            <a:r>
              <a:rPr lang="en-US" sz="1600" dirty="0" err="1"/>
              <a:t>LoF</a:t>
            </a:r>
            <a:r>
              <a:rPr lang="en-US" sz="1600" dirty="0"/>
              <a:t>) CYP2C19 gene variants.</a:t>
            </a:r>
          </a:p>
          <a:p>
            <a:r>
              <a:rPr lang="en-US" sz="1600" dirty="0"/>
              <a:t>CYP2C19 genotype-guided therapy can reduce the risk of recurrent stroke in clopidogrel-resistant patients.</a:t>
            </a:r>
          </a:p>
          <a:p>
            <a:r>
              <a:rPr lang="en-US" sz="1600" dirty="0"/>
              <a:t>Alternative antiplatelets should be used for clopidogrel-resistant patients.</a:t>
            </a:r>
          </a:p>
          <a:p>
            <a:r>
              <a:rPr lang="en-US" sz="1600" b="1" dirty="0"/>
              <a:t>Using the </a:t>
            </a:r>
            <a:r>
              <a:rPr lang="en-US" sz="1600" b="1" dirty="0" err="1"/>
              <a:t>Genedrive</a:t>
            </a:r>
            <a:r>
              <a:rPr lang="en-US" sz="1600" b="1" dirty="0"/>
              <a:t> CYP2C19 ID Kit could prevent 961 recurrent strokes, saving NHS Scotland £18 </a:t>
            </a:r>
            <a:r>
              <a:rPr lang="en-GB" sz="1600" b="1" dirty="0"/>
              <a:t>million over 5 years.</a:t>
            </a:r>
            <a:endParaRPr lang="en-US" sz="1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EB5AE-0F69-44FC-0FE8-4B2D9835FC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38" y="783983"/>
            <a:ext cx="8991547" cy="74828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>
                <a:latin typeface="Montserrat"/>
                <a:cs typeface="Poppins Light"/>
              </a:rPr>
              <a:t>The Guidance - SHTG</a:t>
            </a:r>
            <a:endParaRPr lang="en-US" sz="32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F5D939-2D92-5092-13A0-8E133ACFB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37" y="1655001"/>
            <a:ext cx="9373288" cy="861496"/>
          </a:xfrm>
        </p:spPr>
        <p:txBody>
          <a:bodyPr>
            <a:normAutofit/>
          </a:bodyPr>
          <a:lstStyle/>
          <a:p>
            <a:pPr defTabSz="1219140">
              <a:defRPr/>
            </a:pPr>
            <a:r>
              <a:rPr lang="en-US" sz="2000" b="1" dirty="0">
                <a:latin typeface="Montserrat   "/>
              </a:rPr>
              <a:t>SHTG provides impartial, evidence-based advice to NHS Scotland on the use of health technologies.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395BAA-708B-8380-6B18-F8BAD1F4F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938" y="4756850"/>
            <a:ext cx="5452486" cy="1499167"/>
          </a:xfrm>
          <a:prstGeom prst="roundRect">
            <a:avLst>
              <a:gd name="adj" fmla="val 12680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89584F-6982-13B0-8CC6-DA8E1D6FF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187" y="661250"/>
            <a:ext cx="2557216" cy="5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4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F7D4F-B021-93A0-930B-6CCF539FF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EDA582A-8719-EBC1-A421-A5475F6E67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800"/>
              <a:t>The Guidance - CERSI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B394BB-B0E8-D6FF-915E-6AA1159ED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3" y="1312351"/>
            <a:ext cx="4013941" cy="153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0D5723-035F-551D-A1F4-EE1B3EE22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566" y="1620589"/>
            <a:ext cx="6115364" cy="895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1F3A31-8975-87F0-5988-0D949EA1E760}"/>
              </a:ext>
            </a:extLst>
          </p:cNvPr>
          <p:cNvSpPr txBox="1"/>
          <p:nvPr/>
        </p:nvSpPr>
        <p:spPr>
          <a:xfrm>
            <a:off x="680356" y="2728577"/>
            <a:ext cx="10831287" cy="2915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endParaRPr lang="en-GB" sz="2400" dirty="0"/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Metropolis Light"/>
              </a:rPr>
              <a:t>Centre of Excellence in Regulatory Science and Innovation in Pharmacogenomics (CERSI-PGx)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Metropolis Light"/>
              </a:rPr>
              <a:t>Defines the role of point-of-care testing 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Metropolis Light"/>
              </a:rPr>
              <a:t>States that *2, *3, *4, *8, *17* and *35 should be tested in CYP2C19 when clopidogrel therapy is being initiated.</a:t>
            </a:r>
          </a:p>
          <a:p>
            <a:pPr marL="457189" indent="-457189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Metropolis Light"/>
              </a:rPr>
              <a:t>Provides clear clinical actions based on genotype/phenotype</a:t>
            </a:r>
          </a:p>
        </p:txBody>
      </p:sp>
    </p:spTree>
    <p:extLst>
      <p:ext uri="{BB962C8B-B14F-4D97-AF65-F5344CB8AC3E}">
        <p14:creationId xmlns:p14="http://schemas.microsoft.com/office/powerpoint/2010/main" val="3312432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8E98D-1816-8B1B-909A-D8C534BD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53EBAB64-FD8A-99E8-C25C-197E4C4D4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951" y="697921"/>
            <a:ext cx="11376772" cy="748289"/>
          </a:xfrm>
        </p:spPr>
        <p:txBody>
          <a:bodyPr/>
          <a:lstStyle/>
          <a:p>
            <a:r>
              <a:rPr lang="en-GB" sz="3800"/>
              <a:t>The Guidance - CERSI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DB573-5EDD-5D68-8B7D-238A0E5DC227}"/>
              </a:ext>
            </a:extLst>
          </p:cNvPr>
          <p:cNvSpPr txBox="1"/>
          <p:nvPr/>
        </p:nvSpPr>
        <p:spPr>
          <a:xfrm>
            <a:off x="440951" y="5392935"/>
            <a:ext cx="11310097" cy="884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latin typeface="Metropolis Light"/>
              </a:rPr>
              <a:t>Recommended clinical actions for currently licensed UK indications of clopidogrel, stratified by patient </a:t>
            </a:r>
            <a:r>
              <a:rPr lang="en-US" sz="2400" dirty="0" err="1">
                <a:latin typeface="Metropolis Light"/>
              </a:rPr>
              <a:t>metaboliser</a:t>
            </a:r>
            <a:r>
              <a:rPr lang="en-US" sz="2400" dirty="0">
                <a:latin typeface="Metropolis Light"/>
              </a:rPr>
              <a:t> status</a:t>
            </a:r>
            <a:endParaRPr lang="en-GB" sz="2400" dirty="0">
              <a:latin typeface="Metropolis Light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9625AB7-A067-07FE-1622-3D8D45FDF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432050"/>
              </p:ext>
            </p:extLst>
          </p:nvPr>
        </p:nvGraphicFramePr>
        <p:xfrm>
          <a:off x="530940" y="1269852"/>
          <a:ext cx="10864645" cy="4154213"/>
        </p:xfrm>
        <a:graphic>
          <a:graphicData uri="http://schemas.openxmlformats.org/drawingml/2006/table">
            <a:tbl>
              <a:tblPr/>
              <a:tblGrid>
                <a:gridCol w="2172929">
                  <a:extLst>
                    <a:ext uri="{9D8B030D-6E8A-4147-A177-3AD203B41FA5}">
                      <a16:colId xmlns:a16="http://schemas.microsoft.com/office/drawing/2014/main" val="260285600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3837251903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3639880617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830988477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789246152"/>
                    </a:ext>
                  </a:extLst>
                </a:gridCol>
              </a:tblGrid>
              <a:tr h="39972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etropolis Light"/>
                        </a:rPr>
                        <a:t>Clinical indication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3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etropolis Light"/>
                        </a:rPr>
                        <a:t>Metaboliser phenotype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32127"/>
                  </a:ext>
                </a:extLst>
              </a:tr>
              <a:tr h="3513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etropolis Light"/>
                        </a:rPr>
                        <a:t>Rapid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chemeClr val="bg1"/>
                          </a:solidFill>
                          <a:effectLst/>
                          <a:latin typeface="Metropolis Light"/>
                        </a:rPr>
                        <a:t>Normal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chemeClr val="bg1"/>
                          </a:solidFill>
                          <a:effectLst/>
                          <a:latin typeface="Metropolis Light"/>
                        </a:rPr>
                        <a:t>Intermediate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3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>
                          <a:solidFill>
                            <a:schemeClr val="bg1"/>
                          </a:solidFill>
                          <a:effectLst/>
                          <a:latin typeface="Metropolis Light"/>
                        </a:rPr>
                        <a:t>Poor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374157"/>
                  </a:ext>
                </a:extLst>
              </a:tr>
              <a:tr h="67441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Minor ischaemic stroke or transient ischaemic attack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No PGx informed action required; manage as per usual prescribing guidelines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Clopidogrel to be prescribed at the standard dose of 75 mg/day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Consider Aspirin 75 mg/day and Dipyridamole MR 200 mg twice/day </a:t>
                      </a:r>
                    </a:p>
                    <a:p>
                      <a:pPr algn="l" fontAlgn="ctr">
                        <a:buNone/>
                      </a:pPr>
                      <a:r>
                        <a:rPr lang="en-GB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OR </a:t>
                      </a:r>
                      <a:r>
                        <a:rPr lang="en-GB" sz="1150" b="0" i="0" u="sng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High-risk TIA or NIHSS ≤ 3 eligible for DAPT</a:t>
                      </a: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: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Avoid Clopidogrel -</a:t>
                      </a:r>
                      <a:r>
                        <a:rPr lang="en-GB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 follow alternative therapy</a:t>
                      </a: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 specified under intermediate metaboliser status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230161"/>
                  </a:ext>
                </a:extLst>
              </a:tr>
              <a:tr h="67441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Ticagrelor: 180 mg loading, 90 mg twice/day followed by Aspirin (300 mg loading; 75 mg/day) for 30 days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89923"/>
                  </a:ext>
                </a:extLst>
              </a:tr>
              <a:tr h="6744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Non-minor ischaemic stroke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Consider Aspirin 75 mg/day and Dipyridamole MR 200 mg twice/day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67891"/>
                  </a:ext>
                </a:extLst>
              </a:tr>
              <a:tr h="6744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Coronary artery disease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Consider Aspirin 75 mg/day as DAPT with: Ticagrelor 90 mg twice/day </a:t>
                      </a:r>
                      <a:r>
                        <a:rPr lang="en-US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or</a:t>
                      </a:r>
                      <a:r>
                        <a:rPr lang="en-US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 Prasugrel 10 mg/day</a:t>
                      </a:r>
                      <a:endParaRPr lang="en-GB" sz="1150" b="0" i="0" u="none" strike="noStrike" dirty="0">
                        <a:solidFill>
                          <a:srgbClr val="000000"/>
                        </a:solidFill>
                        <a:effectLst/>
                        <a:latin typeface="Metropolis Light"/>
                      </a:endParaRP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95661"/>
                  </a:ext>
                </a:extLst>
              </a:tr>
              <a:tr h="6744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Peripheral arterial disease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Consider Aspirin 75 mg/day </a:t>
                      </a:r>
                      <a:r>
                        <a:rPr lang="en-GB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or </a:t>
                      </a: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Aspirin 75 mg/day </a:t>
                      </a:r>
                      <a:r>
                        <a:rPr lang="en-GB" sz="1150" b="1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+</a:t>
                      </a:r>
                      <a:r>
                        <a:rPr lang="en-GB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Metropolis Light"/>
                        </a:rPr>
                        <a:t> Rivaroxaban 2.5 mg twice/day</a:t>
                      </a:r>
                    </a:p>
                  </a:txBody>
                  <a:tcPr marL="4500" marR="4500" marT="45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21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05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5E9A2-DBD6-F92F-E8DB-3AB5D0370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dna&#10;&#10;Description automatically generated">
            <a:extLst>
              <a:ext uri="{FF2B5EF4-FFF2-40B4-BE49-F238E27FC236}">
                <a16:creationId xmlns:a16="http://schemas.microsoft.com/office/drawing/2014/main" id="{C07D3536-9E72-22F8-0AAA-62BD53F92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731" y="1284893"/>
            <a:ext cx="769344" cy="772123"/>
          </a:xfrm>
          <a:prstGeom prst="rect">
            <a:avLst/>
          </a:prstGeom>
        </p:spPr>
      </p:pic>
      <p:pic>
        <p:nvPicPr>
          <p:cNvPr id="6" name="Picture 5" descr="A red circle with a dna strand in it&#10;&#10;Description automatically generated">
            <a:extLst>
              <a:ext uri="{FF2B5EF4-FFF2-40B4-BE49-F238E27FC236}">
                <a16:creationId xmlns:a16="http://schemas.microsoft.com/office/drawing/2014/main" id="{9BD8C985-1E83-62B4-8450-1CB6E112C4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411" y="4943597"/>
            <a:ext cx="769344" cy="772123"/>
          </a:xfrm>
          <a:prstGeom prst="rect">
            <a:avLst/>
          </a:prstGeom>
        </p:spPr>
      </p:pic>
      <p:pic>
        <p:nvPicPr>
          <p:cNvPr id="8" name="Picture 7" descr="A dna logo in a circle&#10;&#10;Description automatically generated">
            <a:extLst>
              <a:ext uri="{FF2B5EF4-FFF2-40B4-BE49-F238E27FC236}">
                <a16:creationId xmlns:a16="http://schemas.microsoft.com/office/drawing/2014/main" id="{B2563955-89DB-5B78-618A-3B37263EF7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623" y="3350532"/>
            <a:ext cx="769344" cy="772123"/>
          </a:xfrm>
          <a:prstGeom prst="rect">
            <a:avLst/>
          </a:prstGeom>
        </p:spPr>
      </p:pic>
      <p:pic>
        <p:nvPicPr>
          <p:cNvPr id="18" name="Picture 17" descr="A white machine with a screen&#10;&#10;Description automatically generated">
            <a:extLst>
              <a:ext uri="{FF2B5EF4-FFF2-40B4-BE49-F238E27FC236}">
                <a16:creationId xmlns:a16="http://schemas.microsoft.com/office/drawing/2014/main" id="{896D41FD-5A83-1BC2-142D-1DB70D73B4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86" y="4242050"/>
            <a:ext cx="2257961" cy="2086356"/>
          </a:xfrm>
          <a:prstGeom prst="rect">
            <a:avLst/>
          </a:prstGeom>
        </p:spPr>
      </p:pic>
      <p:pic>
        <p:nvPicPr>
          <p:cNvPr id="20" name="Picture 19" descr="A person with a mustache&#10;&#10;Description automatically generated with medium confidence">
            <a:extLst>
              <a:ext uri="{FF2B5EF4-FFF2-40B4-BE49-F238E27FC236}">
                <a16:creationId xmlns:a16="http://schemas.microsoft.com/office/drawing/2014/main" id="{65DC8769-40FE-724F-9EBF-1ABCE2A520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824" y="3304943"/>
            <a:ext cx="789429" cy="789429"/>
          </a:xfrm>
          <a:prstGeom prst="rect">
            <a:avLst/>
          </a:prstGeom>
        </p:spPr>
      </p:pic>
      <p:pic>
        <p:nvPicPr>
          <p:cNvPr id="24" name="Picture 23" descr="A green container with a white label and two pills&#10;&#10;Description automatically generated">
            <a:extLst>
              <a:ext uri="{FF2B5EF4-FFF2-40B4-BE49-F238E27FC236}">
                <a16:creationId xmlns:a16="http://schemas.microsoft.com/office/drawing/2014/main" id="{2CF1D40B-8D9C-E7F9-EE64-24637EF57B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234" y="3380659"/>
            <a:ext cx="789429" cy="789429"/>
          </a:xfrm>
          <a:prstGeom prst="rect">
            <a:avLst/>
          </a:prstGeom>
        </p:spPr>
      </p:pic>
      <p:pic>
        <p:nvPicPr>
          <p:cNvPr id="26" name="Picture 25" descr="A cartoon of a person&#10;&#10;Description automatically generated">
            <a:extLst>
              <a:ext uri="{FF2B5EF4-FFF2-40B4-BE49-F238E27FC236}">
                <a16:creationId xmlns:a16="http://schemas.microsoft.com/office/drawing/2014/main" id="{9068E4A4-CB51-5AC7-1FA3-B16A23545A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473" y="1226984"/>
            <a:ext cx="792131" cy="792131"/>
          </a:xfrm>
          <a:prstGeom prst="rect">
            <a:avLst/>
          </a:prstGeom>
        </p:spPr>
      </p:pic>
      <p:pic>
        <p:nvPicPr>
          <p:cNvPr id="30" name="Picture 29" descr="A round orange and white container with pills&#10;&#10;Description automatically generated">
            <a:extLst>
              <a:ext uri="{FF2B5EF4-FFF2-40B4-BE49-F238E27FC236}">
                <a16:creationId xmlns:a16="http://schemas.microsoft.com/office/drawing/2014/main" id="{4CF5C8CF-C289-5F3F-C9A2-F9E88AD2F2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733" y="1256579"/>
            <a:ext cx="792131" cy="792131"/>
          </a:xfrm>
          <a:prstGeom prst="rect">
            <a:avLst/>
          </a:prstGeom>
        </p:spPr>
      </p:pic>
      <p:pic>
        <p:nvPicPr>
          <p:cNvPr id="32" name="Picture 31" descr="A cartoon of a person&#10;&#10;Description automatically generated">
            <a:extLst>
              <a:ext uri="{FF2B5EF4-FFF2-40B4-BE49-F238E27FC236}">
                <a16:creationId xmlns:a16="http://schemas.microsoft.com/office/drawing/2014/main" id="{D4F6C1A9-CFA8-25F2-AD39-A9B9D00817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679" y="4909751"/>
            <a:ext cx="792131" cy="792131"/>
          </a:xfrm>
          <a:prstGeom prst="rect">
            <a:avLst/>
          </a:prstGeom>
        </p:spPr>
      </p:pic>
      <p:pic>
        <p:nvPicPr>
          <p:cNvPr id="36" name="Picture 35" descr="A red and white circle with a container and pills&#10;&#10;Description automatically generated">
            <a:extLst>
              <a:ext uri="{FF2B5EF4-FFF2-40B4-BE49-F238E27FC236}">
                <a16:creationId xmlns:a16="http://schemas.microsoft.com/office/drawing/2014/main" id="{49B5441B-35B4-2674-A0DC-2B27318BBDF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234" y="4890514"/>
            <a:ext cx="789429" cy="789429"/>
          </a:xfrm>
          <a:prstGeom prst="rect">
            <a:avLst/>
          </a:prstGeom>
        </p:spPr>
      </p:pic>
      <p:pic>
        <p:nvPicPr>
          <p:cNvPr id="38" name="Picture 37" descr="A green and blue pill&#10;&#10;Description automatically generated with medium confidence">
            <a:extLst>
              <a:ext uri="{FF2B5EF4-FFF2-40B4-BE49-F238E27FC236}">
                <a16:creationId xmlns:a16="http://schemas.microsoft.com/office/drawing/2014/main" id="{696E10AC-BF70-F5B2-F7B1-FA89E175BD3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180" y="4444473"/>
            <a:ext cx="1176009" cy="1024999"/>
          </a:xfrm>
          <a:prstGeom prst="rect">
            <a:avLst/>
          </a:prstGeom>
        </p:spPr>
      </p:pic>
      <p:pic>
        <p:nvPicPr>
          <p:cNvPr id="40" name="Picture 39" descr="A nurse standing next to a person in a hospital bed&#10;&#10;Description automatically generated">
            <a:extLst>
              <a:ext uri="{FF2B5EF4-FFF2-40B4-BE49-F238E27FC236}">
                <a16:creationId xmlns:a16="http://schemas.microsoft.com/office/drawing/2014/main" id="{2C3637DC-1CA3-C42C-F63F-8290B4C82CB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4" y="1091383"/>
            <a:ext cx="3239575" cy="2219176"/>
          </a:xfrm>
          <a:prstGeom prst="rect">
            <a:avLst/>
          </a:prstGeom>
        </p:spPr>
      </p:pic>
      <p:pic>
        <p:nvPicPr>
          <p:cNvPr id="45" name="Picture 44" descr="A green and blue pill&#10;&#10;Description automatically generated with medium confidence">
            <a:extLst>
              <a:ext uri="{FF2B5EF4-FFF2-40B4-BE49-F238E27FC236}">
                <a16:creationId xmlns:a16="http://schemas.microsoft.com/office/drawing/2014/main" id="{285DEE69-886C-BB0C-F44A-E79D4D6BB82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10" y="1265353"/>
            <a:ext cx="1011156" cy="88131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FB2A9A8-C081-5CBE-A7CF-C969AC3C3BC1}"/>
              </a:ext>
            </a:extLst>
          </p:cNvPr>
          <p:cNvSpPr txBox="1"/>
          <p:nvPr/>
        </p:nvSpPr>
        <p:spPr>
          <a:xfrm>
            <a:off x="1023776" y="3027878"/>
            <a:ext cx="2336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00853E"/>
                </a:solidFill>
                <a:latin typeface="Metropolis Light"/>
              </a:rPr>
              <a:t>PCI Patient Admitted</a:t>
            </a:r>
            <a:endParaRPr lang="en-GB" sz="1600">
              <a:solidFill>
                <a:srgbClr val="00853E"/>
              </a:solidFill>
              <a:latin typeface="Metropolis Ligh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51D8F6-6A60-372E-3EF7-44A6515496B0}"/>
              </a:ext>
            </a:extLst>
          </p:cNvPr>
          <p:cNvSpPr txBox="1"/>
          <p:nvPr/>
        </p:nvSpPr>
        <p:spPr>
          <a:xfrm>
            <a:off x="3341732" y="3516958"/>
            <a:ext cx="2336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853E"/>
                </a:solidFill>
                <a:latin typeface="Metropolis Light"/>
              </a:rPr>
              <a:t>With </a:t>
            </a:r>
            <a:r>
              <a:rPr lang="en-US" b="1" err="1">
                <a:solidFill>
                  <a:srgbClr val="00853E"/>
                </a:solidFill>
                <a:latin typeface="Metropolis Light"/>
              </a:rPr>
              <a:t>Genedrive</a:t>
            </a:r>
            <a:r>
              <a:rPr lang="en-US" b="1">
                <a:solidFill>
                  <a:srgbClr val="0085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b="1">
                <a:solidFill>
                  <a:srgbClr val="00853E"/>
                </a:solidFill>
                <a:latin typeface="Metropolis Light"/>
              </a:rPr>
              <a:t> System Implemented </a:t>
            </a:r>
            <a:endParaRPr lang="en-GB">
              <a:solidFill>
                <a:srgbClr val="00853E"/>
              </a:solidFill>
              <a:latin typeface="Metropolis Ligh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05CB5D-2F56-C23F-BDF7-E624243BB191}"/>
              </a:ext>
            </a:extLst>
          </p:cNvPr>
          <p:cNvSpPr txBox="1"/>
          <p:nvPr/>
        </p:nvSpPr>
        <p:spPr>
          <a:xfrm>
            <a:off x="981539" y="5654297"/>
            <a:ext cx="2336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00853E"/>
                </a:solidFill>
                <a:latin typeface="Metropolis Light"/>
              </a:rPr>
              <a:t>Clinician to administer treatment within 24hrs</a:t>
            </a:r>
            <a:endParaRPr lang="en-GB" sz="1400">
              <a:solidFill>
                <a:srgbClr val="00853E"/>
              </a:solidFill>
              <a:latin typeface="Metropolis Ligh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71596A-83B5-30FB-731B-D23779BD2A6B}"/>
              </a:ext>
            </a:extLst>
          </p:cNvPr>
          <p:cNvSpPr txBox="1"/>
          <p:nvPr/>
        </p:nvSpPr>
        <p:spPr>
          <a:xfrm>
            <a:off x="4319116" y="2160002"/>
            <a:ext cx="2336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00853E"/>
                </a:solidFill>
                <a:latin typeface="Metropolis Light"/>
              </a:rPr>
              <a:t>Clinician to administer treatment</a:t>
            </a:r>
            <a:endParaRPr lang="en-GB" sz="1400">
              <a:solidFill>
                <a:srgbClr val="00853E"/>
              </a:solidFill>
              <a:latin typeface="Metropolis Ligh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035AFCC-5A5E-3E5A-7881-05C499D0906A}"/>
              </a:ext>
            </a:extLst>
          </p:cNvPr>
          <p:cNvSpPr txBox="1"/>
          <p:nvPr/>
        </p:nvSpPr>
        <p:spPr>
          <a:xfrm>
            <a:off x="6568077" y="2135543"/>
            <a:ext cx="2458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err="1">
                <a:latin typeface="Metropolis Light"/>
              </a:rPr>
              <a:t>Metaboliser</a:t>
            </a:r>
            <a:r>
              <a:rPr lang="en-US" sz="1400" b="1">
                <a:latin typeface="Metropolis Light"/>
              </a:rPr>
              <a:t> status not known</a:t>
            </a:r>
            <a:endParaRPr lang="en-GB" sz="1400">
              <a:latin typeface="Metropolis Ligh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168D05D-4C56-C688-80E2-4B11E294AED9}"/>
              </a:ext>
            </a:extLst>
          </p:cNvPr>
          <p:cNvSpPr txBox="1"/>
          <p:nvPr/>
        </p:nvSpPr>
        <p:spPr>
          <a:xfrm>
            <a:off x="6544520" y="4210051"/>
            <a:ext cx="2613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latin typeface="Metropolis Light"/>
              </a:rPr>
              <a:t>Normal/Rapid/Ultrarapid </a:t>
            </a:r>
            <a:r>
              <a:rPr lang="en-US" sz="1400" b="1" err="1">
                <a:latin typeface="Metropolis Light"/>
              </a:rPr>
              <a:t>Metaboliser</a:t>
            </a:r>
            <a:r>
              <a:rPr lang="en-US" sz="1400" b="1">
                <a:latin typeface="Metropolis Light"/>
              </a:rPr>
              <a:t> status identified </a:t>
            </a:r>
            <a:endParaRPr lang="en-GB" sz="1400">
              <a:latin typeface="Metropolis Ligh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B8C3AD-29E8-0851-16CF-2B32439AF87B}"/>
              </a:ext>
            </a:extLst>
          </p:cNvPr>
          <p:cNvSpPr txBox="1"/>
          <p:nvPr/>
        </p:nvSpPr>
        <p:spPr>
          <a:xfrm>
            <a:off x="6655463" y="5817631"/>
            <a:ext cx="2407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latin typeface="Metropolis Light"/>
              </a:rPr>
              <a:t>Intermediate/Poor </a:t>
            </a:r>
            <a:r>
              <a:rPr lang="en-US" sz="1400" b="1" err="1">
                <a:latin typeface="Metropolis Light"/>
              </a:rPr>
              <a:t>Metaboliser</a:t>
            </a:r>
            <a:r>
              <a:rPr lang="en-US" sz="1400" b="1">
                <a:latin typeface="Metropolis Light"/>
              </a:rPr>
              <a:t> status identified </a:t>
            </a:r>
            <a:endParaRPr lang="en-GB" sz="1400">
              <a:latin typeface="Metropolis Ligh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4CD9E6-46D4-040F-DCFB-EE8AD7B2BD0F}"/>
              </a:ext>
            </a:extLst>
          </p:cNvPr>
          <p:cNvSpPr txBox="1"/>
          <p:nvPr/>
        </p:nvSpPr>
        <p:spPr>
          <a:xfrm>
            <a:off x="9773433" y="4277765"/>
            <a:ext cx="2257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latin typeface="Metropolis Light"/>
              </a:rPr>
              <a:t>Consider clopidogrel</a:t>
            </a:r>
            <a:endParaRPr lang="en-GB" sz="1400">
              <a:latin typeface="Metropolis Ligh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A80F984-80C1-9F68-18D5-8CCE4C4FD421}"/>
              </a:ext>
            </a:extLst>
          </p:cNvPr>
          <p:cNvSpPr txBox="1"/>
          <p:nvPr/>
        </p:nvSpPr>
        <p:spPr>
          <a:xfrm>
            <a:off x="9695045" y="5759851"/>
            <a:ext cx="2336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latin typeface="Metropolis Light"/>
              </a:rPr>
              <a:t>Consider alternative treatment</a:t>
            </a:r>
            <a:endParaRPr lang="en-GB" sz="1400">
              <a:latin typeface="Metropolis Ligh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154E18B-ADB7-5B2D-1CF9-042D39B5CA21}"/>
              </a:ext>
            </a:extLst>
          </p:cNvPr>
          <p:cNvSpPr txBox="1"/>
          <p:nvPr/>
        </p:nvSpPr>
        <p:spPr>
          <a:xfrm>
            <a:off x="9683010" y="2057016"/>
            <a:ext cx="2496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Metropolis Light"/>
              </a:rPr>
              <a:t>30% of patients may not</a:t>
            </a:r>
          </a:p>
          <a:p>
            <a:r>
              <a:rPr lang="en-US" sz="1400" b="1" dirty="0">
                <a:latin typeface="Metropolis Light"/>
              </a:rPr>
              <a:t>respond to clopidogrel</a:t>
            </a:r>
            <a:endParaRPr lang="en-GB" sz="1400" dirty="0">
              <a:latin typeface="Metropolis Ligh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444F761-43C2-8BB5-9BB5-3BAF466FCC56}"/>
              </a:ext>
            </a:extLst>
          </p:cNvPr>
          <p:cNvSpPr txBox="1"/>
          <p:nvPr/>
        </p:nvSpPr>
        <p:spPr>
          <a:xfrm>
            <a:off x="419694" y="457899"/>
            <a:ext cx="11367949" cy="87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10">
              <a:lnSpc>
                <a:spcPct val="150000"/>
              </a:lnSpc>
              <a:defRPr/>
            </a:pPr>
            <a:r>
              <a:rPr lang="en-US" sz="3800" b="1">
                <a:solidFill>
                  <a:srgbClr val="003341"/>
                </a:solidFill>
                <a:latin typeface="Montserrat" pitchFamily="2" charset="77"/>
              </a:rPr>
              <a:t>The Intervention - Genedrive</a:t>
            </a:r>
            <a:endParaRPr lang="en-US" sz="3800">
              <a:solidFill>
                <a:srgbClr val="003341"/>
              </a:solidFill>
              <a:latin typeface="Metropolis Medium" pitchFamily="2" charset="77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B667BA1-0DDB-A038-1199-2FA23508F9D6}"/>
              </a:ext>
            </a:extLst>
          </p:cNvPr>
          <p:cNvCxnSpPr>
            <a:cxnSpLocks/>
          </p:cNvCxnSpPr>
          <p:nvPr/>
        </p:nvCxnSpPr>
        <p:spPr>
          <a:xfrm flipV="1">
            <a:off x="3836791" y="1665199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E88357FA-E737-AAD2-5295-B43793E12A50}"/>
              </a:ext>
            </a:extLst>
          </p:cNvPr>
          <p:cNvSpPr/>
          <p:nvPr/>
        </p:nvSpPr>
        <p:spPr>
          <a:xfrm>
            <a:off x="4344890" y="1584766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0273F9A-C9EF-C453-F880-6E6984A87FE5}"/>
              </a:ext>
            </a:extLst>
          </p:cNvPr>
          <p:cNvCxnSpPr>
            <a:cxnSpLocks/>
          </p:cNvCxnSpPr>
          <p:nvPr/>
        </p:nvCxnSpPr>
        <p:spPr>
          <a:xfrm flipV="1">
            <a:off x="5834495" y="1665199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EA3B330E-AF5E-CEE6-DF6F-470B9472C759}"/>
              </a:ext>
            </a:extLst>
          </p:cNvPr>
          <p:cNvSpPr/>
          <p:nvPr/>
        </p:nvSpPr>
        <p:spPr>
          <a:xfrm>
            <a:off x="6342594" y="1584766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75BDD1E-C1C2-C452-0465-08FB5B28447C}"/>
              </a:ext>
            </a:extLst>
          </p:cNvPr>
          <p:cNvCxnSpPr>
            <a:cxnSpLocks/>
          </p:cNvCxnSpPr>
          <p:nvPr/>
        </p:nvCxnSpPr>
        <p:spPr>
          <a:xfrm flipV="1">
            <a:off x="7471742" y="1661472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7DE78730-80E1-BF89-5CF0-FB4CF4C0F567}"/>
              </a:ext>
            </a:extLst>
          </p:cNvPr>
          <p:cNvSpPr/>
          <p:nvPr/>
        </p:nvSpPr>
        <p:spPr>
          <a:xfrm>
            <a:off x="7979840" y="1581041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AEFB01F-4E1C-2E1F-CD50-13F734DFFF5B}"/>
              </a:ext>
            </a:extLst>
          </p:cNvPr>
          <p:cNvCxnSpPr>
            <a:cxnSpLocks/>
          </p:cNvCxnSpPr>
          <p:nvPr/>
        </p:nvCxnSpPr>
        <p:spPr>
          <a:xfrm flipV="1">
            <a:off x="9175931" y="1659416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0" name="Oval 79">
            <a:extLst>
              <a:ext uri="{FF2B5EF4-FFF2-40B4-BE49-F238E27FC236}">
                <a16:creationId xmlns:a16="http://schemas.microsoft.com/office/drawing/2014/main" id="{1211AEE2-155C-7571-3101-CED6E65A2A10}"/>
              </a:ext>
            </a:extLst>
          </p:cNvPr>
          <p:cNvSpPr/>
          <p:nvPr/>
        </p:nvSpPr>
        <p:spPr>
          <a:xfrm>
            <a:off x="9684030" y="1578985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0765869-0D34-282C-FB3A-C612F0A11A51}"/>
              </a:ext>
            </a:extLst>
          </p:cNvPr>
          <p:cNvCxnSpPr>
            <a:cxnSpLocks/>
          </p:cNvCxnSpPr>
          <p:nvPr/>
        </p:nvCxnSpPr>
        <p:spPr>
          <a:xfrm flipV="1">
            <a:off x="5850130" y="3766087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FD957256-39D7-D154-0886-4DCF42DE3F3D}"/>
              </a:ext>
            </a:extLst>
          </p:cNvPr>
          <p:cNvSpPr/>
          <p:nvPr/>
        </p:nvSpPr>
        <p:spPr>
          <a:xfrm>
            <a:off x="6358228" y="3685654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36580AB-9C32-4267-317F-BE8570547459}"/>
              </a:ext>
            </a:extLst>
          </p:cNvPr>
          <p:cNvCxnSpPr>
            <a:cxnSpLocks/>
          </p:cNvCxnSpPr>
          <p:nvPr/>
        </p:nvCxnSpPr>
        <p:spPr>
          <a:xfrm flipV="1">
            <a:off x="7487375" y="3762360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4" name="Oval 83">
            <a:extLst>
              <a:ext uri="{FF2B5EF4-FFF2-40B4-BE49-F238E27FC236}">
                <a16:creationId xmlns:a16="http://schemas.microsoft.com/office/drawing/2014/main" id="{CB278B2F-3157-4645-AE7E-A10405A46410}"/>
              </a:ext>
            </a:extLst>
          </p:cNvPr>
          <p:cNvSpPr/>
          <p:nvPr/>
        </p:nvSpPr>
        <p:spPr>
          <a:xfrm>
            <a:off x="7995474" y="3681929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F86E805-9977-219A-2998-85C8F9E71BB7}"/>
              </a:ext>
            </a:extLst>
          </p:cNvPr>
          <p:cNvCxnSpPr>
            <a:cxnSpLocks/>
          </p:cNvCxnSpPr>
          <p:nvPr/>
        </p:nvCxnSpPr>
        <p:spPr>
          <a:xfrm flipV="1">
            <a:off x="9191566" y="3760304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6D4769B7-7D6C-852E-2928-C8F3103C5D42}"/>
              </a:ext>
            </a:extLst>
          </p:cNvPr>
          <p:cNvSpPr/>
          <p:nvPr/>
        </p:nvSpPr>
        <p:spPr>
          <a:xfrm>
            <a:off x="9699664" y="3679873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44BA1F1-F279-7D12-02F7-1B9F3208D148}"/>
              </a:ext>
            </a:extLst>
          </p:cNvPr>
          <p:cNvCxnSpPr>
            <a:cxnSpLocks/>
          </p:cNvCxnSpPr>
          <p:nvPr/>
        </p:nvCxnSpPr>
        <p:spPr>
          <a:xfrm>
            <a:off x="5384801" y="5320139"/>
            <a:ext cx="970188" cy="758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C5722F41-B64F-192D-4FB3-C62991CA52FE}"/>
              </a:ext>
            </a:extLst>
          </p:cNvPr>
          <p:cNvSpPr/>
          <p:nvPr/>
        </p:nvSpPr>
        <p:spPr>
          <a:xfrm>
            <a:off x="6392547" y="5241511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262A810-1ED4-2331-4D4C-1DB502F5AE52}"/>
              </a:ext>
            </a:extLst>
          </p:cNvPr>
          <p:cNvCxnSpPr>
            <a:cxnSpLocks/>
          </p:cNvCxnSpPr>
          <p:nvPr/>
        </p:nvCxnSpPr>
        <p:spPr>
          <a:xfrm flipV="1">
            <a:off x="7485157" y="5324000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F649D47A-B426-F1A5-80C8-A548AF3C909C}"/>
              </a:ext>
            </a:extLst>
          </p:cNvPr>
          <p:cNvSpPr/>
          <p:nvPr/>
        </p:nvSpPr>
        <p:spPr>
          <a:xfrm>
            <a:off x="7993255" y="5243569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C3911D9-C581-579E-A71D-0A522CB821F9}"/>
              </a:ext>
            </a:extLst>
          </p:cNvPr>
          <p:cNvCxnSpPr>
            <a:cxnSpLocks/>
          </p:cNvCxnSpPr>
          <p:nvPr/>
        </p:nvCxnSpPr>
        <p:spPr>
          <a:xfrm flipV="1">
            <a:off x="9189346" y="5321944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11765E2B-B9B2-F82F-8036-72FA905C43D2}"/>
              </a:ext>
            </a:extLst>
          </p:cNvPr>
          <p:cNvSpPr/>
          <p:nvPr/>
        </p:nvSpPr>
        <p:spPr>
          <a:xfrm>
            <a:off x="9697444" y="5241513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5C6260E-7AA8-C9A7-E4DF-E75E95CDD51B}"/>
              </a:ext>
            </a:extLst>
          </p:cNvPr>
          <p:cNvCxnSpPr>
            <a:cxnSpLocks/>
          </p:cNvCxnSpPr>
          <p:nvPr/>
        </p:nvCxnSpPr>
        <p:spPr>
          <a:xfrm flipH="1" flipV="1">
            <a:off x="5833775" y="3775373"/>
            <a:ext cx="15844" cy="146613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5F4A67F-8B52-64D5-455E-3DEC0FE90AC1}"/>
              </a:ext>
            </a:extLst>
          </p:cNvPr>
          <p:cNvCxnSpPr>
            <a:cxnSpLocks/>
          </p:cNvCxnSpPr>
          <p:nvPr/>
        </p:nvCxnSpPr>
        <p:spPr>
          <a:xfrm flipV="1">
            <a:off x="2534189" y="5318083"/>
            <a:ext cx="507079" cy="205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9" name="Oval 98">
            <a:extLst>
              <a:ext uri="{FF2B5EF4-FFF2-40B4-BE49-F238E27FC236}">
                <a16:creationId xmlns:a16="http://schemas.microsoft.com/office/drawing/2014/main" id="{51C52307-7C30-279A-FE01-64A0E878038B}"/>
              </a:ext>
            </a:extLst>
          </p:cNvPr>
          <p:cNvSpPr/>
          <p:nvPr/>
        </p:nvSpPr>
        <p:spPr>
          <a:xfrm>
            <a:off x="3042287" y="5237650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7458435C-9052-DB16-2343-C85733DF96E0}"/>
              </a:ext>
            </a:extLst>
          </p:cNvPr>
          <p:cNvCxnSpPr>
            <a:cxnSpLocks/>
          </p:cNvCxnSpPr>
          <p:nvPr/>
        </p:nvCxnSpPr>
        <p:spPr>
          <a:xfrm>
            <a:off x="1938407" y="3516957"/>
            <a:ext cx="0" cy="552283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1" name="Oval 100">
            <a:extLst>
              <a:ext uri="{FF2B5EF4-FFF2-40B4-BE49-F238E27FC236}">
                <a16:creationId xmlns:a16="http://schemas.microsoft.com/office/drawing/2014/main" id="{55A26E9C-31AB-45C4-E46A-D942E92B08B2}"/>
              </a:ext>
            </a:extLst>
          </p:cNvPr>
          <p:cNvSpPr/>
          <p:nvPr/>
        </p:nvSpPr>
        <p:spPr>
          <a:xfrm>
            <a:off x="1862422" y="4117215"/>
            <a:ext cx="151973" cy="15725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6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74" grpId="0" animBg="1"/>
      <p:bldP spid="76" grpId="0" animBg="1"/>
      <p:bldP spid="78" grpId="0" animBg="1"/>
      <p:bldP spid="80" grpId="0" animBg="1"/>
      <p:bldP spid="82" grpId="0" animBg="1"/>
      <p:bldP spid="84" grpId="0" animBg="1"/>
      <p:bldP spid="86" grpId="0" animBg="1"/>
      <p:bldP spid="88" grpId="0" animBg="1"/>
      <p:bldP spid="90" grpId="0" animBg="1"/>
      <p:bldP spid="92" grpId="0" animBg="1"/>
      <p:bldP spid="99" grpId="0" animBg="1"/>
      <p:bldP spid="1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D20E6-8A12-BE6B-36A3-124AE5C17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2387A4-130F-C4F3-BFEC-E12A5FE75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656" y="675478"/>
            <a:ext cx="11376772" cy="74828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800">
                <a:latin typeface="Montserrat"/>
                <a:cs typeface="Poppins Light"/>
              </a:rPr>
              <a:t>The Intervention – POC vs Lab</a:t>
            </a:r>
            <a:endParaRPr lang="en-US" sz="380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734AC4-3DEC-3507-4F0D-A861984950E1}"/>
              </a:ext>
            </a:extLst>
          </p:cNvPr>
          <p:cNvCxnSpPr>
            <a:cxnSpLocks/>
          </p:cNvCxnSpPr>
          <p:nvPr/>
        </p:nvCxnSpPr>
        <p:spPr>
          <a:xfrm flipH="1">
            <a:off x="569195" y="1456291"/>
            <a:ext cx="484" cy="49007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8D40502-D835-7120-83BC-3FB7094F1305}"/>
              </a:ext>
            </a:extLst>
          </p:cNvPr>
          <p:cNvSpPr/>
          <p:nvPr/>
        </p:nvSpPr>
        <p:spPr>
          <a:xfrm>
            <a:off x="584453" y="5627083"/>
            <a:ext cx="4818178" cy="367282"/>
          </a:xfrm>
          <a:prstGeom prst="rect">
            <a:avLst/>
          </a:prstGeom>
          <a:solidFill>
            <a:srgbClr val="BE152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Day 1</a:t>
            </a:r>
            <a:endParaRPr lang="en-GB" sz="1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A7BDE5-0771-88CC-82AE-E5B7BA5B4B36}"/>
              </a:ext>
            </a:extLst>
          </p:cNvPr>
          <p:cNvSpPr/>
          <p:nvPr/>
        </p:nvSpPr>
        <p:spPr>
          <a:xfrm>
            <a:off x="8946346" y="5621669"/>
            <a:ext cx="2837082" cy="36407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Day 8 -14</a:t>
            </a:r>
            <a:endParaRPr lang="en-GB" sz="16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ECB1BE-F463-8891-FFD2-48F6A2EAE97D}"/>
              </a:ext>
            </a:extLst>
          </p:cNvPr>
          <p:cNvSpPr/>
          <p:nvPr/>
        </p:nvSpPr>
        <p:spPr>
          <a:xfrm>
            <a:off x="586836" y="6000717"/>
            <a:ext cx="8343352" cy="35633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Week 1</a:t>
            </a:r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F0BC3CD-D664-6D81-74CD-718C10B86DA3}"/>
              </a:ext>
            </a:extLst>
          </p:cNvPr>
          <p:cNvSpPr/>
          <p:nvPr/>
        </p:nvSpPr>
        <p:spPr>
          <a:xfrm>
            <a:off x="5411257" y="5625499"/>
            <a:ext cx="3519899" cy="36886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Day 2 - 7</a:t>
            </a:r>
            <a:endParaRPr lang="en-GB" sz="16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C0DECFD-F025-B023-BD47-9FDD499B8C3E}"/>
              </a:ext>
            </a:extLst>
          </p:cNvPr>
          <p:cNvSpPr/>
          <p:nvPr/>
        </p:nvSpPr>
        <p:spPr>
          <a:xfrm>
            <a:off x="8946346" y="5992980"/>
            <a:ext cx="2837082" cy="36407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Week 2</a:t>
            </a:r>
            <a:endParaRPr lang="en-GB" sz="1600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E49C628-CC72-A841-EC43-D6B2BB9EDDB7}"/>
              </a:ext>
            </a:extLst>
          </p:cNvPr>
          <p:cNvCxnSpPr>
            <a:cxnSpLocks/>
          </p:cNvCxnSpPr>
          <p:nvPr/>
        </p:nvCxnSpPr>
        <p:spPr>
          <a:xfrm>
            <a:off x="5408863" y="1523272"/>
            <a:ext cx="5648" cy="3997226"/>
          </a:xfrm>
          <a:prstGeom prst="line">
            <a:avLst/>
          </a:prstGeom>
          <a:ln w="28575">
            <a:solidFill>
              <a:srgbClr val="BE1522"/>
            </a:solidFill>
            <a:prstDash val="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BF6AD67-78A0-3EE9-0578-88CDF2924CAA}"/>
              </a:ext>
            </a:extLst>
          </p:cNvPr>
          <p:cNvSpPr/>
          <p:nvPr/>
        </p:nvSpPr>
        <p:spPr>
          <a:xfrm>
            <a:off x="1435976" y="1540524"/>
            <a:ext cx="3262662" cy="1679953"/>
          </a:xfrm>
          <a:prstGeom prst="round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16BFA18-9542-3E42-9ED9-5698154D6AB1}"/>
              </a:ext>
            </a:extLst>
          </p:cNvPr>
          <p:cNvCxnSpPr>
            <a:cxnSpLocks/>
          </p:cNvCxnSpPr>
          <p:nvPr/>
        </p:nvCxnSpPr>
        <p:spPr>
          <a:xfrm>
            <a:off x="1842026" y="2616033"/>
            <a:ext cx="2351566" cy="0"/>
          </a:xfrm>
          <a:prstGeom prst="line">
            <a:avLst/>
          </a:prstGeom>
          <a:ln w="381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36056C68-E905-C12A-46DD-21982BC2789E}"/>
              </a:ext>
            </a:extLst>
          </p:cNvPr>
          <p:cNvSpPr/>
          <p:nvPr/>
        </p:nvSpPr>
        <p:spPr>
          <a:xfrm>
            <a:off x="1738056" y="2440596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8AB4B9BF-4E8A-F8DE-E085-C2456F2AE44D}"/>
              </a:ext>
            </a:extLst>
          </p:cNvPr>
          <p:cNvSpPr txBox="1"/>
          <p:nvPr/>
        </p:nvSpPr>
        <p:spPr>
          <a:xfrm>
            <a:off x="1408446" y="1917376"/>
            <a:ext cx="101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/>
              <a:t>Patient Admitted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DCBD98-3DF0-FF90-BC5E-239733FC8F86}"/>
              </a:ext>
            </a:extLst>
          </p:cNvPr>
          <p:cNvSpPr/>
          <p:nvPr/>
        </p:nvSpPr>
        <p:spPr>
          <a:xfrm>
            <a:off x="2852024" y="2440596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2" name="TextBox 38">
            <a:extLst>
              <a:ext uri="{FF2B5EF4-FFF2-40B4-BE49-F238E27FC236}">
                <a16:creationId xmlns:a16="http://schemas.microsoft.com/office/drawing/2014/main" id="{CE9E13EE-03AF-F1F8-094C-F5C5088B44B9}"/>
              </a:ext>
            </a:extLst>
          </p:cNvPr>
          <p:cNvSpPr txBox="1"/>
          <p:nvPr/>
        </p:nvSpPr>
        <p:spPr>
          <a:xfrm>
            <a:off x="2547385" y="1917377"/>
            <a:ext cx="101009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/>
              <a:t>Testing Performed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FFDBFD4-59B5-CFB6-7990-B2DED30323EF}"/>
              </a:ext>
            </a:extLst>
          </p:cNvPr>
          <p:cNvSpPr/>
          <p:nvPr/>
        </p:nvSpPr>
        <p:spPr>
          <a:xfrm>
            <a:off x="3934677" y="2442140"/>
            <a:ext cx="350875" cy="350875"/>
          </a:xfrm>
          <a:prstGeom prst="ellipse">
            <a:avLst/>
          </a:prstGeom>
          <a:solidFill>
            <a:srgbClr val="F1B100"/>
          </a:solidFill>
          <a:ln>
            <a:solidFill>
              <a:srgbClr val="F1B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4" name="TextBox 40">
            <a:extLst>
              <a:ext uri="{FF2B5EF4-FFF2-40B4-BE49-F238E27FC236}">
                <a16:creationId xmlns:a16="http://schemas.microsoft.com/office/drawing/2014/main" id="{2C86992A-27F4-4628-7320-C49F10F43164}"/>
              </a:ext>
            </a:extLst>
          </p:cNvPr>
          <p:cNvSpPr txBox="1"/>
          <p:nvPr/>
        </p:nvSpPr>
        <p:spPr>
          <a:xfrm>
            <a:off x="3468771" y="1917376"/>
            <a:ext cx="1282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Prescription Adjusted </a:t>
            </a:r>
          </a:p>
        </p:txBody>
      </p:sp>
      <p:sp>
        <p:nvSpPr>
          <p:cNvPr id="15" name="TextBox 44">
            <a:extLst>
              <a:ext uri="{FF2B5EF4-FFF2-40B4-BE49-F238E27FC236}">
                <a16:creationId xmlns:a16="http://schemas.microsoft.com/office/drawing/2014/main" id="{39C613BE-6CF4-36CB-AFF2-4D38B3E9AAA8}"/>
              </a:ext>
            </a:extLst>
          </p:cNvPr>
          <p:cNvSpPr txBox="1"/>
          <p:nvPr/>
        </p:nvSpPr>
        <p:spPr>
          <a:xfrm>
            <a:off x="2669639" y="1568046"/>
            <a:ext cx="70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u="sng"/>
              <a:t>POCT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58995D-9A3D-3C23-B5EC-086F985F9251}"/>
              </a:ext>
            </a:extLst>
          </p:cNvPr>
          <p:cNvCxnSpPr>
            <a:cxnSpLocks/>
          </p:cNvCxnSpPr>
          <p:nvPr/>
        </p:nvCxnSpPr>
        <p:spPr>
          <a:xfrm flipH="1">
            <a:off x="8829382" y="4611490"/>
            <a:ext cx="2142493" cy="10325"/>
          </a:xfrm>
          <a:prstGeom prst="line">
            <a:avLst/>
          </a:prstGeom>
          <a:ln w="381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6399A2-B078-E0BA-E258-D29D3DACE69D}"/>
              </a:ext>
            </a:extLst>
          </p:cNvPr>
          <p:cNvCxnSpPr>
            <a:cxnSpLocks/>
          </p:cNvCxnSpPr>
          <p:nvPr/>
        </p:nvCxnSpPr>
        <p:spPr>
          <a:xfrm>
            <a:off x="1666586" y="4611490"/>
            <a:ext cx="7162796" cy="0"/>
          </a:xfrm>
          <a:prstGeom prst="line">
            <a:avLst/>
          </a:prstGeom>
          <a:ln w="38100">
            <a:solidFill>
              <a:srgbClr val="0085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AF861B0-C323-182E-F987-683CE0511807}"/>
              </a:ext>
            </a:extLst>
          </p:cNvPr>
          <p:cNvSpPr/>
          <p:nvPr/>
        </p:nvSpPr>
        <p:spPr>
          <a:xfrm>
            <a:off x="1491149" y="4436059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17EF944-9B9F-4FDB-7172-3F8E30E687AC}"/>
              </a:ext>
            </a:extLst>
          </p:cNvPr>
          <p:cNvSpPr/>
          <p:nvPr/>
        </p:nvSpPr>
        <p:spPr>
          <a:xfrm>
            <a:off x="2919456" y="4436058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FA42789-CD63-91C1-37BE-835183E28FF2}"/>
              </a:ext>
            </a:extLst>
          </p:cNvPr>
          <p:cNvSpPr/>
          <p:nvPr/>
        </p:nvSpPr>
        <p:spPr>
          <a:xfrm>
            <a:off x="4347763" y="4436058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D88025B-E69B-CFEE-917F-481FF5E4433E}"/>
              </a:ext>
            </a:extLst>
          </p:cNvPr>
          <p:cNvSpPr/>
          <p:nvPr/>
        </p:nvSpPr>
        <p:spPr>
          <a:xfrm>
            <a:off x="5776070" y="4436057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0B18B1-6CEB-DE9B-DE2A-49F7D39C9DDA}"/>
              </a:ext>
            </a:extLst>
          </p:cNvPr>
          <p:cNvSpPr/>
          <p:nvPr/>
        </p:nvSpPr>
        <p:spPr>
          <a:xfrm>
            <a:off x="7204377" y="4436053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E844C8CC-C500-5D15-D7EC-0E64CE518275}"/>
              </a:ext>
            </a:extLst>
          </p:cNvPr>
          <p:cNvSpPr txBox="1"/>
          <p:nvPr/>
        </p:nvSpPr>
        <p:spPr>
          <a:xfrm>
            <a:off x="1190757" y="3819915"/>
            <a:ext cx="101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Patient Admitted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F7E95247-0A17-1690-59E0-C3C5FE163338}"/>
              </a:ext>
            </a:extLst>
          </p:cNvPr>
          <p:cNvSpPr txBox="1"/>
          <p:nvPr/>
        </p:nvSpPr>
        <p:spPr>
          <a:xfrm>
            <a:off x="2588391" y="3674636"/>
            <a:ext cx="1010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Blood Sample Taken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16331B1E-FF80-9C25-3CD6-71C629579853}"/>
              </a:ext>
            </a:extLst>
          </p:cNvPr>
          <p:cNvSpPr txBox="1"/>
          <p:nvPr/>
        </p:nvSpPr>
        <p:spPr>
          <a:xfrm>
            <a:off x="4087904" y="3664449"/>
            <a:ext cx="1010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/>
              <a:t>Sample Posted to GLH</a:t>
            </a: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073FC0DF-FC28-C3D4-071C-5EB39F47FD4E}"/>
              </a:ext>
            </a:extLst>
          </p:cNvPr>
          <p:cNvSpPr txBox="1"/>
          <p:nvPr/>
        </p:nvSpPr>
        <p:spPr>
          <a:xfrm>
            <a:off x="5467137" y="3842876"/>
            <a:ext cx="101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DNA Extracted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A5B9D6B4-9179-6B0E-4838-B96DB8029E1E}"/>
              </a:ext>
            </a:extLst>
          </p:cNvPr>
          <p:cNvSpPr txBox="1"/>
          <p:nvPr/>
        </p:nvSpPr>
        <p:spPr>
          <a:xfrm>
            <a:off x="6874765" y="3912827"/>
            <a:ext cx="101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Testing Performed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5D47EA5-B2D5-CD04-4B45-3795460996BC}"/>
              </a:ext>
            </a:extLst>
          </p:cNvPr>
          <p:cNvSpPr/>
          <p:nvPr/>
        </p:nvSpPr>
        <p:spPr>
          <a:xfrm>
            <a:off x="8653945" y="4411714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6" name="TextBox 24">
            <a:extLst>
              <a:ext uri="{FF2B5EF4-FFF2-40B4-BE49-F238E27FC236}">
                <a16:creationId xmlns:a16="http://schemas.microsoft.com/office/drawing/2014/main" id="{F2B5440E-3F16-F0CE-D419-86D04A3B0FC6}"/>
              </a:ext>
            </a:extLst>
          </p:cNvPr>
          <p:cNvSpPr txBox="1"/>
          <p:nvPr/>
        </p:nvSpPr>
        <p:spPr>
          <a:xfrm>
            <a:off x="8288714" y="3873024"/>
            <a:ext cx="101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Report Written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6650094-87A7-6950-AA82-57AC3A3FEA0F}"/>
              </a:ext>
            </a:extLst>
          </p:cNvPr>
          <p:cNvSpPr/>
          <p:nvPr/>
        </p:nvSpPr>
        <p:spPr>
          <a:xfrm>
            <a:off x="9720693" y="4436053"/>
            <a:ext cx="350875" cy="350875"/>
          </a:xfrm>
          <a:prstGeom prst="ellipse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8" name="TextBox 28">
            <a:extLst>
              <a:ext uri="{FF2B5EF4-FFF2-40B4-BE49-F238E27FC236}">
                <a16:creationId xmlns:a16="http://schemas.microsoft.com/office/drawing/2014/main" id="{11BA2B29-0983-D79A-F3E4-3E99FACA1ACB}"/>
              </a:ext>
            </a:extLst>
          </p:cNvPr>
          <p:cNvSpPr txBox="1"/>
          <p:nvPr/>
        </p:nvSpPr>
        <p:spPr>
          <a:xfrm>
            <a:off x="9401765" y="3744767"/>
            <a:ext cx="1010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Report Sent Back to HCP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3FCC2B3-3B92-9D67-5391-22A7075AFD95}"/>
              </a:ext>
            </a:extLst>
          </p:cNvPr>
          <p:cNvSpPr/>
          <p:nvPr/>
        </p:nvSpPr>
        <p:spPr>
          <a:xfrm>
            <a:off x="10865254" y="4411713"/>
            <a:ext cx="350875" cy="350875"/>
          </a:xfrm>
          <a:prstGeom prst="ellipse">
            <a:avLst/>
          </a:prstGeom>
          <a:solidFill>
            <a:srgbClr val="F1B100"/>
          </a:solidFill>
          <a:ln>
            <a:solidFill>
              <a:srgbClr val="F1B1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0" name="TextBox 31">
            <a:extLst>
              <a:ext uri="{FF2B5EF4-FFF2-40B4-BE49-F238E27FC236}">
                <a16:creationId xmlns:a16="http://schemas.microsoft.com/office/drawing/2014/main" id="{21A8A73E-8152-B6E7-83FB-8B0478A1C8D8}"/>
              </a:ext>
            </a:extLst>
          </p:cNvPr>
          <p:cNvSpPr txBox="1"/>
          <p:nvPr/>
        </p:nvSpPr>
        <p:spPr>
          <a:xfrm>
            <a:off x="10416342" y="3819915"/>
            <a:ext cx="1282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Prescription Adjusted </a:t>
            </a:r>
          </a:p>
        </p:txBody>
      </p:sp>
    </p:spTree>
    <p:extLst>
      <p:ext uri="{BB962C8B-B14F-4D97-AF65-F5344CB8AC3E}">
        <p14:creationId xmlns:p14="http://schemas.microsoft.com/office/powerpoint/2010/main" val="1602316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5BCB4-6A97-360E-5BDD-F60FE20CB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92678-2528-0496-18EE-45AC1E05C2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0784" y="3355907"/>
            <a:ext cx="2890961" cy="344134"/>
          </a:xfrm>
        </p:spPr>
        <p:txBody>
          <a:bodyPr>
            <a:normAutofit lnSpcReduction="10000"/>
          </a:bodyPr>
          <a:lstStyle/>
          <a:p>
            <a:pPr algn="l" rtl="0" fontAlgn="base"/>
            <a:r>
              <a:rPr lang="en-US" sz="1867" b="1" dirty="0">
                <a:solidFill>
                  <a:srgbClr val="00853E"/>
                </a:solidFill>
                <a:ea typeface="Calibri"/>
                <a:cs typeface="Calibri"/>
              </a:rPr>
              <a:t>Kit Box </a:t>
            </a:r>
            <a:endParaRPr lang="en-GB" sz="1867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8659E474-400A-B3EA-FC3F-A03F124E5F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800" dirty="0"/>
              <a:t>The Intervention - CYP2C19 ID Kit Test</a:t>
            </a:r>
          </a:p>
        </p:txBody>
      </p:sp>
      <p:pic>
        <p:nvPicPr>
          <p:cNvPr id="6" name="Picture 5" descr="A close-up of a test kit&#10;&#10;Description automatically generated">
            <a:extLst>
              <a:ext uri="{FF2B5EF4-FFF2-40B4-BE49-F238E27FC236}">
                <a16:creationId xmlns:a16="http://schemas.microsoft.com/office/drawing/2014/main" id="{756D1EFA-3CC8-349C-0D7D-1B213C367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261" y="1290953"/>
            <a:ext cx="2941920" cy="19811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8EDF66-D9D9-6F70-0DEA-C0503DB93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608" y="2972391"/>
            <a:ext cx="950573" cy="958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22DC6D-E614-7E9A-42FC-7FA510304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70" t="8807" r="17225" b="10851"/>
          <a:stretch>
            <a:fillRect/>
          </a:stretch>
        </p:blipFill>
        <p:spPr>
          <a:xfrm>
            <a:off x="396599" y="1394369"/>
            <a:ext cx="2357868" cy="176359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EDA4286-D767-F9BA-31A0-D6A25EA6BBD2}"/>
              </a:ext>
            </a:extLst>
          </p:cNvPr>
          <p:cNvSpPr txBox="1">
            <a:spLocks/>
          </p:cNvSpPr>
          <p:nvPr/>
        </p:nvSpPr>
        <p:spPr>
          <a:xfrm>
            <a:off x="4515947" y="3381950"/>
            <a:ext cx="2890961" cy="3441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49" indent="-171449" algn="l" defTabSz="685796" rtl="0" eaLnBrk="1" latinLnBrk="0" hangingPunct="1">
              <a:lnSpc>
                <a:spcPct val="90000"/>
              </a:lnSpc>
              <a:spcBef>
                <a:spcPts val="751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1pPr>
            <a:lvl2pPr marL="514348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2pPr>
            <a:lvl3pPr marL="85724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3pPr>
            <a:lvl4pPr marL="1200143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4pPr>
            <a:lvl5pPr marL="1543042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5pPr>
            <a:lvl6pPr marL="1885940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37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3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34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867" b="1" dirty="0">
                <a:solidFill>
                  <a:srgbClr val="00853E"/>
                </a:solidFill>
                <a:ea typeface="Calibri"/>
                <a:cs typeface="Calibri"/>
              </a:rPr>
              <a:t>Test</a:t>
            </a:r>
            <a:endParaRPr lang="en-GB" sz="1867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35F38AE-F9C3-5C0D-F9D7-BAE4F5054EF9}"/>
              </a:ext>
            </a:extLst>
          </p:cNvPr>
          <p:cNvSpPr txBox="1">
            <a:spLocks/>
          </p:cNvSpPr>
          <p:nvPr/>
        </p:nvSpPr>
        <p:spPr>
          <a:xfrm>
            <a:off x="7666322" y="3279604"/>
            <a:ext cx="2890961" cy="3441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49" indent="-171449" algn="l" defTabSz="685796" rtl="0" eaLnBrk="1" latinLnBrk="0" hangingPunct="1">
              <a:lnSpc>
                <a:spcPct val="90000"/>
              </a:lnSpc>
              <a:spcBef>
                <a:spcPts val="751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1pPr>
            <a:lvl2pPr marL="514348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2pPr>
            <a:lvl3pPr marL="85724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3pPr>
            <a:lvl4pPr marL="1200143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4pPr>
            <a:lvl5pPr marL="1543042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5pPr>
            <a:lvl6pPr marL="1885940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37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3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34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867" b="1" dirty="0">
                <a:solidFill>
                  <a:srgbClr val="00853E"/>
                </a:solidFill>
                <a:ea typeface="Calibri"/>
                <a:cs typeface="Calibri"/>
              </a:rPr>
              <a:t>Components</a:t>
            </a:r>
            <a:endParaRPr lang="en-GB" sz="1867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42E4CE-92D0-D169-DDCD-C376FAAB8E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45" y="1445099"/>
            <a:ext cx="3144877" cy="20914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00F896-2A51-5956-BCE3-25E1C4FB3A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15" y="3930951"/>
            <a:ext cx="2432535" cy="1952625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56D16D5-1546-B6DB-DF73-47AF10869485}"/>
              </a:ext>
            </a:extLst>
          </p:cNvPr>
          <p:cNvSpPr txBox="1">
            <a:spLocks/>
          </p:cNvSpPr>
          <p:nvPr/>
        </p:nvSpPr>
        <p:spPr>
          <a:xfrm>
            <a:off x="3897915" y="6074017"/>
            <a:ext cx="2890961" cy="3441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49" indent="-171449" algn="l" defTabSz="685796" rtl="0" eaLnBrk="1" latinLnBrk="0" hangingPunct="1">
              <a:lnSpc>
                <a:spcPct val="90000"/>
              </a:lnSpc>
              <a:spcBef>
                <a:spcPts val="751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1pPr>
            <a:lvl2pPr marL="514348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2pPr>
            <a:lvl3pPr marL="85724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3pPr>
            <a:lvl4pPr marL="1200143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4pPr>
            <a:lvl5pPr marL="1543042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Clr>
                <a:schemeClr val="tx1"/>
              </a:buClr>
              <a:buSzPct val="70000"/>
              <a:buFont typeface="Arial" panose="020B0604020202020204" pitchFamily="34" charset="0"/>
              <a:buChar char="•"/>
              <a:defRPr sz="2133" b="0" i="0" kern="1200">
                <a:solidFill>
                  <a:srgbClr val="003341"/>
                </a:solidFill>
                <a:latin typeface="Metropolis Light"/>
                <a:ea typeface="+mn-ea"/>
                <a:cs typeface="Poppins Light" pitchFamily="2" charset="77"/>
              </a:defRPr>
            </a:lvl5pPr>
            <a:lvl6pPr marL="1885940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37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36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34" indent="-171449" algn="l" defTabSz="685796" rtl="0" eaLnBrk="1" latinLnBrk="0" hangingPunct="1">
              <a:lnSpc>
                <a:spcPct val="90000"/>
              </a:lnSpc>
              <a:spcBef>
                <a:spcPts val="374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867" b="1" dirty="0" err="1">
                <a:solidFill>
                  <a:srgbClr val="00853E"/>
                </a:solidFill>
                <a:ea typeface="Calibri"/>
                <a:cs typeface="Calibri"/>
              </a:rPr>
              <a:t>Genedrive</a:t>
            </a:r>
            <a:r>
              <a:rPr lang="en-US" sz="1867" b="1" dirty="0">
                <a:solidFill>
                  <a:srgbClr val="00853E"/>
                </a:solidFill>
                <a:ea typeface="Calibri"/>
                <a:cs typeface="Calibri"/>
              </a:rPr>
              <a:t> System</a:t>
            </a:r>
            <a:endParaRPr lang="en-GB" sz="1867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2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800">
                <a:latin typeface="Montserrat" panose="00000500000000000000" pitchFamily="2" charset="0"/>
              </a:rPr>
              <a:t>The Intervention - CYP2C19 ID Kit Workflow</a:t>
            </a:r>
            <a:endParaRPr lang="en-GB" sz="3800">
              <a:latin typeface="Montserrat" panose="000005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DC1E902-B4DF-472F-7954-C965807338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6538" y="1744663"/>
            <a:ext cx="8559826" cy="104140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GB" sz="2000">
                <a:solidFill>
                  <a:srgbClr val="003341"/>
                </a:solidFill>
                <a:latin typeface="Montserrat" panose="00000500000000000000" pitchFamily="2" charset="0"/>
              </a:rPr>
              <a:t>Simple workflow</a:t>
            </a:r>
          </a:p>
        </p:txBody>
      </p:sp>
      <p:pic>
        <p:nvPicPr>
          <p:cNvPr id="17" name="Picture 16" descr="A person with a swab on their mouth&#10;&#10;Description automatically generated">
            <a:extLst>
              <a:ext uri="{FF2B5EF4-FFF2-40B4-BE49-F238E27FC236}">
                <a16:creationId xmlns:a16="http://schemas.microsoft.com/office/drawing/2014/main" id="{1654C3D8-0C7D-E3E4-0B3D-4D646A32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22" y="3143731"/>
            <a:ext cx="1753765" cy="1460887"/>
          </a:xfrm>
          <a:prstGeom prst="rect">
            <a:avLst/>
          </a:prstGeom>
        </p:spPr>
      </p:pic>
      <p:pic>
        <p:nvPicPr>
          <p:cNvPr id="19" name="Picture 18" descr="A hand holding a test tube&#10;&#10;Description automatically generated">
            <a:extLst>
              <a:ext uri="{FF2B5EF4-FFF2-40B4-BE49-F238E27FC236}">
                <a16:creationId xmlns:a16="http://schemas.microsoft.com/office/drawing/2014/main" id="{23A01482-ADF0-1D34-6A0A-3F58EE37C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48" y="3151407"/>
            <a:ext cx="1736213" cy="1453211"/>
          </a:xfrm>
          <a:prstGeom prst="rect">
            <a:avLst/>
          </a:prstGeom>
        </p:spPr>
      </p:pic>
      <p:pic>
        <p:nvPicPr>
          <p:cNvPr id="27" name="Picture 26" descr="A close-up of hands in gloves holding a syringe&#10;&#10;Description automatically generated">
            <a:extLst>
              <a:ext uri="{FF2B5EF4-FFF2-40B4-BE49-F238E27FC236}">
                <a16:creationId xmlns:a16="http://schemas.microsoft.com/office/drawing/2014/main" id="{6CAEB735-088F-FD65-4EDD-7926D72F2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576" y="3154881"/>
            <a:ext cx="1736213" cy="144973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B8C528E-8430-6E6D-B4C1-6B6C168E4E95}"/>
              </a:ext>
            </a:extLst>
          </p:cNvPr>
          <p:cNvSpPr txBox="1"/>
          <p:nvPr/>
        </p:nvSpPr>
        <p:spPr>
          <a:xfrm>
            <a:off x="279922" y="4724400"/>
            <a:ext cx="17537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Firmly swab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the patient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07E4A2-9324-7DBB-A4E5-15833666E652}"/>
              </a:ext>
            </a:extLst>
          </p:cNvPr>
          <p:cNvSpPr txBox="1"/>
          <p:nvPr/>
        </p:nvSpPr>
        <p:spPr>
          <a:xfrm>
            <a:off x="2157368" y="4724400"/>
            <a:ext cx="1753765" cy="9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Vigorously rotate </a:t>
            </a: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to release the DNA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E5B381-765C-B478-514E-A829538F346A}"/>
              </a:ext>
            </a:extLst>
          </p:cNvPr>
          <p:cNvSpPr txBox="1"/>
          <p:nvPr/>
        </p:nvSpPr>
        <p:spPr>
          <a:xfrm>
            <a:off x="4021696" y="4724400"/>
            <a:ext cx="17537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Invert to mix </a:t>
            </a: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the sample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83CC4C-0FFB-78C2-CFC8-29F52239C6AF}"/>
              </a:ext>
            </a:extLst>
          </p:cNvPr>
          <p:cNvSpPr txBox="1"/>
          <p:nvPr/>
        </p:nvSpPr>
        <p:spPr>
          <a:xfrm>
            <a:off x="5903576" y="4724401"/>
            <a:ext cx="17537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Transfer </a:t>
            </a: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the sample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8E2E7A-AB63-11FB-62B6-29B99122F7ED}"/>
              </a:ext>
            </a:extLst>
          </p:cNvPr>
          <p:cNvSpPr txBox="1"/>
          <p:nvPr/>
        </p:nvSpPr>
        <p:spPr>
          <a:xfrm>
            <a:off x="7785456" y="4668049"/>
            <a:ext cx="1753765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Reconstitute </a:t>
            </a: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the reagents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AF9847-624A-D537-4C56-27F3B4BE9922}"/>
              </a:ext>
            </a:extLst>
          </p:cNvPr>
          <p:cNvSpPr txBox="1"/>
          <p:nvPr/>
        </p:nvSpPr>
        <p:spPr>
          <a:xfrm>
            <a:off x="9671010" y="4668049"/>
            <a:ext cx="1753765" cy="6669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Insert cartridge to </a:t>
            </a:r>
            <a:r>
              <a:rPr kumimoji="0" lang="en-GB" sz="1867" b="1" i="0" u="none" strike="noStrike" kern="1200" cap="none" spc="0" normalizeH="0" baseline="0" noProof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etropolis Light"/>
                <a:ea typeface="+mn-ea"/>
                <a:cs typeface="+mn-cs"/>
              </a:rPr>
              <a:t>Start test</a:t>
            </a:r>
            <a:endParaRPr kumimoji="0" lang="en-GB" sz="1867" b="0" i="0" u="none" strike="noStrike" kern="1200" cap="none" spc="0" normalizeH="0" baseline="0" noProof="0">
              <a:ln>
                <a:noFill/>
              </a:ln>
              <a:solidFill>
                <a:srgbClr val="003341"/>
              </a:solidFill>
              <a:effectLst/>
              <a:uLnTx/>
              <a:uFillTx/>
              <a:latin typeface="Metropolis Light"/>
              <a:ea typeface="+mn-ea"/>
              <a:cs typeface="+mn-cs"/>
            </a:endParaRPr>
          </a:p>
        </p:txBody>
      </p:sp>
      <p:pic>
        <p:nvPicPr>
          <p:cNvPr id="5" name="Picture 4" descr="A person holding a device&#10;&#10;Description automatically generated with medium confidence">
            <a:extLst>
              <a:ext uri="{FF2B5EF4-FFF2-40B4-BE49-F238E27FC236}">
                <a16:creationId xmlns:a16="http://schemas.microsoft.com/office/drawing/2014/main" id="{CD765E49-DE96-830C-DC93-A93C871F14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1" y="3154881"/>
            <a:ext cx="1740380" cy="1449737"/>
          </a:xfrm>
          <a:prstGeom prst="rect">
            <a:avLst/>
          </a:prstGeom>
        </p:spPr>
      </p:pic>
      <p:pic>
        <p:nvPicPr>
          <p:cNvPr id="7" name="Picture 6" descr="A close-up of hands in gloves holding a needle&#10;&#10;Description automatically generated">
            <a:extLst>
              <a:ext uri="{FF2B5EF4-FFF2-40B4-BE49-F238E27FC236}">
                <a16:creationId xmlns:a16="http://schemas.microsoft.com/office/drawing/2014/main" id="{3F6DD5FE-6B50-999A-BBC7-AEEFA10F51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288" y="3143731"/>
            <a:ext cx="1766908" cy="1478902"/>
          </a:xfrm>
          <a:prstGeom prst="rect">
            <a:avLst/>
          </a:prstGeom>
        </p:spPr>
      </p:pic>
      <p:pic>
        <p:nvPicPr>
          <p:cNvPr id="4" name="Picture 3" descr="A close-up of a device&#10;&#10;Description automatically generated">
            <a:extLst>
              <a:ext uri="{FF2B5EF4-FFF2-40B4-BE49-F238E27FC236}">
                <a16:creationId xmlns:a16="http://schemas.microsoft.com/office/drawing/2014/main" id="{C8843B5C-43B1-E4D2-E450-C69DB02FB5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416" y="3143730"/>
            <a:ext cx="1775394" cy="1478903"/>
          </a:xfrm>
          <a:prstGeom prst="rect">
            <a:avLst/>
          </a:prstGeom>
          <a:solidFill>
            <a:schemeClr val="bg1"/>
          </a:solidFill>
          <a:ln>
            <a:solidFill>
              <a:srgbClr val="009FE3"/>
            </a:solidFill>
          </a:ln>
        </p:spPr>
      </p:pic>
    </p:spTree>
    <p:extLst>
      <p:ext uri="{BB962C8B-B14F-4D97-AF65-F5344CB8AC3E}">
        <p14:creationId xmlns:p14="http://schemas.microsoft.com/office/powerpoint/2010/main" val="3362874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9FFDDA5-23FE-4D6E-7088-CC8B22DF38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800"/>
              <a:t>The Intervention - Results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96B208-374A-7028-2919-1AD562106233}"/>
              </a:ext>
            </a:extLst>
          </p:cNvPr>
          <p:cNvSpPr txBox="1"/>
          <p:nvPr/>
        </p:nvSpPr>
        <p:spPr>
          <a:xfrm>
            <a:off x="404937" y="1435423"/>
            <a:ext cx="11350525" cy="35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3" dirty="0">
                <a:solidFill>
                  <a:srgbClr val="475C6D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Clear actionable results screens showing the </a:t>
            </a:r>
            <a:r>
              <a:rPr lang="en-US" sz="1723" dirty="0" err="1">
                <a:solidFill>
                  <a:srgbClr val="475C6D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diplotype</a:t>
            </a:r>
            <a:r>
              <a:rPr lang="en-US" sz="1723" dirty="0">
                <a:solidFill>
                  <a:srgbClr val="475C6D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 identified and CPIC-coded </a:t>
            </a:r>
            <a:r>
              <a:rPr lang="en-US" sz="1723" dirty="0" err="1">
                <a:solidFill>
                  <a:srgbClr val="475C6D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metaboliser</a:t>
            </a:r>
            <a:r>
              <a:rPr lang="en-US" sz="1723" dirty="0">
                <a:solidFill>
                  <a:srgbClr val="475C6D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 status</a:t>
            </a:r>
            <a:endParaRPr lang="en-GB" sz="1723" dirty="0">
              <a:solidFill>
                <a:srgbClr val="475C6D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B059BC5-79D8-DE8B-3C07-30067523A00D}"/>
              </a:ext>
            </a:extLst>
          </p:cNvPr>
          <p:cNvSpPr/>
          <p:nvPr/>
        </p:nvSpPr>
        <p:spPr>
          <a:xfrm>
            <a:off x="670981" y="4400125"/>
            <a:ext cx="1767419" cy="1441299"/>
          </a:xfrm>
          <a:prstGeom prst="round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latin typeface="Montserrat" panose="00000500000000000000" pitchFamily="2" charset="0"/>
              </a:rPr>
              <a:t>Consider clopidogrel </a:t>
            </a:r>
          </a:p>
          <a:p>
            <a:pPr algn="ctr"/>
            <a:endParaRPr lang="en-GB" sz="1723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9D86C69-E3B5-0D2D-1CD3-129960DC5679}"/>
              </a:ext>
            </a:extLst>
          </p:cNvPr>
          <p:cNvSpPr/>
          <p:nvPr/>
        </p:nvSpPr>
        <p:spPr>
          <a:xfrm>
            <a:off x="2980462" y="4400125"/>
            <a:ext cx="1767419" cy="1441299"/>
          </a:xfrm>
          <a:prstGeom prst="round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latin typeface="Montserrat" panose="00000500000000000000" pitchFamily="2" charset="0"/>
              </a:rPr>
              <a:t>Consider clopidogrel </a:t>
            </a:r>
          </a:p>
          <a:p>
            <a:pPr algn="ctr"/>
            <a:r>
              <a:rPr lang="en-GB" sz="2215"/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EAEAD9-3028-A22B-3162-9943D54AEE0E}"/>
              </a:ext>
            </a:extLst>
          </p:cNvPr>
          <p:cNvSpPr/>
          <p:nvPr/>
        </p:nvSpPr>
        <p:spPr>
          <a:xfrm>
            <a:off x="5289942" y="4426102"/>
            <a:ext cx="1767419" cy="1441300"/>
          </a:xfrm>
          <a:prstGeom prst="roundRect">
            <a:avLst/>
          </a:prstGeom>
          <a:solidFill>
            <a:srgbClr val="00853E"/>
          </a:solidFill>
          <a:ln>
            <a:solidFill>
              <a:srgbClr val="0085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latin typeface="Montserrat" panose="00000500000000000000" pitchFamily="2" charset="0"/>
              </a:rPr>
              <a:t>Consider clopidogrel </a:t>
            </a:r>
          </a:p>
          <a:p>
            <a:pPr algn="ctr"/>
            <a:r>
              <a:rPr lang="en-GB" sz="2215"/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7314BE-AEB1-F272-8C69-A62E13B39F1A}"/>
              </a:ext>
            </a:extLst>
          </p:cNvPr>
          <p:cNvSpPr/>
          <p:nvPr/>
        </p:nvSpPr>
        <p:spPr>
          <a:xfrm>
            <a:off x="7599423" y="4426101"/>
            <a:ext cx="1767419" cy="144129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latin typeface="Montserrat" panose="00000500000000000000" pitchFamily="2" charset="0"/>
              </a:rPr>
              <a:t>Consider alternative treatment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738D149-8E83-BDFF-3BF3-75EE963868AB}"/>
              </a:ext>
            </a:extLst>
          </p:cNvPr>
          <p:cNvSpPr/>
          <p:nvPr/>
        </p:nvSpPr>
        <p:spPr>
          <a:xfrm>
            <a:off x="9753600" y="4426101"/>
            <a:ext cx="1767419" cy="144129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latin typeface="Montserrat" panose="00000500000000000000" pitchFamily="2" charset="0"/>
              </a:rPr>
              <a:t>Consider alternative treatment </a:t>
            </a:r>
          </a:p>
        </p:txBody>
      </p:sp>
      <p:pic>
        <p:nvPicPr>
          <p:cNvPr id="17" name="Picture 16" descr="A white box with a green circle and a green label&#10;&#10;Description automatically generated with medium confidence">
            <a:extLst>
              <a:ext uri="{FF2B5EF4-FFF2-40B4-BE49-F238E27FC236}">
                <a16:creationId xmlns:a16="http://schemas.microsoft.com/office/drawing/2014/main" id="{6D46A204-5D5C-DC2B-41B3-52516E5AD5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1" y="2008052"/>
            <a:ext cx="2076097" cy="2115543"/>
          </a:xfrm>
          <a:prstGeom prst="rect">
            <a:avLst/>
          </a:prstGeom>
        </p:spPr>
      </p:pic>
      <p:pic>
        <p:nvPicPr>
          <p:cNvPr id="19" name="Picture 18" descr="A white box with a green circle and text&#10;&#10;Description automatically generated">
            <a:extLst>
              <a:ext uri="{FF2B5EF4-FFF2-40B4-BE49-F238E27FC236}">
                <a16:creationId xmlns:a16="http://schemas.microsoft.com/office/drawing/2014/main" id="{40C512CD-152E-0ECB-88F4-D3090CBCC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240" y="2008051"/>
            <a:ext cx="2076098" cy="211554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51664EC-D0A0-D219-168F-E0E36FD9F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602" y="1954159"/>
            <a:ext cx="2076098" cy="2115544"/>
          </a:xfrm>
          <a:prstGeom prst="rect">
            <a:avLst/>
          </a:prstGeom>
        </p:spPr>
      </p:pic>
      <p:pic>
        <p:nvPicPr>
          <p:cNvPr id="23" name="Picture 22" descr="A white box with a red circle and a black background&#10;&#10;Description automatically generated">
            <a:extLst>
              <a:ext uri="{FF2B5EF4-FFF2-40B4-BE49-F238E27FC236}">
                <a16:creationId xmlns:a16="http://schemas.microsoft.com/office/drawing/2014/main" id="{E55F9BD7-AFDB-6BBC-0AA9-583626DE56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254" y="1954160"/>
            <a:ext cx="2076098" cy="2115544"/>
          </a:xfrm>
          <a:prstGeom prst="rect">
            <a:avLst/>
          </a:prstGeom>
        </p:spPr>
      </p:pic>
      <p:pic>
        <p:nvPicPr>
          <p:cNvPr id="25" name="Picture 24" descr="A white box with a red circle and text&#10;&#10;Description automatically generated">
            <a:extLst>
              <a:ext uri="{FF2B5EF4-FFF2-40B4-BE49-F238E27FC236}">
                <a16:creationId xmlns:a16="http://schemas.microsoft.com/office/drawing/2014/main" id="{A55ED014-9A0C-724B-A14F-CF21E13040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364" y="1954159"/>
            <a:ext cx="2076098" cy="21155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273889-9A2A-0538-23FC-A2F4534EDA3E}"/>
              </a:ext>
            </a:extLst>
          </p:cNvPr>
          <p:cNvSpPr txBox="1"/>
          <p:nvPr/>
        </p:nvSpPr>
        <p:spPr>
          <a:xfrm>
            <a:off x="768096" y="5933288"/>
            <a:ext cx="7132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Therapeutic decisions should not be made solely on the results of this test</a:t>
            </a:r>
          </a:p>
        </p:txBody>
      </p:sp>
    </p:spTree>
    <p:extLst>
      <p:ext uri="{BB962C8B-B14F-4D97-AF65-F5344CB8AC3E}">
        <p14:creationId xmlns:p14="http://schemas.microsoft.com/office/powerpoint/2010/main" val="1296757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4EECF-5844-2462-E2DA-53DF436B9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75CE7AC-B5E8-378E-78B9-83A67114F5B5}"/>
              </a:ext>
            </a:extLst>
          </p:cNvPr>
          <p:cNvSpPr txBox="1"/>
          <p:nvPr/>
        </p:nvSpPr>
        <p:spPr>
          <a:xfrm>
            <a:off x="322319" y="698344"/>
            <a:ext cx="8995460" cy="7847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003341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The Impact  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003341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42BAF2-369A-58A3-4EB2-F45502F08F7E}"/>
              </a:ext>
            </a:extLst>
          </p:cNvPr>
          <p:cNvGrpSpPr/>
          <p:nvPr/>
        </p:nvGrpSpPr>
        <p:grpSpPr>
          <a:xfrm>
            <a:off x="894457" y="2205158"/>
            <a:ext cx="9280003" cy="3229104"/>
            <a:chOff x="946221" y="2508655"/>
            <a:chExt cx="9280003" cy="3229104"/>
          </a:xfrm>
        </p:grpSpPr>
        <p:sp>
          <p:nvSpPr>
            <p:cNvPr id="5" name="Content Placeholder 9">
              <a:extLst>
                <a:ext uri="{FF2B5EF4-FFF2-40B4-BE49-F238E27FC236}">
                  <a16:creationId xmlns:a16="http://schemas.microsoft.com/office/drawing/2014/main" id="{B6E27901-FA32-4241-6463-055D3ED91929}"/>
                </a:ext>
              </a:extLst>
            </p:cNvPr>
            <p:cNvSpPr txBox="1">
              <a:spLocks/>
            </p:cNvSpPr>
            <p:nvPr/>
          </p:nvSpPr>
          <p:spPr>
            <a:xfrm>
              <a:off x="946221" y="2508655"/>
              <a:ext cx="2172932" cy="734941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Clopidogrel 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is a recommended anti-platelet therapy</a:t>
              </a:r>
            </a:p>
          </p:txBody>
        </p:sp>
        <p:sp>
          <p:nvSpPr>
            <p:cNvPr id="7" name="Content Placeholder 9">
              <a:extLst>
                <a:ext uri="{FF2B5EF4-FFF2-40B4-BE49-F238E27FC236}">
                  <a16:creationId xmlns:a16="http://schemas.microsoft.com/office/drawing/2014/main" id="{F83C1113-877E-020A-F506-DE55D7C03143}"/>
                </a:ext>
              </a:extLst>
            </p:cNvPr>
            <p:cNvSpPr txBox="1">
              <a:spLocks/>
            </p:cNvSpPr>
            <p:nvPr/>
          </p:nvSpPr>
          <p:spPr>
            <a:xfrm>
              <a:off x="2635443" y="4898488"/>
              <a:ext cx="2632366" cy="839271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Variants in the </a:t>
              </a:r>
              <a:r>
                <a:rPr kumimoji="0" lang="en-GB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CYP2C19 gene </a:t>
              </a:r>
              <a:r>
                <a: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can cause loss of function (LOF) affecting metaboliser status</a:t>
              </a:r>
            </a:p>
          </p:txBody>
        </p:sp>
        <p:sp>
          <p:nvSpPr>
            <p:cNvPr id="8" name="Content Placeholder 9">
              <a:extLst>
                <a:ext uri="{FF2B5EF4-FFF2-40B4-BE49-F238E27FC236}">
                  <a16:creationId xmlns:a16="http://schemas.microsoft.com/office/drawing/2014/main" id="{35707942-36B6-FA88-8E4D-4B372CEF50B4}"/>
                </a:ext>
              </a:extLst>
            </p:cNvPr>
            <p:cNvSpPr txBox="1">
              <a:spLocks/>
            </p:cNvSpPr>
            <p:nvPr/>
          </p:nvSpPr>
          <p:spPr>
            <a:xfrm>
              <a:off x="8212958" y="3604182"/>
              <a:ext cx="2013266" cy="693610"/>
            </a:xfrm>
            <a:prstGeom prst="rect">
              <a:avLst/>
            </a:prstGeom>
            <a:no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b="1" kern="1200" cap="none" baseline="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2pPr>
              <a:lvl3pPr marL="144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•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3pPr>
              <a:lvl4pPr marL="36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Font typeface="Calibri" panose="020F0502020204030204" pitchFamily="34" charset="0"/>
                <a:buChar char="-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4pPr>
              <a:lvl5pPr marL="540000" indent="-1440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400"/>
                </a:spcAft>
                <a:buSzPct val="80000"/>
                <a:buFont typeface="Arial" panose="020B0604020202020204" pitchFamily="34" charset="0"/>
                <a:buChar char="˃"/>
                <a:defRPr sz="1600" kern="1200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600" i="0" u="none" strike="noStrike" kern="1200" cap="none" spc="0" normalizeH="0" baseline="0" noProof="0" dirty="0">
                  <a:ln>
                    <a:noFill/>
                  </a:ln>
                  <a:solidFill>
                    <a:srgbClr val="42556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Clinicians can optimise antiplatelet treatment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9" name="Graphic 8" descr="Medicine with solid fill">
              <a:extLst>
                <a:ext uri="{FF2B5EF4-FFF2-40B4-BE49-F238E27FC236}">
                  <a16:creationId xmlns:a16="http://schemas.microsoft.com/office/drawing/2014/main" id="{A406A9D1-96FE-AD68-439B-004BE735A3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1013" y="3162447"/>
              <a:ext cx="1643348" cy="1643348"/>
            </a:xfrm>
            <a:prstGeom prst="rect">
              <a:avLst/>
            </a:prstGeom>
          </p:spPr>
        </p:pic>
        <p:pic>
          <p:nvPicPr>
            <p:cNvPr id="13" name="Graphic 12" descr="DNA with solid fill">
              <a:extLst>
                <a:ext uri="{FF2B5EF4-FFF2-40B4-BE49-F238E27FC236}">
                  <a16:creationId xmlns:a16="http://schemas.microsoft.com/office/drawing/2014/main" id="{CB254839-B5B4-D909-088C-12B2104F6D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6003" y="3158186"/>
              <a:ext cx="1643348" cy="1643348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12D67BD-1E5E-7DE3-E5FB-36A434CCEB64}"/>
                </a:ext>
              </a:extLst>
            </p:cNvPr>
            <p:cNvCxnSpPr>
              <a:cxnSpLocks/>
            </p:cNvCxnSpPr>
            <p:nvPr/>
          </p:nvCxnSpPr>
          <p:spPr>
            <a:xfrm>
              <a:off x="2586890" y="3983075"/>
              <a:ext cx="534941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E3E6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F570215-E265-41FA-69F9-C879ED5B573D}"/>
                </a:ext>
              </a:extLst>
            </p:cNvPr>
            <p:cNvCxnSpPr>
              <a:cxnSpLocks/>
            </p:cNvCxnSpPr>
            <p:nvPr/>
          </p:nvCxnSpPr>
          <p:spPr>
            <a:xfrm>
              <a:off x="4258660" y="3950987"/>
              <a:ext cx="534941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E3E6"/>
              </a:solidFill>
              <a:prstDash val="solid"/>
              <a:miter lim="800000"/>
              <a:tailEnd type="triangle"/>
            </a:ln>
            <a:effectLst/>
          </p:spPr>
        </p:cxnSp>
      </p:grpSp>
      <p:pic>
        <p:nvPicPr>
          <p:cNvPr id="2" name="Picture 1" descr="A white machine with a screen&#10;&#10;Description automatically generated">
            <a:extLst>
              <a:ext uri="{FF2B5EF4-FFF2-40B4-BE49-F238E27FC236}">
                <a16:creationId xmlns:a16="http://schemas.microsoft.com/office/drawing/2014/main" id="{471B3D8E-CFD4-1B47-4FE6-648652BFCC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60" y="2633185"/>
            <a:ext cx="2257961" cy="2086356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1D98B4-3FA2-B11F-6FC9-69788D77D319}"/>
              </a:ext>
            </a:extLst>
          </p:cNvPr>
          <p:cNvCxnSpPr>
            <a:cxnSpLocks/>
          </p:cNvCxnSpPr>
          <p:nvPr/>
        </p:nvCxnSpPr>
        <p:spPr>
          <a:xfrm>
            <a:off x="7265782" y="3647490"/>
            <a:ext cx="534941" cy="0"/>
          </a:xfrm>
          <a:prstGeom prst="straightConnector1">
            <a:avLst/>
          </a:prstGeom>
          <a:noFill/>
          <a:ln w="76200" cap="flat" cmpd="sng" algn="ctr">
            <a:solidFill>
              <a:srgbClr val="DDE3E6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5659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6A99589-AF82-CD31-7FC9-324EB749D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08" y="565186"/>
            <a:ext cx="11359184" cy="861496"/>
          </a:xfrm>
        </p:spPr>
        <p:txBody>
          <a:bodyPr/>
          <a:lstStyle/>
          <a:p>
            <a:pPr algn="ctr"/>
            <a:r>
              <a:rPr lang="en-GB" b="1"/>
              <a:t>Any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1513DD-65A8-D0CD-EB3A-F33FF2B27BEA}"/>
              </a:ext>
            </a:extLst>
          </p:cNvPr>
          <p:cNvSpPr txBox="1"/>
          <p:nvPr/>
        </p:nvSpPr>
        <p:spPr>
          <a:xfrm>
            <a:off x="4044462" y="1594346"/>
            <a:ext cx="382172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0" b="1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D7AB6B-E438-9AB0-F1F4-5768EE4EC500}"/>
              </a:ext>
            </a:extLst>
          </p:cNvPr>
          <p:cNvSpPr txBox="1"/>
          <p:nvPr/>
        </p:nvSpPr>
        <p:spPr>
          <a:xfrm>
            <a:off x="339680" y="5177694"/>
            <a:ext cx="11512639" cy="8812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267" b="1">
                <a:solidFill>
                  <a:srgbClr val="FFFFFF"/>
                </a:solidFill>
                <a:latin typeface="Montserrat" pitchFamily="2" charset="77"/>
              </a:rPr>
              <a:t>Demonstration</a:t>
            </a:r>
            <a:endParaRPr kumimoji="0" lang="en-US" sz="42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tropoli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105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3B20691-2188-3DC3-A0D9-2DC097C1A9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References:</a:t>
            </a:r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A44839-A6AF-F9FC-B6F9-66B8BD146C76}"/>
              </a:ext>
            </a:extLst>
          </p:cNvPr>
          <p:cNvSpPr txBox="1"/>
          <p:nvPr/>
        </p:nvSpPr>
        <p:spPr>
          <a:xfrm>
            <a:off x="551543" y="1869924"/>
            <a:ext cx="888758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AutoNum type="arabicPeriod"/>
            </a:pPr>
            <a:r>
              <a:rPr lang="en-GB">
                <a:latin typeface="Metropoli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https://medregs.blog.gov.uk/2023/10/02/the-role-of-genetics-in-medicine-safety/</a:t>
            </a:r>
            <a:endParaRPr lang="en-GB">
              <a:latin typeface="Metropolis"/>
            </a:endParaRPr>
          </a:p>
          <a:p>
            <a:pPr marL="228600" indent="-228600">
              <a:buFontTx/>
              <a:buAutoNum type="arabicPeriod"/>
            </a:pPr>
            <a:r>
              <a:rPr lang="en-GB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Clinical Pharmacogenetics Implementation Consortium Guideline for CYP2C19 Genotype and Clopidogrel Therapy: 2022 Update (cpicpgx.org)</a:t>
            </a:r>
            <a:endParaRPr lang="en-GB">
              <a:latin typeface="Metropolis"/>
            </a:endParaRPr>
          </a:p>
          <a:p>
            <a:pPr marL="228600" indent="-228600">
              <a:buAutoNum type="arabicPeriod"/>
            </a:pPr>
            <a:r>
              <a:rPr lang="en-GB">
                <a:latin typeface="Metropolis"/>
                <a:hlinkClick r:id="rId4"/>
              </a:rPr>
              <a:t>https://cks.nice.org.uk/topics/antiplatelet-treatment/</a:t>
            </a:r>
            <a:endParaRPr lang="en-GB">
              <a:latin typeface="Metropolis"/>
            </a:endParaRPr>
          </a:p>
          <a:p>
            <a:pPr marL="228600" indent="-228600">
              <a:buAutoNum type="arabicPeriod"/>
            </a:pPr>
            <a:endParaRPr lang="en-GB">
              <a:latin typeface="Metropolis"/>
            </a:endParaRPr>
          </a:p>
          <a:p>
            <a:r>
              <a:rPr lang="en-GB">
                <a:latin typeface="Metropolis"/>
              </a:rPr>
              <a:t>*PGx = Pharmacogenetics</a:t>
            </a:r>
          </a:p>
          <a:p>
            <a:pPr marL="342900" indent="-342900"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21674"/>
      </p:ext>
    </p:extLst>
  </p:cSld>
  <p:clrMapOvr>
    <a:masterClrMapping/>
  </p:clrMapOvr>
</p:sld>
</file>

<file path=ppt/theme/theme1.xml><?xml version="1.0" encoding="utf-8"?>
<a:theme xmlns:a="http://schemas.openxmlformats.org/drawingml/2006/main" name="GD_CYP2C19_Template">
  <a:themeElements>
    <a:clrScheme name="Custom 1">
      <a:dk1>
        <a:srgbClr val="003341"/>
      </a:dk1>
      <a:lt1>
        <a:srgbClr val="FFFFFF"/>
      </a:lt1>
      <a:dk2>
        <a:srgbClr val="8597A3"/>
      </a:dk2>
      <a:lt2>
        <a:srgbClr val="E7E6E6"/>
      </a:lt2>
      <a:accent1>
        <a:srgbClr val="53565B"/>
      </a:accent1>
      <a:accent2>
        <a:srgbClr val="919191"/>
      </a:accent2>
      <a:accent3>
        <a:srgbClr val="A5A5A5"/>
      </a:accent3>
      <a:accent4>
        <a:srgbClr val="939393"/>
      </a:accent4>
      <a:accent5>
        <a:srgbClr val="919191"/>
      </a:accent5>
      <a:accent6>
        <a:srgbClr val="939393"/>
      </a:accent6>
      <a:hlink>
        <a:srgbClr val="919191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ora_Theme" id="{A2132B5B-FA60-404A-B3D5-139934A5E306}" vid="{C3D078B0-BD51-4947-9871-4F015F463ED7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15E9A9AF5FC4CB7F402953D5481B2" ma:contentTypeVersion="38" ma:contentTypeDescription="Create a new document." ma:contentTypeScope="" ma:versionID="3db94aea4bb2b6bfb2001f5feef83ff4">
  <xsd:schema xmlns:xsd="http://www.w3.org/2001/XMLSchema" xmlns:xs="http://www.w3.org/2001/XMLSchema" xmlns:p="http://schemas.microsoft.com/office/2006/metadata/properties" xmlns:ns2="7c0cf8cf-e1bf-434e-b1ce-621e0e774b8a" xmlns:ns3="2a61b11f-d5f3-4dbc-92da-397722161917" targetNamespace="http://schemas.microsoft.com/office/2006/metadata/properties" ma:root="true" ma:fieldsID="145a6d1b39b0f1f38e78379559b2235f" ns2:_="" ns3:_="">
    <xsd:import namespace="7c0cf8cf-e1bf-434e-b1ce-621e0e774b8a"/>
    <xsd:import namespace="2a61b11f-d5f3-4dbc-92da-397722161917"/>
    <xsd:element name="properties">
      <xsd:complexType>
        <xsd:sequence>
          <xsd:element name="documentManagement">
            <xsd:complexType>
              <xsd:all>
                <xsd:element ref="ns2:Lot_x002f_SerialNumber" minOccurs="0"/>
                <xsd:element ref="ns2:Product" minOccurs="0"/>
                <xsd:element ref="ns2:IFUreferebce" minOccurs="0"/>
                <xsd:element ref="ns2:ReleaseDate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cf8cf-e1bf-434e-b1ce-621e0e774b8a" elementFormDefault="qualified">
    <xsd:import namespace="http://schemas.microsoft.com/office/2006/documentManagement/types"/>
    <xsd:import namespace="http://schemas.microsoft.com/office/infopath/2007/PartnerControls"/>
    <xsd:element name="Lot_x002f_SerialNumber" ma:index="2" nillable="true" ma:displayName="Lot/Serial Number" ma:description="Lot/Serial Numbers included in this record" ma:format="Dropdown" ma:internalName="Lot_x002f_SerialNumber" ma:readOnly="false">
      <xsd:simpleType>
        <xsd:restriction base="dms:Note">
          <xsd:maxLength value="255"/>
        </xsd:restriction>
      </xsd:simpleType>
    </xsd:element>
    <xsd:element name="Product" ma:index="3" nillable="true" ma:displayName="Product" ma:description="Select the category from the dropdown" ma:format="Dropdown" ma:internalName="Product" ma:readOnly="false">
      <xsd:simpleType>
        <xsd:restriction base="dms:Choice">
          <xsd:enumeration value="System/Instrument"/>
          <xsd:enumeration value="RNR1"/>
          <xsd:enumeration value="CYP"/>
          <xsd:enumeration value="Reagents"/>
        </xsd:restriction>
      </xsd:simpleType>
    </xsd:element>
    <xsd:element name="IFUreferebce" ma:index="4" nillable="true" ma:displayName="Status" ma:format="Dropdown" ma:internalName="IFUreferebce" ma:readOnly="false">
      <xsd:simpleType>
        <xsd:restriction base="dms:Choice">
          <xsd:enumeration value="In Progress"/>
          <xsd:enumeration value="Released"/>
          <xsd:enumeration value="R&amp;D/Training Only"/>
          <xsd:enumeration value="Failed"/>
        </xsd:restriction>
      </xsd:simpleType>
    </xsd:element>
    <xsd:element name="ReleaseDate" ma:index="5" nillable="true" ma:displayName="Release Date" ma:default="10/8/2024" ma:description="Release Date" ma:format="DateTime" ma:internalName="ReleaseDate" ma:readOnly="false">
      <xsd:simpleType>
        <xsd:restriction base="dms:DateTim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hidden="true" ma:internalName="MediaServiceOCR" ma:readOnly="true">
      <xsd:simpleType>
        <xsd:restriction base="dms:Note"/>
      </xsd:simpleType>
    </xsd:element>
    <xsd:element name="MediaLengthInSeconds" ma:index="19" nillable="true" ma:displayName="Length (seconds)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b3ce316-e8bb-4f72-ba76-d6788dc7e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30" nillable="true" ma:displayName="Sign-off status" ma:internalName="Sign_x002d_off_x0020_status">
      <xsd:simpleType>
        <xsd:restriction base="dms:Text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61b11f-d5f3-4dbc-92da-39772216191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4" nillable="true" ma:displayName="Taxonomy Catch All Column" ma:hidden="true" ma:list="{257cbda1-4f3f-4aca-995a-0f066fcdc833}" ma:internalName="TaxCatchAll" ma:readOnly="false" ma:showField="CatchAllData" ma:web="2a61b11f-d5f3-4dbc-92da-3977221619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a61b11f-d5f3-4dbc-92da-397722161917">
      <UserInfo>
        <DisplayName>Sarah Barnett</DisplayName>
        <AccountId>52</AccountId>
        <AccountType/>
      </UserInfo>
      <UserInfo>
        <DisplayName>Claire Newton</DisplayName>
        <AccountId>255</AccountId>
        <AccountType/>
      </UserInfo>
      <UserInfo>
        <DisplayName>Vicky Smith</DisplayName>
        <AccountId>245</AccountId>
        <AccountType/>
      </UserInfo>
      <UserInfo>
        <DisplayName>Alastair Haigh</DisplayName>
        <AccountId>393</AccountId>
        <AccountType/>
      </UserInfo>
      <UserInfo>
        <DisplayName>Gino Miele</DisplayName>
        <AccountId>49</AccountId>
        <AccountType/>
      </UserInfo>
      <UserInfo>
        <DisplayName>Patrick Breen</DisplayName>
        <AccountId>432</AccountId>
        <AccountType/>
      </UserInfo>
      <UserInfo>
        <DisplayName>Joanne Inglis</DisplayName>
        <AccountId>608</AccountId>
        <AccountType/>
      </UserInfo>
      <UserInfo>
        <DisplayName>Jonny Dale</DisplayName>
        <AccountId>935</AccountId>
        <AccountType/>
      </UserInfo>
      <UserInfo>
        <DisplayName>Caroline Alexander</DisplayName>
        <AccountId>1102</AccountId>
        <AccountType/>
      </UserInfo>
    </SharedWithUsers>
    <IFUreferebce xmlns="7c0cf8cf-e1bf-434e-b1ce-621e0e774b8a" xsi:nil="true"/>
    <lcf76f155ced4ddcb4097134ff3c332f xmlns="7c0cf8cf-e1bf-434e-b1ce-621e0e774b8a">
      <Terms xmlns="http://schemas.microsoft.com/office/infopath/2007/PartnerControls"/>
    </lcf76f155ced4ddcb4097134ff3c332f>
    <TaxCatchAll xmlns="2a61b11f-d5f3-4dbc-92da-397722161917" xsi:nil="true"/>
    <Lot_x002f_SerialNumber xmlns="7c0cf8cf-e1bf-434e-b1ce-621e0e774b8a" xsi:nil="true"/>
    <Product xmlns="7c0cf8cf-e1bf-434e-b1ce-621e0e774b8a" xsi:nil="true"/>
    <ReleaseDate xmlns="7c0cf8cf-e1bf-434e-b1ce-621e0e774b8a" xsi:nil="true"/>
    <_Flow_SignoffStatus xmlns="7c0cf8cf-e1bf-434e-b1ce-621e0e774b8a" xsi:nil="true"/>
  </documentManagement>
</p:properties>
</file>

<file path=customXml/itemProps1.xml><?xml version="1.0" encoding="utf-8"?>
<ds:datastoreItem xmlns:ds="http://schemas.openxmlformats.org/officeDocument/2006/customXml" ds:itemID="{3AF44396-B667-4FC8-B46A-CA7F3B38F1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22E85C-7086-43F2-99B0-75BECB94B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0cf8cf-e1bf-434e-b1ce-621e0e774b8a"/>
    <ds:schemaRef ds:uri="2a61b11f-d5f3-4dbc-92da-3977221619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49967-6387-41A2-8A0D-DB56A5BBA1A3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2a61b11f-d5f3-4dbc-92da-397722161917"/>
    <ds:schemaRef ds:uri="7c0cf8cf-e1bf-434e-b1ce-621e0e774b8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2026</Words>
  <Application>Microsoft Office PowerPoint</Application>
  <PresentationFormat>Widescreen</PresentationFormat>
  <Paragraphs>237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interfaceregular</vt:lpstr>
      <vt:lpstr>Metropolis</vt:lpstr>
      <vt:lpstr>Metropolis Light</vt:lpstr>
      <vt:lpstr>Metropolis Medium</vt:lpstr>
      <vt:lpstr>Montserrat</vt:lpstr>
      <vt:lpstr>Montserrat   </vt:lpstr>
      <vt:lpstr>Poppins</vt:lpstr>
      <vt:lpstr>Poppins Light</vt:lpstr>
      <vt:lpstr>Segoe UI</vt:lpstr>
      <vt:lpstr>Symbol</vt:lpstr>
      <vt:lpstr>Times New Roman</vt:lpstr>
      <vt:lpstr>GD_CYP2C19_Template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CYP2C19 Genotype Testing to Guide Clopidogrel Use After Ischaemic Stroke or Transient Ischaemic Attack</vt:lpstr>
      <vt:lpstr>SHTG provides impartial, evidence-based advice to NHS Scotland on the use of health technologies.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Genedrive® HCV ID Kit</dc:title>
  <dc:creator>Claire Newton</dc:creator>
  <cp:lastModifiedBy>Abigail Espinosa</cp:lastModifiedBy>
  <cp:revision>13</cp:revision>
  <cp:lastPrinted>2022-02-21T11:51:39Z</cp:lastPrinted>
  <dcterms:created xsi:type="dcterms:W3CDTF">2021-04-21T08:44:01Z</dcterms:created>
  <dcterms:modified xsi:type="dcterms:W3CDTF">2026-07-01T12:54:18Z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2019-01-21T00:00:00Z</vt:filetime>
  </property>
  <property fmtid="{D5CDD505-2E9C-101B-9397-08002B2CF9AE}" pid="3" name="Creator">
    <vt:lpwstr>Aspose.Slides for .NET 16.4.0.0</vt:lpwstr>
  </property>
  <property fmtid="{D5CDD505-2E9C-101B-9397-08002B2CF9AE}" pid="4" name="LastSaved">
    <vt:filetime>2021-04-21T00:00:00Z</vt:filetime>
  </property>
  <property fmtid="{D5CDD505-2E9C-101B-9397-08002B2CF9AE}" pid="5" name="ContentTypeId">
    <vt:lpwstr>0x01010001C15E9A9AF5FC4CB7F402953D5481B2</vt:lpwstr>
  </property>
  <property fmtid="{D5CDD505-2E9C-101B-9397-08002B2CF9AE}" pid="6" name="MediaServiceImageTags">
    <vt:lpwstr/>
  </property>
</Properties>
</file>