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86"/>
  </p:notesMasterIdLst>
  <p:sldIdLst>
    <p:sldId id="661" r:id="rId5"/>
    <p:sldId id="662" r:id="rId6"/>
    <p:sldId id="2145706766" r:id="rId7"/>
    <p:sldId id="2145706737" r:id="rId8"/>
    <p:sldId id="2145706730" r:id="rId9"/>
    <p:sldId id="2145706826" r:id="rId10"/>
    <p:sldId id="2145706772" r:id="rId11"/>
    <p:sldId id="667" r:id="rId12"/>
    <p:sldId id="2145706582" r:id="rId13"/>
    <p:sldId id="668" r:id="rId14"/>
    <p:sldId id="2145706773" r:id="rId15"/>
    <p:sldId id="2145706774" r:id="rId16"/>
    <p:sldId id="2145706775" r:id="rId17"/>
    <p:sldId id="2145706628" r:id="rId18"/>
    <p:sldId id="2145706776" r:id="rId19"/>
    <p:sldId id="269" r:id="rId20"/>
    <p:sldId id="669" r:id="rId21"/>
    <p:sldId id="2145706777" r:id="rId22"/>
    <p:sldId id="2145706778" r:id="rId23"/>
    <p:sldId id="2145706779" r:id="rId24"/>
    <p:sldId id="2145706780" r:id="rId25"/>
    <p:sldId id="2145706771" r:id="rId26"/>
    <p:sldId id="2145706781" r:id="rId27"/>
    <p:sldId id="2145706753" r:id="rId28"/>
    <p:sldId id="2145706782" r:id="rId29"/>
    <p:sldId id="2145706751" r:id="rId30"/>
    <p:sldId id="2145706783" r:id="rId31"/>
    <p:sldId id="2145706629" r:id="rId32"/>
    <p:sldId id="2145706631" r:id="rId33"/>
    <p:sldId id="672" r:id="rId34"/>
    <p:sldId id="2145706827" r:id="rId35"/>
    <p:sldId id="2145706755" r:id="rId36"/>
    <p:sldId id="2145706814" r:id="rId37"/>
    <p:sldId id="2145706815" r:id="rId38"/>
    <p:sldId id="2145706816" r:id="rId39"/>
    <p:sldId id="2145706817" r:id="rId40"/>
    <p:sldId id="2145706784" r:id="rId41"/>
    <p:sldId id="2145706591" r:id="rId42"/>
    <p:sldId id="2145706787" r:id="rId43"/>
    <p:sldId id="2145706792" r:id="rId44"/>
    <p:sldId id="2145706793" r:id="rId45"/>
    <p:sldId id="2145706794" r:id="rId46"/>
    <p:sldId id="2145706795" r:id="rId47"/>
    <p:sldId id="2145706818" r:id="rId48"/>
    <p:sldId id="2145706788" r:id="rId49"/>
    <p:sldId id="2145706789" r:id="rId50"/>
    <p:sldId id="2145706824" r:id="rId51"/>
    <p:sldId id="2145706825" r:id="rId52"/>
    <p:sldId id="2145706790" r:id="rId53"/>
    <p:sldId id="2145706744" r:id="rId54"/>
    <p:sldId id="2145706808" r:id="rId55"/>
    <p:sldId id="2145706828" r:id="rId56"/>
    <p:sldId id="2145706829" r:id="rId57"/>
    <p:sldId id="2145706807" r:id="rId58"/>
    <p:sldId id="2145706823" r:id="rId59"/>
    <p:sldId id="2145706791" r:id="rId60"/>
    <p:sldId id="2145706797" r:id="rId61"/>
    <p:sldId id="2145706806" r:id="rId62"/>
    <p:sldId id="2145706798" r:id="rId63"/>
    <p:sldId id="2145706734" r:id="rId64"/>
    <p:sldId id="2145706735" r:id="rId65"/>
    <p:sldId id="2145706736" r:id="rId66"/>
    <p:sldId id="2145706799" r:id="rId67"/>
    <p:sldId id="709" r:id="rId68"/>
    <p:sldId id="701" r:id="rId69"/>
    <p:sldId id="710" r:id="rId70"/>
    <p:sldId id="711" r:id="rId71"/>
    <p:sldId id="2145706800" r:id="rId72"/>
    <p:sldId id="2145706801" r:id="rId73"/>
    <p:sldId id="703" r:id="rId74"/>
    <p:sldId id="2145706820" r:id="rId75"/>
    <p:sldId id="2145706819" r:id="rId76"/>
    <p:sldId id="704" r:id="rId77"/>
    <p:sldId id="2145706822" r:id="rId78"/>
    <p:sldId id="2145706802" r:id="rId79"/>
    <p:sldId id="2145706803" r:id="rId80"/>
    <p:sldId id="2145706804" r:id="rId81"/>
    <p:sldId id="2145706626" r:id="rId82"/>
    <p:sldId id="2145706617" r:id="rId83"/>
    <p:sldId id="2145706600" r:id="rId84"/>
    <p:sldId id="2145706805" r:id="rId85"/>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D30E64-AE4F-1FBA-A145-872FD8F03953}" name="Amy Lightfoot" initials="AL" userId="S::A.Lightfoot@genedrive.com::503d0e90-6aba-41fb-b203-748098ca39e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597A3"/>
    <a:srgbClr val="009BA4"/>
    <a:srgbClr val="003341"/>
    <a:srgbClr val="009FBD"/>
    <a:srgbClr val="D0E3EA"/>
    <a:srgbClr val="009FE3"/>
    <a:srgbClr val="E5E8ED"/>
    <a:srgbClr val="475C6D"/>
    <a:srgbClr val="00005A"/>
    <a:srgbClr val="008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276" autoAdjust="0"/>
  </p:normalViewPr>
  <p:slideViewPr>
    <p:cSldViewPr snapToGrid="0">
      <p:cViewPr varScale="1">
        <p:scale>
          <a:sx n="65" d="100"/>
          <a:sy n="65" d="100"/>
        </p:scale>
        <p:origin x="1258"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E66021"/>
              </a:solidFill>
              <a:ln>
                <a:noFill/>
              </a:ln>
              <a:effectLst/>
            </c:spPr>
            <c:extLst>
              <c:ext xmlns:c16="http://schemas.microsoft.com/office/drawing/2014/chart" uri="{C3380CC4-5D6E-409C-BE32-E72D297353CC}">
                <c16:uniqueId val="{00000001-AEA3-4889-A861-0D3E695F3A62}"/>
              </c:ext>
            </c:extLst>
          </c:dPt>
          <c:cat>
            <c:strRef>
              <c:f>Sheet1!$A$2</c:f>
              <c:strCache>
                <c:ptCount val="1"/>
                <c:pt idx="0">
                  <c:v>Gentamicin dose and duration</c:v>
                </c:pt>
              </c:strCache>
            </c:strRef>
          </c:cat>
          <c:val>
            <c:numRef>
              <c:f>Sheet1!$B$2</c:f>
              <c:numCache>
                <c:formatCode>General</c:formatCode>
                <c:ptCount val="1"/>
                <c:pt idx="0">
                  <c:v>2</c:v>
                </c:pt>
              </c:numCache>
            </c:numRef>
          </c:val>
          <c:extLst>
            <c:ext xmlns:c16="http://schemas.microsoft.com/office/drawing/2014/chart" uri="{C3380CC4-5D6E-409C-BE32-E72D297353CC}">
              <c16:uniqueId val="{00000002-AEA3-4889-A861-0D3E695F3A62}"/>
            </c:ext>
          </c:extLst>
        </c:ser>
        <c:ser>
          <c:idx val="1"/>
          <c:order val="1"/>
          <c:tx>
            <c:strRef>
              <c:f>Sheet1!$C$1</c:f>
              <c:strCache>
                <c:ptCount val="1"/>
                <c:pt idx="0">
                  <c:v>Series 2</c:v>
                </c:pt>
              </c:strCache>
            </c:strRef>
          </c:tx>
          <c:spPr>
            <a:solidFill>
              <a:srgbClr val="E66021"/>
            </a:solidFill>
            <a:ln>
              <a:noFill/>
            </a:ln>
            <a:effectLst/>
          </c:spPr>
          <c:invertIfNegative val="0"/>
          <c:cat>
            <c:strRef>
              <c:f>Sheet1!$A$2</c:f>
              <c:strCache>
                <c:ptCount val="1"/>
                <c:pt idx="0">
                  <c:v>Gentamicin dose and duration</c:v>
                </c:pt>
              </c:strCache>
            </c:strRef>
          </c:cat>
          <c:val>
            <c:numRef>
              <c:f>Sheet1!$C$2</c:f>
              <c:numCache>
                <c:formatCode>General</c:formatCode>
                <c:ptCount val="1"/>
                <c:pt idx="0">
                  <c:v>3</c:v>
                </c:pt>
              </c:numCache>
            </c:numRef>
          </c:val>
          <c:extLst>
            <c:ext xmlns:c16="http://schemas.microsoft.com/office/drawing/2014/chart" uri="{C3380CC4-5D6E-409C-BE32-E72D297353CC}">
              <c16:uniqueId val="{00000003-AEA3-4889-A861-0D3E695F3A62}"/>
            </c:ext>
          </c:extLst>
        </c:ser>
        <c:ser>
          <c:idx val="2"/>
          <c:order val="2"/>
          <c:tx>
            <c:strRef>
              <c:f>Sheet1!$D$1</c:f>
              <c:strCache>
                <c:ptCount val="1"/>
                <c:pt idx="0">
                  <c:v>Series 3</c:v>
                </c:pt>
              </c:strCache>
            </c:strRef>
          </c:tx>
          <c:spPr>
            <a:solidFill>
              <a:srgbClr val="E66021"/>
            </a:solidFill>
            <a:ln>
              <a:noFill/>
            </a:ln>
            <a:effectLst/>
          </c:spPr>
          <c:invertIfNegative val="0"/>
          <c:cat>
            <c:strRef>
              <c:f>Sheet1!$A$2</c:f>
              <c:strCache>
                <c:ptCount val="1"/>
                <c:pt idx="0">
                  <c:v>Gentamicin dose and duration</c:v>
                </c:pt>
              </c:strCache>
            </c:strRef>
          </c:cat>
          <c:val>
            <c:numRef>
              <c:f>Sheet1!$D$2</c:f>
              <c:numCache>
                <c:formatCode>General</c:formatCode>
                <c:ptCount val="1"/>
                <c:pt idx="0">
                  <c:v>4</c:v>
                </c:pt>
              </c:numCache>
            </c:numRef>
          </c:val>
          <c:extLst>
            <c:ext xmlns:c16="http://schemas.microsoft.com/office/drawing/2014/chart" uri="{C3380CC4-5D6E-409C-BE32-E72D297353CC}">
              <c16:uniqueId val="{00000004-AEA3-4889-A861-0D3E695F3A62}"/>
            </c:ext>
          </c:extLst>
        </c:ser>
        <c:dLbls>
          <c:showLegendKey val="0"/>
          <c:showVal val="0"/>
          <c:showCatName val="0"/>
          <c:showSerName val="0"/>
          <c:showPercent val="0"/>
          <c:showBubbleSize val="0"/>
        </c:dLbls>
        <c:gapWidth val="219"/>
        <c:overlap val="-27"/>
        <c:axId val="28456543"/>
        <c:axId val="28458463"/>
      </c:barChart>
      <c:catAx>
        <c:axId val="28456543"/>
        <c:scaling>
          <c:orientation val="minMax"/>
        </c:scaling>
        <c:delete val="1"/>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900" b="1">
                    <a:solidFill>
                      <a:srgbClr val="003341"/>
                    </a:solidFill>
                    <a:latin typeface="Montserrat" panose="00000500000000000000" pitchFamily="2" charset="0"/>
                  </a:rPr>
                  <a:t>Gentamicin dose and duration</a:t>
                </a:r>
              </a:p>
            </c:rich>
          </c:tx>
          <c:layout>
            <c:manualLayout>
              <c:xMode val="edge"/>
              <c:yMode val="edge"/>
              <c:x val="0.13943806439934839"/>
              <c:y val="0.87346094447356859"/>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8458463"/>
        <c:crosses val="autoZero"/>
        <c:auto val="1"/>
        <c:lblAlgn val="ctr"/>
        <c:lblOffset val="100"/>
        <c:noMultiLvlLbl val="0"/>
      </c:catAx>
      <c:valAx>
        <c:axId val="28458463"/>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GB" sz="900" b="1">
                    <a:solidFill>
                      <a:srgbClr val="003341"/>
                    </a:solidFill>
                    <a:latin typeface="Montserrat" panose="00000500000000000000" pitchFamily="2" charset="0"/>
                  </a:rPr>
                  <a:t>Ototoxicity Risk</a:t>
                </a:r>
              </a:p>
            </c:rich>
          </c:tx>
          <c:layout>
            <c:manualLayout>
              <c:xMode val="edge"/>
              <c:yMode val="edge"/>
              <c:x val="3.813278091751976E-2"/>
              <c:y val="0.26942333597287615"/>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8456543"/>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2395C3-1396-4498-A763-1E2B7134D016}" type="doc">
      <dgm:prSet loTypeId="urn:microsoft.com/office/officeart/2005/8/layout/hList7" loCatId="list" qsTypeId="urn:microsoft.com/office/officeart/2005/8/quickstyle/simple1" qsCatId="simple" csTypeId="urn:microsoft.com/office/officeart/2005/8/colors/accent1_2" csCatId="accent1" phldr="1"/>
      <dgm:spPr/>
    </dgm:pt>
    <dgm:pt modelId="{389266CA-F420-419D-958E-B102B41BCC3D}">
      <dgm:prSet phldrT="[Text]" custT="1"/>
      <dgm:spPr>
        <a:xfrm>
          <a:off x="0" y="0"/>
          <a:ext cx="2114231" cy="4187967"/>
        </a:xfrm>
        <a:prstGeom prst="roundRect">
          <a:avLst>
            <a:gd name="adj" fmla="val 10000"/>
          </a:avLst>
        </a:prstGeom>
        <a:solidFill>
          <a:srgbClr val="009BA4"/>
        </a:solidFill>
        <a:ln w="12700" cap="flat" cmpd="sng" algn="ctr">
          <a:solidFill>
            <a:srgbClr val="FFFFFF">
              <a:hueOff val="0"/>
              <a:satOff val="0"/>
              <a:lumOff val="0"/>
              <a:alphaOff val="0"/>
            </a:srgbClr>
          </a:solidFill>
          <a:prstDash val="solid"/>
          <a:miter lim="800000"/>
        </a:ln>
        <a:effectLst/>
      </dgm:spPr>
      <dgm:t>
        <a:bodyPr/>
        <a:lstStyle/>
        <a:p>
          <a:pPr>
            <a:buNone/>
          </a:pPr>
          <a:endParaRPr lang="en-US" sz="1400">
            <a:solidFill>
              <a:srgbClr val="FFFFFF"/>
            </a:solidFill>
            <a:latin typeface="Calibri"/>
            <a:ea typeface="+mn-ea"/>
            <a:cs typeface="+mn-cs"/>
          </a:endParaRPr>
        </a:p>
        <a:p>
          <a:pPr>
            <a:buNone/>
          </a:pPr>
          <a:r>
            <a:rPr lang="en-US" sz="1400">
              <a:solidFill>
                <a:srgbClr val="FFFFFF"/>
              </a:solidFill>
              <a:latin typeface="Calibri"/>
              <a:ea typeface="+mn-ea"/>
              <a:cs typeface="+mn-cs"/>
            </a:rPr>
            <a:t>SNP (single nucleotide polymorphism) - Small mutation on mitochondrial DNA within a cell.</a:t>
          </a:r>
          <a:endParaRPr lang="en-GB" sz="1400">
            <a:solidFill>
              <a:srgbClr val="FFFFFF"/>
            </a:solidFill>
            <a:latin typeface="Calibri"/>
            <a:ea typeface="+mn-ea"/>
            <a:cs typeface="+mn-cs"/>
          </a:endParaRPr>
        </a:p>
      </dgm:t>
    </dgm:pt>
    <dgm:pt modelId="{3F8B9DC2-BBC6-42D2-8086-B0D9C286CC8B}" type="parTrans" cxnId="{632A60B3-DAC4-4C45-82A6-05157C1529FF}">
      <dgm:prSet/>
      <dgm:spPr/>
      <dgm:t>
        <a:bodyPr/>
        <a:lstStyle/>
        <a:p>
          <a:endParaRPr lang="en-GB"/>
        </a:p>
      </dgm:t>
    </dgm:pt>
    <dgm:pt modelId="{7F73A8B6-EBE6-4BDF-B5C5-52867774683D}" type="sibTrans" cxnId="{632A60B3-DAC4-4C45-82A6-05157C1529FF}">
      <dgm:prSet/>
      <dgm:spPr/>
      <dgm:t>
        <a:bodyPr/>
        <a:lstStyle/>
        <a:p>
          <a:endParaRPr lang="en-GB"/>
        </a:p>
      </dgm:t>
    </dgm:pt>
    <dgm:pt modelId="{C4001C1D-86FD-4915-8DAF-19AF47B2563D}">
      <dgm:prSet phldrT="[Text]" custT="1"/>
      <dgm:spPr>
        <a:xfrm>
          <a:off x="2179675" y="0"/>
          <a:ext cx="2114231" cy="4187967"/>
        </a:xfrm>
        <a:prstGeom prst="roundRect">
          <a:avLst>
            <a:gd name="adj" fmla="val 10000"/>
          </a:avLst>
        </a:prstGeom>
        <a:solidFill>
          <a:srgbClr val="009481"/>
        </a:solidFill>
        <a:ln w="12700" cap="flat" cmpd="sng" algn="ctr">
          <a:solidFill>
            <a:srgbClr val="FFFFFF">
              <a:hueOff val="0"/>
              <a:satOff val="0"/>
              <a:lumOff val="0"/>
              <a:alphaOff val="0"/>
            </a:srgbClr>
          </a:solidFill>
          <a:prstDash val="solid"/>
          <a:miter lim="800000"/>
        </a:ln>
        <a:effectLst/>
      </dgm:spPr>
      <dgm:t>
        <a:bodyPr/>
        <a:lstStyle/>
        <a:p>
          <a:pPr>
            <a:buNone/>
          </a:pPr>
          <a:r>
            <a:rPr lang="en-US" sz="1400">
              <a:solidFill>
                <a:srgbClr val="FFFFFF"/>
              </a:solidFill>
              <a:latin typeface="Calibri"/>
              <a:ea typeface="+mn-ea"/>
              <a:cs typeface="+mn-cs"/>
            </a:rPr>
            <a:t>Causes a slight change of the structure of a protein involved in protein synthesis.</a:t>
          </a:r>
          <a:endParaRPr lang="en-GB" sz="1400">
            <a:solidFill>
              <a:srgbClr val="FFFFFF"/>
            </a:solidFill>
            <a:latin typeface="Calibri"/>
            <a:ea typeface="+mn-ea"/>
            <a:cs typeface="+mn-cs"/>
          </a:endParaRPr>
        </a:p>
      </dgm:t>
    </dgm:pt>
    <dgm:pt modelId="{1264489B-287A-4C72-BCBB-F7D6857825C7}" type="parTrans" cxnId="{31372E4B-6A24-4638-A738-AFFF7519AFD5}">
      <dgm:prSet/>
      <dgm:spPr/>
      <dgm:t>
        <a:bodyPr/>
        <a:lstStyle/>
        <a:p>
          <a:endParaRPr lang="en-GB"/>
        </a:p>
      </dgm:t>
    </dgm:pt>
    <dgm:pt modelId="{4116CFEE-A172-42FD-BA1E-3059E8466BFE}" type="sibTrans" cxnId="{31372E4B-6A24-4638-A738-AFFF7519AFD5}">
      <dgm:prSet/>
      <dgm:spPr/>
      <dgm:t>
        <a:bodyPr/>
        <a:lstStyle/>
        <a:p>
          <a:endParaRPr lang="en-GB"/>
        </a:p>
      </dgm:t>
    </dgm:pt>
    <dgm:pt modelId="{C8B887EB-5F38-4D75-BCB9-36179D131D0E}">
      <dgm:prSet phldrT="[Text]" custT="1"/>
      <dgm:spPr>
        <a:xfrm>
          <a:off x="4381034" y="0"/>
          <a:ext cx="2114231" cy="4187967"/>
        </a:xfrm>
        <a:prstGeom prst="roundRect">
          <a:avLst>
            <a:gd name="adj" fmla="val 10000"/>
          </a:avLst>
        </a:prstGeom>
        <a:solidFill>
          <a:srgbClr val="87CDD5"/>
        </a:solidFill>
        <a:ln w="12700" cap="flat" cmpd="sng" algn="ctr">
          <a:solidFill>
            <a:srgbClr val="FFFFFF">
              <a:hueOff val="0"/>
              <a:satOff val="0"/>
              <a:lumOff val="0"/>
              <a:alphaOff val="0"/>
            </a:srgbClr>
          </a:solidFill>
          <a:prstDash val="solid"/>
          <a:miter lim="800000"/>
        </a:ln>
        <a:effectLst/>
      </dgm:spPr>
      <dgm:t>
        <a:bodyPr/>
        <a:lstStyle/>
        <a:p>
          <a:pPr>
            <a:buNone/>
          </a:pPr>
          <a:r>
            <a:rPr lang="en-US" sz="1400">
              <a:solidFill>
                <a:srgbClr val="FFFFFF"/>
              </a:solidFill>
              <a:latin typeface="Calibri"/>
              <a:ea typeface="+mn-ea"/>
              <a:cs typeface="+mn-cs"/>
            </a:rPr>
            <a:t>This structural change can cause the protein to “look” like a bacterial cell</a:t>
          </a:r>
          <a:endParaRPr lang="en-GB" sz="1400">
            <a:solidFill>
              <a:srgbClr val="FFFFFF"/>
            </a:solidFill>
            <a:latin typeface="Calibri"/>
            <a:ea typeface="+mn-ea"/>
            <a:cs typeface="+mn-cs"/>
          </a:endParaRPr>
        </a:p>
      </dgm:t>
    </dgm:pt>
    <dgm:pt modelId="{FF64EE1A-E7E4-4D99-944C-613A79AA82F8}" type="parTrans" cxnId="{DD659FB9-8A3C-4DC6-B374-5C87FB9D3583}">
      <dgm:prSet/>
      <dgm:spPr/>
      <dgm:t>
        <a:bodyPr/>
        <a:lstStyle/>
        <a:p>
          <a:endParaRPr lang="en-GB"/>
        </a:p>
      </dgm:t>
    </dgm:pt>
    <dgm:pt modelId="{0587E175-C387-48D3-ABD6-097A74C3003B}" type="sibTrans" cxnId="{DD659FB9-8A3C-4DC6-B374-5C87FB9D3583}">
      <dgm:prSet/>
      <dgm:spPr/>
      <dgm:t>
        <a:bodyPr/>
        <a:lstStyle/>
        <a:p>
          <a:endParaRPr lang="en-GB"/>
        </a:p>
      </dgm:t>
    </dgm:pt>
    <dgm:pt modelId="{E2AE166C-D13C-4F25-8E3C-062AB25BFD03}">
      <dgm:prSet custT="1"/>
      <dgm:spPr>
        <a:xfrm>
          <a:off x="6537008" y="0"/>
          <a:ext cx="2114231" cy="4187967"/>
        </a:xfrm>
        <a:prstGeom prst="roundRect">
          <a:avLst>
            <a:gd name="adj" fmla="val 10000"/>
          </a:avLst>
        </a:prstGeom>
        <a:solidFill>
          <a:srgbClr val="009BA4"/>
        </a:solidFill>
        <a:ln w="12700" cap="flat" cmpd="sng" algn="ctr">
          <a:solidFill>
            <a:srgbClr val="FFFFFF">
              <a:hueOff val="0"/>
              <a:satOff val="0"/>
              <a:lumOff val="0"/>
              <a:alphaOff val="0"/>
            </a:srgbClr>
          </a:solidFill>
          <a:prstDash val="solid"/>
          <a:miter lim="800000"/>
        </a:ln>
        <a:effectLst/>
      </dgm:spPr>
      <dgm:t>
        <a:bodyPr/>
        <a:lstStyle/>
        <a:p>
          <a:pPr>
            <a:buNone/>
          </a:pPr>
          <a:endParaRPr lang="en-US" sz="1400">
            <a:solidFill>
              <a:srgbClr val="FFFFFF"/>
            </a:solidFill>
            <a:latin typeface="Calibri"/>
            <a:ea typeface="+mn-ea"/>
            <a:cs typeface="+mn-cs"/>
          </a:endParaRPr>
        </a:p>
        <a:p>
          <a:pPr>
            <a:buNone/>
          </a:pPr>
          <a:r>
            <a:rPr lang="en-US" sz="1400">
              <a:solidFill>
                <a:srgbClr val="FFFFFF"/>
              </a:solidFill>
              <a:latin typeface="Calibri"/>
              <a:ea typeface="+mn-ea"/>
              <a:cs typeface="+mn-cs"/>
            </a:rPr>
            <a:t>Certain antibiotics i.e., gentamicin can mistake these altered proteins as bacteria and attack them</a:t>
          </a:r>
          <a:endParaRPr lang="en-GB" sz="1400">
            <a:solidFill>
              <a:srgbClr val="FFFFFF"/>
            </a:solidFill>
            <a:latin typeface="Calibri"/>
            <a:ea typeface="+mn-ea"/>
            <a:cs typeface="+mn-cs"/>
          </a:endParaRPr>
        </a:p>
      </dgm:t>
    </dgm:pt>
    <dgm:pt modelId="{D2B452DF-881C-49F8-AF48-F4450F61A272}" type="parTrans" cxnId="{BEE81EC7-6CF2-437E-B308-8A868C723FC1}">
      <dgm:prSet/>
      <dgm:spPr/>
      <dgm:t>
        <a:bodyPr/>
        <a:lstStyle/>
        <a:p>
          <a:endParaRPr lang="en-GB"/>
        </a:p>
      </dgm:t>
    </dgm:pt>
    <dgm:pt modelId="{75A348F5-D55D-4450-9F7C-56088978C695}" type="sibTrans" cxnId="{BEE81EC7-6CF2-437E-B308-8A868C723FC1}">
      <dgm:prSet/>
      <dgm:spPr/>
      <dgm:t>
        <a:bodyPr/>
        <a:lstStyle/>
        <a:p>
          <a:endParaRPr lang="en-GB"/>
        </a:p>
      </dgm:t>
    </dgm:pt>
    <dgm:pt modelId="{045863CE-D6CC-428F-9513-807D0DC8AAEC}" type="pres">
      <dgm:prSet presAssocID="{862395C3-1396-4498-A763-1E2B7134D016}" presName="Name0" presStyleCnt="0">
        <dgm:presLayoutVars>
          <dgm:dir/>
          <dgm:resizeHandles val="exact"/>
        </dgm:presLayoutVars>
      </dgm:prSet>
      <dgm:spPr/>
    </dgm:pt>
    <dgm:pt modelId="{35097D4C-54FA-4618-83E7-5886210ECCA3}" type="pres">
      <dgm:prSet presAssocID="{862395C3-1396-4498-A763-1E2B7134D016}" presName="fgShape" presStyleLbl="fgShp" presStyleIdx="0" presStyleCnt="1"/>
      <dgm:spPr>
        <a:xfrm>
          <a:off x="346049" y="3350373"/>
          <a:ext cx="7959140" cy="628195"/>
        </a:xfrm>
        <a:prstGeom prst="leftRightArrow">
          <a:avLst/>
        </a:prstGeom>
        <a:noFill/>
        <a:ln w="12700" cap="flat" cmpd="sng" algn="ctr">
          <a:noFill/>
          <a:prstDash val="solid"/>
          <a:miter lim="800000"/>
        </a:ln>
        <a:effectLst/>
      </dgm:spPr>
    </dgm:pt>
    <dgm:pt modelId="{A31FB9F3-CC86-4DFD-AE00-3AC7BC8237DE}" type="pres">
      <dgm:prSet presAssocID="{862395C3-1396-4498-A763-1E2B7134D016}" presName="linComp" presStyleCnt="0"/>
      <dgm:spPr/>
    </dgm:pt>
    <dgm:pt modelId="{05531664-DF7F-4628-AF33-5A37E59A775B}" type="pres">
      <dgm:prSet presAssocID="{389266CA-F420-419D-958E-B102B41BCC3D}" presName="compNode" presStyleCnt="0"/>
      <dgm:spPr/>
    </dgm:pt>
    <dgm:pt modelId="{80259344-9C9C-4705-B888-F41AD0E3F4E7}" type="pres">
      <dgm:prSet presAssocID="{389266CA-F420-419D-958E-B102B41BCC3D}" presName="bkgdShape" presStyleLbl="node1" presStyleIdx="0" presStyleCnt="4" custLinFactX="-55729" custLinFactNeighborX="-100000" custLinFactNeighborY="-23335"/>
      <dgm:spPr/>
    </dgm:pt>
    <dgm:pt modelId="{BF0C377A-BE98-4F4B-A95A-89BA4A52C355}" type="pres">
      <dgm:prSet presAssocID="{389266CA-F420-419D-958E-B102B41BCC3D}" presName="nodeTx" presStyleLbl="node1" presStyleIdx="0" presStyleCnt="4">
        <dgm:presLayoutVars>
          <dgm:bulletEnabled val="1"/>
        </dgm:presLayoutVars>
      </dgm:prSet>
      <dgm:spPr/>
    </dgm:pt>
    <dgm:pt modelId="{0313F919-2508-4CBC-8064-72AE93FBFCC4}" type="pres">
      <dgm:prSet presAssocID="{389266CA-F420-419D-958E-B102B41BCC3D}" presName="invisiNode" presStyleLbl="node1" presStyleIdx="0" presStyleCnt="4"/>
      <dgm:spPr/>
    </dgm:pt>
    <dgm:pt modelId="{3D3576DA-6D9C-4B6C-931D-C6654A4A4604}" type="pres">
      <dgm:prSet presAssocID="{389266CA-F420-419D-958E-B102B41BCC3D}" presName="imagNode" presStyleLbl="fgImgPlace1" presStyleIdx="0" presStyleCnt="4"/>
      <dgm:spPr>
        <a:xfrm>
          <a:off x="361836" y="251278"/>
          <a:ext cx="1394593" cy="139459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rgbClr val="FFFFFF">
              <a:hueOff val="0"/>
              <a:satOff val="0"/>
              <a:lumOff val="0"/>
              <a:alphaOff val="0"/>
            </a:srgbClr>
          </a:solidFill>
          <a:prstDash val="solid"/>
          <a:miter lim="800000"/>
        </a:ln>
        <a:effectLst/>
      </dgm:spPr>
    </dgm:pt>
    <dgm:pt modelId="{189AE7BB-6EAC-4876-A7B9-D5859D2F3A96}" type="pres">
      <dgm:prSet presAssocID="{7F73A8B6-EBE6-4BDF-B5C5-52867774683D}" presName="sibTrans" presStyleLbl="sibTrans2D1" presStyleIdx="0" presStyleCnt="0"/>
      <dgm:spPr/>
    </dgm:pt>
    <dgm:pt modelId="{B29B1904-6DF8-40C4-BFF3-134F782ECDB6}" type="pres">
      <dgm:prSet presAssocID="{C4001C1D-86FD-4915-8DAF-19AF47B2563D}" presName="compNode" presStyleCnt="0"/>
      <dgm:spPr/>
    </dgm:pt>
    <dgm:pt modelId="{33D7DD6A-FE57-40B0-AF07-51C87A9B803D}" type="pres">
      <dgm:prSet presAssocID="{C4001C1D-86FD-4915-8DAF-19AF47B2563D}" presName="bkgdShape" presStyleLbl="node1" presStyleIdx="1" presStyleCnt="4"/>
      <dgm:spPr/>
    </dgm:pt>
    <dgm:pt modelId="{668FB4DC-6642-40D5-B4E7-44F4864714D7}" type="pres">
      <dgm:prSet presAssocID="{C4001C1D-86FD-4915-8DAF-19AF47B2563D}" presName="nodeTx" presStyleLbl="node1" presStyleIdx="1" presStyleCnt="4">
        <dgm:presLayoutVars>
          <dgm:bulletEnabled val="1"/>
        </dgm:presLayoutVars>
      </dgm:prSet>
      <dgm:spPr/>
    </dgm:pt>
    <dgm:pt modelId="{7CC4F128-B913-401A-A821-5FEBD2FA30C2}" type="pres">
      <dgm:prSet presAssocID="{C4001C1D-86FD-4915-8DAF-19AF47B2563D}" presName="invisiNode" presStyleLbl="node1" presStyleIdx="1" presStyleCnt="4"/>
      <dgm:spPr/>
    </dgm:pt>
    <dgm:pt modelId="{1F3EC653-B32E-44CF-8840-E7C7DA31D16A}" type="pres">
      <dgm:prSet presAssocID="{C4001C1D-86FD-4915-8DAF-19AF47B2563D}" presName="imagNode" presStyleLbl="fgImgPlace1" presStyleIdx="1" presStyleCnt="4"/>
      <dgm:spPr>
        <a:xfrm>
          <a:off x="2539494" y="251278"/>
          <a:ext cx="1394593" cy="139459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rgbClr val="FFFFFF">
              <a:hueOff val="0"/>
              <a:satOff val="0"/>
              <a:lumOff val="0"/>
              <a:alphaOff val="0"/>
            </a:srgbClr>
          </a:solidFill>
          <a:prstDash val="solid"/>
          <a:miter lim="800000"/>
        </a:ln>
        <a:effectLst/>
      </dgm:spPr>
    </dgm:pt>
    <dgm:pt modelId="{4829726E-8810-4097-983C-A09D12279ABA}" type="pres">
      <dgm:prSet presAssocID="{4116CFEE-A172-42FD-BA1E-3059E8466BFE}" presName="sibTrans" presStyleLbl="sibTrans2D1" presStyleIdx="0" presStyleCnt="0"/>
      <dgm:spPr/>
    </dgm:pt>
    <dgm:pt modelId="{AD443C0A-4D21-4F0B-8AB1-A98DC3BB98BD}" type="pres">
      <dgm:prSet presAssocID="{C8B887EB-5F38-4D75-BCB9-36179D131D0E}" presName="compNode" presStyleCnt="0"/>
      <dgm:spPr/>
    </dgm:pt>
    <dgm:pt modelId="{93D0FE08-0C42-4512-9F5D-E66B5DE1B0FE}" type="pres">
      <dgm:prSet presAssocID="{C8B887EB-5F38-4D75-BCB9-36179D131D0E}" presName="bkgdShape" presStyleLbl="node1" presStyleIdx="2" presStyleCnt="4" custLinFactNeighborX="1121" custLinFactNeighborY="2507"/>
      <dgm:spPr/>
    </dgm:pt>
    <dgm:pt modelId="{8AA2C03C-3478-4A9B-8F5A-2B821D8FCB91}" type="pres">
      <dgm:prSet presAssocID="{C8B887EB-5F38-4D75-BCB9-36179D131D0E}" presName="nodeTx" presStyleLbl="node1" presStyleIdx="2" presStyleCnt="4">
        <dgm:presLayoutVars>
          <dgm:bulletEnabled val="1"/>
        </dgm:presLayoutVars>
      </dgm:prSet>
      <dgm:spPr/>
    </dgm:pt>
    <dgm:pt modelId="{0641B4B6-F3EA-4833-AA6D-913418BCAFF3}" type="pres">
      <dgm:prSet presAssocID="{C8B887EB-5F38-4D75-BCB9-36179D131D0E}" presName="invisiNode" presStyleLbl="node1" presStyleIdx="2" presStyleCnt="4"/>
      <dgm:spPr/>
    </dgm:pt>
    <dgm:pt modelId="{196908F9-9BF7-4B47-ACE4-1ABF93E1A41B}" type="pres">
      <dgm:prSet presAssocID="{C8B887EB-5F38-4D75-BCB9-36179D131D0E}" presName="imagNode" presStyleLbl="fgImgPlace1" presStyleIdx="2" presStyleCnt="4" custLinFactNeighborX="1699" custLinFactNeighborY="-729"/>
      <dgm:spPr>
        <a:xfrm>
          <a:off x="4740846" y="241111"/>
          <a:ext cx="1394593" cy="1394593"/>
        </a:xfrm>
        <a:prstGeom prst="ellipse">
          <a:avLst/>
        </a:prstGeom>
        <a:solidFill>
          <a:srgbClr val="FFFFFF"/>
        </a:solidFill>
        <a:ln w="12700" cap="flat" cmpd="sng" algn="ctr">
          <a:solidFill>
            <a:srgbClr val="FFFFFF">
              <a:hueOff val="0"/>
              <a:satOff val="0"/>
              <a:lumOff val="0"/>
              <a:alphaOff val="0"/>
            </a:srgbClr>
          </a:solidFill>
          <a:prstDash val="solid"/>
          <a:miter lim="800000"/>
        </a:ln>
        <a:effectLst/>
      </dgm:spPr>
      <dgm:extLst>
        <a:ext uri="{E40237B7-FDA0-4F09-8148-C483321AD2D9}">
          <dgm14:cNvPr xmlns:dgm14="http://schemas.microsoft.com/office/drawing/2010/diagram" id="0" name="" descr="Germ with solid fill"/>
        </a:ext>
      </dgm:extLst>
    </dgm:pt>
    <dgm:pt modelId="{D756A8A2-66E4-4FB2-8353-E274F028BF8D}" type="pres">
      <dgm:prSet presAssocID="{0587E175-C387-48D3-ABD6-097A74C3003B}" presName="sibTrans" presStyleLbl="sibTrans2D1" presStyleIdx="0" presStyleCnt="0"/>
      <dgm:spPr/>
    </dgm:pt>
    <dgm:pt modelId="{FE4EA4E3-5843-413A-8098-73BCFB77A749}" type="pres">
      <dgm:prSet presAssocID="{E2AE166C-D13C-4F25-8E3C-062AB25BFD03}" presName="compNode" presStyleCnt="0"/>
      <dgm:spPr/>
    </dgm:pt>
    <dgm:pt modelId="{3FA019A2-388F-4B01-87A2-B4AD32DA6D00}" type="pres">
      <dgm:prSet presAssocID="{E2AE166C-D13C-4F25-8E3C-062AB25BFD03}" presName="bkgdShape" presStyleLbl="node1" presStyleIdx="3" presStyleCnt="4" custLinFactNeighborX="33144" custLinFactNeighborY="-6963"/>
      <dgm:spPr/>
    </dgm:pt>
    <dgm:pt modelId="{28D1273A-453C-4631-8489-0E5160D370E4}" type="pres">
      <dgm:prSet presAssocID="{E2AE166C-D13C-4F25-8E3C-062AB25BFD03}" presName="nodeTx" presStyleLbl="node1" presStyleIdx="3" presStyleCnt="4">
        <dgm:presLayoutVars>
          <dgm:bulletEnabled val="1"/>
        </dgm:presLayoutVars>
      </dgm:prSet>
      <dgm:spPr/>
    </dgm:pt>
    <dgm:pt modelId="{0858E0CD-8F57-4C03-B89E-5FD4FD1D12A0}" type="pres">
      <dgm:prSet presAssocID="{E2AE166C-D13C-4F25-8E3C-062AB25BFD03}" presName="invisiNode" presStyleLbl="node1" presStyleIdx="3" presStyleCnt="4"/>
      <dgm:spPr/>
    </dgm:pt>
    <dgm:pt modelId="{56837FA3-71FB-4E52-BFE5-DA49D6145329}" type="pres">
      <dgm:prSet presAssocID="{E2AE166C-D13C-4F25-8E3C-062AB25BFD03}" presName="imagNode" presStyleLbl="fgImgPlace1" presStyleIdx="3" presStyleCnt="4"/>
      <dgm:spPr>
        <a:xfrm>
          <a:off x="6894810" y="251278"/>
          <a:ext cx="1394593" cy="1394593"/>
        </a:xfrm>
        <a:prstGeom prst="ellipse">
          <a:avLst/>
        </a:prstGeom>
        <a:solidFill>
          <a:srgbClr val="FFFFFF"/>
        </a:solidFill>
        <a:ln w="12700" cap="flat" cmpd="sng" algn="ctr">
          <a:solidFill>
            <a:srgbClr val="FFFFFF">
              <a:hueOff val="0"/>
              <a:satOff val="0"/>
              <a:lumOff val="0"/>
              <a:alphaOff val="0"/>
            </a:srgbClr>
          </a:solidFill>
          <a:prstDash val="solid"/>
          <a:miter lim="800000"/>
        </a:ln>
        <a:effectLst/>
      </dgm:spPr>
    </dgm:pt>
  </dgm:ptLst>
  <dgm:cxnLst>
    <dgm:cxn modelId="{B170EF37-80EA-48FD-8DB0-AE5C10D1D794}" type="presOf" srcId="{C8B887EB-5F38-4D75-BCB9-36179D131D0E}" destId="{8AA2C03C-3478-4A9B-8F5A-2B821D8FCB91}" srcOrd="1" destOrd="0" presId="urn:microsoft.com/office/officeart/2005/8/layout/hList7"/>
    <dgm:cxn modelId="{5574B438-AB11-4E70-A1F0-AA11F128ED4C}" type="presOf" srcId="{E2AE166C-D13C-4F25-8E3C-062AB25BFD03}" destId="{28D1273A-453C-4631-8489-0E5160D370E4}" srcOrd="1" destOrd="0" presId="urn:microsoft.com/office/officeart/2005/8/layout/hList7"/>
    <dgm:cxn modelId="{BF81663B-79C1-407B-AF73-1556AF91E45C}" type="presOf" srcId="{E2AE166C-D13C-4F25-8E3C-062AB25BFD03}" destId="{3FA019A2-388F-4B01-87A2-B4AD32DA6D00}" srcOrd="0" destOrd="0" presId="urn:microsoft.com/office/officeart/2005/8/layout/hList7"/>
    <dgm:cxn modelId="{779CE95F-DCB9-421E-87A2-4273B3B28D69}" type="presOf" srcId="{C4001C1D-86FD-4915-8DAF-19AF47B2563D}" destId="{668FB4DC-6642-40D5-B4E7-44F4864714D7}" srcOrd="1" destOrd="0" presId="urn:microsoft.com/office/officeart/2005/8/layout/hList7"/>
    <dgm:cxn modelId="{FDE7AB48-A4D4-4616-9995-99023267A941}" type="presOf" srcId="{389266CA-F420-419D-958E-B102B41BCC3D}" destId="{80259344-9C9C-4705-B888-F41AD0E3F4E7}" srcOrd="0" destOrd="0" presId="urn:microsoft.com/office/officeart/2005/8/layout/hList7"/>
    <dgm:cxn modelId="{31372E4B-6A24-4638-A738-AFFF7519AFD5}" srcId="{862395C3-1396-4498-A763-1E2B7134D016}" destId="{C4001C1D-86FD-4915-8DAF-19AF47B2563D}" srcOrd="1" destOrd="0" parTransId="{1264489B-287A-4C72-BCBB-F7D6857825C7}" sibTransId="{4116CFEE-A172-42FD-BA1E-3059E8466BFE}"/>
    <dgm:cxn modelId="{9945287A-824E-47AF-86DB-3CFABF7C7DF7}" type="presOf" srcId="{4116CFEE-A172-42FD-BA1E-3059E8466BFE}" destId="{4829726E-8810-4097-983C-A09D12279ABA}" srcOrd="0" destOrd="0" presId="urn:microsoft.com/office/officeart/2005/8/layout/hList7"/>
    <dgm:cxn modelId="{ECAB1C81-2DCE-47E7-B240-39F957B9C6FF}" type="presOf" srcId="{7F73A8B6-EBE6-4BDF-B5C5-52867774683D}" destId="{189AE7BB-6EAC-4876-A7B9-D5859D2F3A96}" srcOrd="0" destOrd="0" presId="urn:microsoft.com/office/officeart/2005/8/layout/hList7"/>
    <dgm:cxn modelId="{C97D34B2-7680-4B48-9B70-4A73C12D6DA9}" type="presOf" srcId="{862395C3-1396-4498-A763-1E2B7134D016}" destId="{045863CE-D6CC-428F-9513-807D0DC8AAEC}" srcOrd="0" destOrd="0" presId="urn:microsoft.com/office/officeart/2005/8/layout/hList7"/>
    <dgm:cxn modelId="{632A60B3-DAC4-4C45-82A6-05157C1529FF}" srcId="{862395C3-1396-4498-A763-1E2B7134D016}" destId="{389266CA-F420-419D-958E-B102B41BCC3D}" srcOrd="0" destOrd="0" parTransId="{3F8B9DC2-BBC6-42D2-8086-B0D9C286CC8B}" sibTransId="{7F73A8B6-EBE6-4BDF-B5C5-52867774683D}"/>
    <dgm:cxn modelId="{DD659FB9-8A3C-4DC6-B374-5C87FB9D3583}" srcId="{862395C3-1396-4498-A763-1E2B7134D016}" destId="{C8B887EB-5F38-4D75-BCB9-36179D131D0E}" srcOrd="2" destOrd="0" parTransId="{FF64EE1A-E7E4-4D99-944C-613A79AA82F8}" sibTransId="{0587E175-C387-48D3-ABD6-097A74C3003B}"/>
    <dgm:cxn modelId="{BEE81EC7-6CF2-437E-B308-8A868C723FC1}" srcId="{862395C3-1396-4498-A763-1E2B7134D016}" destId="{E2AE166C-D13C-4F25-8E3C-062AB25BFD03}" srcOrd="3" destOrd="0" parTransId="{D2B452DF-881C-49F8-AF48-F4450F61A272}" sibTransId="{75A348F5-D55D-4450-9F7C-56088978C695}"/>
    <dgm:cxn modelId="{1E6759D0-9F66-4DA2-B77A-AFCD09266412}" type="presOf" srcId="{0587E175-C387-48D3-ABD6-097A74C3003B}" destId="{D756A8A2-66E4-4FB2-8353-E274F028BF8D}" srcOrd="0" destOrd="0" presId="urn:microsoft.com/office/officeart/2005/8/layout/hList7"/>
    <dgm:cxn modelId="{F09010D2-C523-4F20-AF02-660034A938D9}" type="presOf" srcId="{C8B887EB-5F38-4D75-BCB9-36179D131D0E}" destId="{93D0FE08-0C42-4512-9F5D-E66B5DE1B0FE}" srcOrd="0" destOrd="0" presId="urn:microsoft.com/office/officeart/2005/8/layout/hList7"/>
    <dgm:cxn modelId="{68D096DC-35F9-42D7-9D9E-E33A29A13092}" type="presOf" srcId="{389266CA-F420-419D-958E-B102B41BCC3D}" destId="{BF0C377A-BE98-4F4B-A95A-89BA4A52C355}" srcOrd="1" destOrd="0" presId="urn:microsoft.com/office/officeart/2005/8/layout/hList7"/>
    <dgm:cxn modelId="{F03203F4-CF89-493F-94A2-1C7ECDCB74D3}" type="presOf" srcId="{C4001C1D-86FD-4915-8DAF-19AF47B2563D}" destId="{33D7DD6A-FE57-40B0-AF07-51C87A9B803D}" srcOrd="0" destOrd="0" presId="urn:microsoft.com/office/officeart/2005/8/layout/hList7"/>
    <dgm:cxn modelId="{8A1CA41B-90AD-4AEF-8365-43C72858039D}" type="presParOf" srcId="{045863CE-D6CC-428F-9513-807D0DC8AAEC}" destId="{35097D4C-54FA-4618-83E7-5886210ECCA3}" srcOrd="0" destOrd="0" presId="urn:microsoft.com/office/officeart/2005/8/layout/hList7"/>
    <dgm:cxn modelId="{43A69D6B-37EC-477A-BB58-DCE900B42B1A}" type="presParOf" srcId="{045863CE-D6CC-428F-9513-807D0DC8AAEC}" destId="{A31FB9F3-CC86-4DFD-AE00-3AC7BC8237DE}" srcOrd="1" destOrd="0" presId="urn:microsoft.com/office/officeart/2005/8/layout/hList7"/>
    <dgm:cxn modelId="{6206707F-31B5-4BDB-BD96-C6E1A29D2765}" type="presParOf" srcId="{A31FB9F3-CC86-4DFD-AE00-3AC7BC8237DE}" destId="{05531664-DF7F-4628-AF33-5A37E59A775B}" srcOrd="0" destOrd="0" presId="urn:microsoft.com/office/officeart/2005/8/layout/hList7"/>
    <dgm:cxn modelId="{49049C98-F497-4180-A8DF-1E75E46A9731}" type="presParOf" srcId="{05531664-DF7F-4628-AF33-5A37E59A775B}" destId="{80259344-9C9C-4705-B888-F41AD0E3F4E7}" srcOrd="0" destOrd="0" presId="urn:microsoft.com/office/officeart/2005/8/layout/hList7"/>
    <dgm:cxn modelId="{9F02B68C-C333-4247-8D65-3C3501A98283}" type="presParOf" srcId="{05531664-DF7F-4628-AF33-5A37E59A775B}" destId="{BF0C377A-BE98-4F4B-A95A-89BA4A52C355}" srcOrd="1" destOrd="0" presId="urn:microsoft.com/office/officeart/2005/8/layout/hList7"/>
    <dgm:cxn modelId="{7FF73588-ECAA-49E8-A9AB-A5D8DBD1725B}" type="presParOf" srcId="{05531664-DF7F-4628-AF33-5A37E59A775B}" destId="{0313F919-2508-4CBC-8064-72AE93FBFCC4}" srcOrd="2" destOrd="0" presId="urn:microsoft.com/office/officeart/2005/8/layout/hList7"/>
    <dgm:cxn modelId="{2712F064-E79D-4F95-AAFD-51DDB0E9A25E}" type="presParOf" srcId="{05531664-DF7F-4628-AF33-5A37E59A775B}" destId="{3D3576DA-6D9C-4B6C-931D-C6654A4A4604}" srcOrd="3" destOrd="0" presId="urn:microsoft.com/office/officeart/2005/8/layout/hList7"/>
    <dgm:cxn modelId="{6D922E73-A7C4-4BB0-911C-46282FCF0801}" type="presParOf" srcId="{A31FB9F3-CC86-4DFD-AE00-3AC7BC8237DE}" destId="{189AE7BB-6EAC-4876-A7B9-D5859D2F3A96}" srcOrd="1" destOrd="0" presId="urn:microsoft.com/office/officeart/2005/8/layout/hList7"/>
    <dgm:cxn modelId="{8BFBEAF7-6424-41C2-B458-22B39F0AC54F}" type="presParOf" srcId="{A31FB9F3-CC86-4DFD-AE00-3AC7BC8237DE}" destId="{B29B1904-6DF8-40C4-BFF3-134F782ECDB6}" srcOrd="2" destOrd="0" presId="urn:microsoft.com/office/officeart/2005/8/layout/hList7"/>
    <dgm:cxn modelId="{95260D55-0A01-4FDA-9879-8FC6BB8BDEAA}" type="presParOf" srcId="{B29B1904-6DF8-40C4-BFF3-134F782ECDB6}" destId="{33D7DD6A-FE57-40B0-AF07-51C87A9B803D}" srcOrd="0" destOrd="0" presId="urn:microsoft.com/office/officeart/2005/8/layout/hList7"/>
    <dgm:cxn modelId="{47ADE3D2-0535-481D-A96A-F963FA155338}" type="presParOf" srcId="{B29B1904-6DF8-40C4-BFF3-134F782ECDB6}" destId="{668FB4DC-6642-40D5-B4E7-44F4864714D7}" srcOrd="1" destOrd="0" presId="urn:microsoft.com/office/officeart/2005/8/layout/hList7"/>
    <dgm:cxn modelId="{4F92A725-ACD1-4CF4-A3CB-7147B9FBB710}" type="presParOf" srcId="{B29B1904-6DF8-40C4-BFF3-134F782ECDB6}" destId="{7CC4F128-B913-401A-A821-5FEBD2FA30C2}" srcOrd="2" destOrd="0" presId="urn:microsoft.com/office/officeart/2005/8/layout/hList7"/>
    <dgm:cxn modelId="{954FB6D0-B2AA-4CF3-8857-3E6628D5FDCD}" type="presParOf" srcId="{B29B1904-6DF8-40C4-BFF3-134F782ECDB6}" destId="{1F3EC653-B32E-44CF-8840-E7C7DA31D16A}" srcOrd="3" destOrd="0" presId="urn:microsoft.com/office/officeart/2005/8/layout/hList7"/>
    <dgm:cxn modelId="{5B0D69D4-150D-41F0-9E38-FE539480E7BF}" type="presParOf" srcId="{A31FB9F3-CC86-4DFD-AE00-3AC7BC8237DE}" destId="{4829726E-8810-4097-983C-A09D12279ABA}" srcOrd="3" destOrd="0" presId="urn:microsoft.com/office/officeart/2005/8/layout/hList7"/>
    <dgm:cxn modelId="{DB86702D-7BC6-4A0B-9DBA-81EA625C0F0F}" type="presParOf" srcId="{A31FB9F3-CC86-4DFD-AE00-3AC7BC8237DE}" destId="{AD443C0A-4D21-4F0B-8AB1-A98DC3BB98BD}" srcOrd="4" destOrd="0" presId="urn:microsoft.com/office/officeart/2005/8/layout/hList7"/>
    <dgm:cxn modelId="{E73AF67C-0DD5-4FF7-A595-C3E3EB35D9FB}" type="presParOf" srcId="{AD443C0A-4D21-4F0B-8AB1-A98DC3BB98BD}" destId="{93D0FE08-0C42-4512-9F5D-E66B5DE1B0FE}" srcOrd="0" destOrd="0" presId="urn:microsoft.com/office/officeart/2005/8/layout/hList7"/>
    <dgm:cxn modelId="{1CFCED36-8C31-4F3A-AA2D-E9C2F31E0CA9}" type="presParOf" srcId="{AD443C0A-4D21-4F0B-8AB1-A98DC3BB98BD}" destId="{8AA2C03C-3478-4A9B-8F5A-2B821D8FCB91}" srcOrd="1" destOrd="0" presId="urn:microsoft.com/office/officeart/2005/8/layout/hList7"/>
    <dgm:cxn modelId="{F89ED83F-740A-419A-8273-4C7874757A3B}" type="presParOf" srcId="{AD443C0A-4D21-4F0B-8AB1-A98DC3BB98BD}" destId="{0641B4B6-F3EA-4833-AA6D-913418BCAFF3}" srcOrd="2" destOrd="0" presId="urn:microsoft.com/office/officeart/2005/8/layout/hList7"/>
    <dgm:cxn modelId="{0C78D9B2-AACC-4E7B-86C6-9325FC739CB2}" type="presParOf" srcId="{AD443C0A-4D21-4F0B-8AB1-A98DC3BB98BD}" destId="{196908F9-9BF7-4B47-ACE4-1ABF93E1A41B}" srcOrd="3" destOrd="0" presId="urn:microsoft.com/office/officeart/2005/8/layout/hList7"/>
    <dgm:cxn modelId="{3ED4FC8E-22E7-4042-A627-3C12D8D78E13}" type="presParOf" srcId="{A31FB9F3-CC86-4DFD-AE00-3AC7BC8237DE}" destId="{D756A8A2-66E4-4FB2-8353-E274F028BF8D}" srcOrd="5" destOrd="0" presId="urn:microsoft.com/office/officeart/2005/8/layout/hList7"/>
    <dgm:cxn modelId="{A1B9B6F5-076C-4190-9116-3C0E84F06044}" type="presParOf" srcId="{A31FB9F3-CC86-4DFD-AE00-3AC7BC8237DE}" destId="{FE4EA4E3-5843-413A-8098-73BCFB77A749}" srcOrd="6" destOrd="0" presId="urn:microsoft.com/office/officeart/2005/8/layout/hList7"/>
    <dgm:cxn modelId="{EBBC7B16-8AB9-46DD-A0CE-2A37C6D5B805}" type="presParOf" srcId="{FE4EA4E3-5843-413A-8098-73BCFB77A749}" destId="{3FA019A2-388F-4B01-87A2-B4AD32DA6D00}" srcOrd="0" destOrd="0" presId="urn:microsoft.com/office/officeart/2005/8/layout/hList7"/>
    <dgm:cxn modelId="{5516B8AC-241D-4500-B623-4C63DEBA2902}" type="presParOf" srcId="{FE4EA4E3-5843-413A-8098-73BCFB77A749}" destId="{28D1273A-453C-4631-8489-0E5160D370E4}" srcOrd="1" destOrd="0" presId="urn:microsoft.com/office/officeart/2005/8/layout/hList7"/>
    <dgm:cxn modelId="{C28F1C38-BA75-4902-BAE1-DD2D6452CD94}" type="presParOf" srcId="{FE4EA4E3-5843-413A-8098-73BCFB77A749}" destId="{0858E0CD-8F57-4C03-B89E-5FD4FD1D12A0}" srcOrd="2" destOrd="0" presId="urn:microsoft.com/office/officeart/2005/8/layout/hList7"/>
    <dgm:cxn modelId="{C28C0252-C840-44C5-9923-975556473D95}" type="presParOf" srcId="{FE4EA4E3-5843-413A-8098-73BCFB77A749}" destId="{56837FA3-71FB-4E52-BFE5-DA49D6145329}" srcOrd="3" destOrd="0" presId="urn:microsoft.com/office/officeart/2005/8/layout/hList7"/>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2395C3-1396-4498-A763-1E2B7134D016}" type="doc">
      <dgm:prSet loTypeId="urn:microsoft.com/office/officeart/2005/8/layout/hList7" loCatId="list" qsTypeId="urn:microsoft.com/office/officeart/2005/8/quickstyle/simple1" qsCatId="simple" csTypeId="urn:microsoft.com/office/officeart/2005/8/colors/accent1_2" csCatId="accent1" phldr="1"/>
      <dgm:spPr/>
    </dgm:pt>
    <dgm:pt modelId="{389266CA-F420-419D-958E-B102B41BCC3D}">
      <dgm:prSet phldrT="[Text]" custT="1"/>
      <dgm:spPr>
        <a:solidFill>
          <a:srgbClr val="009BA4"/>
        </a:solidFill>
      </dgm:spPr>
      <dgm:t>
        <a:bodyPr/>
        <a:lstStyle/>
        <a:p>
          <a:endParaRPr lang="en-US" sz="1400"/>
        </a:p>
        <a:p>
          <a:endParaRPr lang="en-US" sz="1400"/>
        </a:p>
        <a:p>
          <a:r>
            <a:rPr lang="en-US" sz="1400"/>
            <a:t>The m.1555A&gt;G gene variant is the most common mitochondrial DNA variant; estimated prevalence of 0.2% in the general population</a:t>
          </a:r>
          <a:endParaRPr lang="en-GB" sz="1400"/>
        </a:p>
      </dgm:t>
    </dgm:pt>
    <dgm:pt modelId="{3F8B9DC2-BBC6-42D2-8086-B0D9C286CC8B}" type="parTrans" cxnId="{632A60B3-DAC4-4C45-82A6-05157C1529FF}">
      <dgm:prSet/>
      <dgm:spPr/>
      <dgm:t>
        <a:bodyPr/>
        <a:lstStyle/>
        <a:p>
          <a:endParaRPr lang="en-GB"/>
        </a:p>
      </dgm:t>
    </dgm:pt>
    <dgm:pt modelId="{7F73A8B6-EBE6-4BDF-B5C5-52867774683D}" type="sibTrans" cxnId="{632A60B3-DAC4-4C45-82A6-05157C1529FF}">
      <dgm:prSet/>
      <dgm:spPr/>
      <dgm:t>
        <a:bodyPr/>
        <a:lstStyle/>
        <a:p>
          <a:endParaRPr lang="en-GB"/>
        </a:p>
      </dgm:t>
    </dgm:pt>
    <dgm:pt modelId="{C4001C1D-86FD-4915-8DAF-19AF47B2563D}">
      <dgm:prSet phldrT="[Text]" custT="1"/>
      <dgm:spPr>
        <a:solidFill>
          <a:srgbClr val="009481"/>
        </a:solidFill>
      </dgm:spPr>
      <dgm:t>
        <a:bodyPr/>
        <a:lstStyle/>
        <a:p>
          <a:r>
            <a:rPr lang="en-US" sz="1400">
              <a:solidFill>
                <a:schemeClr val="bg1"/>
              </a:solidFill>
              <a:latin typeface="Metropolis Light"/>
            </a:rPr>
            <a:t>The m1555G variant is associated with deafness</a:t>
          </a:r>
          <a:endParaRPr lang="en-GB" sz="1400">
            <a:solidFill>
              <a:schemeClr val="bg1"/>
            </a:solidFill>
          </a:endParaRPr>
        </a:p>
      </dgm:t>
    </dgm:pt>
    <dgm:pt modelId="{1264489B-287A-4C72-BCBB-F7D6857825C7}" type="parTrans" cxnId="{31372E4B-6A24-4638-A738-AFFF7519AFD5}">
      <dgm:prSet/>
      <dgm:spPr/>
      <dgm:t>
        <a:bodyPr/>
        <a:lstStyle/>
        <a:p>
          <a:endParaRPr lang="en-GB"/>
        </a:p>
      </dgm:t>
    </dgm:pt>
    <dgm:pt modelId="{4116CFEE-A172-42FD-BA1E-3059E8466BFE}" type="sibTrans" cxnId="{31372E4B-6A24-4638-A738-AFFF7519AFD5}">
      <dgm:prSet/>
      <dgm:spPr/>
      <dgm:t>
        <a:bodyPr/>
        <a:lstStyle/>
        <a:p>
          <a:endParaRPr lang="en-GB"/>
        </a:p>
      </dgm:t>
    </dgm:pt>
    <dgm:pt modelId="{C8B887EB-5F38-4D75-BCB9-36179D131D0E}">
      <dgm:prSet phldrT="[Text]" custT="1"/>
      <dgm:spPr>
        <a:solidFill>
          <a:srgbClr val="87CDD5"/>
        </a:solidFill>
      </dgm:spPr>
      <dgm:t>
        <a:bodyPr/>
        <a:lstStyle/>
        <a:p>
          <a:pPr defTabSz="622300"/>
          <a:endParaRPr lang="en-US" sz="1400">
            <a:solidFill>
              <a:schemeClr val="bg1"/>
            </a:solidFill>
            <a:latin typeface="Metropolis Light"/>
          </a:endParaRPr>
        </a:p>
        <a:p>
          <a:pPr defTabSz="1347788"/>
          <a:r>
            <a:rPr lang="en-US" sz="1400">
              <a:solidFill>
                <a:schemeClr val="bg1"/>
              </a:solidFill>
              <a:latin typeface="Metropolis Light"/>
            </a:rPr>
            <a:t>The gene is maternally inherited and can affect anyone with the variant at any point in their life</a:t>
          </a:r>
          <a:endParaRPr lang="en-GB" sz="1400"/>
        </a:p>
      </dgm:t>
    </dgm:pt>
    <dgm:pt modelId="{FF64EE1A-E7E4-4D99-944C-613A79AA82F8}" type="parTrans" cxnId="{DD659FB9-8A3C-4DC6-B374-5C87FB9D3583}">
      <dgm:prSet/>
      <dgm:spPr/>
      <dgm:t>
        <a:bodyPr/>
        <a:lstStyle/>
        <a:p>
          <a:endParaRPr lang="en-GB"/>
        </a:p>
      </dgm:t>
    </dgm:pt>
    <dgm:pt modelId="{0587E175-C387-48D3-ABD6-097A74C3003B}" type="sibTrans" cxnId="{DD659FB9-8A3C-4DC6-B374-5C87FB9D3583}">
      <dgm:prSet/>
      <dgm:spPr/>
      <dgm:t>
        <a:bodyPr/>
        <a:lstStyle/>
        <a:p>
          <a:endParaRPr lang="en-GB"/>
        </a:p>
      </dgm:t>
    </dgm:pt>
    <dgm:pt modelId="{E2AE166C-D13C-4F25-8E3C-062AB25BFD03}">
      <dgm:prSet custT="1"/>
      <dgm:spPr>
        <a:solidFill>
          <a:srgbClr val="009BA4"/>
        </a:solidFill>
      </dgm:spPr>
      <dgm:t>
        <a:bodyPr/>
        <a:lstStyle/>
        <a:p>
          <a:endParaRPr lang="en-US" sz="1400"/>
        </a:p>
        <a:p>
          <a:endParaRPr lang="en-US" sz="1400" b="0"/>
        </a:p>
        <a:p>
          <a:r>
            <a:rPr lang="en-US" sz="1400" b="0"/>
            <a:t>The Genedrive® MT-RNR1 ID Kit is a qualitative in vitro diagnostic (IVD) molecular test for the detection of the m.1555A&gt;G gene variant</a:t>
          </a:r>
          <a:endParaRPr lang="en-GB" sz="1400"/>
        </a:p>
      </dgm:t>
    </dgm:pt>
    <dgm:pt modelId="{D2B452DF-881C-49F8-AF48-F4450F61A272}" type="parTrans" cxnId="{BEE81EC7-6CF2-437E-B308-8A868C723FC1}">
      <dgm:prSet/>
      <dgm:spPr/>
      <dgm:t>
        <a:bodyPr/>
        <a:lstStyle/>
        <a:p>
          <a:endParaRPr lang="en-GB"/>
        </a:p>
      </dgm:t>
    </dgm:pt>
    <dgm:pt modelId="{75A348F5-D55D-4450-9F7C-56088978C695}" type="sibTrans" cxnId="{BEE81EC7-6CF2-437E-B308-8A868C723FC1}">
      <dgm:prSet/>
      <dgm:spPr/>
      <dgm:t>
        <a:bodyPr/>
        <a:lstStyle/>
        <a:p>
          <a:endParaRPr lang="en-GB"/>
        </a:p>
      </dgm:t>
    </dgm:pt>
    <dgm:pt modelId="{045863CE-D6CC-428F-9513-807D0DC8AAEC}" type="pres">
      <dgm:prSet presAssocID="{862395C3-1396-4498-A763-1E2B7134D016}" presName="Name0" presStyleCnt="0">
        <dgm:presLayoutVars>
          <dgm:dir/>
          <dgm:resizeHandles val="exact"/>
        </dgm:presLayoutVars>
      </dgm:prSet>
      <dgm:spPr/>
    </dgm:pt>
    <dgm:pt modelId="{35097D4C-54FA-4618-83E7-5886210ECCA3}" type="pres">
      <dgm:prSet presAssocID="{862395C3-1396-4498-A763-1E2B7134D016}" presName="fgShape" presStyleLbl="fgShp" presStyleIdx="0" presStyleCnt="1"/>
      <dgm:spPr>
        <a:noFill/>
        <a:ln>
          <a:noFill/>
        </a:ln>
      </dgm:spPr>
    </dgm:pt>
    <dgm:pt modelId="{A31FB9F3-CC86-4DFD-AE00-3AC7BC8237DE}" type="pres">
      <dgm:prSet presAssocID="{862395C3-1396-4498-A763-1E2B7134D016}" presName="linComp" presStyleCnt="0"/>
      <dgm:spPr/>
    </dgm:pt>
    <dgm:pt modelId="{05531664-DF7F-4628-AF33-5A37E59A775B}" type="pres">
      <dgm:prSet presAssocID="{389266CA-F420-419D-958E-B102B41BCC3D}" presName="compNode" presStyleCnt="0"/>
      <dgm:spPr/>
    </dgm:pt>
    <dgm:pt modelId="{80259344-9C9C-4705-B888-F41AD0E3F4E7}" type="pres">
      <dgm:prSet presAssocID="{389266CA-F420-419D-958E-B102B41BCC3D}" presName="bkgdShape" presStyleLbl="node1" presStyleIdx="0" presStyleCnt="4" custLinFactX="-55729" custLinFactNeighborX="-100000" custLinFactNeighborY="-23335"/>
      <dgm:spPr/>
    </dgm:pt>
    <dgm:pt modelId="{BF0C377A-BE98-4F4B-A95A-89BA4A52C355}" type="pres">
      <dgm:prSet presAssocID="{389266CA-F420-419D-958E-B102B41BCC3D}" presName="nodeTx" presStyleLbl="node1" presStyleIdx="0" presStyleCnt="4">
        <dgm:presLayoutVars>
          <dgm:bulletEnabled val="1"/>
        </dgm:presLayoutVars>
      </dgm:prSet>
      <dgm:spPr/>
    </dgm:pt>
    <dgm:pt modelId="{0313F919-2508-4CBC-8064-72AE93FBFCC4}" type="pres">
      <dgm:prSet presAssocID="{389266CA-F420-419D-958E-B102B41BCC3D}" presName="invisiNode" presStyleLbl="node1" presStyleIdx="0" presStyleCnt="4"/>
      <dgm:spPr/>
    </dgm:pt>
    <dgm:pt modelId="{3D3576DA-6D9C-4B6C-931D-C6654A4A4604}" type="pres">
      <dgm:prSet presAssocID="{389266CA-F420-419D-958E-B102B41BCC3D}" presName="imagNode" presStyleLbl="fgImgPlace1" presStyleIdx="0" presStyleCnt="4"/>
      <dgm:spPr>
        <a:solidFill>
          <a:schemeClr val="bg1"/>
        </a:solidFill>
        <a:ln>
          <a:solidFill>
            <a:schemeClr val="bg1"/>
          </a:solidFill>
        </a:ln>
      </dgm:spPr>
      <dgm:extLst>
        <a:ext uri="{E40237B7-FDA0-4F09-8148-C483321AD2D9}">
          <dgm14:cNvPr xmlns:dgm14="http://schemas.microsoft.com/office/drawing/2010/diagram" id="0" name="" descr="Group of people with solid fill"/>
        </a:ext>
      </dgm:extLst>
    </dgm:pt>
    <dgm:pt modelId="{189AE7BB-6EAC-4876-A7B9-D5859D2F3A96}" type="pres">
      <dgm:prSet presAssocID="{7F73A8B6-EBE6-4BDF-B5C5-52867774683D}" presName="sibTrans" presStyleLbl="sibTrans2D1" presStyleIdx="0" presStyleCnt="0"/>
      <dgm:spPr/>
    </dgm:pt>
    <dgm:pt modelId="{B29B1904-6DF8-40C4-BFF3-134F782ECDB6}" type="pres">
      <dgm:prSet presAssocID="{C4001C1D-86FD-4915-8DAF-19AF47B2563D}" presName="compNode" presStyleCnt="0"/>
      <dgm:spPr/>
    </dgm:pt>
    <dgm:pt modelId="{33D7DD6A-FE57-40B0-AF07-51C87A9B803D}" type="pres">
      <dgm:prSet presAssocID="{C4001C1D-86FD-4915-8DAF-19AF47B2563D}" presName="bkgdShape" presStyleLbl="node1" presStyleIdx="1" presStyleCnt="4"/>
      <dgm:spPr/>
    </dgm:pt>
    <dgm:pt modelId="{668FB4DC-6642-40D5-B4E7-44F4864714D7}" type="pres">
      <dgm:prSet presAssocID="{C4001C1D-86FD-4915-8DAF-19AF47B2563D}" presName="nodeTx" presStyleLbl="node1" presStyleIdx="1" presStyleCnt="4">
        <dgm:presLayoutVars>
          <dgm:bulletEnabled val="1"/>
        </dgm:presLayoutVars>
      </dgm:prSet>
      <dgm:spPr/>
    </dgm:pt>
    <dgm:pt modelId="{7CC4F128-B913-401A-A821-5FEBD2FA30C2}" type="pres">
      <dgm:prSet presAssocID="{C4001C1D-86FD-4915-8DAF-19AF47B2563D}" presName="invisiNode" presStyleLbl="node1" presStyleIdx="1" presStyleCnt="4"/>
      <dgm:spPr/>
    </dgm:pt>
    <dgm:pt modelId="{1F3EC653-B32E-44CF-8840-E7C7DA31D16A}" type="pres">
      <dgm:prSet presAssocID="{C4001C1D-86FD-4915-8DAF-19AF47B2563D}" presName="imagNode" presStyleLbl="fgImgPlace1" presStyleIdx="1" presStyleCnt="4"/>
      <dgm:spPr>
        <a:solidFill>
          <a:schemeClr val="bg1"/>
        </a:solidFill>
      </dgm:spPr>
    </dgm:pt>
    <dgm:pt modelId="{4829726E-8810-4097-983C-A09D12279ABA}" type="pres">
      <dgm:prSet presAssocID="{4116CFEE-A172-42FD-BA1E-3059E8466BFE}" presName="sibTrans" presStyleLbl="sibTrans2D1" presStyleIdx="0" presStyleCnt="0"/>
      <dgm:spPr/>
    </dgm:pt>
    <dgm:pt modelId="{AD443C0A-4D21-4F0B-8AB1-A98DC3BB98BD}" type="pres">
      <dgm:prSet presAssocID="{C8B887EB-5F38-4D75-BCB9-36179D131D0E}" presName="compNode" presStyleCnt="0"/>
      <dgm:spPr/>
    </dgm:pt>
    <dgm:pt modelId="{93D0FE08-0C42-4512-9F5D-E66B5DE1B0FE}" type="pres">
      <dgm:prSet presAssocID="{C8B887EB-5F38-4D75-BCB9-36179D131D0E}" presName="bkgdShape" presStyleLbl="node1" presStyleIdx="2" presStyleCnt="4" custLinFactNeighborX="1121" custLinFactNeighborY="2507"/>
      <dgm:spPr/>
    </dgm:pt>
    <dgm:pt modelId="{8AA2C03C-3478-4A9B-8F5A-2B821D8FCB91}" type="pres">
      <dgm:prSet presAssocID="{C8B887EB-5F38-4D75-BCB9-36179D131D0E}" presName="nodeTx" presStyleLbl="node1" presStyleIdx="2" presStyleCnt="4">
        <dgm:presLayoutVars>
          <dgm:bulletEnabled val="1"/>
        </dgm:presLayoutVars>
      </dgm:prSet>
      <dgm:spPr/>
    </dgm:pt>
    <dgm:pt modelId="{0641B4B6-F3EA-4833-AA6D-913418BCAFF3}" type="pres">
      <dgm:prSet presAssocID="{C8B887EB-5F38-4D75-BCB9-36179D131D0E}" presName="invisiNode" presStyleLbl="node1" presStyleIdx="2" presStyleCnt="4"/>
      <dgm:spPr/>
    </dgm:pt>
    <dgm:pt modelId="{196908F9-9BF7-4B47-ACE4-1ABF93E1A41B}" type="pres">
      <dgm:prSet presAssocID="{C8B887EB-5F38-4D75-BCB9-36179D131D0E}" presName="imagNode" presStyleLbl="fgImgPlace1" presStyleIdx="2" presStyleCnt="4" custLinFactNeighborX="1699" custLinFactNeighborY="-729"/>
      <dgm:spPr>
        <a:solidFill>
          <a:schemeClr val="bg1"/>
        </a:solidFill>
      </dgm:spPr>
      <dgm:extLst>
        <a:ext uri="{E40237B7-FDA0-4F09-8148-C483321AD2D9}">
          <dgm14:cNvPr xmlns:dgm14="http://schemas.microsoft.com/office/drawing/2010/diagram" id="0" name="" descr="Germ with solid fill"/>
        </a:ext>
      </dgm:extLst>
    </dgm:pt>
    <dgm:pt modelId="{D756A8A2-66E4-4FB2-8353-E274F028BF8D}" type="pres">
      <dgm:prSet presAssocID="{0587E175-C387-48D3-ABD6-097A74C3003B}" presName="sibTrans" presStyleLbl="sibTrans2D1" presStyleIdx="0" presStyleCnt="0"/>
      <dgm:spPr/>
    </dgm:pt>
    <dgm:pt modelId="{FE4EA4E3-5843-413A-8098-73BCFB77A749}" type="pres">
      <dgm:prSet presAssocID="{E2AE166C-D13C-4F25-8E3C-062AB25BFD03}" presName="compNode" presStyleCnt="0"/>
      <dgm:spPr/>
    </dgm:pt>
    <dgm:pt modelId="{3FA019A2-388F-4B01-87A2-B4AD32DA6D00}" type="pres">
      <dgm:prSet presAssocID="{E2AE166C-D13C-4F25-8E3C-062AB25BFD03}" presName="bkgdShape" presStyleLbl="node1" presStyleIdx="3" presStyleCnt="4" custLinFactNeighborX="33144" custLinFactNeighborY="-6963"/>
      <dgm:spPr/>
    </dgm:pt>
    <dgm:pt modelId="{28D1273A-453C-4631-8489-0E5160D370E4}" type="pres">
      <dgm:prSet presAssocID="{E2AE166C-D13C-4F25-8E3C-062AB25BFD03}" presName="nodeTx" presStyleLbl="node1" presStyleIdx="3" presStyleCnt="4">
        <dgm:presLayoutVars>
          <dgm:bulletEnabled val="1"/>
        </dgm:presLayoutVars>
      </dgm:prSet>
      <dgm:spPr/>
    </dgm:pt>
    <dgm:pt modelId="{0858E0CD-8F57-4C03-B89E-5FD4FD1D12A0}" type="pres">
      <dgm:prSet presAssocID="{E2AE166C-D13C-4F25-8E3C-062AB25BFD03}" presName="invisiNode" presStyleLbl="node1" presStyleIdx="3" presStyleCnt="4"/>
      <dgm:spPr/>
    </dgm:pt>
    <dgm:pt modelId="{56837FA3-71FB-4E52-BFE5-DA49D6145329}" type="pres">
      <dgm:prSet presAssocID="{E2AE166C-D13C-4F25-8E3C-062AB25BFD03}" presName="imagNode" presStyleLbl="fgImgPlace1" presStyleIdx="3" presStyleCnt="4"/>
      <dgm:spPr>
        <a:solidFill>
          <a:schemeClr val="bg1"/>
        </a:solidFill>
      </dgm:spPr>
    </dgm:pt>
  </dgm:ptLst>
  <dgm:cxnLst>
    <dgm:cxn modelId="{B170EF37-80EA-48FD-8DB0-AE5C10D1D794}" type="presOf" srcId="{C8B887EB-5F38-4D75-BCB9-36179D131D0E}" destId="{8AA2C03C-3478-4A9B-8F5A-2B821D8FCB91}" srcOrd="1" destOrd="0" presId="urn:microsoft.com/office/officeart/2005/8/layout/hList7"/>
    <dgm:cxn modelId="{5574B438-AB11-4E70-A1F0-AA11F128ED4C}" type="presOf" srcId="{E2AE166C-D13C-4F25-8E3C-062AB25BFD03}" destId="{28D1273A-453C-4631-8489-0E5160D370E4}" srcOrd="1" destOrd="0" presId="urn:microsoft.com/office/officeart/2005/8/layout/hList7"/>
    <dgm:cxn modelId="{BF81663B-79C1-407B-AF73-1556AF91E45C}" type="presOf" srcId="{E2AE166C-D13C-4F25-8E3C-062AB25BFD03}" destId="{3FA019A2-388F-4B01-87A2-B4AD32DA6D00}" srcOrd="0" destOrd="0" presId="urn:microsoft.com/office/officeart/2005/8/layout/hList7"/>
    <dgm:cxn modelId="{779CE95F-DCB9-421E-87A2-4273B3B28D69}" type="presOf" srcId="{C4001C1D-86FD-4915-8DAF-19AF47B2563D}" destId="{668FB4DC-6642-40D5-B4E7-44F4864714D7}" srcOrd="1" destOrd="0" presId="urn:microsoft.com/office/officeart/2005/8/layout/hList7"/>
    <dgm:cxn modelId="{FDE7AB48-A4D4-4616-9995-99023267A941}" type="presOf" srcId="{389266CA-F420-419D-958E-B102B41BCC3D}" destId="{80259344-9C9C-4705-B888-F41AD0E3F4E7}" srcOrd="0" destOrd="0" presId="urn:microsoft.com/office/officeart/2005/8/layout/hList7"/>
    <dgm:cxn modelId="{31372E4B-6A24-4638-A738-AFFF7519AFD5}" srcId="{862395C3-1396-4498-A763-1E2B7134D016}" destId="{C4001C1D-86FD-4915-8DAF-19AF47B2563D}" srcOrd="1" destOrd="0" parTransId="{1264489B-287A-4C72-BCBB-F7D6857825C7}" sibTransId="{4116CFEE-A172-42FD-BA1E-3059E8466BFE}"/>
    <dgm:cxn modelId="{9945287A-824E-47AF-86DB-3CFABF7C7DF7}" type="presOf" srcId="{4116CFEE-A172-42FD-BA1E-3059E8466BFE}" destId="{4829726E-8810-4097-983C-A09D12279ABA}" srcOrd="0" destOrd="0" presId="urn:microsoft.com/office/officeart/2005/8/layout/hList7"/>
    <dgm:cxn modelId="{ECAB1C81-2DCE-47E7-B240-39F957B9C6FF}" type="presOf" srcId="{7F73A8B6-EBE6-4BDF-B5C5-52867774683D}" destId="{189AE7BB-6EAC-4876-A7B9-D5859D2F3A96}" srcOrd="0" destOrd="0" presId="urn:microsoft.com/office/officeart/2005/8/layout/hList7"/>
    <dgm:cxn modelId="{C97D34B2-7680-4B48-9B70-4A73C12D6DA9}" type="presOf" srcId="{862395C3-1396-4498-A763-1E2B7134D016}" destId="{045863CE-D6CC-428F-9513-807D0DC8AAEC}" srcOrd="0" destOrd="0" presId="urn:microsoft.com/office/officeart/2005/8/layout/hList7"/>
    <dgm:cxn modelId="{632A60B3-DAC4-4C45-82A6-05157C1529FF}" srcId="{862395C3-1396-4498-A763-1E2B7134D016}" destId="{389266CA-F420-419D-958E-B102B41BCC3D}" srcOrd="0" destOrd="0" parTransId="{3F8B9DC2-BBC6-42D2-8086-B0D9C286CC8B}" sibTransId="{7F73A8B6-EBE6-4BDF-B5C5-52867774683D}"/>
    <dgm:cxn modelId="{DD659FB9-8A3C-4DC6-B374-5C87FB9D3583}" srcId="{862395C3-1396-4498-A763-1E2B7134D016}" destId="{C8B887EB-5F38-4D75-BCB9-36179D131D0E}" srcOrd="2" destOrd="0" parTransId="{FF64EE1A-E7E4-4D99-944C-613A79AA82F8}" sibTransId="{0587E175-C387-48D3-ABD6-097A74C3003B}"/>
    <dgm:cxn modelId="{BEE81EC7-6CF2-437E-B308-8A868C723FC1}" srcId="{862395C3-1396-4498-A763-1E2B7134D016}" destId="{E2AE166C-D13C-4F25-8E3C-062AB25BFD03}" srcOrd="3" destOrd="0" parTransId="{D2B452DF-881C-49F8-AF48-F4450F61A272}" sibTransId="{75A348F5-D55D-4450-9F7C-56088978C695}"/>
    <dgm:cxn modelId="{1E6759D0-9F66-4DA2-B77A-AFCD09266412}" type="presOf" srcId="{0587E175-C387-48D3-ABD6-097A74C3003B}" destId="{D756A8A2-66E4-4FB2-8353-E274F028BF8D}" srcOrd="0" destOrd="0" presId="urn:microsoft.com/office/officeart/2005/8/layout/hList7"/>
    <dgm:cxn modelId="{F09010D2-C523-4F20-AF02-660034A938D9}" type="presOf" srcId="{C8B887EB-5F38-4D75-BCB9-36179D131D0E}" destId="{93D0FE08-0C42-4512-9F5D-E66B5DE1B0FE}" srcOrd="0" destOrd="0" presId="urn:microsoft.com/office/officeart/2005/8/layout/hList7"/>
    <dgm:cxn modelId="{68D096DC-35F9-42D7-9D9E-E33A29A13092}" type="presOf" srcId="{389266CA-F420-419D-958E-B102B41BCC3D}" destId="{BF0C377A-BE98-4F4B-A95A-89BA4A52C355}" srcOrd="1" destOrd="0" presId="urn:microsoft.com/office/officeart/2005/8/layout/hList7"/>
    <dgm:cxn modelId="{F03203F4-CF89-493F-94A2-1C7ECDCB74D3}" type="presOf" srcId="{C4001C1D-86FD-4915-8DAF-19AF47B2563D}" destId="{33D7DD6A-FE57-40B0-AF07-51C87A9B803D}" srcOrd="0" destOrd="0" presId="urn:microsoft.com/office/officeart/2005/8/layout/hList7"/>
    <dgm:cxn modelId="{8A1CA41B-90AD-4AEF-8365-43C72858039D}" type="presParOf" srcId="{045863CE-D6CC-428F-9513-807D0DC8AAEC}" destId="{35097D4C-54FA-4618-83E7-5886210ECCA3}" srcOrd="0" destOrd="0" presId="urn:microsoft.com/office/officeart/2005/8/layout/hList7"/>
    <dgm:cxn modelId="{43A69D6B-37EC-477A-BB58-DCE900B42B1A}" type="presParOf" srcId="{045863CE-D6CC-428F-9513-807D0DC8AAEC}" destId="{A31FB9F3-CC86-4DFD-AE00-3AC7BC8237DE}" srcOrd="1" destOrd="0" presId="urn:microsoft.com/office/officeart/2005/8/layout/hList7"/>
    <dgm:cxn modelId="{6206707F-31B5-4BDB-BD96-C6E1A29D2765}" type="presParOf" srcId="{A31FB9F3-CC86-4DFD-AE00-3AC7BC8237DE}" destId="{05531664-DF7F-4628-AF33-5A37E59A775B}" srcOrd="0" destOrd="0" presId="urn:microsoft.com/office/officeart/2005/8/layout/hList7"/>
    <dgm:cxn modelId="{49049C98-F497-4180-A8DF-1E75E46A9731}" type="presParOf" srcId="{05531664-DF7F-4628-AF33-5A37E59A775B}" destId="{80259344-9C9C-4705-B888-F41AD0E3F4E7}" srcOrd="0" destOrd="0" presId="urn:microsoft.com/office/officeart/2005/8/layout/hList7"/>
    <dgm:cxn modelId="{9F02B68C-C333-4247-8D65-3C3501A98283}" type="presParOf" srcId="{05531664-DF7F-4628-AF33-5A37E59A775B}" destId="{BF0C377A-BE98-4F4B-A95A-89BA4A52C355}" srcOrd="1" destOrd="0" presId="urn:microsoft.com/office/officeart/2005/8/layout/hList7"/>
    <dgm:cxn modelId="{7FF73588-ECAA-49E8-A9AB-A5D8DBD1725B}" type="presParOf" srcId="{05531664-DF7F-4628-AF33-5A37E59A775B}" destId="{0313F919-2508-4CBC-8064-72AE93FBFCC4}" srcOrd="2" destOrd="0" presId="urn:microsoft.com/office/officeart/2005/8/layout/hList7"/>
    <dgm:cxn modelId="{2712F064-E79D-4F95-AAFD-51DDB0E9A25E}" type="presParOf" srcId="{05531664-DF7F-4628-AF33-5A37E59A775B}" destId="{3D3576DA-6D9C-4B6C-931D-C6654A4A4604}" srcOrd="3" destOrd="0" presId="urn:microsoft.com/office/officeart/2005/8/layout/hList7"/>
    <dgm:cxn modelId="{6D922E73-A7C4-4BB0-911C-46282FCF0801}" type="presParOf" srcId="{A31FB9F3-CC86-4DFD-AE00-3AC7BC8237DE}" destId="{189AE7BB-6EAC-4876-A7B9-D5859D2F3A96}" srcOrd="1" destOrd="0" presId="urn:microsoft.com/office/officeart/2005/8/layout/hList7"/>
    <dgm:cxn modelId="{8BFBEAF7-6424-41C2-B458-22B39F0AC54F}" type="presParOf" srcId="{A31FB9F3-CC86-4DFD-AE00-3AC7BC8237DE}" destId="{B29B1904-6DF8-40C4-BFF3-134F782ECDB6}" srcOrd="2" destOrd="0" presId="urn:microsoft.com/office/officeart/2005/8/layout/hList7"/>
    <dgm:cxn modelId="{95260D55-0A01-4FDA-9879-8FC6BB8BDEAA}" type="presParOf" srcId="{B29B1904-6DF8-40C4-BFF3-134F782ECDB6}" destId="{33D7DD6A-FE57-40B0-AF07-51C87A9B803D}" srcOrd="0" destOrd="0" presId="urn:microsoft.com/office/officeart/2005/8/layout/hList7"/>
    <dgm:cxn modelId="{47ADE3D2-0535-481D-A96A-F963FA155338}" type="presParOf" srcId="{B29B1904-6DF8-40C4-BFF3-134F782ECDB6}" destId="{668FB4DC-6642-40D5-B4E7-44F4864714D7}" srcOrd="1" destOrd="0" presId="urn:microsoft.com/office/officeart/2005/8/layout/hList7"/>
    <dgm:cxn modelId="{4F92A725-ACD1-4CF4-A3CB-7147B9FBB710}" type="presParOf" srcId="{B29B1904-6DF8-40C4-BFF3-134F782ECDB6}" destId="{7CC4F128-B913-401A-A821-5FEBD2FA30C2}" srcOrd="2" destOrd="0" presId="urn:microsoft.com/office/officeart/2005/8/layout/hList7"/>
    <dgm:cxn modelId="{954FB6D0-B2AA-4CF3-8857-3E6628D5FDCD}" type="presParOf" srcId="{B29B1904-6DF8-40C4-BFF3-134F782ECDB6}" destId="{1F3EC653-B32E-44CF-8840-E7C7DA31D16A}" srcOrd="3" destOrd="0" presId="urn:microsoft.com/office/officeart/2005/8/layout/hList7"/>
    <dgm:cxn modelId="{5B0D69D4-150D-41F0-9E38-FE539480E7BF}" type="presParOf" srcId="{A31FB9F3-CC86-4DFD-AE00-3AC7BC8237DE}" destId="{4829726E-8810-4097-983C-A09D12279ABA}" srcOrd="3" destOrd="0" presId="urn:microsoft.com/office/officeart/2005/8/layout/hList7"/>
    <dgm:cxn modelId="{DB86702D-7BC6-4A0B-9DBA-81EA625C0F0F}" type="presParOf" srcId="{A31FB9F3-CC86-4DFD-AE00-3AC7BC8237DE}" destId="{AD443C0A-4D21-4F0B-8AB1-A98DC3BB98BD}" srcOrd="4" destOrd="0" presId="urn:microsoft.com/office/officeart/2005/8/layout/hList7"/>
    <dgm:cxn modelId="{E73AF67C-0DD5-4FF7-A595-C3E3EB35D9FB}" type="presParOf" srcId="{AD443C0A-4D21-4F0B-8AB1-A98DC3BB98BD}" destId="{93D0FE08-0C42-4512-9F5D-E66B5DE1B0FE}" srcOrd="0" destOrd="0" presId="urn:microsoft.com/office/officeart/2005/8/layout/hList7"/>
    <dgm:cxn modelId="{1CFCED36-8C31-4F3A-AA2D-E9C2F31E0CA9}" type="presParOf" srcId="{AD443C0A-4D21-4F0B-8AB1-A98DC3BB98BD}" destId="{8AA2C03C-3478-4A9B-8F5A-2B821D8FCB91}" srcOrd="1" destOrd="0" presId="urn:microsoft.com/office/officeart/2005/8/layout/hList7"/>
    <dgm:cxn modelId="{F89ED83F-740A-419A-8273-4C7874757A3B}" type="presParOf" srcId="{AD443C0A-4D21-4F0B-8AB1-A98DC3BB98BD}" destId="{0641B4B6-F3EA-4833-AA6D-913418BCAFF3}" srcOrd="2" destOrd="0" presId="urn:microsoft.com/office/officeart/2005/8/layout/hList7"/>
    <dgm:cxn modelId="{0C78D9B2-AACC-4E7B-86C6-9325FC739CB2}" type="presParOf" srcId="{AD443C0A-4D21-4F0B-8AB1-A98DC3BB98BD}" destId="{196908F9-9BF7-4B47-ACE4-1ABF93E1A41B}" srcOrd="3" destOrd="0" presId="urn:microsoft.com/office/officeart/2005/8/layout/hList7"/>
    <dgm:cxn modelId="{3ED4FC8E-22E7-4042-A627-3C12D8D78E13}" type="presParOf" srcId="{A31FB9F3-CC86-4DFD-AE00-3AC7BC8237DE}" destId="{D756A8A2-66E4-4FB2-8353-E274F028BF8D}" srcOrd="5" destOrd="0" presId="urn:microsoft.com/office/officeart/2005/8/layout/hList7"/>
    <dgm:cxn modelId="{A1B9B6F5-076C-4190-9116-3C0E84F06044}" type="presParOf" srcId="{A31FB9F3-CC86-4DFD-AE00-3AC7BC8237DE}" destId="{FE4EA4E3-5843-413A-8098-73BCFB77A749}" srcOrd="6" destOrd="0" presId="urn:microsoft.com/office/officeart/2005/8/layout/hList7"/>
    <dgm:cxn modelId="{EBBC7B16-8AB9-46DD-A0CE-2A37C6D5B805}" type="presParOf" srcId="{FE4EA4E3-5843-413A-8098-73BCFB77A749}" destId="{3FA019A2-388F-4B01-87A2-B4AD32DA6D00}" srcOrd="0" destOrd="0" presId="urn:microsoft.com/office/officeart/2005/8/layout/hList7"/>
    <dgm:cxn modelId="{5516B8AC-241D-4500-B623-4C63DEBA2902}" type="presParOf" srcId="{FE4EA4E3-5843-413A-8098-73BCFB77A749}" destId="{28D1273A-453C-4631-8489-0E5160D370E4}" srcOrd="1" destOrd="0" presId="urn:microsoft.com/office/officeart/2005/8/layout/hList7"/>
    <dgm:cxn modelId="{C28F1C38-BA75-4902-BAE1-DD2D6452CD94}" type="presParOf" srcId="{FE4EA4E3-5843-413A-8098-73BCFB77A749}" destId="{0858E0CD-8F57-4C03-B89E-5FD4FD1D12A0}" srcOrd="2" destOrd="0" presId="urn:microsoft.com/office/officeart/2005/8/layout/hList7"/>
    <dgm:cxn modelId="{C28C0252-C840-44C5-9923-975556473D95}" type="presParOf" srcId="{FE4EA4E3-5843-413A-8098-73BCFB77A749}" destId="{56837FA3-71FB-4E52-BFE5-DA49D614532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59344-9C9C-4705-B888-F41AD0E3F4E7}">
      <dsp:nvSpPr>
        <dsp:cNvPr id="0" name=""/>
        <dsp:cNvSpPr/>
      </dsp:nvSpPr>
      <dsp:spPr>
        <a:xfrm>
          <a:off x="0" y="0"/>
          <a:ext cx="2114231" cy="4187967"/>
        </a:xfrm>
        <a:prstGeom prst="roundRect">
          <a:avLst>
            <a:gd name="adj" fmla="val 10000"/>
          </a:avLst>
        </a:prstGeom>
        <a:solidFill>
          <a:srgbClr val="009BA4"/>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a:solidFill>
              <a:srgbClr val="FFFFFF"/>
            </a:solidFill>
            <a:latin typeface="Calibri"/>
            <a:ea typeface="+mn-ea"/>
            <a:cs typeface="+mn-cs"/>
          </a:endParaRPr>
        </a:p>
        <a:p>
          <a:pPr marL="0" lvl="0" indent="0" algn="ctr" defTabSz="622300">
            <a:lnSpc>
              <a:spcPct val="90000"/>
            </a:lnSpc>
            <a:spcBef>
              <a:spcPct val="0"/>
            </a:spcBef>
            <a:spcAft>
              <a:spcPct val="35000"/>
            </a:spcAft>
            <a:buNone/>
          </a:pPr>
          <a:r>
            <a:rPr lang="en-US" sz="1400" kern="1200">
              <a:solidFill>
                <a:srgbClr val="FFFFFF"/>
              </a:solidFill>
              <a:latin typeface="Calibri"/>
              <a:ea typeface="+mn-ea"/>
              <a:cs typeface="+mn-cs"/>
            </a:rPr>
            <a:t>SNP (single nucleotide polymorphism) - Small mutation on mitochondrial DNA within a cell.</a:t>
          </a:r>
          <a:endParaRPr lang="en-GB" sz="1400" kern="1200">
            <a:solidFill>
              <a:srgbClr val="FFFFFF"/>
            </a:solidFill>
            <a:latin typeface="Calibri"/>
            <a:ea typeface="+mn-ea"/>
            <a:cs typeface="+mn-cs"/>
          </a:endParaRPr>
        </a:p>
      </dsp:txBody>
      <dsp:txXfrm>
        <a:off x="49065" y="1724251"/>
        <a:ext cx="2016101" cy="1577056"/>
      </dsp:txXfrm>
    </dsp:sp>
    <dsp:sp modelId="{3D3576DA-6D9C-4B6C-931D-C6654A4A4604}">
      <dsp:nvSpPr>
        <dsp:cNvPr id="0" name=""/>
        <dsp:cNvSpPr/>
      </dsp:nvSpPr>
      <dsp:spPr>
        <a:xfrm>
          <a:off x="361836" y="251278"/>
          <a:ext cx="1394593" cy="139459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3D7DD6A-FE57-40B0-AF07-51C87A9B803D}">
      <dsp:nvSpPr>
        <dsp:cNvPr id="0" name=""/>
        <dsp:cNvSpPr/>
      </dsp:nvSpPr>
      <dsp:spPr>
        <a:xfrm>
          <a:off x="2179675" y="0"/>
          <a:ext cx="2114231" cy="4187967"/>
        </a:xfrm>
        <a:prstGeom prst="roundRect">
          <a:avLst>
            <a:gd name="adj" fmla="val 10000"/>
          </a:avLst>
        </a:prstGeom>
        <a:solidFill>
          <a:srgbClr val="009481"/>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FFFFFF"/>
              </a:solidFill>
              <a:latin typeface="Calibri"/>
              <a:ea typeface="+mn-ea"/>
              <a:cs typeface="+mn-cs"/>
            </a:rPr>
            <a:t>Causes a slight change of the structure of a protein involved in protein synthesis.</a:t>
          </a:r>
          <a:endParaRPr lang="en-GB" sz="1400" kern="1200">
            <a:solidFill>
              <a:srgbClr val="FFFFFF"/>
            </a:solidFill>
            <a:latin typeface="Calibri"/>
            <a:ea typeface="+mn-ea"/>
            <a:cs typeface="+mn-cs"/>
          </a:endParaRPr>
        </a:p>
      </dsp:txBody>
      <dsp:txXfrm>
        <a:off x="2228740" y="1724251"/>
        <a:ext cx="2016101" cy="1577056"/>
      </dsp:txXfrm>
    </dsp:sp>
    <dsp:sp modelId="{1F3EC653-B32E-44CF-8840-E7C7DA31D16A}">
      <dsp:nvSpPr>
        <dsp:cNvPr id="0" name=""/>
        <dsp:cNvSpPr/>
      </dsp:nvSpPr>
      <dsp:spPr>
        <a:xfrm>
          <a:off x="2539494" y="251278"/>
          <a:ext cx="1394593" cy="139459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3D0FE08-0C42-4512-9F5D-E66B5DE1B0FE}">
      <dsp:nvSpPr>
        <dsp:cNvPr id="0" name=""/>
        <dsp:cNvSpPr/>
      </dsp:nvSpPr>
      <dsp:spPr>
        <a:xfrm>
          <a:off x="4381034" y="0"/>
          <a:ext cx="2114231" cy="4187967"/>
        </a:xfrm>
        <a:prstGeom prst="roundRect">
          <a:avLst>
            <a:gd name="adj" fmla="val 10000"/>
          </a:avLst>
        </a:prstGeom>
        <a:solidFill>
          <a:srgbClr val="87CDD5"/>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FFFFFF"/>
              </a:solidFill>
              <a:latin typeface="Calibri"/>
              <a:ea typeface="+mn-ea"/>
              <a:cs typeface="+mn-cs"/>
            </a:rPr>
            <a:t>This structural change can cause the protein to “look” like a bacterial cell</a:t>
          </a:r>
          <a:endParaRPr lang="en-GB" sz="1400" kern="1200">
            <a:solidFill>
              <a:srgbClr val="FFFFFF"/>
            </a:solidFill>
            <a:latin typeface="Calibri"/>
            <a:ea typeface="+mn-ea"/>
            <a:cs typeface="+mn-cs"/>
          </a:endParaRPr>
        </a:p>
      </dsp:txBody>
      <dsp:txXfrm>
        <a:off x="4430099" y="1724251"/>
        <a:ext cx="2016101" cy="1577056"/>
      </dsp:txXfrm>
    </dsp:sp>
    <dsp:sp modelId="{196908F9-9BF7-4B47-ACE4-1ABF93E1A41B}">
      <dsp:nvSpPr>
        <dsp:cNvPr id="0" name=""/>
        <dsp:cNvSpPr/>
      </dsp:nvSpPr>
      <dsp:spPr>
        <a:xfrm>
          <a:off x="4740846" y="241111"/>
          <a:ext cx="1394593" cy="1394593"/>
        </a:xfrm>
        <a:prstGeom prst="ellipse">
          <a:avLst/>
        </a:prstGeom>
        <a:solidFill>
          <a:srgbClr val="FFFFFF"/>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FA019A2-388F-4B01-87A2-B4AD32DA6D00}">
      <dsp:nvSpPr>
        <dsp:cNvPr id="0" name=""/>
        <dsp:cNvSpPr/>
      </dsp:nvSpPr>
      <dsp:spPr>
        <a:xfrm>
          <a:off x="6537008" y="0"/>
          <a:ext cx="2114231" cy="4187967"/>
        </a:xfrm>
        <a:prstGeom prst="roundRect">
          <a:avLst>
            <a:gd name="adj" fmla="val 10000"/>
          </a:avLst>
        </a:prstGeom>
        <a:solidFill>
          <a:srgbClr val="009BA4"/>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a:solidFill>
              <a:srgbClr val="FFFFFF"/>
            </a:solidFill>
            <a:latin typeface="Calibri"/>
            <a:ea typeface="+mn-ea"/>
            <a:cs typeface="+mn-cs"/>
          </a:endParaRPr>
        </a:p>
        <a:p>
          <a:pPr marL="0" lvl="0" indent="0" algn="ctr" defTabSz="622300">
            <a:lnSpc>
              <a:spcPct val="90000"/>
            </a:lnSpc>
            <a:spcBef>
              <a:spcPct val="0"/>
            </a:spcBef>
            <a:spcAft>
              <a:spcPct val="35000"/>
            </a:spcAft>
            <a:buNone/>
          </a:pPr>
          <a:r>
            <a:rPr lang="en-US" sz="1400" kern="1200">
              <a:solidFill>
                <a:srgbClr val="FFFFFF"/>
              </a:solidFill>
              <a:latin typeface="Calibri"/>
              <a:ea typeface="+mn-ea"/>
              <a:cs typeface="+mn-cs"/>
            </a:rPr>
            <a:t>Certain antibiotics i.e., gentamicin can mistake these altered proteins as bacteria and attack them</a:t>
          </a:r>
          <a:endParaRPr lang="en-GB" sz="1400" kern="1200">
            <a:solidFill>
              <a:srgbClr val="FFFFFF"/>
            </a:solidFill>
            <a:latin typeface="Calibri"/>
            <a:ea typeface="+mn-ea"/>
            <a:cs typeface="+mn-cs"/>
          </a:endParaRPr>
        </a:p>
      </dsp:txBody>
      <dsp:txXfrm>
        <a:off x="6586073" y="1724251"/>
        <a:ext cx="2016101" cy="1577056"/>
      </dsp:txXfrm>
    </dsp:sp>
    <dsp:sp modelId="{56837FA3-71FB-4E52-BFE5-DA49D6145329}">
      <dsp:nvSpPr>
        <dsp:cNvPr id="0" name=""/>
        <dsp:cNvSpPr/>
      </dsp:nvSpPr>
      <dsp:spPr>
        <a:xfrm>
          <a:off x="6894810" y="251278"/>
          <a:ext cx="1394593" cy="1394593"/>
        </a:xfrm>
        <a:prstGeom prst="ellipse">
          <a:avLst/>
        </a:prstGeom>
        <a:solidFill>
          <a:srgbClr val="FFFFFF"/>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5097D4C-54FA-4618-83E7-5886210ECCA3}">
      <dsp:nvSpPr>
        <dsp:cNvPr id="0" name=""/>
        <dsp:cNvSpPr/>
      </dsp:nvSpPr>
      <dsp:spPr>
        <a:xfrm>
          <a:off x="346049" y="3350373"/>
          <a:ext cx="7959140" cy="628195"/>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59344-9C9C-4705-B888-F41AD0E3F4E7}">
      <dsp:nvSpPr>
        <dsp:cNvPr id="0" name=""/>
        <dsp:cNvSpPr/>
      </dsp:nvSpPr>
      <dsp:spPr>
        <a:xfrm>
          <a:off x="0" y="0"/>
          <a:ext cx="2114231" cy="4187967"/>
        </a:xfrm>
        <a:prstGeom prst="roundRect">
          <a:avLst>
            <a:gd name="adj" fmla="val 10000"/>
          </a:avLst>
        </a:prstGeom>
        <a:solidFill>
          <a:srgbClr val="009B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a:p>
        <a:p>
          <a:pPr marL="0" lvl="0" indent="0" algn="ctr" defTabSz="622300">
            <a:lnSpc>
              <a:spcPct val="90000"/>
            </a:lnSpc>
            <a:spcBef>
              <a:spcPct val="0"/>
            </a:spcBef>
            <a:spcAft>
              <a:spcPct val="35000"/>
            </a:spcAft>
            <a:buNone/>
          </a:pPr>
          <a:endParaRPr lang="en-US" sz="1400" kern="1200"/>
        </a:p>
        <a:p>
          <a:pPr marL="0" lvl="0" indent="0" algn="ctr" defTabSz="622300">
            <a:lnSpc>
              <a:spcPct val="90000"/>
            </a:lnSpc>
            <a:spcBef>
              <a:spcPct val="0"/>
            </a:spcBef>
            <a:spcAft>
              <a:spcPct val="35000"/>
            </a:spcAft>
            <a:buNone/>
          </a:pPr>
          <a:r>
            <a:rPr lang="en-US" sz="1400" kern="1200"/>
            <a:t>The m.1555A&gt;G gene variant is the most common mitochondrial DNA variant; estimated prevalence of 0.2% in the general population</a:t>
          </a:r>
          <a:endParaRPr lang="en-GB" sz="1400" kern="1200"/>
        </a:p>
      </dsp:txBody>
      <dsp:txXfrm>
        <a:off x="0" y="1675186"/>
        <a:ext cx="2114231" cy="1675186"/>
      </dsp:txXfrm>
    </dsp:sp>
    <dsp:sp modelId="{3D3576DA-6D9C-4B6C-931D-C6654A4A4604}">
      <dsp:nvSpPr>
        <dsp:cNvPr id="0" name=""/>
        <dsp:cNvSpPr/>
      </dsp:nvSpPr>
      <dsp:spPr>
        <a:xfrm>
          <a:off x="361836" y="251278"/>
          <a:ext cx="1394593" cy="1394593"/>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33D7DD6A-FE57-40B0-AF07-51C87A9B803D}">
      <dsp:nvSpPr>
        <dsp:cNvPr id="0" name=""/>
        <dsp:cNvSpPr/>
      </dsp:nvSpPr>
      <dsp:spPr>
        <a:xfrm>
          <a:off x="2179675" y="0"/>
          <a:ext cx="2114231" cy="4187967"/>
        </a:xfrm>
        <a:prstGeom prst="roundRect">
          <a:avLst>
            <a:gd name="adj" fmla="val 10000"/>
          </a:avLst>
        </a:prstGeom>
        <a:solidFill>
          <a:srgbClr val="00948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latin typeface="Metropolis Light"/>
            </a:rPr>
            <a:t>The m1555G variant is associated with deafness</a:t>
          </a:r>
          <a:endParaRPr lang="en-GB" sz="1400" kern="1200">
            <a:solidFill>
              <a:schemeClr val="bg1"/>
            </a:solidFill>
          </a:endParaRPr>
        </a:p>
      </dsp:txBody>
      <dsp:txXfrm>
        <a:off x="2179675" y="1675186"/>
        <a:ext cx="2114231" cy="1675186"/>
      </dsp:txXfrm>
    </dsp:sp>
    <dsp:sp modelId="{1F3EC653-B32E-44CF-8840-E7C7DA31D16A}">
      <dsp:nvSpPr>
        <dsp:cNvPr id="0" name=""/>
        <dsp:cNvSpPr/>
      </dsp:nvSpPr>
      <dsp:spPr>
        <a:xfrm>
          <a:off x="2539494" y="251278"/>
          <a:ext cx="1394593" cy="139459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D0FE08-0C42-4512-9F5D-E66B5DE1B0FE}">
      <dsp:nvSpPr>
        <dsp:cNvPr id="0" name=""/>
        <dsp:cNvSpPr/>
      </dsp:nvSpPr>
      <dsp:spPr>
        <a:xfrm>
          <a:off x="4381034" y="0"/>
          <a:ext cx="2114231" cy="4187967"/>
        </a:xfrm>
        <a:prstGeom prst="roundRect">
          <a:avLst>
            <a:gd name="adj" fmla="val 10000"/>
          </a:avLst>
        </a:prstGeom>
        <a:solidFill>
          <a:srgbClr val="87CD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bg1"/>
            </a:solidFill>
            <a:latin typeface="Metropolis Light"/>
          </a:endParaRPr>
        </a:p>
        <a:p>
          <a:pPr marL="0" lvl="0" indent="0" algn="ctr" defTabSz="1347788">
            <a:lnSpc>
              <a:spcPct val="90000"/>
            </a:lnSpc>
            <a:spcBef>
              <a:spcPct val="0"/>
            </a:spcBef>
            <a:spcAft>
              <a:spcPct val="35000"/>
            </a:spcAft>
            <a:buNone/>
          </a:pPr>
          <a:r>
            <a:rPr lang="en-US" sz="1400" kern="1200">
              <a:solidFill>
                <a:schemeClr val="bg1"/>
              </a:solidFill>
              <a:latin typeface="Metropolis Light"/>
            </a:rPr>
            <a:t>The gene is maternally inherited and can affect anyone with the variant at any point in their life</a:t>
          </a:r>
          <a:endParaRPr lang="en-GB" sz="1400" kern="1200"/>
        </a:p>
      </dsp:txBody>
      <dsp:txXfrm>
        <a:off x="4381034" y="1675186"/>
        <a:ext cx="2114231" cy="1675186"/>
      </dsp:txXfrm>
    </dsp:sp>
    <dsp:sp modelId="{196908F9-9BF7-4B47-ACE4-1ABF93E1A41B}">
      <dsp:nvSpPr>
        <dsp:cNvPr id="0" name=""/>
        <dsp:cNvSpPr/>
      </dsp:nvSpPr>
      <dsp:spPr>
        <a:xfrm>
          <a:off x="4740846" y="241111"/>
          <a:ext cx="1394593" cy="139459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A019A2-388F-4B01-87A2-B4AD32DA6D00}">
      <dsp:nvSpPr>
        <dsp:cNvPr id="0" name=""/>
        <dsp:cNvSpPr/>
      </dsp:nvSpPr>
      <dsp:spPr>
        <a:xfrm>
          <a:off x="6537008" y="0"/>
          <a:ext cx="2114231" cy="4187967"/>
        </a:xfrm>
        <a:prstGeom prst="roundRect">
          <a:avLst>
            <a:gd name="adj" fmla="val 10000"/>
          </a:avLst>
        </a:prstGeom>
        <a:solidFill>
          <a:srgbClr val="009B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a:p>
        <a:p>
          <a:pPr marL="0" lvl="0" indent="0" algn="ctr" defTabSz="622300">
            <a:lnSpc>
              <a:spcPct val="90000"/>
            </a:lnSpc>
            <a:spcBef>
              <a:spcPct val="0"/>
            </a:spcBef>
            <a:spcAft>
              <a:spcPct val="35000"/>
            </a:spcAft>
            <a:buNone/>
          </a:pPr>
          <a:endParaRPr lang="en-US" sz="1400" b="0" kern="1200"/>
        </a:p>
        <a:p>
          <a:pPr marL="0" lvl="0" indent="0" algn="ctr" defTabSz="622300">
            <a:lnSpc>
              <a:spcPct val="90000"/>
            </a:lnSpc>
            <a:spcBef>
              <a:spcPct val="0"/>
            </a:spcBef>
            <a:spcAft>
              <a:spcPct val="35000"/>
            </a:spcAft>
            <a:buNone/>
          </a:pPr>
          <a:r>
            <a:rPr lang="en-US" sz="1400" b="0" kern="1200"/>
            <a:t>The Genedrive® MT-RNR1 ID Kit is a qualitative in vitro diagnostic (IVD) molecular test for the detection of the m.1555A&gt;G gene variant</a:t>
          </a:r>
          <a:endParaRPr lang="en-GB" sz="1400" kern="1200"/>
        </a:p>
      </dsp:txBody>
      <dsp:txXfrm>
        <a:off x="6537008" y="1675186"/>
        <a:ext cx="2114231" cy="1675186"/>
      </dsp:txXfrm>
    </dsp:sp>
    <dsp:sp modelId="{56837FA3-71FB-4E52-BFE5-DA49D6145329}">
      <dsp:nvSpPr>
        <dsp:cNvPr id="0" name=""/>
        <dsp:cNvSpPr/>
      </dsp:nvSpPr>
      <dsp:spPr>
        <a:xfrm>
          <a:off x="6894810" y="251278"/>
          <a:ext cx="1394593" cy="139459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097D4C-54FA-4618-83E7-5886210ECCA3}">
      <dsp:nvSpPr>
        <dsp:cNvPr id="0" name=""/>
        <dsp:cNvSpPr/>
      </dsp:nvSpPr>
      <dsp:spPr>
        <a:xfrm>
          <a:off x="346049" y="3350373"/>
          <a:ext cx="7959140" cy="628195"/>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A678D-FD5A-47B1-B41C-46BC246DC66A}" type="datetimeFigureOut">
              <a:rPr lang="en-GB" smtClean="0"/>
              <a:t>06/10/2025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C980E-E10F-4E15-B319-A45A4DB6AF5E}" type="slidenum">
              <a:rPr lang="en-GB" smtClean="0"/>
              <a:t>‹#›</a:t>
            </a:fld>
            <a:endParaRPr lang="en-GB"/>
          </a:p>
        </p:txBody>
      </p:sp>
    </p:spTree>
    <p:extLst>
      <p:ext uri="{BB962C8B-B14F-4D97-AF65-F5344CB8AC3E}">
        <p14:creationId xmlns:p14="http://schemas.microsoft.com/office/powerpoint/2010/main" val="143800349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nice.org.uk/guidance/ng195/chapter/Recommendation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nice.org.uk/guidance/ng51/chapter/Antibiotic-therapy-intravenous-fluid-and-oxyge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mc.ncbi.nlm.nih.gov/articles/PMC8613315/"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ice.org.uk/guidance/hte6"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genedriveplc.com/press-releases/gdr_-_nihr_(21.11.24).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ema.europa.eu/en/documents/psusa/gentamicin-systemic-use-cmdh-scientific-conclusions-grounds-variation-amendments-product-information-timetable-implementation-psusa-00009159-202303_en.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inews.co.uk/news/health/simple-genetic-test-newborns-prevent-deafness-1543811"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genedriveplc.com/press-releases/gdr_-_nihr_(21.11.24).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genedriveplc.com/press-releases/gdr_-_nihr_(21.11.24).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Merge Vision &amp; Mission</a:t>
            </a:r>
          </a:p>
        </p:txBody>
      </p:sp>
      <p:sp>
        <p:nvSpPr>
          <p:cNvPr id="4" name="Slide Number Placeholder 3"/>
          <p:cNvSpPr>
            <a:spLocks noGrp="1"/>
          </p:cNvSpPr>
          <p:nvPr>
            <p:ph type="sldNum" sz="quarter" idx="5"/>
          </p:nvPr>
        </p:nvSpPr>
        <p:spPr/>
        <p:txBody>
          <a:bodyPr/>
          <a:lstStyle/>
          <a:p>
            <a:fld id="{1B2BF6B8-C8F8-417E-B885-D86DE17ED1C5}" type="slidenum">
              <a:rPr lang="en-GB" smtClean="0"/>
              <a:t>3</a:t>
            </a:fld>
            <a:endParaRPr lang="en-GB"/>
          </a:p>
        </p:txBody>
      </p:sp>
    </p:spTree>
    <p:extLst>
      <p:ext uri="{BB962C8B-B14F-4D97-AF65-F5344CB8AC3E}">
        <p14:creationId xmlns:p14="http://schemas.microsoft.com/office/powerpoint/2010/main" val="2394154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F6B8-C8F8-417E-B885-D86DE17ED1C5}" type="slidenum">
              <a:rPr lang="en-GB" smtClean="0"/>
              <a:t>17</a:t>
            </a:fld>
            <a:endParaRPr lang="en-GB"/>
          </a:p>
        </p:txBody>
      </p:sp>
    </p:spTree>
    <p:extLst>
      <p:ext uri="{BB962C8B-B14F-4D97-AF65-F5344CB8AC3E}">
        <p14:creationId xmlns:p14="http://schemas.microsoft.com/office/powerpoint/2010/main" val="7533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50184-6AED-00AA-558F-41045AD1E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E47EE0-8B78-4805-BFF9-305B23DEC0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DBD07C-4AB9-8538-EFF7-6805E290306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6209D56-C2EE-0B9D-288C-4383148952D5}"/>
              </a:ext>
            </a:extLst>
          </p:cNvPr>
          <p:cNvSpPr>
            <a:spLocks noGrp="1"/>
          </p:cNvSpPr>
          <p:nvPr>
            <p:ph type="sldNum" sz="quarter" idx="5"/>
          </p:nvPr>
        </p:nvSpPr>
        <p:spPr/>
        <p:txBody>
          <a:bodyPr/>
          <a:lstStyle/>
          <a:p>
            <a:fld id="{1B2BF6B8-C8F8-417E-B885-D86DE17ED1C5}" type="slidenum">
              <a:rPr lang="en-GB" smtClean="0"/>
              <a:t>18</a:t>
            </a:fld>
            <a:endParaRPr lang="en-GB"/>
          </a:p>
        </p:txBody>
      </p:sp>
    </p:spTree>
    <p:extLst>
      <p:ext uri="{BB962C8B-B14F-4D97-AF65-F5344CB8AC3E}">
        <p14:creationId xmlns:p14="http://schemas.microsoft.com/office/powerpoint/2010/main" val="2962600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4E5C1-907C-9AF8-F02D-22E18ABAA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639C8-08DF-00C6-F33B-7ABF027501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28BD0E-8F9B-F5FC-D8B9-239EB822C45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5604589-DA4A-256B-5F30-315B4560F23A}"/>
              </a:ext>
            </a:extLst>
          </p:cNvPr>
          <p:cNvSpPr>
            <a:spLocks noGrp="1"/>
          </p:cNvSpPr>
          <p:nvPr>
            <p:ph type="sldNum" sz="quarter" idx="5"/>
          </p:nvPr>
        </p:nvSpPr>
        <p:spPr/>
        <p:txBody>
          <a:bodyPr/>
          <a:lstStyle/>
          <a:p>
            <a:fld id="{1B2BF6B8-C8F8-417E-B885-D86DE17ED1C5}" type="slidenum">
              <a:rPr lang="en-GB" smtClean="0"/>
              <a:t>19</a:t>
            </a:fld>
            <a:endParaRPr lang="en-GB"/>
          </a:p>
        </p:txBody>
      </p:sp>
    </p:spTree>
    <p:extLst>
      <p:ext uri="{BB962C8B-B14F-4D97-AF65-F5344CB8AC3E}">
        <p14:creationId xmlns:p14="http://schemas.microsoft.com/office/powerpoint/2010/main" val="1611489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2239-1F27-15C3-2158-3021F8BF9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6ECB8-A03D-8103-A4AD-F2B655C7A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BEF352-C6E0-0EF0-C8C9-3E05C74A9BD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F2A51D0-C8F6-AA74-612B-A79FAFF3CA08}"/>
              </a:ext>
            </a:extLst>
          </p:cNvPr>
          <p:cNvSpPr>
            <a:spLocks noGrp="1"/>
          </p:cNvSpPr>
          <p:nvPr>
            <p:ph type="sldNum" sz="quarter" idx="5"/>
          </p:nvPr>
        </p:nvSpPr>
        <p:spPr/>
        <p:txBody>
          <a:bodyPr/>
          <a:lstStyle/>
          <a:p>
            <a:fld id="{1B2BF6B8-C8F8-417E-B885-D86DE17ED1C5}" type="slidenum">
              <a:rPr lang="en-GB" smtClean="0"/>
              <a:t>20</a:t>
            </a:fld>
            <a:endParaRPr lang="en-GB"/>
          </a:p>
        </p:txBody>
      </p:sp>
    </p:spTree>
    <p:extLst>
      <p:ext uri="{BB962C8B-B14F-4D97-AF65-F5344CB8AC3E}">
        <p14:creationId xmlns:p14="http://schemas.microsoft.com/office/powerpoint/2010/main" val="653860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EBF10-1999-9894-AA83-9E893D267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262FF-84C2-9032-591C-1F8A4FC7C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4C1EF-0CB1-64AF-C453-D30631C648B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7B172B0-F437-371D-370B-979F59B729CC}"/>
              </a:ext>
            </a:extLst>
          </p:cNvPr>
          <p:cNvSpPr>
            <a:spLocks noGrp="1"/>
          </p:cNvSpPr>
          <p:nvPr>
            <p:ph type="sldNum" sz="quarter" idx="5"/>
          </p:nvPr>
        </p:nvSpPr>
        <p:spPr/>
        <p:txBody>
          <a:bodyPr/>
          <a:lstStyle/>
          <a:p>
            <a:fld id="{1B2BF6B8-C8F8-417E-B885-D86DE17ED1C5}" type="slidenum">
              <a:rPr lang="en-GB" smtClean="0"/>
              <a:t>21</a:t>
            </a:fld>
            <a:endParaRPr lang="en-GB"/>
          </a:p>
        </p:txBody>
      </p:sp>
    </p:spTree>
    <p:extLst>
      <p:ext uri="{BB962C8B-B14F-4D97-AF65-F5344CB8AC3E}">
        <p14:creationId xmlns:p14="http://schemas.microsoft.com/office/powerpoint/2010/main" val="2764576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CDBDA-8682-31AF-97FC-941BAA489D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AC770-EA71-9DEE-D0CE-A85D57B85B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2932D-B428-B1BD-00A5-E63398534BE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ptos" panose="02110004020202020204"/>
                <a:ea typeface="+mn-ea"/>
                <a:cs typeface="+mn-cs"/>
              </a:rPr>
              <a:t>(1) Gentamicin monitoring to reduce adverse effects such as ototoxicity: https://www.nnuh.nhs.uk/publication/download/gentamicin-prescribing-v9/</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ptos" panose="02110004020202020204"/>
                <a:ea typeface="+mn-ea"/>
                <a:cs typeface="+mn-cs"/>
              </a:rPr>
              <a:t>(2) Individuals with MT-RNR1 variants are at increased risk of AIHL, even at standard dosages: https://cpicpgx.org/guidelines/guideline-for-aminoglycosides-and-mt-rnr1/</a:t>
            </a:r>
          </a:p>
        </p:txBody>
      </p:sp>
      <p:sp>
        <p:nvSpPr>
          <p:cNvPr id="4" name="Slide Number Placeholder 3">
            <a:extLst>
              <a:ext uri="{FF2B5EF4-FFF2-40B4-BE49-F238E27FC236}">
                <a16:creationId xmlns:a16="http://schemas.microsoft.com/office/drawing/2014/main" id="{7DBB08B1-7F97-4D88-9C2A-85ABC9F026C1}"/>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3928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A8E42-FB78-34FA-1C96-EF15AEBD5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5119A-7120-B03F-5EEE-0F4AB6AAC8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84E36-F37C-9491-CEE7-F01D69C5EB7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7C46F55-C672-B1FF-15F5-34DCEAD62705}"/>
              </a:ext>
            </a:extLst>
          </p:cNvPr>
          <p:cNvSpPr>
            <a:spLocks noGrp="1"/>
          </p:cNvSpPr>
          <p:nvPr>
            <p:ph type="sldNum" sz="quarter" idx="5"/>
          </p:nvPr>
        </p:nvSpPr>
        <p:spPr/>
        <p:txBody>
          <a:bodyPr/>
          <a:lstStyle/>
          <a:p>
            <a:fld id="{1B2BF6B8-C8F8-417E-B885-D86DE17ED1C5}" type="slidenum">
              <a:rPr lang="en-GB" smtClean="0"/>
              <a:t>23</a:t>
            </a:fld>
            <a:endParaRPr lang="en-GB"/>
          </a:p>
        </p:txBody>
      </p:sp>
    </p:spTree>
    <p:extLst>
      <p:ext uri="{BB962C8B-B14F-4D97-AF65-F5344CB8AC3E}">
        <p14:creationId xmlns:p14="http://schemas.microsoft.com/office/powerpoint/2010/main" val="2080397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4F2E6-6890-7CFB-E118-E6889CCB9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EF819-950A-7165-5998-67BB30548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3CA73-1F4A-A713-5951-70DE686AC487}"/>
              </a:ext>
            </a:extLst>
          </p:cNvPr>
          <p:cNvSpPr>
            <a:spLocks noGrp="1"/>
          </p:cNvSpPr>
          <p:nvPr>
            <p:ph type="body" idx="1"/>
          </p:nvPr>
        </p:nvSpPr>
        <p:spPr/>
        <p:txBody>
          <a:bodyPr/>
          <a:lstStyle/>
          <a:p>
            <a:r>
              <a:rPr lang="en-US"/>
              <a:t>Current Options and the 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Golden Hour = </a:t>
            </a:r>
            <a:r>
              <a:rPr lang="en-US" sz="1800">
                <a:effectLst/>
                <a:latin typeface="Segoe UI" panose="020B0502040204020203" pitchFamily="34" charset="0"/>
              </a:rPr>
              <a:t>the clinician has 1 hour to administer antibiotics from time of admission - this is based on suspicion of sepsis - as a sepsis diagnosis would take longer currently - this is in the NICE guidelines</a:t>
            </a:r>
            <a:endParaRPr lang="en-US" sz="1800">
              <a:effectLst/>
              <a:latin typeface="Arial" panose="020B0604020202020204" pitchFamily="34" charset="0"/>
            </a:endParaRPr>
          </a:p>
          <a:p>
            <a:r>
              <a:rPr lang="en-US"/>
              <a:t>Option 1 = how things are at the moment - 2% of population at risk of permanent hearing loss </a:t>
            </a:r>
          </a:p>
          <a:p>
            <a:r>
              <a:rPr lang="en-US"/>
              <a:t>Option 2 = not a cost-effective option, or a good idea due to concerns for antibiotic resistance, gentamicin is effective . Would contradict current NICE Guidance.</a:t>
            </a:r>
          </a:p>
          <a:p>
            <a:r>
              <a:rPr lang="en-US"/>
              <a:t>Option 3 = too long to wait, not an option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Option 4 = the solution to the clinical need, created with and for clinicians and patients in mind, </a:t>
            </a:r>
            <a:r>
              <a:rPr lang="en-US" sz="1800">
                <a:effectLst/>
                <a:latin typeface="Segoe UI" panose="020B0502040204020203" pitchFamily="34" charset="0"/>
              </a:rPr>
              <a:t>the time to result ensures treatment can be administered in a clinically actionable timeframe</a:t>
            </a:r>
            <a:endParaRPr lang="en-US" sz="1800">
              <a:effectLst/>
              <a:latin typeface="Arial" panose="020B0604020202020204" pitchFamily="34"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Innovative product</a:t>
            </a:r>
          </a:p>
          <a:p>
            <a:r>
              <a:rPr lang="en-US"/>
              <a:t>Nothing else currently on the market to meet these needs</a:t>
            </a:r>
          </a:p>
          <a:p>
            <a:endParaRPr lang="en-US"/>
          </a:p>
        </p:txBody>
      </p:sp>
      <p:sp>
        <p:nvSpPr>
          <p:cNvPr id="4" name="Slide Number Placeholder 3">
            <a:extLst>
              <a:ext uri="{FF2B5EF4-FFF2-40B4-BE49-F238E27FC236}">
                <a16:creationId xmlns:a16="http://schemas.microsoft.com/office/drawing/2014/main" id="{FF5B966A-45F3-9D53-F437-EC4E8336C5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552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F6B8-C8F8-417E-B885-D86DE17ED1C5}" type="slidenum">
              <a:rPr lang="en-GB" smtClean="0"/>
              <a:t>26</a:t>
            </a:fld>
            <a:endParaRPr lang="en-GB"/>
          </a:p>
        </p:txBody>
      </p:sp>
    </p:spTree>
    <p:extLst>
      <p:ext uri="{BB962C8B-B14F-4D97-AF65-F5344CB8AC3E}">
        <p14:creationId xmlns:p14="http://schemas.microsoft.com/office/powerpoint/2010/main" val="4197375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EC658-D954-9919-2573-18700198C9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D1E5D-AAFB-CDB7-A22E-4E9C7665A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E8463-3E05-EB0C-ABDD-36C29B2C334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2CA7ABF-7CB4-880F-12AC-AAB064984083}"/>
              </a:ext>
            </a:extLst>
          </p:cNvPr>
          <p:cNvSpPr>
            <a:spLocks noGrp="1"/>
          </p:cNvSpPr>
          <p:nvPr>
            <p:ph type="sldNum" sz="quarter" idx="5"/>
          </p:nvPr>
        </p:nvSpPr>
        <p:spPr/>
        <p:txBody>
          <a:bodyPr/>
          <a:lstStyle/>
          <a:p>
            <a:fld id="{1B2BF6B8-C8F8-417E-B885-D86DE17ED1C5}" type="slidenum">
              <a:rPr lang="en-GB" smtClean="0"/>
              <a:t>27</a:t>
            </a:fld>
            <a:endParaRPr lang="en-GB"/>
          </a:p>
        </p:txBody>
      </p:sp>
    </p:spTree>
    <p:extLst>
      <p:ext uri="{BB962C8B-B14F-4D97-AF65-F5344CB8AC3E}">
        <p14:creationId xmlns:p14="http://schemas.microsoft.com/office/powerpoint/2010/main" val="1890928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Pharmacogenetics</a:t>
            </a:r>
          </a:p>
          <a:p>
            <a:endParaRPr lang="en-GB"/>
          </a:p>
        </p:txBody>
      </p:sp>
      <p:sp>
        <p:nvSpPr>
          <p:cNvPr id="4" name="Slide Number Placeholder 3"/>
          <p:cNvSpPr>
            <a:spLocks noGrp="1"/>
          </p:cNvSpPr>
          <p:nvPr>
            <p:ph type="sldNum" sz="quarter" idx="5"/>
          </p:nvPr>
        </p:nvSpPr>
        <p:spPr/>
        <p:txBody>
          <a:bodyPr/>
          <a:lstStyle/>
          <a:p>
            <a:fld id="{1B2BF6B8-C8F8-417E-B885-D86DE17ED1C5}" type="slidenum">
              <a:rPr lang="en-GB" smtClean="0"/>
              <a:t>4</a:t>
            </a:fld>
            <a:endParaRPr lang="en-GB"/>
          </a:p>
        </p:txBody>
      </p:sp>
    </p:spTree>
    <p:extLst>
      <p:ext uri="{BB962C8B-B14F-4D97-AF65-F5344CB8AC3E}">
        <p14:creationId xmlns:p14="http://schemas.microsoft.com/office/powerpoint/2010/main" val="2531028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ptos" panose="020B0004020202020204" pitchFamily="34" charset="0"/>
                <a:ea typeface="Aptos" panose="020B0004020202020204" pitchFamily="34" charset="0"/>
                <a:cs typeface="Aptos" panose="020B0004020202020204" pitchFamily="34" charset="0"/>
              </a:rPr>
              <a:t>test fail that pathway is to avoid gent on test fail if no time to repeat test </a:t>
            </a:r>
            <a:endParaRPr lang="en-GB"/>
          </a:p>
        </p:txBody>
      </p:sp>
      <p:sp>
        <p:nvSpPr>
          <p:cNvPr id="4" name="Slide Number Placeholder 3"/>
          <p:cNvSpPr>
            <a:spLocks noGrp="1"/>
          </p:cNvSpPr>
          <p:nvPr>
            <p:ph type="sldNum" sz="quarter" idx="5"/>
          </p:nvPr>
        </p:nvSpPr>
        <p:spPr/>
        <p:txBody>
          <a:bodyPr/>
          <a:lstStyle/>
          <a:p>
            <a:fld id="{1B2BF6B8-C8F8-417E-B885-D86DE17ED1C5}" type="slidenum">
              <a:rPr lang="en-GB" smtClean="0"/>
              <a:t>30</a:t>
            </a:fld>
            <a:endParaRPr lang="en-GB"/>
          </a:p>
        </p:txBody>
      </p:sp>
    </p:spTree>
    <p:extLst>
      <p:ext uri="{BB962C8B-B14F-4D97-AF65-F5344CB8AC3E}">
        <p14:creationId xmlns:p14="http://schemas.microsoft.com/office/powerpoint/2010/main" val="1820303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3C980E-E10F-4E15-B319-A45A4DB6AF5E}" type="slidenum">
              <a:rPr lang="en-GB" smtClean="0"/>
              <a:t>31</a:t>
            </a:fld>
            <a:endParaRPr lang="en-GB"/>
          </a:p>
        </p:txBody>
      </p:sp>
    </p:spTree>
    <p:extLst>
      <p:ext uri="{BB962C8B-B14F-4D97-AF65-F5344CB8AC3E}">
        <p14:creationId xmlns:p14="http://schemas.microsoft.com/office/powerpoint/2010/main" val="1180445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D5EAE-F044-B9BA-67D6-0589F819B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F8DB4-3AB9-DA8E-5DE0-3D8C3B7AA2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F1C66-B182-0217-607E-B1B92A7E912C}"/>
              </a:ext>
            </a:extLst>
          </p:cNvPr>
          <p:cNvSpPr>
            <a:spLocks noGrp="1"/>
          </p:cNvSpPr>
          <p:nvPr>
            <p:ph type="body" idx="1"/>
          </p:nvPr>
        </p:nvSpPr>
        <p:spPr/>
        <p:txBody>
          <a:bodyPr/>
          <a:lstStyle/>
          <a:p>
            <a:r>
              <a:rPr lang="en-US" sz="1200"/>
              <a:t>SFTP (Secure file transfer procedure)</a:t>
            </a:r>
            <a:endParaRPr lang="en-GB"/>
          </a:p>
        </p:txBody>
      </p:sp>
      <p:sp>
        <p:nvSpPr>
          <p:cNvPr id="4" name="Slide Number Placeholder 3">
            <a:extLst>
              <a:ext uri="{FF2B5EF4-FFF2-40B4-BE49-F238E27FC236}">
                <a16:creationId xmlns:a16="http://schemas.microsoft.com/office/drawing/2014/main" id="{7ABFF17D-5816-9E08-325D-ED661B51FD8C}"/>
              </a:ext>
            </a:extLst>
          </p:cNvPr>
          <p:cNvSpPr>
            <a:spLocks noGrp="1"/>
          </p:cNvSpPr>
          <p:nvPr>
            <p:ph type="sldNum" sz="quarter" idx="5"/>
          </p:nvPr>
        </p:nvSpPr>
        <p:spPr/>
        <p:txBody>
          <a:bodyPr/>
          <a:lstStyle/>
          <a:p>
            <a:fld id="{1B2BF6B8-C8F8-417E-B885-D86DE17ED1C5}" type="slidenum">
              <a:rPr lang="en-GB" smtClean="0"/>
              <a:t>32</a:t>
            </a:fld>
            <a:endParaRPr lang="en-GB"/>
          </a:p>
        </p:txBody>
      </p:sp>
    </p:spTree>
    <p:extLst>
      <p:ext uri="{BB962C8B-B14F-4D97-AF65-F5344CB8AC3E}">
        <p14:creationId xmlns:p14="http://schemas.microsoft.com/office/powerpoint/2010/main" val="2838416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21388-6331-3E3D-E8D2-230E92B7EC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2EF212-50ED-1001-2A90-CAECE5A017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B135A-C505-5A6C-7AB7-ABA86C64CC03}"/>
              </a:ext>
            </a:extLst>
          </p:cNvPr>
          <p:cNvSpPr>
            <a:spLocks noGrp="1"/>
          </p:cNvSpPr>
          <p:nvPr>
            <p:ph type="body" idx="1"/>
          </p:nvPr>
        </p:nvSpPr>
        <p:spPr/>
        <p:txBody>
          <a:bodyPr/>
          <a:lstStyle/>
          <a:p>
            <a:r>
              <a:rPr lang="en-US" sz="1800"/>
              <a:t>The </a:t>
            </a:r>
            <a:r>
              <a:rPr lang="en-US" sz="1800" err="1"/>
              <a:t>Genedrive</a:t>
            </a:r>
            <a:r>
              <a:rPr lang="en-US" sz="1800"/>
              <a:t> System Automatically Displays Results on Screen with no need for interpretation</a:t>
            </a:r>
          </a:p>
          <a:p>
            <a:r>
              <a:rPr lang="en-US" sz="1800"/>
              <a:t>You can use the label printer to print results </a:t>
            </a:r>
          </a:p>
          <a:p>
            <a:r>
              <a:rPr lang="en-US" sz="1800"/>
              <a:t>You can also manually export results as a excel file (CSV) via Bluetooth to an Android Device </a:t>
            </a:r>
          </a:p>
          <a:p>
            <a:r>
              <a:rPr lang="en-US" sz="1800"/>
              <a:t>It is also possible to setup automatic export of results:</a:t>
            </a:r>
          </a:p>
          <a:p>
            <a:r>
              <a:rPr lang="en-US" sz="1800"/>
              <a:t>Either via SFTP </a:t>
            </a:r>
            <a:r>
              <a:rPr lang="en-GB" sz="1800"/>
              <a:t>(Secure File Transfer Protocol) to a server on the customer site </a:t>
            </a:r>
          </a:p>
          <a:p>
            <a:r>
              <a:rPr lang="en-GB" sz="1800"/>
              <a:t>Or through middleware into the EHR/EPR (electronic health/patient record). </a:t>
            </a:r>
          </a:p>
          <a:p>
            <a:r>
              <a:rPr lang="en-GB" sz="1800"/>
              <a:t>We are compatible with multiple middleware providers and </a:t>
            </a:r>
            <a:r>
              <a:rPr lang="en-GB" sz="1800" err="1"/>
              <a:t>Genedrive</a:t>
            </a:r>
            <a:r>
              <a:rPr lang="en-GB" sz="1800"/>
              <a:t> can provide instructions, specifications and support to help get you connected.</a:t>
            </a:r>
            <a:endParaRPr lang="en-US" sz="1800"/>
          </a:p>
        </p:txBody>
      </p:sp>
      <p:sp>
        <p:nvSpPr>
          <p:cNvPr id="4" name="Slide Number Placeholder 3">
            <a:extLst>
              <a:ext uri="{FF2B5EF4-FFF2-40B4-BE49-F238E27FC236}">
                <a16:creationId xmlns:a16="http://schemas.microsoft.com/office/drawing/2014/main" id="{7E95382C-0845-94E4-DA67-4E8661CCB613}"/>
              </a:ext>
            </a:extLst>
          </p:cNvPr>
          <p:cNvSpPr>
            <a:spLocks noGrp="1"/>
          </p:cNvSpPr>
          <p:nvPr>
            <p:ph type="sldNum" sz="quarter" idx="5"/>
          </p:nvPr>
        </p:nvSpPr>
        <p:spPr/>
        <p:txBody>
          <a:bodyPr/>
          <a:lstStyle/>
          <a:p>
            <a:fld id="{1B2BF6B8-C8F8-417E-B885-D86DE17ED1C5}" type="slidenum">
              <a:rPr lang="en-GB" smtClean="0"/>
              <a:t>33</a:t>
            </a:fld>
            <a:endParaRPr lang="en-GB"/>
          </a:p>
        </p:txBody>
      </p:sp>
    </p:spTree>
    <p:extLst>
      <p:ext uri="{BB962C8B-B14F-4D97-AF65-F5344CB8AC3E}">
        <p14:creationId xmlns:p14="http://schemas.microsoft.com/office/powerpoint/2010/main" val="3588687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07B4D-229F-13AA-3837-D243B216F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5C05E-9932-D000-0949-8805D33FEA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9BEED-5F64-F242-4440-3013B1A809AD}"/>
              </a:ext>
            </a:extLst>
          </p:cNvPr>
          <p:cNvSpPr>
            <a:spLocks noGrp="1"/>
          </p:cNvSpPr>
          <p:nvPr>
            <p:ph type="body" idx="1"/>
          </p:nvPr>
        </p:nvSpPr>
        <p:spPr/>
        <p:txBody>
          <a:bodyPr/>
          <a:lstStyle/>
          <a:p>
            <a:endParaRPr lang="en-US" sz="1800"/>
          </a:p>
        </p:txBody>
      </p:sp>
      <p:sp>
        <p:nvSpPr>
          <p:cNvPr id="4" name="Slide Number Placeholder 3">
            <a:extLst>
              <a:ext uri="{FF2B5EF4-FFF2-40B4-BE49-F238E27FC236}">
                <a16:creationId xmlns:a16="http://schemas.microsoft.com/office/drawing/2014/main" id="{CA5878C6-52D6-59E7-AA15-AD94D3052932}"/>
              </a:ext>
            </a:extLst>
          </p:cNvPr>
          <p:cNvSpPr>
            <a:spLocks noGrp="1"/>
          </p:cNvSpPr>
          <p:nvPr>
            <p:ph type="sldNum" sz="quarter" idx="5"/>
          </p:nvPr>
        </p:nvSpPr>
        <p:spPr/>
        <p:txBody>
          <a:bodyPr/>
          <a:lstStyle/>
          <a:p>
            <a:fld id="{1B2BF6B8-C8F8-417E-B885-D86DE17ED1C5}" type="slidenum">
              <a:rPr lang="en-GB" smtClean="0"/>
              <a:t>34</a:t>
            </a:fld>
            <a:endParaRPr lang="en-GB"/>
          </a:p>
        </p:txBody>
      </p:sp>
    </p:spTree>
    <p:extLst>
      <p:ext uri="{BB962C8B-B14F-4D97-AF65-F5344CB8AC3E}">
        <p14:creationId xmlns:p14="http://schemas.microsoft.com/office/powerpoint/2010/main" val="2609924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C8B6E-0D32-8E31-E3DD-1C5F5E75A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D3D08-CC02-36D3-C73C-43DE5EE46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5A407-F1B5-3FDF-0AC6-6DD28F88FB6A}"/>
              </a:ext>
            </a:extLst>
          </p:cNvPr>
          <p:cNvSpPr>
            <a:spLocks noGrp="1"/>
          </p:cNvSpPr>
          <p:nvPr>
            <p:ph type="body" idx="1"/>
          </p:nvPr>
        </p:nvSpPr>
        <p:spPr/>
        <p:txBody>
          <a:bodyPr/>
          <a:lstStyle/>
          <a:p>
            <a:endParaRPr lang="en-US" sz="1800"/>
          </a:p>
        </p:txBody>
      </p:sp>
      <p:sp>
        <p:nvSpPr>
          <p:cNvPr id="4" name="Slide Number Placeholder 3">
            <a:extLst>
              <a:ext uri="{FF2B5EF4-FFF2-40B4-BE49-F238E27FC236}">
                <a16:creationId xmlns:a16="http://schemas.microsoft.com/office/drawing/2014/main" id="{BAC4BF3D-CE3F-CBF0-E131-0CF0220C4EA3}"/>
              </a:ext>
            </a:extLst>
          </p:cNvPr>
          <p:cNvSpPr>
            <a:spLocks noGrp="1"/>
          </p:cNvSpPr>
          <p:nvPr>
            <p:ph type="sldNum" sz="quarter" idx="5"/>
          </p:nvPr>
        </p:nvSpPr>
        <p:spPr/>
        <p:txBody>
          <a:bodyPr/>
          <a:lstStyle/>
          <a:p>
            <a:fld id="{1B2BF6B8-C8F8-417E-B885-D86DE17ED1C5}" type="slidenum">
              <a:rPr lang="en-GB" smtClean="0"/>
              <a:t>35</a:t>
            </a:fld>
            <a:endParaRPr lang="en-GB"/>
          </a:p>
        </p:txBody>
      </p:sp>
    </p:spTree>
    <p:extLst>
      <p:ext uri="{BB962C8B-B14F-4D97-AF65-F5344CB8AC3E}">
        <p14:creationId xmlns:p14="http://schemas.microsoft.com/office/powerpoint/2010/main" val="2629101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54077-3767-DB4E-8714-44CF4A1D9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22510-1725-CEF5-3835-9F339EDF82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FD6D86-D4A4-4A45-8522-56ED781073A6}"/>
              </a:ext>
            </a:extLst>
          </p:cNvPr>
          <p:cNvSpPr>
            <a:spLocks noGrp="1"/>
          </p:cNvSpPr>
          <p:nvPr>
            <p:ph type="body" idx="1"/>
          </p:nvPr>
        </p:nvSpPr>
        <p:spPr/>
        <p:txBody>
          <a:bodyPr/>
          <a:lstStyle/>
          <a:p>
            <a:endParaRPr lang="en-US" sz="1800"/>
          </a:p>
        </p:txBody>
      </p:sp>
      <p:sp>
        <p:nvSpPr>
          <p:cNvPr id="4" name="Slide Number Placeholder 3">
            <a:extLst>
              <a:ext uri="{FF2B5EF4-FFF2-40B4-BE49-F238E27FC236}">
                <a16:creationId xmlns:a16="http://schemas.microsoft.com/office/drawing/2014/main" id="{79AE2956-0BFB-E615-8CAC-C169E546A966}"/>
              </a:ext>
            </a:extLst>
          </p:cNvPr>
          <p:cNvSpPr>
            <a:spLocks noGrp="1"/>
          </p:cNvSpPr>
          <p:nvPr>
            <p:ph type="sldNum" sz="quarter" idx="5"/>
          </p:nvPr>
        </p:nvSpPr>
        <p:spPr/>
        <p:txBody>
          <a:bodyPr/>
          <a:lstStyle/>
          <a:p>
            <a:fld id="{1B2BF6B8-C8F8-417E-B885-D86DE17ED1C5}" type="slidenum">
              <a:rPr lang="en-GB" smtClean="0"/>
              <a:t>36</a:t>
            </a:fld>
            <a:endParaRPr lang="en-GB"/>
          </a:p>
        </p:txBody>
      </p:sp>
    </p:spTree>
    <p:extLst>
      <p:ext uri="{BB962C8B-B14F-4D97-AF65-F5344CB8AC3E}">
        <p14:creationId xmlns:p14="http://schemas.microsoft.com/office/powerpoint/2010/main" val="3990772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333333"/>
                </a:solidFill>
                <a:effectLst/>
                <a:latin typeface="Guardian TextSans Web"/>
              </a:rPr>
              <a:t>6. McDermott JH, Mahaveer A, James RA, et al. Rapid Point-of-Care Genotyping to Avoid Aminoglycoside-Induced Ototoxicity in Neonatal Intensive Care. </a:t>
            </a:r>
            <a:r>
              <a:rPr lang="en-GB" b="0" i="1">
                <a:solidFill>
                  <a:srgbClr val="333333"/>
                </a:solidFill>
                <a:effectLst/>
                <a:latin typeface="Guardian TextSans Web"/>
              </a:rPr>
              <a:t>JAMA </a:t>
            </a:r>
            <a:r>
              <a:rPr lang="en-GB" b="0" i="1" err="1">
                <a:solidFill>
                  <a:srgbClr val="333333"/>
                </a:solidFill>
                <a:effectLst/>
                <a:latin typeface="Guardian TextSans Web"/>
              </a:rPr>
              <a:t>Pediatr</a:t>
            </a:r>
            <a:r>
              <a:rPr lang="en-GB" b="0" i="1">
                <a:solidFill>
                  <a:srgbClr val="333333"/>
                </a:solidFill>
                <a:effectLst/>
                <a:latin typeface="Guardian TextSans Web"/>
              </a:rPr>
              <a:t>.</a:t>
            </a:r>
            <a:r>
              <a:rPr lang="en-GB" b="0" i="0">
                <a:solidFill>
                  <a:srgbClr val="333333"/>
                </a:solidFill>
                <a:effectLst/>
                <a:latin typeface="Guardian TextSans Web"/>
              </a:rPr>
              <a:t> 2022;176(5):486–492. doi:10.1001/jamapediatrics.2022.0187</a:t>
            </a:r>
          </a:p>
          <a:p>
            <a:endParaRPr lang="en-GB"/>
          </a:p>
        </p:txBody>
      </p:sp>
      <p:sp>
        <p:nvSpPr>
          <p:cNvPr id="4" name="Slide Number Placeholder 3"/>
          <p:cNvSpPr>
            <a:spLocks noGrp="1"/>
          </p:cNvSpPr>
          <p:nvPr>
            <p:ph type="sldNum" sz="quarter" idx="5"/>
          </p:nvPr>
        </p:nvSpPr>
        <p:spPr/>
        <p:txBody>
          <a:bodyPr/>
          <a:lstStyle/>
          <a:p>
            <a:fld id="{1B2BF6B8-C8F8-417E-B885-D86DE17ED1C5}" type="slidenum">
              <a:rPr lang="en-GB" smtClean="0"/>
              <a:t>38</a:t>
            </a:fld>
            <a:endParaRPr lang="en-GB"/>
          </a:p>
        </p:txBody>
      </p:sp>
    </p:spTree>
    <p:extLst>
      <p:ext uri="{BB962C8B-B14F-4D97-AF65-F5344CB8AC3E}">
        <p14:creationId xmlns:p14="http://schemas.microsoft.com/office/powerpoint/2010/main" val="1293715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B10F5-B4C0-2A30-475C-760CB7EAC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34082-7BE0-8B6F-62AC-417BE05DB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A5E8BA-F3E0-BD14-733D-B0BA1AE1EDB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754CC0E-2F9E-5A67-E20A-F832264E9F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373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16CD1-6416-3916-DC37-010A25C75A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86E96-E805-C259-B26F-A27B9220EB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1EB3E0-92B5-B103-C91A-7E578CA535A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5273D5D-833C-799A-98B0-123F81400D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093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853E"/>
                </a:solidFill>
                <a:latin typeface="Montserrat" panose="00000500000000000000" pitchFamily="2" charset="0"/>
              </a:rPr>
              <a:t>Strong Partnerships </a:t>
            </a:r>
            <a:r>
              <a:rPr lang="en-US">
                <a:latin typeface="Montserrat" panose="00000500000000000000" pitchFamily="2" charset="0"/>
              </a:rPr>
              <a:t>with academic institutions and healthcare providers and clinical governance </a:t>
            </a:r>
            <a:r>
              <a:rPr lang="en-US" err="1">
                <a:latin typeface="Montserrat" panose="00000500000000000000" pitchFamily="2" charset="0"/>
              </a:rPr>
              <a:t>organisations</a:t>
            </a:r>
            <a:endParaRPr lang="en-US">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ontserrat" panose="00000500000000000000" pitchFamily="2" charset="0"/>
              </a:rPr>
              <a:t>England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202A30"/>
                </a:solidFill>
                <a:effectLst/>
                <a:highlight>
                  <a:srgbClr val="FFFFFF"/>
                </a:highlight>
                <a:latin typeface="-apple-system"/>
              </a:rPr>
              <a:t>Central and South Genomic Laboratory Hub led by Birmingham Women’s and Children NHS Foundation Trust</a:t>
            </a:r>
          </a:p>
          <a:p>
            <a:pPr marL="171450" indent="-171450" algn="l" fontAlgn="base">
              <a:buFont typeface="Arial" panose="020B0604020202020204" pitchFamily="34" charset="0"/>
              <a:buChar char="•"/>
            </a:pPr>
            <a:r>
              <a:rPr lang="en-US" b="0" i="0">
                <a:solidFill>
                  <a:srgbClr val="202A30"/>
                </a:solidFill>
                <a:effectLst/>
                <a:highlight>
                  <a:srgbClr val="FFFFFF"/>
                </a:highlight>
                <a:latin typeface="-apple-system"/>
              </a:rPr>
              <a:t>East Genomic Laboratory Hub led by Cambridge University Hospitals NHS Foundation Trust</a:t>
            </a:r>
          </a:p>
          <a:p>
            <a:pPr marL="171450" indent="-171450" algn="l" fontAlgn="base">
              <a:buFont typeface="Arial" panose="020B0604020202020204" pitchFamily="34" charset="0"/>
              <a:buChar char="•"/>
            </a:pPr>
            <a:r>
              <a:rPr lang="en-US" b="0" i="0">
                <a:solidFill>
                  <a:srgbClr val="202A30"/>
                </a:solidFill>
                <a:effectLst/>
                <a:highlight>
                  <a:srgbClr val="FFFFFF"/>
                </a:highlight>
                <a:latin typeface="-apple-system"/>
              </a:rPr>
              <a:t>North West Genomic Laboratory Hub led by Manchester University NHS Foundation Trust</a:t>
            </a:r>
          </a:p>
          <a:p>
            <a:pPr marL="171450" indent="-171450" algn="l" fontAlgn="base">
              <a:buFont typeface="Arial" panose="020B0604020202020204" pitchFamily="34" charset="0"/>
              <a:buChar char="•"/>
            </a:pPr>
            <a:r>
              <a:rPr lang="en-US" b="0" i="0">
                <a:solidFill>
                  <a:srgbClr val="202A30"/>
                </a:solidFill>
                <a:effectLst/>
                <a:highlight>
                  <a:srgbClr val="FFFFFF"/>
                </a:highlight>
                <a:latin typeface="-apple-system"/>
              </a:rPr>
              <a:t>North Thames Genomic Laboratory Hub led by Great Ormond Street Hospital for Children NHS Foundation Trust</a:t>
            </a:r>
          </a:p>
          <a:p>
            <a:pPr marL="171450" indent="-171450" algn="l" fontAlgn="base">
              <a:buFont typeface="Arial" panose="020B0604020202020204" pitchFamily="34" charset="0"/>
              <a:buChar char="•"/>
            </a:pPr>
            <a:r>
              <a:rPr lang="en-US" b="0" i="0">
                <a:solidFill>
                  <a:srgbClr val="202A30"/>
                </a:solidFill>
                <a:effectLst/>
                <a:highlight>
                  <a:srgbClr val="FFFFFF"/>
                </a:highlight>
                <a:latin typeface="-apple-system"/>
              </a:rPr>
              <a:t>South East Genomic Laboratory Hub led by Guy’s and St Thomas’ NHS Foundation Trust</a:t>
            </a:r>
          </a:p>
          <a:p>
            <a:pPr marL="171450" indent="-171450" algn="l" fontAlgn="base">
              <a:buFont typeface="Arial" panose="020B0604020202020204" pitchFamily="34" charset="0"/>
              <a:buChar char="•"/>
            </a:pPr>
            <a:r>
              <a:rPr lang="en-US" b="0" i="0">
                <a:solidFill>
                  <a:srgbClr val="202A30"/>
                </a:solidFill>
                <a:effectLst/>
                <a:highlight>
                  <a:srgbClr val="FFFFFF"/>
                </a:highlight>
                <a:latin typeface="-apple-system"/>
              </a:rPr>
              <a:t>South West Genomic Laboratory Hub led by North Bristol NHS Trust</a:t>
            </a:r>
          </a:p>
          <a:p>
            <a:pPr marL="171450" indent="-171450" algn="l" fontAlgn="base">
              <a:buFont typeface="Arial" panose="020B0604020202020204" pitchFamily="34" charset="0"/>
              <a:buChar char="•"/>
            </a:pPr>
            <a:r>
              <a:rPr lang="en-US" b="0" i="0">
                <a:solidFill>
                  <a:srgbClr val="202A30"/>
                </a:solidFill>
                <a:effectLst/>
                <a:highlight>
                  <a:srgbClr val="FFFFFF"/>
                </a:highlight>
                <a:latin typeface="-apple-system"/>
              </a:rPr>
              <a:t>North East and Yorkshire Genomic Laboratory Hub led by The Newcastle upon Tyne Hospitals NHS Foundation Trust</a:t>
            </a:r>
          </a:p>
          <a:p>
            <a:r>
              <a:rPr lang="en-US"/>
              <a:t>Scotland</a:t>
            </a:r>
          </a:p>
          <a:p>
            <a:pPr marL="171450" indent="-171450">
              <a:buFont typeface="Arial" panose="020B0604020202020204" pitchFamily="34" charset="0"/>
              <a:buChar char="•"/>
            </a:pPr>
            <a:r>
              <a:rPr lang="en-US"/>
              <a:t>Scottish Strategic Network for Genomic Medicine (SSNGM) </a:t>
            </a:r>
            <a:r>
              <a:rPr lang="en-GB"/>
              <a:t>Aberdeen, Dundee, Edinburgh and Glasgow</a:t>
            </a:r>
          </a:p>
          <a:p>
            <a:pPr marL="171450" indent="-171450">
              <a:buFont typeface="Arial" panose="020B0604020202020204" pitchFamily="34" charset="0"/>
              <a:buChar char="•"/>
            </a:pPr>
            <a:r>
              <a:rPr lang="en-GB"/>
              <a:t>SHTG Scottish Healthcare Technology Group</a:t>
            </a:r>
          </a:p>
          <a:p>
            <a:pPr marL="171450" indent="-171450">
              <a:buFont typeface="Arial" panose="020B0604020202020204" pitchFamily="34" charset="0"/>
              <a:buChar char="•"/>
            </a:pPr>
            <a:r>
              <a:rPr lang="en-GB"/>
              <a:t>ANIA Accelerated National Innovation Adoption</a:t>
            </a:r>
          </a:p>
        </p:txBody>
      </p:sp>
      <p:sp>
        <p:nvSpPr>
          <p:cNvPr id="4" name="Slide Number Placeholder 3"/>
          <p:cNvSpPr>
            <a:spLocks noGrp="1"/>
          </p:cNvSpPr>
          <p:nvPr>
            <p:ph type="sldNum" sz="quarter" idx="5"/>
          </p:nvPr>
        </p:nvSpPr>
        <p:spPr/>
        <p:txBody>
          <a:bodyPr/>
          <a:lstStyle/>
          <a:p>
            <a:fld id="{1B2BF6B8-C8F8-417E-B885-D86DE17ED1C5}" type="slidenum">
              <a:rPr lang="en-GB" smtClean="0"/>
              <a:t>5</a:t>
            </a:fld>
            <a:endParaRPr lang="en-GB"/>
          </a:p>
        </p:txBody>
      </p:sp>
    </p:spTree>
    <p:extLst>
      <p:ext uri="{BB962C8B-B14F-4D97-AF65-F5344CB8AC3E}">
        <p14:creationId xmlns:p14="http://schemas.microsoft.com/office/powerpoint/2010/main" val="2185179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3E0A5-20D0-DEB7-D82F-A7344A821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313D6-1F67-0B5E-5203-91D9274C3F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DBB2B-398A-040A-DF90-4CDD9572C12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A4EECCF-09E9-103D-E15E-7AF8BC2B61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410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2D67A-7832-AD96-FDA0-5ABE6B271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45DFB8-C21D-CD8A-30D6-EEDFAB03EF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187CE-D31B-60F1-A37B-2AE94533098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418C61E-2496-19B3-3FB6-882B7AF6F6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064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https://youtu.be/KKHNxIe5jsc?feature=shared</a:t>
            </a:r>
          </a:p>
        </p:txBody>
      </p:sp>
      <p:sp>
        <p:nvSpPr>
          <p:cNvPr id="4" name="Slide Number Placeholder 3"/>
          <p:cNvSpPr>
            <a:spLocks noGrp="1"/>
          </p:cNvSpPr>
          <p:nvPr>
            <p:ph type="sldNum" sz="quarter" idx="5"/>
          </p:nvPr>
        </p:nvSpPr>
        <p:spPr/>
        <p:txBody>
          <a:bodyPr/>
          <a:lstStyle/>
          <a:p>
            <a:fld id="{873C980E-E10F-4E15-B319-A45A4DB6AF5E}" type="slidenum">
              <a:rPr lang="en-GB" smtClean="0"/>
              <a:t>44</a:t>
            </a:fld>
            <a:endParaRPr lang="en-GB"/>
          </a:p>
        </p:txBody>
      </p:sp>
    </p:spTree>
    <p:extLst>
      <p:ext uri="{BB962C8B-B14F-4D97-AF65-F5344CB8AC3E}">
        <p14:creationId xmlns:p14="http://schemas.microsoft.com/office/powerpoint/2010/main" val="360557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Recommendations | Neonatal infection: antibiotics for prevention and treatment | Guidance | NICE</a:t>
            </a:r>
            <a:endParaRPr lang="en-US"/>
          </a:p>
          <a:p>
            <a:endParaRPr lang="en-GB"/>
          </a:p>
        </p:txBody>
      </p:sp>
      <p:sp>
        <p:nvSpPr>
          <p:cNvPr id="4" name="Slide Number Placeholder 3"/>
          <p:cNvSpPr>
            <a:spLocks noGrp="1"/>
          </p:cNvSpPr>
          <p:nvPr>
            <p:ph type="sldNum" sz="quarter" idx="5"/>
          </p:nvPr>
        </p:nvSpPr>
        <p:spPr/>
        <p:txBody>
          <a:bodyPr/>
          <a:lstStyle/>
          <a:p>
            <a:fld id="{873C980E-E10F-4E15-B319-A45A4DB6AF5E}" type="slidenum">
              <a:rPr lang="en-GB" smtClean="0"/>
              <a:t>47</a:t>
            </a:fld>
            <a:endParaRPr lang="en-GB"/>
          </a:p>
        </p:txBody>
      </p:sp>
    </p:spTree>
    <p:extLst>
      <p:ext uri="{BB962C8B-B14F-4D97-AF65-F5344CB8AC3E}">
        <p14:creationId xmlns:p14="http://schemas.microsoft.com/office/powerpoint/2010/main" val="667970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8B041-56E6-5A34-2326-1EB6721223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46917C-1CB4-D299-9277-48DD1D7D76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6716F2-E0D4-2162-7153-879162979E5B}"/>
              </a:ext>
            </a:extLst>
          </p:cNvPr>
          <p:cNvSpPr>
            <a:spLocks noGrp="1"/>
          </p:cNvSpPr>
          <p:nvPr>
            <p:ph type="body" idx="1"/>
          </p:nvPr>
        </p:nvSpPr>
        <p:spPr/>
        <p:txBody>
          <a:bodyPr/>
          <a:lstStyle/>
          <a:p>
            <a:r>
              <a:rPr lang="en-GB">
                <a:hlinkClick r:id="rId3"/>
              </a:rPr>
              <a:t>Antibiotic therapy, intravenous fluid and oxygen | Suspected sepsis: recognition, diagnosis and early management | Guidance | NICE</a:t>
            </a:r>
            <a:endParaRPr lang="en-GB"/>
          </a:p>
        </p:txBody>
      </p:sp>
      <p:sp>
        <p:nvSpPr>
          <p:cNvPr id="4" name="Slide Number Placeholder 3">
            <a:extLst>
              <a:ext uri="{FF2B5EF4-FFF2-40B4-BE49-F238E27FC236}">
                <a16:creationId xmlns:a16="http://schemas.microsoft.com/office/drawing/2014/main" id="{39799100-9227-4E0F-5F79-42D16D55D63D}"/>
              </a:ext>
            </a:extLst>
          </p:cNvPr>
          <p:cNvSpPr>
            <a:spLocks noGrp="1"/>
          </p:cNvSpPr>
          <p:nvPr>
            <p:ph type="sldNum" sz="quarter" idx="5"/>
          </p:nvPr>
        </p:nvSpPr>
        <p:spPr/>
        <p:txBody>
          <a:bodyPr/>
          <a:lstStyle/>
          <a:p>
            <a:fld id="{873C980E-E10F-4E15-B319-A45A4DB6AF5E}" type="slidenum">
              <a:rPr lang="en-GB" smtClean="0"/>
              <a:t>48</a:t>
            </a:fld>
            <a:endParaRPr lang="en-GB"/>
          </a:p>
        </p:txBody>
      </p:sp>
    </p:spTree>
    <p:extLst>
      <p:ext uri="{BB962C8B-B14F-4D97-AF65-F5344CB8AC3E}">
        <p14:creationId xmlns:p14="http://schemas.microsoft.com/office/powerpoint/2010/main" val="1501622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F207B-2FAB-D579-7DF5-E3D8A4AE8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282970-0498-BA7A-8EA9-3F54D550B0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311555-3831-90AF-7330-8AF8A86D9292}"/>
              </a:ext>
            </a:extLst>
          </p:cNvPr>
          <p:cNvSpPr>
            <a:spLocks noGrp="1"/>
          </p:cNvSpPr>
          <p:nvPr>
            <p:ph type="body" idx="1"/>
          </p:nvPr>
        </p:nvSpPr>
        <p:spPr/>
        <p:txBody>
          <a:bodyPr/>
          <a:lstStyle/>
          <a:p>
            <a:r>
              <a:rPr lang="en-US">
                <a:hlinkClick r:id="rId3"/>
              </a:rPr>
              <a:t>Clinical Pharmacogenetics Implementation Consortium Guideline for the Use of Aminoglycosides Based on MT-RNR1 Genotype – PMC</a:t>
            </a:r>
            <a:endParaRPr lang="en-US"/>
          </a:p>
          <a:p>
            <a:endParaRPr lang="en-GB" dirty="0"/>
          </a:p>
        </p:txBody>
      </p:sp>
      <p:sp>
        <p:nvSpPr>
          <p:cNvPr id="4" name="Slide Number Placeholder 3">
            <a:extLst>
              <a:ext uri="{FF2B5EF4-FFF2-40B4-BE49-F238E27FC236}">
                <a16:creationId xmlns:a16="http://schemas.microsoft.com/office/drawing/2014/main" id="{802C211C-4F05-4A64-EF74-7408D67D6812}"/>
              </a:ext>
            </a:extLst>
          </p:cNvPr>
          <p:cNvSpPr>
            <a:spLocks noGrp="1"/>
          </p:cNvSpPr>
          <p:nvPr>
            <p:ph type="sldNum" sz="quarter" idx="5"/>
          </p:nvPr>
        </p:nvSpPr>
        <p:spPr/>
        <p:txBody>
          <a:bodyPr/>
          <a:lstStyle/>
          <a:p>
            <a:fld id="{1B2BF6B8-C8F8-417E-B885-D86DE17ED1C5}" type="slidenum">
              <a:rPr lang="en-GB" smtClean="0"/>
              <a:t>49</a:t>
            </a:fld>
            <a:endParaRPr lang="en-GB"/>
          </a:p>
        </p:txBody>
      </p:sp>
    </p:spTree>
    <p:extLst>
      <p:ext uri="{BB962C8B-B14F-4D97-AF65-F5344CB8AC3E}">
        <p14:creationId xmlns:p14="http://schemas.microsoft.com/office/powerpoint/2010/main" val="932865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7. </a:t>
            </a:r>
            <a:r>
              <a:rPr lang="en-GB">
                <a:hlinkClick r:id="rId3"/>
              </a:rPr>
              <a:t>Overview | Genedrive MT-RNR1 ID Kit for detecting a genetic variant to guide antibiotic use and prevent hearing loss in babies: early value assessment | Guidance | NICE</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baseline="0">
                <a:solidFill>
                  <a:schemeClr val="bg1"/>
                </a:solidFill>
              </a:rPr>
              <a:t>NICE is a UK </a:t>
            </a:r>
            <a:r>
              <a:rPr lang="en-US" b="0" i="0" u="none" strike="noStrike" baseline="0" err="1">
                <a:solidFill>
                  <a:schemeClr val="bg1"/>
                </a:solidFill>
              </a:rPr>
              <a:t>organisation</a:t>
            </a:r>
            <a:r>
              <a:rPr lang="en-US" b="0" i="0" u="none" strike="noStrike" baseline="0">
                <a:solidFill>
                  <a:schemeClr val="bg1"/>
                </a:solidFill>
              </a:rPr>
              <a:t> with a remit to balance the best care with value for money across the NHS and social care, to deliver for both individuals and society as </a:t>
            </a:r>
            <a:r>
              <a:rPr lang="en-GB" b="0" i="0" u="none" strike="noStrike" baseline="0">
                <a:solidFill>
                  <a:schemeClr val="bg1"/>
                </a:solidFill>
              </a:rPr>
              <a:t>a whole. </a:t>
            </a:r>
            <a:endParaRPr lang="en-GB">
              <a:solidFill>
                <a:schemeClr val="bg1"/>
              </a:solidFill>
            </a:endParaRPr>
          </a:p>
          <a:p>
            <a:r>
              <a:rPr lang="en-US" sz="1600" b="1">
                <a:solidFill>
                  <a:srgbClr val="475C6D"/>
                </a:solidFill>
              </a:rPr>
              <a:t>Key recommendations:</a:t>
            </a:r>
          </a:p>
          <a:p>
            <a:pPr marL="316531" indent="-316531">
              <a:buFont typeface="+mj-lt"/>
              <a:buAutoNum type="arabicPeriod"/>
            </a:pPr>
            <a:r>
              <a:rPr lang="en-US" sz="1200" b="1">
                <a:solidFill>
                  <a:srgbClr val="00A09B"/>
                </a:solidFill>
              </a:rPr>
              <a:t>The Genedrive® MT-RNR1 ID Kit can be used in the NHS, while further evidence is generated, as an option for detecting the genetic variant m.1555A&gt;G to guide antibiotic (aminoglycoside) use and prevent hearing loss in newborns who are being considered for treatment with aminoglycosides.</a:t>
            </a:r>
          </a:p>
          <a:p>
            <a:pPr marL="316531" indent="-316531">
              <a:buFont typeface="+mj-lt"/>
              <a:buAutoNum type="arabicPeriod"/>
            </a:pPr>
            <a:r>
              <a:rPr lang="en-US" sz="1200" b="1">
                <a:solidFill>
                  <a:srgbClr val="00A09B"/>
                </a:solidFill>
              </a:rPr>
              <a:t>Healthcare professionals should tell parents about the possible implications of positive test results for their baby and their family at an appropriate time and give support and information.</a:t>
            </a:r>
          </a:p>
          <a:p>
            <a:pPr marL="316531" indent="-316531">
              <a:buFont typeface="+mj-lt"/>
              <a:buAutoNum type="arabicPeriod"/>
            </a:pPr>
            <a:r>
              <a:rPr lang="en-US" sz="1200" b="1">
                <a:solidFill>
                  <a:srgbClr val="00A09B"/>
                </a:solidFill>
              </a:rPr>
              <a:t>Positive results should be confirmed by laboratory testing.</a:t>
            </a:r>
          </a:p>
          <a:p>
            <a:pPr marL="316531" indent="-316531">
              <a:buFont typeface="+mj-lt"/>
              <a:buAutoNum type="arabicPeriod"/>
            </a:pPr>
            <a:r>
              <a:rPr lang="en-US" sz="1200" b="1">
                <a:solidFill>
                  <a:srgbClr val="00A09B"/>
                </a:solidFill>
              </a:rPr>
              <a:t>The recommendation is conditional on further evidence being generated.</a:t>
            </a:r>
            <a:endParaRPr lang="en-GB" sz="1200" b="1">
              <a:solidFill>
                <a:srgbClr val="00A09B"/>
              </a:solidFill>
            </a:endParaRPr>
          </a:p>
          <a:p>
            <a:endParaRPr lang="en-GB"/>
          </a:p>
        </p:txBody>
      </p:sp>
      <p:sp>
        <p:nvSpPr>
          <p:cNvPr id="4" name="Slide Number Placeholder 3"/>
          <p:cNvSpPr>
            <a:spLocks noGrp="1"/>
          </p:cNvSpPr>
          <p:nvPr>
            <p:ph type="sldNum" sz="quarter" idx="5"/>
          </p:nvPr>
        </p:nvSpPr>
        <p:spPr/>
        <p:txBody>
          <a:bodyPr/>
          <a:lstStyle/>
          <a:p>
            <a:fld id="{1B2BF6B8-C8F8-417E-B885-D86DE17ED1C5}" type="slidenum">
              <a:rPr lang="en-GB" smtClean="0"/>
              <a:t>50</a:t>
            </a:fld>
            <a:endParaRPr lang="en-GB"/>
          </a:p>
        </p:txBody>
      </p:sp>
    </p:spTree>
    <p:extLst>
      <p:ext uri="{BB962C8B-B14F-4D97-AF65-F5344CB8AC3E}">
        <p14:creationId xmlns:p14="http://schemas.microsoft.com/office/powerpoint/2010/main" val="2377198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77A0E-FDFC-BC7B-6B9B-F2ACB4B4B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FAEBA-5B90-ACF1-B754-124C9D081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F8AC76-AC57-D8F6-B8FE-9FBDB5BA8744}"/>
              </a:ext>
            </a:extLst>
          </p:cNvPr>
          <p:cNvSpPr>
            <a:spLocks noGrp="1"/>
          </p:cNvSpPr>
          <p:nvPr>
            <p:ph type="body" idx="1"/>
          </p:nvPr>
        </p:nvSpPr>
        <p:spPr/>
        <p:txBody>
          <a:bodyPr/>
          <a:lstStyle/>
          <a:p>
            <a:r>
              <a:rPr lang="en-GB">
                <a:hlinkClick r:id="rId3"/>
              </a:rPr>
              <a:t>8. gdr_-_nihr_(21.11.24).pdf</a:t>
            </a:r>
            <a:endParaRPr lang="en-GB"/>
          </a:p>
        </p:txBody>
      </p:sp>
      <p:sp>
        <p:nvSpPr>
          <p:cNvPr id="4" name="Slide Number Placeholder 3">
            <a:extLst>
              <a:ext uri="{FF2B5EF4-FFF2-40B4-BE49-F238E27FC236}">
                <a16:creationId xmlns:a16="http://schemas.microsoft.com/office/drawing/2014/main" id="{5545FF7D-C369-BE23-E1AB-F856CFC647F4}"/>
              </a:ext>
            </a:extLst>
          </p:cNvPr>
          <p:cNvSpPr>
            <a:spLocks noGrp="1"/>
          </p:cNvSpPr>
          <p:nvPr>
            <p:ph type="sldNum" sz="quarter" idx="5"/>
          </p:nvPr>
        </p:nvSpPr>
        <p:spPr/>
        <p:txBody>
          <a:bodyPr/>
          <a:lstStyle/>
          <a:p>
            <a:fld id="{1B2BF6B8-C8F8-417E-B885-D86DE17ED1C5}" type="slidenum">
              <a:rPr lang="en-GB" smtClean="0"/>
              <a:t>51</a:t>
            </a:fld>
            <a:endParaRPr lang="en-GB"/>
          </a:p>
        </p:txBody>
      </p:sp>
    </p:spTree>
    <p:extLst>
      <p:ext uri="{BB962C8B-B14F-4D97-AF65-F5344CB8AC3E}">
        <p14:creationId xmlns:p14="http://schemas.microsoft.com/office/powerpoint/2010/main" val="917448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0EC67-8208-B79E-AC61-BFFB41D88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98F8A-645D-787F-DAAD-593FF8B80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0FE4E9-C0A2-E3C0-B009-8728CF1F78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Gentamicin: </a:t>
            </a:r>
            <a:r>
              <a:rPr lang="en-US" dirty="0" err="1">
                <a:hlinkClick r:id="rId3"/>
              </a:rPr>
              <a:t>CMDh</a:t>
            </a:r>
            <a:r>
              <a:rPr lang="en-US" dirty="0">
                <a:hlinkClick r:id="rId3"/>
              </a:rPr>
              <a:t> scientific conclusions and grounds for the variation, amendments to the product information and timetable for the implementation - PSUSA/00009159/202303</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European Medicines Agency (EMA),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Coordination Group for Mutual Recognition and </a:t>
            </a:r>
            <a:r>
              <a:rPr lang="en-US" sz="1600" b="0" i="0" kern="1200" dirty="0" err="1">
                <a:solidFill>
                  <a:schemeClr val="tx1"/>
                </a:solidFill>
                <a:effectLst/>
                <a:latin typeface="+mn-lt"/>
                <a:ea typeface="+mn-ea"/>
                <a:cs typeface="+mn-cs"/>
              </a:rPr>
              <a:t>Decentralised</a:t>
            </a:r>
            <a:r>
              <a:rPr lang="en-US" sz="1600" b="0" i="0" kern="1200" dirty="0">
                <a:solidFill>
                  <a:schemeClr val="tx1"/>
                </a:solidFill>
                <a:effectLst/>
                <a:latin typeface="+mn-lt"/>
                <a:ea typeface="+mn-ea"/>
                <a:cs typeface="+mn-cs"/>
              </a:rPr>
              <a:t> Procedures – Human (</a:t>
            </a:r>
            <a:r>
              <a:rPr lang="en-US" sz="1600" b="0" i="0" kern="1200" dirty="0" err="1">
                <a:solidFill>
                  <a:schemeClr val="tx1"/>
                </a:solidFill>
                <a:effectLst/>
                <a:latin typeface="+mn-lt"/>
                <a:ea typeface="+mn-ea"/>
                <a:cs typeface="+mn-cs"/>
              </a:rPr>
              <a:t>CMDh</a:t>
            </a:r>
            <a:r>
              <a:rPr lang="en-US" sz="16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Pharmacovigilance Risk Assessment Committee (PRAC)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effectLst/>
              <a:latin typeface="+mn-lt"/>
              <a:ea typeface="+mn-ea"/>
              <a:cs typeface="+mn-cs"/>
            </a:endParaRPr>
          </a:p>
          <a:p>
            <a:r>
              <a:rPr lang="en-GB" sz="1600" b="0" i="0" kern="1200" dirty="0" err="1">
                <a:solidFill>
                  <a:schemeClr val="tx1"/>
                </a:solidFill>
                <a:effectLst/>
                <a:latin typeface="+mn-lt"/>
                <a:ea typeface="+mn-ea"/>
                <a:cs typeface="+mn-cs"/>
              </a:rPr>
              <a:t>CMDh</a:t>
            </a:r>
            <a:r>
              <a:rPr lang="en-GB" sz="1600" b="0" i="0" kern="1200" dirty="0">
                <a:solidFill>
                  <a:schemeClr val="tx1"/>
                </a:solidFill>
                <a:effectLst/>
                <a:latin typeface="+mn-lt"/>
                <a:ea typeface="+mn-ea"/>
                <a:cs typeface="+mn-cs"/>
              </a:rPr>
              <a:t> Scientific Conclusions </a:t>
            </a:r>
          </a:p>
          <a:p>
            <a:r>
              <a:rPr lang="en-GB" sz="1600" b="0" i="0" kern="1200" dirty="0">
                <a:solidFill>
                  <a:schemeClr val="tx1"/>
                </a:solidFill>
                <a:effectLst/>
                <a:latin typeface="+mn-lt"/>
                <a:ea typeface="+mn-ea"/>
                <a:cs typeface="+mn-cs"/>
              </a:rPr>
              <a:t>Gentamicin (systemic use) - </a:t>
            </a:r>
            <a:r>
              <a:rPr lang="fr-FR" b="0" i="0" dirty="0">
                <a:solidFill>
                  <a:srgbClr val="000000"/>
                </a:solidFill>
                <a:effectLst/>
                <a:latin typeface="Times New Roman" panose="02020603050405020304" pitchFamily="18" charset="0"/>
              </a:rPr>
              <a:t>PSUSA/00009159/202303</a:t>
            </a:r>
          </a:p>
          <a:p>
            <a:r>
              <a:rPr lang="en-GB" sz="1600" b="0" i="0" kern="1200" dirty="0">
                <a:solidFill>
                  <a:schemeClr val="tx1"/>
                </a:solidFill>
                <a:effectLst/>
                <a:latin typeface="+mn-lt"/>
                <a:ea typeface="+mn-ea"/>
                <a:cs typeface="+mn-cs"/>
              </a:rPr>
              <a:t>Tobramycin (systemic use) - PSUSA/00009318/202009</a:t>
            </a:r>
          </a:p>
          <a:p>
            <a:r>
              <a:rPr lang="en-GB" sz="1600" b="0" i="0" kern="1200" dirty="0">
                <a:solidFill>
                  <a:schemeClr val="tx1"/>
                </a:solidFill>
                <a:effectLst/>
                <a:latin typeface="+mn-lt"/>
                <a:ea typeface="+mn-ea"/>
                <a:cs typeface="+mn-cs"/>
              </a:rPr>
              <a:t>Amikacin (systemic use) - PSUSA/00000143/202206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F7E795A2-7296-7AB6-9BFA-CCC8EC47C699}"/>
              </a:ext>
            </a:extLst>
          </p:cNvPr>
          <p:cNvSpPr>
            <a:spLocks noGrp="1"/>
          </p:cNvSpPr>
          <p:nvPr>
            <p:ph type="sldNum" sz="quarter" idx="5"/>
          </p:nvPr>
        </p:nvSpPr>
        <p:spPr/>
        <p:txBody>
          <a:bodyPr/>
          <a:lstStyle/>
          <a:p>
            <a:fld id="{1B2BF6B8-C8F8-417E-B885-D86DE17ED1C5}" type="slidenum">
              <a:rPr lang="en-GB" smtClean="0"/>
              <a:t>52</a:t>
            </a:fld>
            <a:endParaRPr lang="en-GB"/>
          </a:p>
        </p:txBody>
      </p:sp>
    </p:spTree>
    <p:extLst>
      <p:ext uri="{BB962C8B-B14F-4D97-AF65-F5344CB8AC3E}">
        <p14:creationId xmlns:p14="http://schemas.microsoft.com/office/powerpoint/2010/main" val="37052982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B5741-DC36-8A51-1203-CAF66E014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1BFCE-E140-97C2-0D60-1B10293FD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784259-44EA-B52C-4A32-9E7CCAAA8A12}"/>
              </a:ext>
            </a:extLst>
          </p:cNvPr>
          <p:cNvSpPr>
            <a:spLocks noGrp="1"/>
          </p:cNvSpPr>
          <p:nvPr>
            <p:ph type="body" idx="1"/>
          </p:nvPr>
        </p:nvSpPr>
        <p:spPr/>
        <p:txBody>
          <a:bodyPr/>
          <a:lstStyle/>
          <a:p>
            <a:r>
              <a:rPr lang="en-GB" sz="1600" b="1" i="0" u="none" strike="noStrike" kern="1200" baseline="0" dirty="0">
                <a:solidFill>
                  <a:schemeClr val="tx1"/>
                </a:solidFill>
                <a:latin typeface="+mn-lt"/>
                <a:ea typeface="+mn-ea"/>
                <a:cs typeface="+mn-cs"/>
              </a:rPr>
              <a:t>Reference: </a:t>
            </a:r>
            <a:r>
              <a:rPr lang="en-GB" sz="1600" b="0" i="0" u="none" strike="noStrike" kern="1200" baseline="0" dirty="0">
                <a:solidFill>
                  <a:schemeClr val="tx1"/>
                </a:solidFill>
                <a:latin typeface="+mn-lt"/>
                <a:ea typeface="+mn-ea"/>
                <a:cs typeface="+mn-cs"/>
              </a:rPr>
              <a:t>Harbour J, </a:t>
            </a:r>
            <a:r>
              <a:rPr lang="en-GB" sz="1600" b="0" i="0" u="none" strike="noStrike" kern="1200" baseline="0" dirty="0" err="1">
                <a:solidFill>
                  <a:schemeClr val="tx1"/>
                </a:solidFill>
                <a:latin typeface="+mn-lt"/>
                <a:ea typeface="+mn-ea"/>
                <a:cs typeface="+mn-cs"/>
              </a:rPr>
              <a:t>Heggeland</a:t>
            </a:r>
            <a:r>
              <a:rPr lang="en-GB" sz="1600" b="0" i="0" u="none" strike="noStrike" kern="1200" baseline="0" dirty="0">
                <a:solidFill>
                  <a:schemeClr val="tx1"/>
                </a:solidFill>
                <a:latin typeface="+mn-lt"/>
                <a:ea typeface="+mn-ea"/>
                <a:cs typeface="+mn-cs"/>
              </a:rPr>
              <a:t> M, Bates E, Chappell J, Herbert P, Lakha F, Lee A, Nicol T. (2024). Genotype testing to guide antibiotic</a:t>
            </a:r>
          </a:p>
          <a:p>
            <a:r>
              <a:rPr lang="en-US" sz="1600" b="0" i="0" u="none" strike="noStrike" kern="1200" baseline="0" dirty="0">
                <a:solidFill>
                  <a:schemeClr val="tx1"/>
                </a:solidFill>
                <a:latin typeface="+mn-lt"/>
                <a:ea typeface="+mn-ea"/>
                <a:cs typeface="+mn-cs"/>
              </a:rPr>
              <a:t>use and prevent hearing loss in neonates. Glasgow/Edinburgh; NHS Healthcare Improvement Scotland.</a:t>
            </a:r>
            <a:endParaRPr lang="en-US" dirty="0">
              <a:latin typeface="Montserrat" panose="00000500000000000000" pitchFamily="2" charset="0"/>
            </a:endParaRPr>
          </a:p>
          <a:p>
            <a:pPr marL="0" indent="0">
              <a:buNone/>
            </a:pPr>
            <a:r>
              <a:rPr lang="en-US" b="1" dirty="0">
                <a:latin typeface="Montserrat" panose="00000500000000000000" pitchFamily="2" charset="0"/>
              </a:rPr>
              <a:t>Available at: </a:t>
            </a:r>
            <a:r>
              <a:rPr lang="en-US" dirty="0">
                <a:latin typeface="Montserrat" panose="00000500000000000000" pitchFamily="2" charset="0"/>
              </a:rPr>
              <a:t>https://shtg.scot/our-advice/genotype-testing-to-guide-antibiotic-use-and-prevent-hearing-loss-in-babies/</a:t>
            </a:r>
          </a:p>
          <a:p>
            <a:pPr marL="0" indent="0">
              <a:buNone/>
            </a:pPr>
            <a:endParaRPr lang="en-US"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9AD9846A-CE73-9833-4F5F-9BBCA4886332}"/>
              </a:ext>
            </a:extLst>
          </p:cNvPr>
          <p:cNvSpPr>
            <a:spLocks noGrp="1"/>
          </p:cNvSpPr>
          <p:nvPr>
            <p:ph type="sldNum" sz="quarter" idx="5"/>
          </p:nvPr>
        </p:nvSpPr>
        <p:spPr/>
        <p:txBody>
          <a:bodyPr/>
          <a:lstStyle/>
          <a:p>
            <a:fld id="{1B2BF6B8-C8F8-417E-B885-D86DE17ED1C5}" type="slidenum">
              <a:rPr lang="en-GB" smtClean="0"/>
              <a:t>53</a:t>
            </a:fld>
            <a:endParaRPr lang="en-GB"/>
          </a:p>
        </p:txBody>
      </p:sp>
    </p:spTree>
    <p:extLst>
      <p:ext uri="{BB962C8B-B14F-4D97-AF65-F5344CB8AC3E}">
        <p14:creationId xmlns:p14="http://schemas.microsoft.com/office/powerpoint/2010/main" val="2077945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r>
              <a:rPr lang="en-GB" sz="1000" b="0" err="1">
                <a:latin typeface="Metropolis Light"/>
              </a:rPr>
              <a:t>Genedrive</a:t>
            </a:r>
            <a:r>
              <a:rPr lang="en-GB" sz="1000" b="0">
                <a:latin typeface="Metropolis Light"/>
              </a:rPr>
              <a:t> are based in Manchester, UK in a building shared with the University of Manchester</a:t>
            </a:r>
          </a:p>
          <a:p>
            <a:r>
              <a:rPr lang="en-US" sz="1000" b="0" err="1">
                <a:latin typeface="Metropolis Light"/>
              </a:rPr>
              <a:t>Genedrive</a:t>
            </a:r>
            <a:r>
              <a:rPr lang="en-US" sz="1000" b="0">
                <a:latin typeface="Metropolis Light"/>
              </a:rPr>
              <a:t> Diagnostics Ltd is part of </a:t>
            </a:r>
            <a:r>
              <a:rPr lang="en-US" sz="1000" b="0" err="1">
                <a:latin typeface="Metropolis Light"/>
              </a:rPr>
              <a:t>genedrive</a:t>
            </a:r>
            <a:r>
              <a:rPr lang="en-US" sz="1000" b="0">
                <a:latin typeface="Metropolis Light"/>
              </a:rPr>
              <a:t> plc; formed in 2016, previously part of </a:t>
            </a:r>
            <a:r>
              <a:rPr lang="en-US" sz="1000" b="0" err="1">
                <a:latin typeface="Metropolis Light"/>
              </a:rPr>
              <a:t>Epistem</a:t>
            </a:r>
            <a:r>
              <a:rPr lang="en-US" sz="1000" b="0">
                <a:latin typeface="Metropolis Light"/>
              </a:rPr>
              <a:t> Holdings</a:t>
            </a:r>
          </a:p>
          <a:p>
            <a:r>
              <a:rPr lang="en-US" sz="1000" b="0">
                <a:latin typeface="Metropolis Light"/>
              </a:rPr>
              <a:t>We are a molecular diagnostic company </a:t>
            </a:r>
            <a:r>
              <a:rPr lang="en-GB" sz="1000" b="1">
                <a:solidFill>
                  <a:srgbClr val="00853E"/>
                </a:solidFill>
                <a:latin typeface="Metropolis Light"/>
              </a:rPr>
              <a:t>Over 12 Years</a:t>
            </a:r>
            <a:r>
              <a:rPr lang="en-GB" sz="1000">
                <a:solidFill>
                  <a:schemeClr val="tx1"/>
                </a:solidFill>
                <a:latin typeface="Metropolis Light"/>
              </a:rPr>
              <a:t> of experience in point-of-care molecular diagnostics</a:t>
            </a:r>
            <a:endParaRPr lang="en-US" sz="1000" b="0">
              <a:latin typeface="Metropolis Light"/>
            </a:endParaRPr>
          </a:p>
          <a:p>
            <a:r>
              <a:rPr lang="en-US" sz="1000" b="0">
                <a:latin typeface="Metropolis Light"/>
              </a:rPr>
              <a:t>Initially focused on infectious diseases, now </a:t>
            </a:r>
            <a:r>
              <a:rPr lang="en-US" sz="1000" b="1">
                <a:latin typeface="Metropolis Light"/>
              </a:rPr>
              <a:t>primarily focused</a:t>
            </a:r>
            <a:r>
              <a:rPr lang="en-US" sz="1000" b="0">
                <a:latin typeface="Metropolis Light"/>
              </a:rPr>
              <a:t> on rapid, point-of-care tests used to stratify patients to guide treatment decisions in time-critical situations</a:t>
            </a:r>
          </a:p>
          <a:p>
            <a:r>
              <a:rPr lang="en-US" sz="1000" b="0">
                <a:latin typeface="Metropolis Light"/>
              </a:rPr>
              <a:t>An ISO 13485 accredited company</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B2723-D14F-400D-B3BB-EEB681BEB37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8079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CB89B-296B-AA7D-6DD7-98F6D33B9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84BDA-66D9-6215-C007-229544651D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35E9C7-90F5-8CCE-9647-E958BD5E9F6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a:latin typeface="Montserrat" panose="00000500000000000000" pitchFamily="2" charset="0"/>
              </a:rPr>
              <a:t>The Scottish Government has announced funding to support a national rollout of the </a:t>
            </a:r>
            <a:r>
              <a:rPr lang="en-US" sz="1600" err="1">
                <a:latin typeface="Montserrat" panose="00000500000000000000" pitchFamily="2" charset="0"/>
              </a:rPr>
              <a:t>Genedrive</a:t>
            </a:r>
            <a:r>
              <a:rPr lang="en-US" sz="1600">
                <a:latin typeface="Montserrat" panose="00000500000000000000" pitchFamily="2" charset="0"/>
              </a:rPr>
              <a:t> MT-RNR1 ID Kit across all regional health boards in Scotland, starting Q3 2025.</a:t>
            </a:r>
          </a:p>
          <a:p>
            <a:endParaRPr lang="en-GB"/>
          </a:p>
        </p:txBody>
      </p:sp>
      <p:sp>
        <p:nvSpPr>
          <p:cNvPr id="4" name="Slide Number Placeholder 3">
            <a:extLst>
              <a:ext uri="{FF2B5EF4-FFF2-40B4-BE49-F238E27FC236}">
                <a16:creationId xmlns:a16="http://schemas.microsoft.com/office/drawing/2014/main" id="{94387159-AF0B-618E-EB71-D6AD980E5B97}"/>
              </a:ext>
            </a:extLst>
          </p:cNvPr>
          <p:cNvSpPr>
            <a:spLocks noGrp="1"/>
          </p:cNvSpPr>
          <p:nvPr>
            <p:ph type="sldNum" sz="quarter" idx="5"/>
          </p:nvPr>
        </p:nvSpPr>
        <p:spPr/>
        <p:txBody>
          <a:bodyPr/>
          <a:lstStyle/>
          <a:p>
            <a:fld id="{1B2BF6B8-C8F8-417E-B885-D86DE17ED1C5}" type="slidenum">
              <a:rPr lang="en-GB" smtClean="0"/>
              <a:t>54</a:t>
            </a:fld>
            <a:endParaRPr lang="en-GB"/>
          </a:p>
        </p:txBody>
      </p:sp>
    </p:spTree>
    <p:extLst>
      <p:ext uri="{BB962C8B-B14F-4D97-AF65-F5344CB8AC3E}">
        <p14:creationId xmlns:p14="http://schemas.microsoft.com/office/powerpoint/2010/main" val="370145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The simple genetic test for newborns that can prevent deafness and save the NHS millions</a:t>
            </a:r>
            <a:endParaRPr lang="en-US"/>
          </a:p>
        </p:txBody>
      </p:sp>
      <p:sp>
        <p:nvSpPr>
          <p:cNvPr id="4" name="Slide Number Placeholder 3"/>
          <p:cNvSpPr>
            <a:spLocks noGrp="1"/>
          </p:cNvSpPr>
          <p:nvPr>
            <p:ph type="sldNum" sz="quarter" idx="5"/>
          </p:nvPr>
        </p:nvSpPr>
        <p:spPr/>
        <p:txBody>
          <a:bodyPr/>
          <a:lstStyle/>
          <a:p>
            <a:fld id="{873C980E-E10F-4E15-B319-A45A4DB6AF5E}" type="slidenum">
              <a:rPr lang="en-GB" smtClean="0"/>
              <a:t>55</a:t>
            </a:fld>
            <a:endParaRPr lang="en-GB"/>
          </a:p>
        </p:txBody>
      </p:sp>
    </p:spTree>
    <p:extLst>
      <p:ext uri="{BB962C8B-B14F-4D97-AF65-F5344CB8AC3E}">
        <p14:creationId xmlns:p14="http://schemas.microsoft.com/office/powerpoint/2010/main" val="633725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276EC-4BBA-D2CA-41B2-BAE5EF287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79E9A-9245-89AF-2EEA-179BC423A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A87F3-B621-506A-EF82-816AFC22E595}"/>
              </a:ext>
            </a:extLst>
          </p:cNvPr>
          <p:cNvSpPr>
            <a:spLocks noGrp="1"/>
          </p:cNvSpPr>
          <p:nvPr>
            <p:ph type="body" idx="1"/>
          </p:nvPr>
        </p:nvSpPr>
        <p:spPr/>
        <p:txBody>
          <a:bodyPr/>
          <a:lstStyle/>
          <a:p>
            <a:r>
              <a:rPr lang="en-GB">
                <a:hlinkClick r:id="rId3"/>
              </a:rPr>
              <a:t>8. gdr_-_nihr_(21.11.24).pdf</a:t>
            </a:r>
            <a:endParaRPr lang="en-GB"/>
          </a:p>
        </p:txBody>
      </p:sp>
      <p:sp>
        <p:nvSpPr>
          <p:cNvPr id="4" name="Slide Number Placeholder 3">
            <a:extLst>
              <a:ext uri="{FF2B5EF4-FFF2-40B4-BE49-F238E27FC236}">
                <a16:creationId xmlns:a16="http://schemas.microsoft.com/office/drawing/2014/main" id="{4B6519DE-FAE3-5BAC-2545-F987FB27EA12}"/>
              </a:ext>
            </a:extLst>
          </p:cNvPr>
          <p:cNvSpPr>
            <a:spLocks noGrp="1"/>
          </p:cNvSpPr>
          <p:nvPr>
            <p:ph type="sldNum" sz="quarter" idx="5"/>
          </p:nvPr>
        </p:nvSpPr>
        <p:spPr/>
        <p:txBody>
          <a:bodyPr/>
          <a:lstStyle/>
          <a:p>
            <a:fld id="{1B2BF6B8-C8F8-417E-B885-D86DE17ED1C5}" type="slidenum">
              <a:rPr lang="en-GB" smtClean="0"/>
              <a:t>57</a:t>
            </a:fld>
            <a:endParaRPr lang="en-GB"/>
          </a:p>
        </p:txBody>
      </p:sp>
    </p:spTree>
    <p:extLst>
      <p:ext uri="{BB962C8B-B14F-4D97-AF65-F5344CB8AC3E}">
        <p14:creationId xmlns:p14="http://schemas.microsoft.com/office/powerpoint/2010/main" val="1385502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9E11B-8861-D313-19B2-7DEF0B04D0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FC169-AEA4-4C69-3FED-2E647C1BCE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B5E73-8F92-5A81-733C-2057EDFB4013}"/>
              </a:ext>
            </a:extLst>
          </p:cNvPr>
          <p:cNvSpPr>
            <a:spLocks noGrp="1"/>
          </p:cNvSpPr>
          <p:nvPr>
            <p:ph type="body" idx="1"/>
          </p:nvPr>
        </p:nvSpPr>
        <p:spPr/>
        <p:txBody>
          <a:bodyPr/>
          <a:lstStyle/>
          <a:p>
            <a:r>
              <a:rPr lang="en-GB">
                <a:hlinkClick r:id="rId3"/>
              </a:rPr>
              <a:t>8. gdr_-_nihr_(21.11.24).pdf</a:t>
            </a:r>
            <a:endParaRPr lang="en-GB"/>
          </a:p>
        </p:txBody>
      </p:sp>
      <p:sp>
        <p:nvSpPr>
          <p:cNvPr id="4" name="Slide Number Placeholder 3">
            <a:extLst>
              <a:ext uri="{FF2B5EF4-FFF2-40B4-BE49-F238E27FC236}">
                <a16:creationId xmlns:a16="http://schemas.microsoft.com/office/drawing/2014/main" id="{B754B2D5-0D2F-4A79-F4A4-CCCF7CDA2C5C}"/>
              </a:ext>
            </a:extLst>
          </p:cNvPr>
          <p:cNvSpPr>
            <a:spLocks noGrp="1"/>
          </p:cNvSpPr>
          <p:nvPr>
            <p:ph type="sldNum" sz="quarter" idx="5"/>
          </p:nvPr>
        </p:nvSpPr>
        <p:spPr/>
        <p:txBody>
          <a:bodyPr/>
          <a:lstStyle/>
          <a:p>
            <a:fld id="{1B2BF6B8-C8F8-417E-B885-D86DE17ED1C5}" type="slidenum">
              <a:rPr lang="en-GB" smtClean="0"/>
              <a:t>59</a:t>
            </a:fld>
            <a:endParaRPr lang="en-GB"/>
          </a:p>
        </p:txBody>
      </p:sp>
    </p:spTree>
    <p:extLst>
      <p:ext uri="{BB962C8B-B14F-4D97-AF65-F5344CB8AC3E}">
        <p14:creationId xmlns:p14="http://schemas.microsoft.com/office/powerpoint/2010/main" val="1024540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GD is 30 by 23 by 20.5cm</a:t>
            </a:r>
          </a:p>
          <a:p>
            <a:r>
              <a:rPr lang="en-US" sz="1000"/>
              <a:t>And 3.6kg</a:t>
            </a:r>
          </a:p>
          <a:p>
            <a:endParaRPr lang="en-US" sz="1000"/>
          </a:p>
          <a:p>
            <a:r>
              <a:rPr lang="en-US" sz="1000"/>
              <a:t>These are located in many different areas including hospitals, labs, cruise ships and military ships</a:t>
            </a:r>
            <a:endParaRPr lang="en-GB" sz="100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E5432-FA30-491A-BCBF-27F7EB121DF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8174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Diagnostic menus</a:t>
            </a:r>
          </a:p>
        </p:txBody>
      </p:sp>
      <p:sp>
        <p:nvSpPr>
          <p:cNvPr id="4" name="Slide Number Placeholder 3"/>
          <p:cNvSpPr>
            <a:spLocks noGrp="1"/>
          </p:cNvSpPr>
          <p:nvPr>
            <p:ph type="sldNum" sz="quarter" idx="5"/>
          </p:nvPr>
        </p:nvSpPr>
        <p:spPr/>
        <p:txBody>
          <a:bodyPr/>
          <a:lstStyle/>
          <a:p>
            <a:fld id="{873C980E-E10F-4E15-B319-A45A4DB6AF5E}" type="slidenum">
              <a:rPr lang="en-GB" smtClean="0"/>
              <a:t>62</a:t>
            </a:fld>
            <a:endParaRPr lang="en-GB"/>
          </a:p>
        </p:txBody>
      </p:sp>
    </p:spTree>
    <p:extLst>
      <p:ext uri="{BB962C8B-B14F-4D97-AF65-F5344CB8AC3E}">
        <p14:creationId xmlns:p14="http://schemas.microsoft.com/office/powerpoint/2010/main" val="8419326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a:solidFill>
                  <a:srgbClr val="54595F"/>
                </a:solidFill>
                <a:effectLst/>
                <a:latin typeface="Barlow" panose="00000500000000000000" pitchFamily="2" charset="0"/>
              </a:rPr>
              <a:t>Fluorescence Detection</a:t>
            </a:r>
            <a:br>
              <a:rPr lang="en-GB" b="0" i="0">
                <a:solidFill>
                  <a:srgbClr val="54595F"/>
                </a:solidFill>
                <a:effectLst/>
                <a:latin typeface="Barlow" panose="00000500000000000000" pitchFamily="2" charset="0"/>
              </a:rPr>
            </a:br>
            <a:r>
              <a:rPr lang="en-GB" b="0" i="0">
                <a:solidFill>
                  <a:srgbClr val="54595F"/>
                </a:solidFill>
                <a:effectLst/>
                <a:latin typeface="Barlow" panose="00000500000000000000" pitchFamily="2" charset="0"/>
              </a:rPr>
              <a:t>450 to 750 nm</a:t>
            </a:r>
          </a:p>
          <a:p>
            <a:pPr algn="l"/>
            <a:r>
              <a:rPr lang="en-GB" b="1" i="0">
                <a:solidFill>
                  <a:srgbClr val="54595F"/>
                </a:solidFill>
                <a:effectLst/>
                <a:latin typeface="Barlow" panose="00000500000000000000" pitchFamily="2" charset="0"/>
              </a:rPr>
              <a:t>Fluorescence Channel</a:t>
            </a:r>
            <a:br>
              <a:rPr lang="en-GB" b="0" i="0">
                <a:solidFill>
                  <a:srgbClr val="54595F"/>
                </a:solidFill>
                <a:effectLst/>
                <a:latin typeface="Barlow" panose="00000500000000000000" pitchFamily="2" charset="0"/>
              </a:rPr>
            </a:br>
            <a:r>
              <a:rPr lang="en-GB" b="0" i="0">
                <a:solidFill>
                  <a:srgbClr val="54595F"/>
                </a:solidFill>
                <a:effectLst/>
                <a:latin typeface="Barlow" panose="00000500000000000000" pitchFamily="2" charset="0"/>
              </a:rPr>
              <a:t>6+1 (Internal Control)</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E5432-FA30-491A-BCBF-27F7EB121DF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11689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Similar simple workflow</a:t>
            </a:r>
          </a:p>
          <a:p>
            <a:r>
              <a:rPr lang="en-GB"/>
              <a:t>Similar easy to interpret results</a:t>
            </a:r>
          </a:p>
          <a:p>
            <a:r>
              <a:rPr lang="en-GB"/>
              <a:t>Time to results quicker 20mins</a:t>
            </a:r>
          </a:p>
          <a:p>
            <a:r>
              <a:rPr lang="en-GB"/>
              <a:t>Similar kit storage</a:t>
            </a:r>
          </a:p>
          <a:p>
            <a:r>
              <a:rPr lang="en-GB"/>
              <a:t>Larger box quantity 20 per box. GD 10 per box</a:t>
            </a:r>
          </a:p>
          <a:p>
            <a:endParaRPr lang="en-GB"/>
          </a:p>
          <a:p>
            <a:endParaRPr lang="en-GB"/>
          </a:p>
          <a:p>
            <a:r>
              <a:rPr lang="en-GB"/>
              <a:t>Hands-on-time has changed from &lt;30 seconds to &lt;1 minute</a:t>
            </a:r>
          </a:p>
          <a:p>
            <a:r>
              <a:rPr lang="en-GB"/>
              <a:t>Kit storage has changed from 4-30 to 5-25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E5432-FA30-491A-BCBF-27F7EB121DF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34659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B7512-3638-DECB-5E0B-B43B3CC8C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31900-9F30-D23A-5A28-14E06F1A80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5FAAA6-0E1C-4950-385F-024F0296862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678A342-428E-C6DA-2BB6-5FFE27C3E861}"/>
              </a:ext>
            </a:extLst>
          </p:cNvPr>
          <p:cNvSpPr>
            <a:spLocks noGrp="1"/>
          </p:cNvSpPr>
          <p:nvPr>
            <p:ph type="sldNum" sz="quarter" idx="5"/>
          </p:nvPr>
        </p:nvSpPr>
        <p:spPr/>
        <p:txBody>
          <a:bodyPr/>
          <a:lstStyle/>
          <a:p>
            <a:fld id="{1B2BF6B8-C8F8-417E-B885-D86DE17ED1C5}" type="slidenum">
              <a:rPr lang="en-GB" smtClean="0"/>
              <a:t>69</a:t>
            </a:fld>
            <a:endParaRPr lang="en-GB"/>
          </a:p>
        </p:txBody>
      </p:sp>
    </p:spTree>
    <p:extLst>
      <p:ext uri="{BB962C8B-B14F-4D97-AF65-F5344CB8AC3E}">
        <p14:creationId xmlns:p14="http://schemas.microsoft.com/office/powerpoint/2010/main" val="8146748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3C980E-E10F-4E15-B319-A45A4DB6AF5E}" type="slidenum">
              <a:rPr lang="en-GB" smtClean="0"/>
              <a:t>73</a:t>
            </a:fld>
            <a:endParaRPr lang="en-GB"/>
          </a:p>
        </p:txBody>
      </p:sp>
    </p:spTree>
    <p:extLst>
      <p:ext uri="{BB962C8B-B14F-4D97-AF65-F5344CB8AC3E}">
        <p14:creationId xmlns:p14="http://schemas.microsoft.com/office/powerpoint/2010/main" val="712664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GB" sz="1800" b="0" i="0" u="none" strike="noStrike">
                <a:solidFill>
                  <a:srgbClr val="000000"/>
                </a:solidFill>
                <a:effectLst/>
                <a:latin typeface="Calibri" panose="020F0502020204030204" pitchFamily="34" charset="0"/>
              </a:rPr>
              <a:t>https://medregs.blog.gov.uk/2023/10/02/the-role-of-genetics-in-medicine-safety/</a:t>
            </a:r>
          </a:p>
          <a:p>
            <a:pPr marL="228600" indent="-228600">
              <a:buAutoNum type="arabicPeriod"/>
            </a:pPr>
            <a:endParaRPr lang="en-GB" sz="1800" b="0" i="0" u="none" strike="noStrike">
              <a:solidFill>
                <a:srgbClr val="000000"/>
              </a:solidFill>
              <a:effectLst/>
              <a:latin typeface="Calibri" panose="020F0502020204030204" pitchFamily="34" charset="0"/>
            </a:endParaRPr>
          </a:p>
          <a:p>
            <a:pPr marL="228600" indent="-228600">
              <a:buAutoNum type="arabicPeriod"/>
            </a:pPr>
            <a:r>
              <a:rPr lang="en-GB" sz="1800" b="0" i="0" u="none" strike="noStrike">
                <a:solidFill>
                  <a:srgbClr val="000000"/>
                </a:solidFill>
                <a:effectLst/>
                <a:latin typeface="Calibri" panose="020F0502020204030204" pitchFamily="34" charset="0"/>
              </a:rPr>
              <a:t>Osanlou R, Walker L, Hughes DA, et al Adverse drug reactions, multimorbidity and polypharmacy: a prospective analysis of 1 month of medical admissions BMJ Open 2022;12:e055551. </a:t>
            </a:r>
            <a:r>
              <a:rPr lang="en-GB" sz="1800" b="0" i="0" u="none" strike="noStrike" err="1">
                <a:solidFill>
                  <a:srgbClr val="000000"/>
                </a:solidFill>
                <a:effectLst/>
                <a:latin typeface="Calibri" panose="020F0502020204030204" pitchFamily="34" charset="0"/>
              </a:rPr>
              <a:t>doi</a:t>
            </a:r>
            <a:r>
              <a:rPr lang="en-GB" sz="1800" b="0" i="0" u="none" strike="noStrike">
                <a:solidFill>
                  <a:srgbClr val="000000"/>
                </a:solidFill>
                <a:effectLst/>
                <a:latin typeface="Calibri" panose="020F0502020204030204" pitchFamily="34" charset="0"/>
              </a:rPr>
              <a:t>: 10.1136/bmjopen-2021-055551</a:t>
            </a:r>
          </a:p>
        </p:txBody>
      </p:sp>
      <p:sp>
        <p:nvSpPr>
          <p:cNvPr id="4" name="Slide Number Placeholder 3"/>
          <p:cNvSpPr>
            <a:spLocks noGrp="1"/>
          </p:cNvSpPr>
          <p:nvPr>
            <p:ph type="sldNum" sz="quarter" idx="5"/>
          </p:nvPr>
        </p:nvSpPr>
        <p:spPr/>
        <p:txBody>
          <a:bodyPr/>
          <a:lstStyle/>
          <a:p>
            <a:fld id="{1B2BF6B8-C8F8-417E-B885-D86DE17ED1C5}" type="slidenum">
              <a:rPr lang="en-GB" smtClean="0"/>
              <a:t>8</a:t>
            </a:fld>
            <a:endParaRPr lang="en-GB"/>
          </a:p>
        </p:txBody>
      </p:sp>
    </p:spTree>
    <p:extLst>
      <p:ext uri="{BB962C8B-B14F-4D97-AF65-F5344CB8AC3E}">
        <p14:creationId xmlns:p14="http://schemas.microsoft.com/office/powerpoint/2010/main" val="27484876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C7B0D-902F-723F-4119-6F876ABFA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CDB17-5C8F-B0D6-426E-BC479E5CD1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D3DE5-DD25-91DB-3772-75694F058E6F}"/>
              </a:ext>
            </a:extLst>
          </p:cNvPr>
          <p:cNvSpPr>
            <a:spLocks noGrp="1"/>
          </p:cNvSpPr>
          <p:nvPr>
            <p:ph type="body" idx="1"/>
          </p:nvPr>
        </p:nvSpPr>
        <p:spPr/>
        <p:txBody>
          <a:bodyPr/>
          <a:lstStyle/>
          <a:p>
            <a:r>
              <a:rPr lang="en-GB"/>
              <a:t>9. https://www.itv.com/news/granada/2024-11-21/new-test-to-prevent-newborn-babies-going-deaf-to-be-trialled-across-the-uk</a:t>
            </a:r>
          </a:p>
          <a:p>
            <a:endParaRPr lang="en-GB"/>
          </a:p>
          <a:p>
            <a:r>
              <a:rPr lang="en-US"/>
              <a:t>The MT-RNR1 ID Kit is now in use at eight Greater Manchester neonatal units and has prevented the hearing loss of 11 babies across the region, with 4,000 babies tested as of October 2024.</a:t>
            </a:r>
            <a:endParaRPr lang="en-GB"/>
          </a:p>
        </p:txBody>
      </p:sp>
      <p:sp>
        <p:nvSpPr>
          <p:cNvPr id="4" name="Slide Number Placeholder 3">
            <a:extLst>
              <a:ext uri="{FF2B5EF4-FFF2-40B4-BE49-F238E27FC236}">
                <a16:creationId xmlns:a16="http://schemas.microsoft.com/office/drawing/2014/main" id="{453FE9B5-9529-BDF7-EF1F-25F378AE1DE2}"/>
              </a:ext>
            </a:extLst>
          </p:cNvPr>
          <p:cNvSpPr>
            <a:spLocks noGrp="1"/>
          </p:cNvSpPr>
          <p:nvPr>
            <p:ph type="sldNum" sz="quarter" idx="5"/>
          </p:nvPr>
        </p:nvSpPr>
        <p:spPr/>
        <p:txBody>
          <a:bodyPr/>
          <a:lstStyle/>
          <a:p>
            <a:fld id="{1B2BF6B8-C8F8-417E-B885-D86DE17ED1C5}" type="slidenum">
              <a:rPr lang="en-GB" smtClean="0"/>
              <a:t>76</a:t>
            </a:fld>
            <a:endParaRPr lang="en-GB"/>
          </a:p>
        </p:txBody>
      </p:sp>
    </p:spTree>
    <p:extLst>
      <p:ext uri="{BB962C8B-B14F-4D97-AF65-F5344CB8AC3E}">
        <p14:creationId xmlns:p14="http://schemas.microsoft.com/office/powerpoint/2010/main" val="38465825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1EDCA-5CB9-954E-8719-3DD335FA0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BC044-8F20-22E1-15F7-1F03DBA31B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0858B-6F73-7854-C1CC-6DA9DDB4BB8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956D5A8-13B3-0A0F-D1F9-36BC37A0F030}"/>
              </a:ext>
            </a:extLst>
          </p:cNvPr>
          <p:cNvSpPr>
            <a:spLocks noGrp="1"/>
          </p:cNvSpPr>
          <p:nvPr>
            <p:ph type="sldNum" sz="quarter" idx="5"/>
          </p:nvPr>
        </p:nvSpPr>
        <p:spPr/>
        <p:txBody>
          <a:bodyPr/>
          <a:lstStyle/>
          <a:p>
            <a:fld id="{1B2BF6B8-C8F8-417E-B885-D86DE17ED1C5}" type="slidenum">
              <a:rPr lang="en-GB" smtClean="0"/>
              <a:t>77</a:t>
            </a:fld>
            <a:endParaRPr lang="en-GB"/>
          </a:p>
        </p:txBody>
      </p:sp>
    </p:spTree>
    <p:extLst>
      <p:ext uri="{BB962C8B-B14F-4D97-AF65-F5344CB8AC3E}">
        <p14:creationId xmlns:p14="http://schemas.microsoft.com/office/powerpoint/2010/main" val="11889888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262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7135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60591-5CDD-E8C8-A1CE-B6354D29AC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22276E-7A6E-0517-DDFD-B4A8066FB8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24B69-699E-A2B4-FFAA-4FC35FD2BF8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177F7DD-6468-70B8-C525-53F0F347E4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218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a:solidFill>
                  <a:srgbClr val="000000"/>
                </a:solidFill>
                <a:effectLst/>
                <a:latin typeface="Calibri" panose="020F0502020204030204" pitchFamily="34" charset="0"/>
              </a:rPr>
              <a:t>https://medregs.blog.gov.uk/2023/10/02/the-role-of-genetics-in-medicine-safety/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a:solidFill>
                  <a:srgbClr val="475C6D"/>
                </a:solidFill>
                <a:effectLst/>
                <a:highlight>
                  <a:srgbClr val="F5F5F5"/>
                </a:highlight>
                <a:latin typeface="Montserrat" panose="00000500000000000000" pitchFamily="2" charset="0"/>
              </a:rPr>
              <a:t>3. J. M. </a:t>
            </a:r>
            <a:r>
              <a:rPr lang="en-GB" sz="1800" b="0" i="0" u="none" strike="noStrike" err="1">
                <a:solidFill>
                  <a:srgbClr val="475C6D"/>
                </a:solidFill>
                <a:effectLst/>
                <a:highlight>
                  <a:srgbClr val="F5F5F5"/>
                </a:highlight>
                <a:latin typeface="Montserrat" panose="00000500000000000000" pitchFamily="2" charset="0"/>
              </a:rPr>
              <a:t>Barbarino</a:t>
            </a:r>
            <a:r>
              <a:rPr lang="en-GB" sz="1800" b="0" i="0" u="none" strike="noStrike">
                <a:solidFill>
                  <a:srgbClr val="475C6D"/>
                </a:solidFill>
                <a:effectLst/>
                <a:highlight>
                  <a:srgbClr val="F5F5F5"/>
                </a:highlight>
                <a:latin typeface="Montserrat" panose="00000500000000000000" pitchFamily="2" charset="0"/>
              </a:rPr>
              <a:t>, T. L. McGregor, R. B. Altman, and T. E. Klein, </a:t>
            </a:r>
            <a:r>
              <a:rPr lang="en-GB" sz="1800" b="0" i="0" u="none" strike="noStrike" err="1">
                <a:solidFill>
                  <a:srgbClr val="475C6D"/>
                </a:solidFill>
                <a:effectLst/>
                <a:highlight>
                  <a:srgbClr val="F5F5F5"/>
                </a:highlight>
                <a:latin typeface="Montserrat" panose="00000500000000000000" pitchFamily="2" charset="0"/>
              </a:rPr>
              <a:t>PharmGKB</a:t>
            </a:r>
            <a:r>
              <a:rPr lang="en-GB" sz="1800" b="0" i="0" u="none" strike="noStrike">
                <a:solidFill>
                  <a:srgbClr val="475C6D"/>
                </a:solidFill>
                <a:effectLst/>
                <a:highlight>
                  <a:srgbClr val="F5F5F5"/>
                </a:highlight>
                <a:latin typeface="Montserrat" panose="00000500000000000000" pitchFamily="2" charset="0"/>
              </a:rPr>
              <a:t> summary: very important </a:t>
            </a:r>
            <a:r>
              <a:rPr lang="en-GB" sz="1800" b="0" i="0" u="none" strike="noStrike" err="1">
                <a:solidFill>
                  <a:srgbClr val="475C6D"/>
                </a:solidFill>
                <a:effectLst/>
                <a:highlight>
                  <a:srgbClr val="F5F5F5"/>
                </a:highlight>
                <a:latin typeface="Montserrat" panose="00000500000000000000" pitchFamily="2" charset="0"/>
              </a:rPr>
              <a:t>pharmacogene</a:t>
            </a:r>
            <a:r>
              <a:rPr lang="en-GB" sz="1800" b="0" i="0" u="none" strike="noStrike">
                <a:solidFill>
                  <a:srgbClr val="475C6D"/>
                </a:solidFill>
                <a:effectLst/>
                <a:highlight>
                  <a:srgbClr val="F5F5F5"/>
                </a:highlight>
                <a:latin typeface="Montserrat" panose="00000500000000000000" pitchFamily="2" charset="0"/>
              </a:rPr>
              <a:t> information for MT-RNR1. </a:t>
            </a:r>
            <a:r>
              <a:rPr lang="en-GB" sz="1800" b="0" i="0" u="none" strike="noStrike" err="1">
                <a:solidFill>
                  <a:srgbClr val="475C6D"/>
                </a:solidFill>
                <a:effectLst/>
                <a:highlight>
                  <a:srgbClr val="F5F5F5"/>
                </a:highlight>
                <a:latin typeface="Montserrat" panose="00000500000000000000" pitchFamily="2" charset="0"/>
              </a:rPr>
              <a:t>Pharmacogene</a:t>
            </a:r>
            <a:r>
              <a:rPr lang="en-GB" sz="1800" b="0" i="0" u="none" strike="noStrike">
                <a:solidFill>
                  <a:srgbClr val="475C6D"/>
                </a:solidFill>
                <a:effectLst/>
                <a:highlight>
                  <a:srgbClr val="F5F5F5"/>
                </a:highlight>
                <a:latin typeface="Montserrat" panose="00000500000000000000" pitchFamily="2" charset="0"/>
              </a:rPr>
              <a:t> Genomics, 2016. 26(12): p. 558-567.</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800" b="0" i="0" u="none" strike="noStrike">
              <a:solidFill>
                <a:srgbClr val="475C6D"/>
              </a:solidFill>
              <a:effectLst/>
              <a:highlight>
                <a:srgbClr val="F5F5F5"/>
              </a:highlight>
              <a:latin typeface="Montserrat" panose="00000500000000000000" pitchFamily="2" charset="0"/>
            </a:endParaRPr>
          </a:p>
          <a:p>
            <a:endParaRPr lang="en-GB"/>
          </a:p>
        </p:txBody>
      </p:sp>
      <p:sp>
        <p:nvSpPr>
          <p:cNvPr id="4" name="Slide Number Placeholder 3"/>
          <p:cNvSpPr>
            <a:spLocks noGrp="1"/>
          </p:cNvSpPr>
          <p:nvPr>
            <p:ph type="sldNum" sz="quarter" idx="5"/>
          </p:nvPr>
        </p:nvSpPr>
        <p:spPr/>
        <p:txBody>
          <a:bodyPr/>
          <a:lstStyle/>
          <a:p>
            <a:fld id="{1B2BF6B8-C8F8-417E-B885-D86DE17ED1C5}" type="slidenum">
              <a:rPr lang="en-GB" smtClean="0"/>
              <a:t>9</a:t>
            </a:fld>
            <a:endParaRPr lang="en-GB"/>
          </a:p>
        </p:txBody>
      </p:sp>
    </p:spTree>
    <p:extLst>
      <p:ext uri="{BB962C8B-B14F-4D97-AF65-F5344CB8AC3E}">
        <p14:creationId xmlns:p14="http://schemas.microsoft.com/office/powerpoint/2010/main" val="1163479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3C980E-E10F-4E15-B319-A45A4DB6AF5E}" type="slidenum">
              <a:rPr lang="en-GB" smtClean="0"/>
              <a:t>12</a:t>
            </a:fld>
            <a:endParaRPr lang="en-GB"/>
          </a:p>
        </p:txBody>
      </p:sp>
    </p:spTree>
    <p:extLst>
      <p:ext uri="{BB962C8B-B14F-4D97-AF65-F5344CB8AC3E}">
        <p14:creationId xmlns:p14="http://schemas.microsoft.com/office/powerpoint/2010/main" val="1058446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195A3-45E7-1D47-9960-49EC3BFE9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02064-5AA5-E24F-8916-A13BE6034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89AFD-1665-5BE6-8FAD-8A590758FD8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A143BD0-29E9-7130-9DDB-0C73D3EAF02C}"/>
              </a:ext>
            </a:extLst>
          </p:cNvPr>
          <p:cNvSpPr>
            <a:spLocks noGrp="1"/>
          </p:cNvSpPr>
          <p:nvPr>
            <p:ph type="sldNum" sz="quarter" idx="5"/>
          </p:nvPr>
        </p:nvSpPr>
        <p:spPr/>
        <p:txBody>
          <a:bodyPr/>
          <a:lstStyle/>
          <a:p>
            <a:fld id="{873C980E-E10F-4E15-B319-A45A4DB6AF5E}" type="slidenum">
              <a:rPr lang="en-GB" smtClean="0"/>
              <a:t>13</a:t>
            </a:fld>
            <a:endParaRPr lang="en-GB"/>
          </a:p>
        </p:txBody>
      </p:sp>
    </p:spTree>
    <p:extLst>
      <p:ext uri="{BB962C8B-B14F-4D97-AF65-F5344CB8AC3E}">
        <p14:creationId xmlns:p14="http://schemas.microsoft.com/office/powerpoint/2010/main" val="1913175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F6B8-C8F8-417E-B885-D86DE17ED1C5}" type="slidenum">
              <a:rPr lang="en-GB" smtClean="0"/>
              <a:t>16</a:t>
            </a:fld>
            <a:endParaRPr lang="en-GB"/>
          </a:p>
        </p:txBody>
      </p:sp>
    </p:spTree>
    <p:extLst>
      <p:ext uri="{BB962C8B-B14F-4D97-AF65-F5344CB8AC3E}">
        <p14:creationId xmlns:p14="http://schemas.microsoft.com/office/powerpoint/2010/main" val="3242273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ingle Picture left with text righ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BE6EBAB-0DF5-264F-A4A3-274C3E3D8DB2}"/>
              </a:ext>
            </a:extLst>
          </p:cNvPr>
          <p:cNvSpPr txBox="1">
            <a:spLocks/>
          </p:cNvSpPr>
          <p:nvPr/>
        </p:nvSpPr>
        <p:spPr>
          <a:xfrm>
            <a:off x="1829903" y="8483404"/>
            <a:ext cx="9804400" cy="533621"/>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0927D"/>
              </a:buClr>
              <a:buSzPct val="60000"/>
            </a:pPr>
            <a:r>
              <a:rPr lang="en-GB" sz="2400">
                <a:solidFill>
                  <a:srgbClr val="00927D"/>
                </a:solidFill>
                <a:latin typeface="Poppins" pitchFamily="2" charset="77"/>
                <a:cs typeface="Poppins" pitchFamily="2" charset="77"/>
              </a:rPr>
              <a:t>What are the needs of the person?</a:t>
            </a:r>
          </a:p>
        </p:txBody>
      </p:sp>
      <p:sp>
        <p:nvSpPr>
          <p:cNvPr id="17" name="Text Placeholder 11">
            <a:extLst>
              <a:ext uri="{FF2B5EF4-FFF2-40B4-BE49-F238E27FC236}">
                <a16:creationId xmlns:a16="http://schemas.microsoft.com/office/drawing/2014/main" id="{9A15F4A3-0641-CD45-9884-DD639B1BCEB0}"/>
              </a:ext>
            </a:extLst>
          </p:cNvPr>
          <p:cNvSpPr>
            <a:spLocks noGrp="1"/>
          </p:cNvSpPr>
          <p:nvPr>
            <p:ph type="body" sz="quarter" idx="15"/>
          </p:nvPr>
        </p:nvSpPr>
        <p:spPr>
          <a:xfrm>
            <a:off x="6096000" y="4150834"/>
            <a:ext cx="5700605" cy="1040369"/>
          </a:xfrm>
          <a:prstGeom prst="rect">
            <a:avLst/>
          </a:prstGeom>
        </p:spPr>
        <p:txBody>
          <a:bodyPr anchor="t">
            <a:normAutofit/>
          </a:bodyPr>
          <a:lstStyle>
            <a:lvl1pPr marL="0" indent="0" algn="l">
              <a:buNone/>
              <a:defRPr sz="2667" b="0" i="0">
                <a:solidFill>
                  <a:srgbClr val="8597A3"/>
                </a:solidFill>
                <a:latin typeface="Montserrat" panose="00000500000000000000" pitchFamily="2" charset="0"/>
                <a:cs typeface="Poppins Light" pitchFamily="2" charset="77"/>
              </a:defRPr>
            </a:lvl1pPr>
          </a:lstStyle>
          <a:p>
            <a:pPr lvl="0"/>
            <a:r>
              <a:rPr lang="en-GB"/>
              <a:t>Click to edit Master text styles</a:t>
            </a:r>
          </a:p>
        </p:txBody>
      </p:sp>
      <p:sp>
        <p:nvSpPr>
          <p:cNvPr id="2" name="Rectangle 1">
            <a:extLst>
              <a:ext uri="{FF2B5EF4-FFF2-40B4-BE49-F238E27FC236}">
                <a16:creationId xmlns:a16="http://schemas.microsoft.com/office/drawing/2014/main" id="{122086F9-5FD1-DA35-3357-DF09EF18791F}"/>
              </a:ext>
            </a:extLst>
          </p:cNvPr>
          <p:cNvSpPr/>
          <p:nvPr userDrawn="1"/>
        </p:nvSpPr>
        <p:spPr>
          <a:xfrm>
            <a:off x="0" y="-1"/>
            <a:ext cx="2474491" cy="6858000"/>
          </a:xfrm>
          <a:prstGeom prst="rect">
            <a:avLst/>
          </a:prstGeom>
          <a:gradFill flip="none" rotWithShape="1">
            <a:gsLst>
              <a:gs pos="50000">
                <a:srgbClr val="009BA4"/>
              </a:gs>
              <a:gs pos="0">
                <a:srgbClr val="009BA4"/>
              </a:gs>
              <a:gs pos="100000">
                <a:srgbClr val="003341"/>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 Placeholder 11">
            <a:extLst>
              <a:ext uri="{FF2B5EF4-FFF2-40B4-BE49-F238E27FC236}">
                <a16:creationId xmlns:a16="http://schemas.microsoft.com/office/drawing/2014/main" id="{B1A1C91D-7B92-8708-4DA5-22FB86CBAD61}"/>
              </a:ext>
            </a:extLst>
          </p:cNvPr>
          <p:cNvSpPr>
            <a:spLocks noGrp="1"/>
          </p:cNvSpPr>
          <p:nvPr>
            <p:ph type="body" sz="quarter" idx="17"/>
          </p:nvPr>
        </p:nvSpPr>
        <p:spPr>
          <a:xfrm>
            <a:off x="6096000" y="2388630"/>
            <a:ext cx="5700605" cy="1040369"/>
          </a:xfrm>
          <a:prstGeom prst="rect">
            <a:avLst/>
          </a:prstGeom>
        </p:spPr>
        <p:txBody>
          <a:bodyPr anchor="t">
            <a:normAutofit/>
          </a:bodyPr>
          <a:lstStyle>
            <a:lvl1pPr marL="0" indent="0" algn="l">
              <a:buNone/>
              <a:defRPr sz="3200" b="1" i="0">
                <a:solidFill>
                  <a:srgbClr val="003341"/>
                </a:solidFill>
                <a:latin typeface="Montserrat" panose="00000500000000000000" pitchFamily="2" charset="0"/>
                <a:cs typeface="Poppins Light" pitchFamily="2" charset="77"/>
              </a:defRPr>
            </a:lvl1pPr>
          </a:lstStyle>
          <a:p>
            <a:pPr lvl="0"/>
            <a:r>
              <a:rPr lang="en-GB"/>
              <a:t>Click to edit Master text styles</a:t>
            </a:r>
          </a:p>
        </p:txBody>
      </p:sp>
      <p:sp>
        <p:nvSpPr>
          <p:cNvPr id="9" name="Rectangle 8">
            <a:extLst>
              <a:ext uri="{FF2B5EF4-FFF2-40B4-BE49-F238E27FC236}">
                <a16:creationId xmlns:a16="http://schemas.microsoft.com/office/drawing/2014/main" id="{E93BF907-3EED-DCF0-2648-6B651B42317C}"/>
              </a:ext>
            </a:extLst>
          </p:cNvPr>
          <p:cNvSpPr/>
          <p:nvPr userDrawn="1"/>
        </p:nvSpPr>
        <p:spPr>
          <a:xfrm>
            <a:off x="6096000" y="3667050"/>
            <a:ext cx="5700605" cy="266633"/>
          </a:xfrm>
          <a:prstGeom prst="rect">
            <a:avLst/>
          </a:prstGeom>
          <a:solidFill>
            <a:srgbClr val="009BA4"/>
          </a:solidFill>
          <a:ln>
            <a:solidFill>
              <a:srgbClr val="009B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11" name="Picture 10">
            <a:extLst>
              <a:ext uri="{FF2B5EF4-FFF2-40B4-BE49-F238E27FC236}">
                <a16:creationId xmlns:a16="http://schemas.microsoft.com/office/drawing/2014/main" id="{198BBFCB-903B-378C-14D8-41B7893AE5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6941" y="219471"/>
            <a:ext cx="2522951" cy="422016"/>
          </a:xfrm>
          <a:prstGeom prst="rect">
            <a:avLst/>
          </a:prstGeom>
        </p:spPr>
      </p:pic>
      <p:cxnSp>
        <p:nvCxnSpPr>
          <p:cNvPr id="13" name="Straight Connector 12">
            <a:extLst>
              <a:ext uri="{FF2B5EF4-FFF2-40B4-BE49-F238E27FC236}">
                <a16:creationId xmlns:a16="http://schemas.microsoft.com/office/drawing/2014/main" id="{7CCD2648-0358-52FB-A340-8DFE2E51BF82}"/>
              </a:ext>
            </a:extLst>
          </p:cNvPr>
          <p:cNvCxnSpPr>
            <a:cxnSpLocks/>
          </p:cNvCxnSpPr>
          <p:nvPr userDrawn="1"/>
        </p:nvCxnSpPr>
        <p:spPr>
          <a:xfrm>
            <a:off x="2684290" y="558055"/>
            <a:ext cx="6546796"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pic>
        <p:nvPicPr>
          <p:cNvPr id="15" name="Picture 14" descr="A colorful lines and dots&#10;&#10;Description automatically generated">
            <a:extLst>
              <a:ext uri="{FF2B5EF4-FFF2-40B4-BE49-F238E27FC236}">
                <a16:creationId xmlns:a16="http://schemas.microsoft.com/office/drawing/2014/main" id="{5E454127-CA87-B192-0B1F-10B0AF9B6030}"/>
              </a:ext>
            </a:extLst>
          </p:cNvPr>
          <p:cNvPicPr>
            <a:picLocks noChangeAspect="1"/>
          </p:cNvPicPr>
          <p:nvPr userDrawn="1"/>
        </p:nvPicPr>
        <p:blipFill rotWithShape="1">
          <a:blip r:embed="rId3"/>
          <a:srcRect l="42731" t="-2167" r="-955" b="-871"/>
          <a:stretch/>
        </p:blipFill>
        <p:spPr>
          <a:xfrm>
            <a:off x="2474491" y="641487"/>
            <a:ext cx="3123212" cy="5527472"/>
          </a:xfrm>
          <a:prstGeom prst="rect">
            <a:avLst/>
          </a:prstGeom>
        </p:spPr>
      </p:pic>
      <p:pic>
        <p:nvPicPr>
          <p:cNvPr id="16" name="Picture 15" descr="A colorful lines and dots&#10;&#10;Description automatically generated">
            <a:extLst>
              <a:ext uri="{FF2B5EF4-FFF2-40B4-BE49-F238E27FC236}">
                <a16:creationId xmlns:a16="http://schemas.microsoft.com/office/drawing/2014/main" id="{CCA15752-F05E-41F8-D461-F6F42FE5820D}"/>
              </a:ext>
            </a:extLst>
          </p:cNvPr>
          <p:cNvPicPr>
            <a:picLocks noChangeAspect="1"/>
          </p:cNvPicPr>
          <p:nvPr userDrawn="1"/>
        </p:nvPicPr>
        <p:blipFill rotWithShape="1">
          <a:blip r:embed="rId3">
            <a:alphaModFix amt="30000"/>
          </a:blip>
          <a:srcRect l="-4472" t="-2167" r="57269" b="-871"/>
          <a:stretch/>
        </p:blipFill>
        <p:spPr>
          <a:xfrm>
            <a:off x="-57524" y="641487"/>
            <a:ext cx="2532016" cy="5527472"/>
          </a:xfrm>
          <a:prstGeom prst="rect">
            <a:avLst/>
          </a:prstGeom>
        </p:spPr>
      </p:pic>
      <p:cxnSp>
        <p:nvCxnSpPr>
          <p:cNvPr id="18" name="Straight Connector 17">
            <a:extLst>
              <a:ext uri="{FF2B5EF4-FFF2-40B4-BE49-F238E27FC236}">
                <a16:creationId xmlns:a16="http://schemas.microsoft.com/office/drawing/2014/main" id="{412A1AD9-79A9-4793-6662-B4615366CD8A}"/>
              </a:ext>
            </a:extLst>
          </p:cNvPr>
          <p:cNvCxnSpPr>
            <a:cxnSpLocks/>
          </p:cNvCxnSpPr>
          <p:nvPr userDrawn="1"/>
        </p:nvCxnSpPr>
        <p:spPr>
          <a:xfrm>
            <a:off x="2684290" y="6397920"/>
            <a:ext cx="5154785"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6A28CAB-5667-7A02-058A-B3E1F13424F5}"/>
              </a:ext>
            </a:extLst>
          </p:cNvPr>
          <p:cNvSpPr txBox="1"/>
          <p:nvPr userDrawn="1"/>
        </p:nvSpPr>
        <p:spPr>
          <a:xfrm>
            <a:off x="7991475" y="6299945"/>
            <a:ext cx="3805130"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745109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Four_Box">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12419" y="2460434"/>
            <a:ext cx="5308600" cy="1919287"/>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13"/>
          </p:nvPr>
        </p:nvSpPr>
        <p:spPr>
          <a:xfrm>
            <a:off x="6212419" y="4411061"/>
            <a:ext cx="5308600" cy="1904708"/>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half" idx="14"/>
          </p:nvPr>
        </p:nvSpPr>
        <p:spPr>
          <a:xfrm>
            <a:off x="446859" y="2469357"/>
            <a:ext cx="5308600" cy="1919287"/>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15"/>
          </p:nvPr>
        </p:nvSpPr>
        <p:spPr>
          <a:xfrm>
            <a:off x="446859" y="4428161"/>
            <a:ext cx="5308600" cy="1904708"/>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1B0E348C-4337-B52F-63E9-2BA61C207033}"/>
              </a:ext>
            </a:extLst>
          </p:cNvPr>
          <p:cNvCxnSpPr>
            <a:cxnSpLocks/>
          </p:cNvCxnSpPr>
          <p:nvPr userDrawn="1"/>
        </p:nvCxnSpPr>
        <p:spPr>
          <a:xfrm>
            <a:off x="322319" y="558055"/>
            <a:ext cx="912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6B80D801-423D-754A-15A4-BD7F3BFE42DC}"/>
              </a:ext>
            </a:extLst>
          </p:cNvPr>
          <p:cNvSpPr>
            <a:spLocks noGrp="1"/>
          </p:cNvSpPr>
          <p:nvPr>
            <p:ph type="subTitle" idx="16" hasCustomPrompt="1"/>
          </p:nvPr>
        </p:nvSpPr>
        <p:spPr>
          <a:xfrm>
            <a:off x="436538" y="783982"/>
            <a:ext cx="9005781" cy="748289"/>
          </a:xfrm>
        </p:spPr>
        <p:txBody>
          <a:bodyPr>
            <a:noAutofit/>
          </a:bodyPr>
          <a:lstStyle>
            <a:lvl1pPr marL="0" indent="0" algn="l">
              <a:buNone/>
              <a:defRPr sz="4267" b="1">
                <a:solidFill>
                  <a:srgbClr val="003341"/>
                </a:solidFill>
                <a:latin typeface="Montserrat" panose="000005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title style</a:t>
            </a:r>
            <a:endParaRPr lang="en-US"/>
          </a:p>
        </p:txBody>
      </p:sp>
      <p:cxnSp>
        <p:nvCxnSpPr>
          <p:cNvPr id="14" name="Straight Connector 13">
            <a:extLst>
              <a:ext uri="{FF2B5EF4-FFF2-40B4-BE49-F238E27FC236}">
                <a16:creationId xmlns:a16="http://schemas.microsoft.com/office/drawing/2014/main" id="{77DB746E-4F0D-4B99-CE92-46194BC4AC31}"/>
              </a:ext>
            </a:extLst>
          </p:cNvPr>
          <p:cNvCxnSpPr>
            <a:cxnSpLocks/>
          </p:cNvCxnSpPr>
          <p:nvPr userDrawn="1"/>
        </p:nvCxnSpPr>
        <p:spPr>
          <a:xfrm>
            <a:off x="446859" y="6397920"/>
            <a:ext cx="11366451"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C4A9A7D-5A71-5AC6-84D6-64080BF786DE}"/>
              </a:ext>
            </a:extLst>
          </p:cNvPr>
          <p:cNvSpPr txBox="1"/>
          <p:nvPr userDrawn="1"/>
        </p:nvSpPr>
        <p:spPr>
          <a:xfrm>
            <a:off x="322321" y="227530"/>
            <a:ext cx="4509371" cy="143565"/>
          </a:xfrm>
          <a:prstGeom prst="rect">
            <a:avLst/>
          </a:prstGeom>
          <a:noFill/>
        </p:spPr>
        <p:txBody>
          <a:bodyPr wrap="square" lIns="0" tIns="0" rIns="0" bIns="0" rtlCol="0" anchor="t">
            <a:spAutoFit/>
          </a:bodyPr>
          <a:lstStyle/>
          <a:p>
            <a:pPr defTabSz="914377"/>
            <a:fld id="{7F0AF45A-9955-4C3B-849A-EC7833B76D7D}" type="slidenum">
              <a:rPr lang="en-US" sz="933" b="1" smtClean="0">
                <a:solidFill>
                  <a:srgbClr val="003341"/>
                </a:solidFill>
                <a:latin typeface="Montserrat"/>
              </a:rPr>
              <a:pPr defTabSz="914377"/>
              <a:t>‹#›</a:t>
            </a:fld>
            <a:r>
              <a:rPr lang="en-US" sz="933" b="1">
                <a:solidFill>
                  <a:srgbClr val="003341"/>
                </a:solidFill>
                <a:latin typeface="Montserrat"/>
              </a:rPr>
              <a:t> I </a:t>
            </a:r>
            <a:endParaRPr lang="en-US" sz="933">
              <a:solidFill>
                <a:srgbClr val="003341"/>
              </a:solidFill>
              <a:latin typeface="Metropolis Medium"/>
            </a:endParaRPr>
          </a:p>
        </p:txBody>
      </p:sp>
      <p:sp>
        <p:nvSpPr>
          <p:cNvPr id="2" name="Title Placeholder 7">
            <a:extLst>
              <a:ext uri="{FF2B5EF4-FFF2-40B4-BE49-F238E27FC236}">
                <a16:creationId xmlns:a16="http://schemas.microsoft.com/office/drawing/2014/main" id="{81918237-C6D6-1346-5191-947730E84E60}"/>
              </a:ext>
            </a:extLst>
          </p:cNvPr>
          <p:cNvSpPr>
            <a:spLocks noGrp="1"/>
          </p:cNvSpPr>
          <p:nvPr>
            <p:ph type="title"/>
          </p:nvPr>
        </p:nvSpPr>
        <p:spPr>
          <a:xfrm>
            <a:off x="440401" y="1579871"/>
            <a:ext cx="9001919" cy="926717"/>
          </a:xfrm>
          <a:prstGeom prst="rect">
            <a:avLst/>
          </a:prstGeom>
        </p:spPr>
        <p:txBody>
          <a:bodyPr vert="horz" lIns="91440" tIns="45720" rIns="91440" bIns="45720" rtlCol="0" anchor="ctr">
            <a:normAutofit/>
          </a:bodyPr>
          <a:lstStyle>
            <a:lvl1pPr>
              <a:defRPr sz="2667">
                <a:solidFill>
                  <a:srgbClr val="8597A3"/>
                </a:solidFill>
              </a:defRPr>
            </a:lvl1pPr>
          </a:lstStyle>
          <a:p>
            <a:r>
              <a:rPr lang="en-GB"/>
              <a:t>Click to edit Master title style</a:t>
            </a:r>
            <a:endParaRPr lang="en-US"/>
          </a:p>
        </p:txBody>
      </p:sp>
      <p:sp>
        <p:nvSpPr>
          <p:cNvPr id="15" name="Rectangle 14">
            <a:extLst>
              <a:ext uri="{FF2B5EF4-FFF2-40B4-BE49-F238E27FC236}">
                <a16:creationId xmlns:a16="http://schemas.microsoft.com/office/drawing/2014/main" id="{C63DD747-889D-8361-59FF-789FC49CF21D}"/>
              </a:ext>
            </a:extLst>
          </p:cNvPr>
          <p:cNvSpPr/>
          <p:nvPr userDrawn="1"/>
        </p:nvSpPr>
        <p:spPr>
          <a:xfrm>
            <a:off x="10077043" y="0"/>
            <a:ext cx="2116203" cy="6858000"/>
          </a:xfrm>
          <a:prstGeom prst="rect">
            <a:avLst/>
          </a:prstGeom>
          <a:gradFill flip="none" rotWithShape="1">
            <a:gsLst>
              <a:gs pos="50000">
                <a:srgbClr val="009BA4"/>
              </a:gs>
              <a:gs pos="0">
                <a:srgbClr val="009BA4"/>
              </a:gs>
              <a:gs pos="100000">
                <a:srgbClr val="003341"/>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descr="A colorful lines and dots&#10;&#10;Description automatically generated">
            <a:extLst>
              <a:ext uri="{FF2B5EF4-FFF2-40B4-BE49-F238E27FC236}">
                <a16:creationId xmlns:a16="http://schemas.microsoft.com/office/drawing/2014/main" id="{B5764A28-080B-D962-A250-ACCFA6C92952}"/>
              </a:ext>
            </a:extLst>
          </p:cNvPr>
          <p:cNvPicPr>
            <a:picLocks noChangeAspect="1"/>
          </p:cNvPicPr>
          <p:nvPr userDrawn="1"/>
        </p:nvPicPr>
        <p:blipFill rotWithShape="1">
          <a:blip r:embed="rId2">
            <a:alphaModFix amt="30000"/>
          </a:blip>
          <a:srcRect l="11498" t="11057" r="53621" b="716"/>
          <a:stretch/>
        </p:blipFill>
        <p:spPr>
          <a:xfrm>
            <a:off x="10075798" y="0"/>
            <a:ext cx="2116203" cy="6256168"/>
          </a:xfrm>
          <a:prstGeom prst="rect">
            <a:avLst/>
          </a:prstGeom>
          <a:effectLst>
            <a:outerShdw blurRad="50800" dist="50800" dir="5400000" sx="1000" sy="1000" algn="ctr" rotWithShape="0">
              <a:srgbClr val="000000"/>
            </a:outerShdw>
            <a:reflection endPos="0" dist="50800" dir="5400000" sy="-100000" algn="bl" rotWithShape="0"/>
          </a:effectLst>
        </p:spPr>
      </p:pic>
      <p:pic>
        <p:nvPicPr>
          <p:cNvPr id="17" name="Picture 16">
            <a:extLst>
              <a:ext uri="{FF2B5EF4-FFF2-40B4-BE49-F238E27FC236}">
                <a16:creationId xmlns:a16="http://schemas.microsoft.com/office/drawing/2014/main" id="{8F60889F-E708-4D50-EBA2-ED819AEBBFD7}"/>
              </a:ext>
            </a:extLst>
          </p:cNvPr>
          <p:cNvPicPr>
            <a:picLocks noChangeAspect="1"/>
          </p:cNvPicPr>
          <p:nvPr userDrawn="1"/>
        </p:nvPicPr>
        <p:blipFill>
          <a:blip r:embed="rId3"/>
          <a:srcRect/>
          <a:stretch/>
        </p:blipFill>
        <p:spPr>
          <a:xfrm>
            <a:off x="10256186" y="6338223"/>
            <a:ext cx="1757916" cy="292247"/>
          </a:xfrm>
          <a:prstGeom prst="rect">
            <a:avLst/>
          </a:prstGeom>
        </p:spPr>
      </p:pic>
      <p:pic>
        <p:nvPicPr>
          <p:cNvPr id="19" name="Picture 18" descr="A white logo on a black background&#10;&#10;Description automatically generated">
            <a:extLst>
              <a:ext uri="{FF2B5EF4-FFF2-40B4-BE49-F238E27FC236}">
                <a16:creationId xmlns:a16="http://schemas.microsoft.com/office/drawing/2014/main" id="{E33F65FC-39FA-C9A2-4A86-F0B3149C9B97}"/>
              </a:ext>
            </a:extLst>
          </p:cNvPr>
          <p:cNvPicPr>
            <a:picLocks noChangeAspect="1"/>
          </p:cNvPicPr>
          <p:nvPr userDrawn="1"/>
        </p:nvPicPr>
        <p:blipFill>
          <a:blip r:embed="rId4"/>
          <a:stretch>
            <a:fillRect/>
          </a:stretch>
        </p:blipFill>
        <p:spPr>
          <a:xfrm>
            <a:off x="10711718" y="270812"/>
            <a:ext cx="846852" cy="706275"/>
          </a:xfrm>
          <a:prstGeom prst="rect">
            <a:avLst/>
          </a:prstGeom>
        </p:spPr>
      </p:pic>
      <p:sp>
        <p:nvSpPr>
          <p:cNvPr id="20" name="TextBox 19">
            <a:extLst>
              <a:ext uri="{FF2B5EF4-FFF2-40B4-BE49-F238E27FC236}">
                <a16:creationId xmlns:a16="http://schemas.microsoft.com/office/drawing/2014/main" id="{7521A28D-EEBC-04AA-67E5-A2921FCD0AAB}"/>
              </a:ext>
            </a:extLst>
          </p:cNvPr>
          <p:cNvSpPr txBox="1"/>
          <p:nvPr userDrawn="1"/>
        </p:nvSpPr>
        <p:spPr>
          <a:xfrm>
            <a:off x="334849" y="6451041"/>
            <a:ext cx="388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2861616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50 / 50 split - text right">
    <p:bg>
      <p:bgPr>
        <a:solidFill>
          <a:srgbClr val="009BA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519C1A-C902-5E43-BCE7-DD9B7BFC38F7}"/>
              </a:ext>
            </a:extLst>
          </p:cNvPr>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pic>
        <p:nvPicPr>
          <p:cNvPr id="3" name="Picture 2">
            <a:extLst>
              <a:ext uri="{FF2B5EF4-FFF2-40B4-BE49-F238E27FC236}">
                <a16:creationId xmlns:a16="http://schemas.microsoft.com/office/drawing/2014/main" id="{3BFD6B4D-4842-4E01-1E07-BB916DCCE1D2}"/>
              </a:ext>
            </a:extLst>
          </p:cNvPr>
          <p:cNvPicPr>
            <a:picLocks noChangeAspect="1"/>
          </p:cNvPicPr>
          <p:nvPr userDrawn="1"/>
        </p:nvPicPr>
        <p:blipFill>
          <a:blip r:embed="rId2"/>
          <a:srcRect/>
          <a:stretch/>
        </p:blipFill>
        <p:spPr>
          <a:xfrm>
            <a:off x="10077043" y="6372474"/>
            <a:ext cx="1757916" cy="292247"/>
          </a:xfrm>
          <a:prstGeom prst="rect">
            <a:avLst/>
          </a:prstGeom>
        </p:spPr>
      </p:pic>
      <p:cxnSp>
        <p:nvCxnSpPr>
          <p:cNvPr id="10" name="Straight Connector 9">
            <a:extLst>
              <a:ext uri="{FF2B5EF4-FFF2-40B4-BE49-F238E27FC236}">
                <a16:creationId xmlns:a16="http://schemas.microsoft.com/office/drawing/2014/main" id="{13F99ED9-11BB-2FF9-B5D0-3F43DC6342F1}"/>
              </a:ext>
            </a:extLst>
          </p:cNvPr>
          <p:cNvCxnSpPr>
            <a:cxnSpLocks/>
          </p:cNvCxnSpPr>
          <p:nvPr userDrawn="1"/>
        </p:nvCxnSpPr>
        <p:spPr>
          <a:xfrm>
            <a:off x="322319" y="558055"/>
            <a:ext cx="5773681"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DBF42F5-18D5-0E99-09E6-75A2393DC12B}"/>
              </a:ext>
            </a:extLst>
          </p:cNvPr>
          <p:cNvSpPr txBox="1"/>
          <p:nvPr userDrawn="1"/>
        </p:nvSpPr>
        <p:spPr>
          <a:xfrm>
            <a:off x="322321" y="227530"/>
            <a:ext cx="4509371" cy="143565"/>
          </a:xfrm>
          <a:prstGeom prst="rect">
            <a:avLst/>
          </a:prstGeom>
          <a:noFill/>
        </p:spPr>
        <p:txBody>
          <a:bodyPr wrap="square" lIns="0" tIns="0" rIns="0" bIns="0" rtlCol="0" anchor="t">
            <a:spAutoFit/>
          </a:bodyPr>
          <a:lstStyle/>
          <a:p>
            <a:pPr defTabSz="914377"/>
            <a:fld id="{7F0AF45A-9955-4C3B-849A-EC7833B76D7D}" type="slidenum">
              <a:rPr lang="en-US" sz="933" b="1" smtClean="0">
                <a:solidFill>
                  <a:srgbClr val="003341"/>
                </a:solidFill>
                <a:latin typeface="Montserrat"/>
              </a:rPr>
              <a:pPr defTabSz="914377"/>
              <a:t>‹#›</a:t>
            </a:fld>
            <a:r>
              <a:rPr lang="en-US" sz="933" b="1">
                <a:solidFill>
                  <a:srgbClr val="003341"/>
                </a:solidFill>
                <a:latin typeface="Montserrat"/>
              </a:rPr>
              <a:t> I </a:t>
            </a:r>
            <a:endParaRPr lang="en-US" sz="933">
              <a:solidFill>
                <a:srgbClr val="003341"/>
              </a:solidFill>
              <a:latin typeface="Metropolis Medium"/>
            </a:endParaRPr>
          </a:p>
        </p:txBody>
      </p:sp>
      <p:sp>
        <p:nvSpPr>
          <p:cNvPr id="13" name="Content Placeholder 2">
            <a:extLst>
              <a:ext uri="{FF2B5EF4-FFF2-40B4-BE49-F238E27FC236}">
                <a16:creationId xmlns:a16="http://schemas.microsoft.com/office/drawing/2014/main" id="{8D919CAB-4792-724D-CE39-EBCBC7543300}"/>
              </a:ext>
            </a:extLst>
          </p:cNvPr>
          <p:cNvSpPr>
            <a:spLocks noGrp="1"/>
          </p:cNvSpPr>
          <p:nvPr>
            <p:ph idx="20"/>
          </p:nvPr>
        </p:nvSpPr>
        <p:spPr>
          <a:xfrm>
            <a:off x="446858" y="745016"/>
            <a:ext cx="5436705" cy="5396823"/>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B2D1F729-659B-5A99-597F-E04DAA7EDEE2}"/>
              </a:ext>
            </a:extLst>
          </p:cNvPr>
          <p:cNvSpPr>
            <a:spLocks noGrp="1"/>
          </p:cNvSpPr>
          <p:nvPr>
            <p:ph idx="21"/>
          </p:nvPr>
        </p:nvSpPr>
        <p:spPr>
          <a:xfrm>
            <a:off x="6308437" y="745016"/>
            <a:ext cx="5436705" cy="5396823"/>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46CF1D49-E266-3FA4-09EB-FFF6D116ECE7}"/>
              </a:ext>
            </a:extLst>
          </p:cNvPr>
          <p:cNvSpPr txBox="1"/>
          <p:nvPr userDrawn="1"/>
        </p:nvSpPr>
        <p:spPr>
          <a:xfrm>
            <a:off x="334849" y="6451041"/>
            <a:ext cx="388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124397245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50 / 50 split - text right">
    <p:bg>
      <p:bgPr>
        <a:solidFill>
          <a:srgbClr val="8597A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519C1A-C902-5E43-BCE7-DD9B7BFC38F7}"/>
              </a:ext>
            </a:extLst>
          </p:cNvPr>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pic>
        <p:nvPicPr>
          <p:cNvPr id="3" name="Picture 2">
            <a:extLst>
              <a:ext uri="{FF2B5EF4-FFF2-40B4-BE49-F238E27FC236}">
                <a16:creationId xmlns:a16="http://schemas.microsoft.com/office/drawing/2014/main" id="{3BFD6B4D-4842-4E01-1E07-BB916DCCE1D2}"/>
              </a:ext>
            </a:extLst>
          </p:cNvPr>
          <p:cNvPicPr>
            <a:picLocks noChangeAspect="1"/>
          </p:cNvPicPr>
          <p:nvPr userDrawn="1"/>
        </p:nvPicPr>
        <p:blipFill>
          <a:blip r:embed="rId2"/>
          <a:srcRect/>
          <a:stretch/>
        </p:blipFill>
        <p:spPr>
          <a:xfrm>
            <a:off x="10077043" y="6372474"/>
            <a:ext cx="1757916" cy="292247"/>
          </a:xfrm>
          <a:prstGeom prst="rect">
            <a:avLst/>
          </a:prstGeom>
        </p:spPr>
      </p:pic>
      <p:cxnSp>
        <p:nvCxnSpPr>
          <p:cNvPr id="10" name="Straight Connector 9">
            <a:extLst>
              <a:ext uri="{FF2B5EF4-FFF2-40B4-BE49-F238E27FC236}">
                <a16:creationId xmlns:a16="http://schemas.microsoft.com/office/drawing/2014/main" id="{B9F3C146-B730-EB74-18A7-04C21AC4C117}"/>
              </a:ext>
            </a:extLst>
          </p:cNvPr>
          <p:cNvCxnSpPr>
            <a:cxnSpLocks/>
          </p:cNvCxnSpPr>
          <p:nvPr userDrawn="1"/>
        </p:nvCxnSpPr>
        <p:spPr>
          <a:xfrm>
            <a:off x="322319" y="558055"/>
            <a:ext cx="5773681"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85E775-BBB6-465A-B85D-59BA61C8FF26}"/>
              </a:ext>
            </a:extLst>
          </p:cNvPr>
          <p:cNvSpPr txBox="1"/>
          <p:nvPr userDrawn="1"/>
        </p:nvSpPr>
        <p:spPr>
          <a:xfrm>
            <a:off x="322321" y="227530"/>
            <a:ext cx="4509371" cy="143565"/>
          </a:xfrm>
          <a:prstGeom prst="rect">
            <a:avLst/>
          </a:prstGeom>
          <a:noFill/>
        </p:spPr>
        <p:txBody>
          <a:bodyPr wrap="square" lIns="0" tIns="0" rIns="0" bIns="0" rtlCol="0" anchor="t">
            <a:spAutoFit/>
          </a:bodyPr>
          <a:lstStyle/>
          <a:p>
            <a:pPr defTabSz="914377"/>
            <a:fld id="{7F0AF45A-9955-4C3B-849A-EC7833B76D7D}" type="slidenum">
              <a:rPr lang="en-US" sz="933" b="1" smtClean="0">
                <a:solidFill>
                  <a:srgbClr val="003341"/>
                </a:solidFill>
                <a:latin typeface="Montserrat"/>
              </a:rPr>
              <a:pPr defTabSz="914377"/>
              <a:t>‹#›</a:t>
            </a:fld>
            <a:r>
              <a:rPr lang="en-US" sz="933" b="1">
                <a:solidFill>
                  <a:srgbClr val="003341"/>
                </a:solidFill>
                <a:latin typeface="Montserrat"/>
              </a:rPr>
              <a:t> I </a:t>
            </a:r>
            <a:endParaRPr lang="en-US" sz="933">
              <a:solidFill>
                <a:srgbClr val="003341"/>
              </a:solidFill>
              <a:latin typeface="Metropolis Medium"/>
            </a:endParaRPr>
          </a:p>
        </p:txBody>
      </p:sp>
      <p:sp>
        <p:nvSpPr>
          <p:cNvPr id="13" name="Content Placeholder 2">
            <a:extLst>
              <a:ext uri="{FF2B5EF4-FFF2-40B4-BE49-F238E27FC236}">
                <a16:creationId xmlns:a16="http://schemas.microsoft.com/office/drawing/2014/main" id="{947499B6-2E17-14A0-50FB-001795D33BF3}"/>
              </a:ext>
            </a:extLst>
          </p:cNvPr>
          <p:cNvSpPr>
            <a:spLocks noGrp="1"/>
          </p:cNvSpPr>
          <p:nvPr>
            <p:ph idx="20"/>
          </p:nvPr>
        </p:nvSpPr>
        <p:spPr>
          <a:xfrm>
            <a:off x="446858" y="745016"/>
            <a:ext cx="5436705" cy="5396823"/>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96FBDE00-7776-41C4-B7BD-85FE5DCB5F62}"/>
              </a:ext>
            </a:extLst>
          </p:cNvPr>
          <p:cNvSpPr>
            <a:spLocks noGrp="1"/>
          </p:cNvSpPr>
          <p:nvPr>
            <p:ph idx="21"/>
          </p:nvPr>
        </p:nvSpPr>
        <p:spPr>
          <a:xfrm>
            <a:off x="6330421" y="745016"/>
            <a:ext cx="5436705" cy="5396823"/>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6C7C2984-8B1F-6C97-7667-62A16625F1E8}"/>
              </a:ext>
            </a:extLst>
          </p:cNvPr>
          <p:cNvSpPr txBox="1"/>
          <p:nvPr userDrawn="1"/>
        </p:nvSpPr>
        <p:spPr>
          <a:xfrm>
            <a:off x="334849" y="6451041"/>
            <a:ext cx="388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26570074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41E1AB2-6DC9-E70F-C72F-CB8C05DF4A08}"/>
              </a:ext>
            </a:extLst>
          </p:cNvPr>
          <p:cNvCxnSpPr>
            <a:cxnSpLocks/>
          </p:cNvCxnSpPr>
          <p:nvPr userDrawn="1"/>
        </p:nvCxnSpPr>
        <p:spPr>
          <a:xfrm>
            <a:off x="322319" y="558055"/>
            <a:ext cx="912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870693B-2770-4A3A-8B27-3F355F3CC6CC}"/>
              </a:ext>
            </a:extLst>
          </p:cNvPr>
          <p:cNvSpPr txBox="1"/>
          <p:nvPr userDrawn="1"/>
        </p:nvSpPr>
        <p:spPr>
          <a:xfrm>
            <a:off x="322321" y="227530"/>
            <a:ext cx="4509371" cy="143565"/>
          </a:xfrm>
          <a:prstGeom prst="rect">
            <a:avLst/>
          </a:prstGeom>
          <a:noFill/>
        </p:spPr>
        <p:txBody>
          <a:bodyPr wrap="square" lIns="0" tIns="0" rIns="0" bIns="0" rtlCol="0" anchor="t">
            <a:spAutoFit/>
          </a:bodyPr>
          <a:lstStyle/>
          <a:p>
            <a:pPr defTabSz="914377"/>
            <a:fld id="{7F0AF45A-9955-4C3B-849A-EC7833B76D7D}" type="slidenum">
              <a:rPr lang="en-US" sz="933" b="1" smtClean="0">
                <a:solidFill>
                  <a:srgbClr val="475C6D"/>
                </a:solidFill>
                <a:latin typeface="Montserrat"/>
              </a:rPr>
              <a:pPr defTabSz="914377"/>
              <a:t>‹#›</a:t>
            </a:fld>
            <a:r>
              <a:rPr lang="en-US" sz="933" b="1">
                <a:solidFill>
                  <a:srgbClr val="475C6D"/>
                </a:solidFill>
                <a:latin typeface="Montserrat"/>
              </a:rPr>
              <a:t> I </a:t>
            </a:r>
            <a:endParaRPr lang="en-US" sz="933">
              <a:solidFill>
                <a:srgbClr val="8597A3"/>
              </a:solidFill>
              <a:latin typeface="Metropolis Medium"/>
            </a:endParaRPr>
          </a:p>
        </p:txBody>
      </p:sp>
      <p:cxnSp>
        <p:nvCxnSpPr>
          <p:cNvPr id="15" name="Straight Connector 14">
            <a:extLst>
              <a:ext uri="{FF2B5EF4-FFF2-40B4-BE49-F238E27FC236}">
                <a16:creationId xmlns:a16="http://schemas.microsoft.com/office/drawing/2014/main" id="{31941FAF-8621-7E6C-531D-6614EBEF222C}"/>
              </a:ext>
            </a:extLst>
          </p:cNvPr>
          <p:cNvCxnSpPr>
            <a:cxnSpLocks/>
          </p:cNvCxnSpPr>
          <p:nvPr userDrawn="1"/>
        </p:nvCxnSpPr>
        <p:spPr>
          <a:xfrm>
            <a:off x="446859" y="6397920"/>
            <a:ext cx="11366451"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20" name="Subtitle 2">
            <a:extLst>
              <a:ext uri="{FF2B5EF4-FFF2-40B4-BE49-F238E27FC236}">
                <a16:creationId xmlns:a16="http://schemas.microsoft.com/office/drawing/2014/main" id="{31B8D176-65AE-2092-C9AD-EF6715EF3686}"/>
              </a:ext>
            </a:extLst>
          </p:cNvPr>
          <p:cNvSpPr>
            <a:spLocks noGrp="1"/>
          </p:cNvSpPr>
          <p:nvPr>
            <p:ph type="subTitle" idx="1" hasCustomPrompt="1"/>
          </p:nvPr>
        </p:nvSpPr>
        <p:spPr>
          <a:xfrm>
            <a:off x="436537" y="783982"/>
            <a:ext cx="11376772" cy="748289"/>
          </a:xfrm>
        </p:spPr>
        <p:txBody>
          <a:bodyPr>
            <a:noAutofit/>
          </a:bodyPr>
          <a:lstStyle>
            <a:lvl1pPr marL="0" indent="0" algn="l">
              <a:buNone/>
              <a:defRPr sz="4267" b="1">
                <a:solidFill>
                  <a:srgbClr val="003341"/>
                </a:solidFill>
                <a:latin typeface="Montserrat" panose="000005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title style</a:t>
            </a:r>
            <a:endParaRPr lang="en-US"/>
          </a:p>
        </p:txBody>
      </p:sp>
      <p:pic>
        <p:nvPicPr>
          <p:cNvPr id="5" name="Picture 4">
            <a:extLst>
              <a:ext uri="{FF2B5EF4-FFF2-40B4-BE49-F238E27FC236}">
                <a16:creationId xmlns:a16="http://schemas.microsoft.com/office/drawing/2014/main" id="{5585B6E5-ECFA-C8DB-E329-178B97BB31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6941" y="219471"/>
            <a:ext cx="2522951" cy="422016"/>
          </a:xfrm>
          <a:prstGeom prst="rect">
            <a:avLst/>
          </a:prstGeom>
        </p:spPr>
      </p:pic>
      <p:sp>
        <p:nvSpPr>
          <p:cNvPr id="2" name="Title Placeholder 7">
            <a:extLst>
              <a:ext uri="{FF2B5EF4-FFF2-40B4-BE49-F238E27FC236}">
                <a16:creationId xmlns:a16="http://schemas.microsoft.com/office/drawing/2014/main" id="{9FE19AFC-D227-D0AF-47BB-A5F7D91A941E}"/>
              </a:ext>
            </a:extLst>
          </p:cNvPr>
          <p:cNvSpPr>
            <a:spLocks noGrp="1"/>
          </p:cNvSpPr>
          <p:nvPr>
            <p:ph type="title"/>
          </p:nvPr>
        </p:nvSpPr>
        <p:spPr>
          <a:xfrm>
            <a:off x="440400" y="1579871"/>
            <a:ext cx="11366451" cy="926717"/>
          </a:xfrm>
          <a:prstGeom prst="rect">
            <a:avLst/>
          </a:prstGeom>
        </p:spPr>
        <p:txBody>
          <a:bodyPr vert="horz" lIns="91440" tIns="45720" rIns="91440" bIns="45720" rtlCol="0" anchor="ctr">
            <a:normAutofit/>
          </a:bodyPr>
          <a:lstStyle>
            <a:lvl1pPr>
              <a:defRPr sz="2667">
                <a:solidFill>
                  <a:srgbClr val="8597A3"/>
                </a:solidFill>
              </a:defRPr>
            </a:lvl1pPr>
          </a:lstStyle>
          <a:p>
            <a:r>
              <a:rPr lang="en-GB"/>
              <a:t>Click to edit Master title style</a:t>
            </a:r>
            <a:endParaRPr lang="en-US"/>
          </a:p>
        </p:txBody>
      </p:sp>
      <p:sp>
        <p:nvSpPr>
          <p:cNvPr id="4" name="TextBox 3">
            <a:extLst>
              <a:ext uri="{FF2B5EF4-FFF2-40B4-BE49-F238E27FC236}">
                <a16:creationId xmlns:a16="http://schemas.microsoft.com/office/drawing/2014/main" id="{FFB77CB1-7900-A452-9640-8FC191C3F401}"/>
              </a:ext>
            </a:extLst>
          </p:cNvPr>
          <p:cNvSpPr txBox="1"/>
          <p:nvPr userDrawn="1"/>
        </p:nvSpPr>
        <p:spPr>
          <a:xfrm>
            <a:off x="334849" y="6451041"/>
            <a:ext cx="388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99840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BE6EBAB-0DF5-264F-A4A3-274C3E3D8DB2}"/>
              </a:ext>
            </a:extLst>
          </p:cNvPr>
          <p:cNvSpPr txBox="1">
            <a:spLocks/>
          </p:cNvSpPr>
          <p:nvPr/>
        </p:nvSpPr>
        <p:spPr>
          <a:xfrm>
            <a:off x="1829903" y="8483404"/>
            <a:ext cx="9804400" cy="533621"/>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0927D"/>
              </a:buClr>
              <a:buSzPct val="60000"/>
            </a:pPr>
            <a:r>
              <a:rPr lang="en-GB" sz="2400">
                <a:solidFill>
                  <a:srgbClr val="00927D"/>
                </a:solidFill>
                <a:latin typeface="Poppins" pitchFamily="2" charset="77"/>
                <a:cs typeface="Poppins" pitchFamily="2" charset="77"/>
              </a:rPr>
              <a:t>What are the needs of the person?</a:t>
            </a:r>
          </a:p>
        </p:txBody>
      </p:sp>
      <p:cxnSp>
        <p:nvCxnSpPr>
          <p:cNvPr id="7" name="Straight Connector 6">
            <a:extLst>
              <a:ext uri="{FF2B5EF4-FFF2-40B4-BE49-F238E27FC236}">
                <a16:creationId xmlns:a16="http://schemas.microsoft.com/office/drawing/2014/main" id="{B41E1AB2-6DC9-E70F-C72F-CB8C05DF4A08}"/>
              </a:ext>
            </a:extLst>
          </p:cNvPr>
          <p:cNvCxnSpPr>
            <a:cxnSpLocks/>
          </p:cNvCxnSpPr>
          <p:nvPr userDrawn="1"/>
        </p:nvCxnSpPr>
        <p:spPr>
          <a:xfrm>
            <a:off x="322319" y="558055"/>
            <a:ext cx="912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870693B-2770-4A3A-8B27-3F355F3CC6CC}"/>
              </a:ext>
            </a:extLst>
          </p:cNvPr>
          <p:cNvSpPr txBox="1"/>
          <p:nvPr userDrawn="1"/>
        </p:nvSpPr>
        <p:spPr>
          <a:xfrm>
            <a:off x="322321" y="227530"/>
            <a:ext cx="4509371" cy="143565"/>
          </a:xfrm>
          <a:prstGeom prst="rect">
            <a:avLst/>
          </a:prstGeom>
          <a:noFill/>
        </p:spPr>
        <p:txBody>
          <a:bodyPr wrap="square" lIns="0" tIns="0" rIns="0" bIns="0" rtlCol="0" anchor="t">
            <a:spAutoFit/>
          </a:bodyPr>
          <a:lstStyle/>
          <a:p>
            <a:pPr defTabSz="914377"/>
            <a:fld id="{7F0AF45A-9955-4C3B-849A-EC7833B76D7D}" type="slidenum">
              <a:rPr lang="en-US" sz="933" b="1" smtClean="0">
                <a:solidFill>
                  <a:srgbClr val="475C6D"/>
                </a:solidFill>
                <a:latin typeface="Montserrat"/>
              </a:rPr>
              <a:pPr defTabSz="914377"/>
              <a:t>‹#›</a:t>
            </a:fld>
            <a:r>
              <a:rPr lang="en-US" sz="933" b="1">
                <a:solidFill>
                  <a:srgbClr val="475C6D"/>
                </a:solidFill>
                <a:latin typeface="Montserrat"/>
              </a:rPr>
              <a:t> I </a:t>
            </a:r>
            <a:endParaRPr lang="en-US" sz="933">
              <a:solidFill>
                <a:srgbClr val="8597A3"/>
              </a:solidFill>
              <a:latin typeface="Metropolis Medium"/>
            </a:endParaRPr>
          </a:p>
        </p:txBody>
      </p:sp>
      <p:cxnSp>
        <p:nvCxnSpPr>
          <p:cNvPr id="15" name="Straight Connector 14">
            <a:extLst>
              <a:ext uri="{FF2B5EF4-FFF2-40B4-BE49-F238E27FC236}">
                <a16:creationId xmlns:a16="http://schemas.microsoft.com/office/drawing/2014/main" id="{31941FAF-8621-7E6C-531D-6614EBEF222C}"/>
              </a:ext>
            </a:extLst>
          </p:cNvPr>
          <p:cNvCxnSpPr>
            <a:cxnSpLocks/>
          </p:cNvCxnSpPr>
          <p:nvPr userDrawn="1"/>
        </p:nvCxnSpPr>
        <p:spPr>
          <a:xfrm>
            <a:off x="446859" y="6397920"/>
            <a:ext cx="11366451"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20" name="Subtitle 2">
            <a:extLst>
              <a:ext uri="{FF2B5EF4-FFF2-40B4-BE49-F238E27FC236}">
                <a16:creationId xmlns:a16="http://schemas.microsoft.com/office/drawing/2014/main" id="{31B8D176-65AE-2092-C9AD-EF6715EF3686}"/>
              </a:ext>
            </a:extLst>
          </p:cNvPr>
          <p:cNvSpPr>
            <a:spLocks noGrp="1"/>
          </p:cNvSpPr>
          <p:nvPr>
            <p:ph type="subTitle" idx="1" hasCustomPrompt="1"/>
          </p:nvPr>
        </p:nvSpPr>
        <p:spPr>
          <a:xfrm>
            <a:off x="436537" y="783982"/>
            <a:ext cx="11376772" cy="748289"/>
          </a:xfrm>
        </p:spPr>
        <p:txBody>
          <a:bodyPr>
            <a:noAutofit/>
          </a:bodyPr>
          <a:lstStyle>
            <a:lvl1pPr marL="0" indent="0" algn="l">
              <a:buNone/>
              <a:defRPr sz="4267" b="1">
                <a:solidFill>
                  <a:srgbClr val="003341"/>
                </a:solidFill>
                <a:latin typeface="Montserrat" panose="000005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title style</a:t>
            </a:r>
            <a:endParaRPr lang="en-US"/>
          </a:p>
        </p:txBody>
      </p:sp>
      <p:pic>
        <p:nvPicPr>
          <p:cNvPr id="5" name="Picture 4">
            <a:extLst>
              <a:ext uri="{FF2B5EF4-FFF2-40B4-BE49-F238E27FC236}">
                <a16:creationId xmlns:a16="http://schemas.microsoft.com/office/drawing/2014/main" id="{5585B6E5-ECFA-C8DB-E329-178B97BB31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6941" y="219471"/>
            <a:ext cx="2522951" cy="422016"/>
          </a:xfrm>
          <a:prstGeom prst="rect">
            <a:avLst/>
          </a:prstGeom>
        </p:spPr>
      </p:pic>
      <p:sp>
        <p:nvSpPr>
          <p:cNvPr id="2" name="Title Placeholder 7">
            <a:extLst>
              <a:ext uri="{FF2B5EF4-FFF2-40B4-BE49-F238E27FC236}">
                <a16:creationId xmlns:a16="http://schemas.microsoft.com/office/drawing/2014/main" id="{28EDE37A-61B9-E4DE-D425-2684CFCBECB8}"/>
              </a:ext>
            </a:extLst>
          </p:cNvPr>
          <p:cNvSpPr>
            <a:spLocks noGrp="1"/>
          </p:cNvSpPr>
          <p:nvPr>
            <p:ph type="title"/>
          </p:nvPr>
        </p:nvSpPr>
        <p:spPr>
          <a:xfrm>
            <a:off x="440399" y="1579871"/>
            <a:ext cx="11366451" cy="926717"/>
          </a:xfrm>
          <a:prstGeom prst="rect">
            <a:avLst/>
          </a:prstGeom>
        </p:spPr>
        <p:txBody>
          <a:bodyPr vert="horz" lIns="91440" tIns="45720" rIns="91440" bIns="45720" rtlCol="0" anchor="ctr">
            <a:normAutofit/>
          </a:bodyPr>
          <a:lstStyle>
            <a:lvl1pPr>
              <a:defRPr sz="2667">
                <a:solidFill>
                  <a:srgbClr val="8597A3"/>
                </a:solidFill>
              </a:defRPr>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9B123968-786F-B902-18A3-11DB627F3E90}"/>
              </a:ext>
            </a:extLst>
          </p:cNvPr>
          <p:cNvSpPr>
            <a:spLocks noGrp="1"/>
          </p:cNvSpPr>
          <p:nvPr>
            <p:ph idx="20"/>
          </p:nvPr>
        </p:nvSpPr>
        <p:spPr>
          <a:xfrm>
            <a:off x="446858" y="2590575"/>
            <a:ext cx="11376772" cy="3551264"/>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BF8CA265-F1B4-0BDB-0341-6EF199D03754}"/>
              </a:ext>
            </a:extLst>
          </p:cNvPr>
          <p:cNvSpPr txBox="1"/>
          <p:nvPr userDrawn="1"/>
        </p:nvSpPr>
        <p:spPr>
          <a:xfrm>
            <a:off x="334849" y="6451041"/>
            <a:ext cx="388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787500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pictur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BE6EBAB-0DF5-264F-A4A3-274C3E3D8DB2}"/>
              </a:ext>
            </a:extLst>
          </p:cNvPr>
          <p:cNvSpPr txBox="1">
            <a:spLocks/>
          </p:cNvSpPr>
          <p:nvPr/>
        </p:nvSpPr>
        <p:spPr>
          <a:xfrm>
            <a:off x="1829903" y="8483404"/>
            <a:ext cx="9804400" cy="533621"/>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0927D"/>
              </a:buClr>
              <a:buSzPct val="60000"/>
            </a:pPr>
            <a:r>
              <a:rPr lang="en-GB" sz="2400">
                <a:solidFill>
                  <a:srgbClr val="00927D"/>
                </a:solidFill>
                <a:latin typeface="Poppins" pitchFamily="2" charset="77"/>
                <a:cs typeface="Poppins" pitchFamily="2" charset="77"/>
              </a:rPr>
              <a:t>What are the needs of the person?</a:t>
            </a:r>
          </a:p>
        </p:txBody>
      </p:sp>
      <p:cxnSp>
        <p:nvCxnSpPr>
          <p:cNvPr id="7" name="Straight Connector 6">
            <a:extLst>
              <a:ext uri="{FF2B5EF4-FFF2-40B4-BE49-F238E27FC236}">
                <a16:creationId xmlns:a16="http://schemas.microsoft.com/office/drawing/2014/main" id="{B41E1AB2-6DC9-E70F-C72F-CB8C05DF4A08}"/>
              </a:ext>
            </a:extLst>
          </p:cNvPr>
          <p:cNvCxnSpPr>
            <a:cxnSpLocks/>
          </p:cNvCxnSpPr>
          <p:nvPr userDrawn="1"/>
        </p:nvCxnSpPr>
        <p:spPr>
          <a:xfrm>
            <a:off x="322319" y="558055"/>
            <a:ext cx="912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870693B-2770-4A3A-8B27-3F355F3CC6CC}"/>
              </a:ext>
            </a:extLst>
          </p:cNvPr>
          <p:cNvSpPr txBox="1"/>
          <p:nvPr userDrawn="1"/>
        </p:nvSpPr>
        <p:spPr>
          <a:xfrm>
            <a:off x="322321" y="227530"/>
            <a:ext cx="4509371" cy="143565"/>
          </a:xfrm>
          <a:prstGeom prst="rect">
            <a:avLst/>
          </a:prstGeom>
          <a:noFill/>
        </p:spPr>
        <p:txBody>
          <a:bodyPr wrap="square" lIns="0" tIns="0" rIns="0" bIns="0" rtlCol="0" anchor="t">
            <a:spAutoFit/>
          </a:bodyPr>
          <a:lstStyle/>
          <a:p>
            <a:pPr defTabSz="914377"/>
            <a:fld id="{7F0AF45A-9955-4C3B-849A-EC7833B76D7D}" type="slidenum">
              <a:rPr lang="en-US" sz="933" b="1" smtClean="0">
                <a:solidFill>
                  <a:srgbClr val="475C6D"/>
                </a:solidFill>
                <a:latin typeface="Montserrat"/>
              </a:rPr>
              <a:pPr defTabSz="914377"/>
              <a:t>‹#›</a:t>
            </a:fld>
            <a:r>
              <a:rPr lang="en-US" sz="933" b="1">
                <a:solidFill>
                  <a:srgbClr val="475C6D"/>
                </a:solidFill>
                <a:latin typeface="Montserrat"/>
              </a:rPr>
              <a:t> I </a:t>
            </a:r>
            <a:endParaRPr lang="en-US" sz="933">
              <a:solidFill>
                <a:srgbClr val="8597A3"/>
              </a:solidFill>
              <a:latin typeface="Metropolis Medium"/>
            </a:endParaRPr>
          </a:p>
        </p:txBody>
      </p:sp>
      <p:cxnSp>
        <p:nvCxnSpPr>
          <p:cNvPr id="15" name="Straight Connector 14">
            <a:extLst>
              <a:ext uri="{FF2B5EF4-FFF2-40B4-BE49-F238E27FC236}">
                <a16:creationId xmlns:a16="http://schemas.microsoft.com/office/drawing/2014/main" id="{31941FAF-8621-7E6C-531D-6614EBEF222C}"/>
              </a:ext>
            </a:extLst>
          </p:cNvPr>
          <p:cNvCxnSpPr>
            <a:cxnSpLocks/>
          </p:cNvCxnSpPr>
          <p:nvPr userDrawn="1"/>
        </p:nvCxnSpPr>
        <p:spPr>
          <a:xfrm>
            <a:off x="446859" y="6397920"/>
            <a:ext cx="11366451"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20" name="Subtitle 2">
            <a:extLst>
              <a:ext uri="{FF2B5EF4-FFF2-40B4-BE49-F238E27FC236}">
                <a16:creationId xmlns:a16="http://schemas.microsoft.com/office/drawing/2014/main" id="{31B8D176-65AE-2092-C9AD-EF6715EF3686}"/>
              </a:ext>
            </a:extLst>
          </p:cNvPr>
          <p:cNvSpPr>
            <a:spLocks noGrp="1"/>
          </p:cNvSpPr>
          <p:nvPr>
            <p:ph type="subTitle" idx="1" hasCustomPrompt="1"/>
          </p:nvPr>
        </p:nvSpPr>
        <p:spPr>
          <a:xfrm>
            <a:off x="436537" y="783982"/>
            <a:ext cx="11376772" cy="748289"/>
          </a:xfrm>
        </p:spPr>
        <p:txBody>
          <a:bodyPr>
            <a:noAutofit/>
          </a:bodyPr>
          <a:lstStyle>
            <a:lvl1pPr marL="0" indent="0" algn="l">
              <a:buNone/>
              <a:defRPr sz="4267" b="1">
                <a:solidFill>
                  <a:srgbClr val="003341"/>
                </a:solidFill>
                <a:latin typeface="Montserrat" panose="000005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title style</a:t>
            </a:r>
            <a:endParaRPr lang="en-US"/>
          </a:p>
        </p:txBody>
      </p:sp>
      <p:pic>
        <p:nvPicPr>
          <p:cNvPr id="5" name="Picture 4">
            <a:extLst>
              <a:ext uri="{FF2B5EF4-FFF2-40B4-BE49-F238E27FC236}">
                <a16:creationId xmlns:a16="http://schemas.microsoft.com/office/drawing/2014/main" id="{5585B6E5-ECFA-C8DB-E329-178B97BB31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6941" y="219471"/>
            <a:ext cx="2522951" cy="422016"/>
          </a:xfrm>
          <a:prstGeom prst="rect">
            <a:avLst/>
          </a:prstGeom>
        </p:spPr>
      </p:pic>
      <p:sp>
        <p:nvSpPr>
          <p:cNvPr id="3" name="Title Placeholder 7">
            <a:extLst>
              <a:ext uri="{FF2B5EF4-FFF2-40B4-BE49-F238E27FC236}">
                <a16:creationId xmlns:a16="http://schemas.microsoft.com/office/drawing/2014/main" id="{B0A8C39E-5FF4-3E28-AF1F-754F4A688B95}"/>
              </a:ext>
            </a:extLst>
          </p:cNvPr>
          <p:cNvSpPr>
            <a:spLocks noGrp="1"/>
          </p:cNvSpPr>
          <p:nvPr>
            <p:ph type="title"/>
          </p:nvPr>
        </p:nvSpPr>
        <p:spPr>
          <a:xfrm>
            <a:off x="440401" y="1579871"/>
            <a:ext cx="11376772" cy="926717"/>
          </a:xfrm>
          <a:prstGeom prst="rect">
            <a:avLst/>
          </a:prstGeom>
        </p:spPr>
        <p:txBody>
          <a:bodyPr vert="horz" lIns="91440" tIns="45720" rIns="91440" bIns="45720" rtlCol="0" anchor="ctr">
            <a:normAutofit/>
          </a:bodyPr>
          <a:lstStyle>
            <a:lvl1pPr>
              <a:defRPr sz="2667">
                <a:solidFill>
                  <a:srgbClr val="8597A3"/>
                </a:solidFill>
              </a:defRPr>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83D25950-D19C-1279-647C-8CD78590680E}"/>
              </a:ext>
            </a:extLst>
          </p:cNvPr>
          <p:cNvSpPr>
            <a:spLocks noGrp="1"/>
          </p:cNvSpPr>
          <p:nvPr>
            <p:ph idx="20"/>
          </p:nvPr>
        </p:nvSpPr>
        <p:spPr>
          <a:xfrm>
            <a:off x="446858" y="2590575"/>
            <a:ext cx="11366451" cy="3551264"/>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73A10E22-FA77-FC79-4A86-CE5022DEDCE2}"/>
              </a:ext>
            </a:extLst>
          </p:cNvPr>
          <p:cNvSpPr txBox="1"/>
          <p:nvPr userDrawn="1"/>
        </p:nvSpPr>
        <p:spPr>
          <a:xfrm>
            <a:off x="334849" y="6451041"/>
            <a:ext cx="388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1173915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1 x Text 1 x pictur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BE6EBAB-0DF5-264F-A4A3-274C3E3D8DB2}"/>
              </a:ext>
            </a:extLst>
          </p:cNvPr>
          <p:cNvSpPr txBox="1">
            <a:spLocks/>
          </p:cNvSpPr>
          <p:nvPr/>
        </p:nvSpPr>
        <p:spPr>
          <a:xfrm>
            <a:off x="1829903" y="8483404"/>
            <a:ext cx="9804400" cy="533621"/>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0927D"/>
              </a:buClr>
              <a:buSzPct val="60000"/>
            </a:pPr>
            <a:r>
              <a:rPr lang="en-GB" sz="2400">
                <a:solidFill>
                  <a:srgbClr val="00927D"/>
                </a:solidFill>
                <a:latin typeface="Poppins" pitchFamily="2" charset="77"/>
                <a:cs typeface="Poppins" pitchFamily="2" charset="77"/>
              </a:rPr>
              <a:t>What are the needs of the person?</a:t>
            </a:r>
          </a:p>
        </p:txBody>
      </p:sp>
      <p:cxnSp>
        <p:nvCxnSpPr>
          <p:cNvPr id="7" name="Straight Connector 6">
            <a:extLst>
              <a:ext uri="{FF2B5EF4-FFF2-40B4-BE49-F238E27FC236}">
                <a16:creationId xmlns:a16="http://schemas.microsoft.com/office/drawing/2014/main" id="{B41E1AB2-6DC9-E70F-C72F-CB8C05DF4A08}"/>
              </a:ext>
            </a:extLst>
          </p:cNvPr>
          <p:cNvCxnSpPr>
            <a:cxnSpLocks/>
          </p:cNvCxnSpPr>
          <p:nvPr userDrawn="1"/>
        </p:nvCxnSpPr>
        <p:spPr>
          <a:xfrm>
            <a:off x="322319" y="558055"/>
            <a:ext cx="912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870693B-2770-4A3A-8B27-3F355F3CC6CC}"/>
              </a:ext>
            </a:extLst>
          </p:cNvPr>
          <p:cNvSpPr txBox="1"/>
          <p:nvPr userDrawn="1"/>
        </p:nvSpPr>
        <p:spPr>
          <a:xfrm>
            <a:off x="322321" y="227530"/>
            <a:ext cx="4509371" cy="143565"/>
          </a:xfrm>
          <a:prstGeom prst="rect">
            <a:avLst/>
          </a:prstGeom>
          <a:noFill/>
        </p:spPr>
        <p:txBody>
          <a:bodyPr wrap="square" lIns="0" tIns="0" rIns="0" bIns="0" rtlCol="0" anchor="t">
            <a:spAutoFit/>
          </a:bodyPr>
          <a:lstStyle/>
          <a:p>
            <a:pPr defTabSz="914377"/>
            <a:fld id="{7F0AF45A-9955-4C3B-849A-EC7833B76D7D}" type="slidenum">
              <a:rPr lang="en-US" sz="933" b="1" smtClean="0">
                <a:solidFill>
                  <a:srgbClr val="475C6D"/>
                </a:solidFill>
                <a:latin typeface="Montserrat"/>
              </a:rPr>
              <a:pPr defTabSz="914377"/>
              <a:t>‹#›</a:t>
            </a:fld>
            <a:r>
              <a:rPr lang="en-US" sz="933" b="1">
                <a:solidFill>
                  <a:srgbClr val="475C6D"/>
                </a:solidFill>
                <a:latin typeface="Montserrat"/>
              </a:rPr>
              <a:t> I </a:t>
            </a:r>
            <a:endParaRPr lang="en-US" sz="933">
              <a:solidFill>
                <a:srgbClr val="8597A3"/>
              </a:solidFill>
              <a:latin typeface="Metropolis Medium"/>
            </a:endParaRPr>
          </a:p>
        </p:txBody>
      </p:sp>
      <p:cxnSp>
        <p:nvCxnSpPr>
          <p:cNvPr id="15" name="Straight Connector 14">
            <a:extLst>
              <a:ext uri="{FF2B5EF4-FFF2-40B4-BE49-F238E27FC236}">
                <a16:creationId xmlns:a16="http://schemas.microsoft.com/office/drawing/2014/main" id="{31941FAF-8621-7E6C-531D-6614EBEF222C}"/>
              </a:ext>
            </a:extLst>
          </p:cNvPr>
          <p:cNvCxnSpPr>
            <a:cxnSpLocks/>
          </p:cNvCxnSpPr>
          <p:nvPr userDrawn="1"/>
        </p:nvCxnSpPr>
        <p:spPr>
          <a:xfrm>
            <a:off x="446859" y="6397920"/>
            <a:ext cx="11366451"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20" name="Subtitle 2">
            <a:extLst>
              <a:ext uri="{FF2B5EF4-FFF2-40B4-BE49-F238E27FC236}">
                <a16:creationId xmlns:a16="http://schemas.microsoft.com/office/drawing/2014/main" id="{31B8D176-65AE-2092-C9AD-EF6715EF3686}"/>
              </a:ext>
            </a:extLst>
          </p:cNvPr>
          <p:cNvSpPr>
            <a:spLocks noGrp="1"/>
          </p:cNvSpPr>
          <p:nvPr>
            <p:ph type="subTitle" idx="1" hasCustomPrompt="1"/>
          </p:nvPr>
        </p:nvSpPr>
        <p:spPr>
          <a:xfrm>
            <a:off x="436537" y="783982"/>
            <a:ext cx="11376772" cy="748289"/>
          </a:xfrm>
        </p:spPr>
        <p:txBody>
          <a:bodyPr>
            <a:noAutofit/>
          </a:bodyPr>
          <a:lstStyle>
            <a:lvl1pPr marL="0" indent="0" algn="l">
              <a:buNone/>
              <a:defRPr sz="4267" b="1">
                <a:solidFill>
                  <a:srgbClr val="003341"/>
                </a:solidFill>
                <a:latin typeface="Montserrat" panose="000005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title style</a:t>
            </a:r>
            <a:endParaRPr lang="en-US"/>
          </a:p>
        </p:txBody>
      </p:sp>
      <p:pic>
        <p:nvPicPr>
          <p:cNvPr id="5" name="Picture 4">
            <a:extLst>
              <a:ext uri="{FF2B5EF4-FFF2-40B4-BE49-F238E27FC236}">
                <a16:creationId xmlns:a16="http://schemas.microsoft.com/office/drawing/2014/main" id="{5585B6E5-ECFA-C8DB-E329-178B97BB31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6941" y="219471"/>
            <a:ext cx="2522951" cy="422016"/>
          </a:xfrm>
          <a:prstGeom prst="rect">
            <a:avLst/>
          </a:prstGeom>
        </p:spPr>
      </p:pic>
      <p:sp>
        <p:nvSpPr>
          <p:cNvPr id="4" name="Content Placeholder 2">
            <a:extLst>
              <a:ext uri="{FF2B5EF4-FFF2-40B4-BE49-F238E27FC236}">
                <a16:creationId xmlns:a16="http://schemas.microsoft.com/office/drawing/2014/main" id="{00F2368F-C0B0-6934-AEA0-6F8F9D7A3DF8}"/>
              </a:ext>
            </a:extLst>
          </p:cNvPr>
          <p:cNvSpPr>
            <a:spLocks noGrp="1"/>
          </p:cNvSpPr>
          <p:nvPr>
            <p:ph idx="20"/>
          </p:nvPr>
        </p:nvSpPr>
        <p:spPr>
          <a:xfrm>
            <a:off x="446859" y="2643539"/>
            <a:ext cx="5436705" cy="3551264"/>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7">
            <a:extLst>
              <a:ext uri="{FF2B5EF4-FFF2-40B4-BE49-F238E27FC236}">
                <a16:creationId xmlns:a16="http://schemas.microsoft.com/office/drawing/2014/main" id="{16818DBD-B7C7-9292-C504-7DAA1ABC9F50}"/>
              </a:ext>
            </a:extLst>
          </p:cNvPr>
          <p:cNvSpPr>
            <a:spLocks noGrp="1"/>
          </p:cNvSpPr>
          <p:nvPr>
            <p:ph type="title"/>
          </p:nvPr>
        </p:nvSpPr>
        <p:spPr>
          <a:xfrm>
            <a:off x="440401" y="1579871"/>
            <a:ext cx="11376772" cy="926717"/>
          </a:xfrm>
          <a:prstGeom prst="rect">
            <a:avLst/>
          </a:prstGeom>
        </p:spPr>
        <p:txBody>
          <a:bodyPr vert="horz" lIns="91440" tIns="45720" rIns="91440" bIns="45720" rtlCol="0" anchor="ctr">
            <a:normAutofit/>
          </a:bodyPr>
          <a:lstStyle>
            <a:lvl1pPr>
              <a:defRPr sz="2667">
                <a:solidFill>
                  <a:srgbClr val="8597A3"/>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EE22754A-90EB-39E6-708F-EF2D20B6C010}"/>
              </a:ext>
            </a:extLst>
          </p:cNvPr>
          <p:cNvSpPr>
            <a:spLocks noGrp="1"/>
          </p:cNvSpPr>
          <p:nvPr>
            <p:ph idx="21"/>
          </p:nvPr>
        </p:nvSpPr>
        <p:spPr>
          <a:xfrm>
            <a:off x="6376604" y="2643539"/>
            <a:ext cx="5436705" cy="3551264"/>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31164567-30AD-BBCD-1582-D9295E51B7F5}"/>
              </a:ext>
            </a:extLst>
          </p:cNvPr>
          <p:cNvSpPr txBox="1"/>
          <p:nvPr userDrawn="1"/>
        </p:nvSpPr>
        <p:spPr>
          <a:xfrm>
            <a:off x="334849" y="6451041"/>
            <a:ext cx="388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620116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Divider Slide green">
    <p:bg>
      <p:bgPr>
        <a:gradFill>
          <a:gsLst>
            <a:gs pos="50000">
              <a:srgbClr val="009BA4"/>
            </a:gs>
            <a:gs pos="0">
              <a:srgbClr val="009BA4"/>
            </a:gs>
            <a:gs pos="100000">
              <a:srgbClr val="003341"/>
            </a:gs>
          </a:gsLst>
          <a:path path="circle">
            <a:fillToRect l="50000" t="130000" r="50000" b="-30000"/>
          </a:path>
        </a:gradFill>
        <a:effectLst/>
      </p:bgPr>
    </p:bg>
    <p:spTree>
      <p:nvGrpSpPr>
        <p:cNvPr id="1" name=""/>
        <p:cNvGrpSpPr/>
        <p:nvPr/>
      </p:nvGrpSpPr>
      <p:grpSpPr>
        <a:xfrm>
          <a:off x="0" y="0"/>
          <a:ext cx="0" cy="0"/>
          <a:chOff x="0" y="0"/>
          <a:chExt cx="0" cy="0"/>
        </a:xfrm>
      </p:grpSpPr>
      <p:pic>
        <p:nvPicPr>
          <p:cNvPr id="4" name="Picture 3" descr="A colorful lines and dots&#10;&#10;Description automatically generated">
            <a:extLst>
              <a:ext uri="{FF2B5EF4-FFF2-40B4-BE49-F238E27FC236}">
                <a16:creationId xmlns:a16="http://schemas.microsoft.com/office/drawing/2014/main" id="{473CA369-9814-AAAD-EFDF-5F7023538816}"/>
              </a:ext>
            </a:extLst>
          </p:cNvPr>
          <p:cNvPicPr>
            <a:picLocks noChangeAspect="1"/>
          </p:cNvPicPr>
          <p:nvPr userDrawn="1"/>
        </p:nvPicPr>
        <p:blipFill rotWithShape="1">
          <a:blip r:embed="rId2">
            <a:alphaModFix amt="20000"/>
          </a:blip>
          <a:srcRect l="-3524" t="2378" r="-206" b="715"/>
          <a:stretch/>
        </p:blipFill>
        <p:spPr>
          <a:xfrm>
            <a:off x="360219" y="-1288950"/>
            <a:ext cx="11268363" cy="10527817"/>
          </a:xfrm>
          <a:prstGeom prst="rect">
            <a:avLst/>
          </a:prstGeom>
        </p:spPr>
      </p:pic>
      <p:pic>
        <p:nvPicPr>
          <p:cNvPr id="5" name="Picture 4">
            <a:extLst>
              <a:ext uri="{FF2B5EF4-FFF2-40B4-BE49-F238E27FC236}">
                <a16:creationId xmlns:a16="http://schemas.microsoft.com/office/drawing/2014/main" id="{C1D59C87-A577-9AE4-11F2-E568FC47A106}"/>
              </a:ext>
            </a:extLst>
          </p:cNvPr>
          <p:cNvPicPr>
            <a:picLocks noChangeAspect="1"/>
          </p:cNvPicPr>
          <p:nvPr userDrawn="1"/>
        </p:nvPicPr>
        <p:blipFill>
          <a:blip r:embed="rId3"/>
          <a:srcRect/>
          <a:stretch/>
        </p:blipFill>
        <p:spPr>
          <a:xfrm>
            <a:off x="10077043" y="6372474"/>
            <a:ext cx="1757916" cy="292247"/>
          </a:xfrm>
          <a:prstGeom prst="rect">
            <a:avLst/>
          </a:prstGeom>
        </p:spPr>
      </p:pic>
      <p:sp>
        <p:nvSpPr>
          <p:cNvPr id="3" name="Title Placeholder 7">
            <a:extLst>
              <a:ext uri="{FF2B5EF4-FFF2-40B4-BE49-F238E27FC236}">
                <a16:creationId xmlns:a16="http://schemas.microsoft.com/office/drawing/2014/main" id="{142F699D-16D4-423E-27DA-F28691742F3F}"/>
              </a:ext>
            </a:extLst>
          </p:cNvPr>
          <p:cNvSpPr>
            <a:spLocks noGrp="1"/>
          </p:cNvSpPr>
          <p:nvPr>
            <p:ph type="title"/>
          </p:nvPr>
        </p:nvSpPr>
        <p:spPr>
          <a:xfrm>
            <a:off x="1668837" y="2965642"/>
            <a:ext cx="9001919" cy="926717"/>
          </a:xfrm>
          <a:prstGeom prst="rect">
            <a:avLst/>
          </a:prstGeom>
        </p:spPr>
        <p:txBody>
          <a:bodyPr vert="horz" lIns="91440" tIns="45720" rIns="91440" bIns="45720" rtlCol="0" anchor="ctr">
            <a:normAutofit/>
          </a:bodyPr>
          <a:lstStyle>
            <a:lvl1pPr>
              <a:defRPr sz="4267">
                <a:solidFill>
                  <a:schemeClr val="bg1"/>
                </a:solidFill>
              </a:defRPr>
            </a:lvl1pPr>
          </a:lstStyle>
          <a:p>
            <a:r>
              <a:rPr lang="en-GB"/>
              <a:t>Click to edit Master title style</a:t>
            </a:r>
            <a:endParaRPr lang="en-US"/>
          </a:p>
        </p:txBody>
      </p:sp>
      <p:sp>
        <p:nvSpPr>
          <p:cNvPr id="2" name="TextBox 1">
            <a:extLst>
              <a:ext uri="{FF2B5EF4-FFF2-40B4-BE49-F238E27FC236}">
                <a16:creationId xmlns:a16="http://schemas.microsoft.com/office/drawing/2014/main" id="{88A540CD-915D-C485-6E2E-DC42D271E110}"/>
              </a:ext>
            </a:extLst>
          </p:cNvPr>
          <p:cNvSpPr txBox="1"/>
          <p:nvPr userDrawn="1"/>
        </p:nvSpPr>
        <p:spPr>
          <a:xfrm>
            <a:off x="446859" y="6476582"/>
            <a:ext cx="345458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a:solidFill>
                  <a:schemeClr val="bg1"/>
                </a:solidFill>
                <a:effectLst/>
                <a:latin typeface="Metropolis Light"/>
              </a:rPr>
              <a:t>Transforming patient outcomes through pharmacogenetic testing</a:t>
            </a:r>
            <a:endParaRPr kumimoji="0" lang="en-US" sz="1000" b="0" i="1" u="none" strike="noStrike" kern="1200" cap="none" spc="0" normalizeH="0" baseline="0" noProof="0">
              <a:ln>
                <a:noFill/>
              </a:ln>
              <a:solidFill>
                <a:schemeClr val="bg1"/>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2126418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slide Grey">
    <p:bg>
      <p:bgPr>
        <a:gradFill>
          <a:gsLst>
            <a:gs pos="50000">
              <a:srgbClr val="8597A3"/>
            </a:gs>
            <a:gs pos="0">
              <a:srgbClr val="8597A3"/>
            </a:gs>
            <a:gs pos="100000">
              <a:srgbClr val="003341"/>
            </a:gs>
          </a:gsLst>
          <a:path path="circle">
            <a:fillToRect l="50000" t="130000" r="50000" b="-30000"/>
          </a:path>
        </a:gradFill>
        <a:effectLst/>
      </p:bgPr>
    </p:bg>
    <p:spTree>
      <p:nvGrpSpPr>
        <p:cNvPr id="1" name=""/>
        <p:cNvGrpSpPr/>
        <p:nvPr/>
      </p:nvGrpSpPr>
      <p:grpSpPr>
        <a:xfrm>
          <a:off x="0" y="0"/>
          <a:ext cx="0" cy="0"/>
          <a:chOff x="0" y="0"/>
          <a:chExt cx="0" cy="0"/>
        </a:xfrm>
      </p:grpSpPr>
      <p:pic>
        <p:nvPicPr>
          <p:cNvPr id="4" name="Picture 3" descr="A colorful lines and dots&#10;&#10;Description automatically generated">
            <a:extLst>
              <a:ext uri="{FF2B5EF4-FFF2-40B4-BE49-F238E27FC236}">
                <a16:creationId xmlns:a16="http://schemas.microsoft.com/office/drawing/2014/main" id="{473CA369-9814-AAAD-EFDF-5F7023538816}"/>
              </a:ext>
            </a:extLst>
          </p:cNvPr>
          <p:cNvPicPr>
            <a:picLocks noChangeAspect="1"/>
          </p:cNvPicPr>
          <p:nvPr userDrawn="1"/>
        </p:nvPicPr>
        <p:blipFill rotWithShape="1">
          <a:blip r:embed="rId2">
            <a:alphaModFix amt="20000"/>
          </a:blip>
          <a:srcRect l="-3524" t="2378" r="-206" b="715"/>
          <a:stretch/>
        </p:blipFill>
        <p:spPr>
          <a:xfrm>
            <a:off x="461819" y="-1279714"/>
            <a:ext cx="11268363" cy="10527817"/>
          </a:xfrm>
          <a:prstGeom prst="rect">
            <a:avLst/>
          </a:prstGeom>
        </p:spPr>
      </p:pic>
      <p:pic>
        <p:nvPicPr>
          <p:cNvPr id="2" name="Picture 1">
            <a:extLst>
              <a:ext uri="{FF2B5EF4-FFF2-40B4-BE49-F238E27FC236}">
                <a16:creationId xmlns:a16="http://schemas.microsoft.com/office/drawing/2014/main" id="{BF7CDD59-D089-E858-4254-9F1167744ABA}"/>
              </a:ext>
            </a:extLst>
          </p:cNvPr>
          <p:cNvPicPr>
            <a:picLocks noChangeAspect="1"/>
          </p:cNvPicPr>
          <p:nvPr userDrawn="1"/>
        </p:nvPicPr>
        <p:blipFill>
          <a:blip r:embed="rId3"/>
          <a:srcRect/>
          <a:stretch/>
        </p:blipFill>
        <p:spPr>
          <a:xfrm>
            <a:off x="10077043" y="6372474"/>
            <a:ext cx="1757916" cy="292247"/>
          </a:xfrm>
          <a:prstGeom prst="rect">
            <a:avLst/>
          </a:prstGeom>
        </p:spPr>
      </p:pic>
      <p:sp>
        <p:nvSpPr>
          <p:cNvPr id="5" name="Title Placeholder 7">
            <a:extLst>
              <a:ext uri="{FF2B5EF4-FFF2-40B4-BE49-F238E27FC236}">
                <a16:creationId xmlns:a16="http://schemas.microsoft.com/office/drawing/2014/main" id="{C946CB04-335A-5F1E-B970-553517427809}"/>
              </a:ext>
            </a:extLst>
          </p:cNvPr>
          <p:cNvSpPr>
            <a:spLocks noGrp="1"/>
          </p:cNvSpPr>
          <p:nvPr>
            <p:ph type="title"/>
          </p:nvPr>
        </p:nvSpPr>
        <p:spPr>
          <a:xfrm>
            <a:off x="1668837" y="2965642"/>
            <a:ext cx="9001919" cy="926717"/>
          </a:xfrm>
          <a:prstGeom prst="rect">
            <a:avLst/>
          </a:prstGeom>
        </p:spPr>
        <p:txBody>
          <a:bodyPr vert="horz" lIns="91440" tIns="45720" rIns="91440" bIns="45720" rtlCol="0" anchor="ctr">
            <a:normAutofit/>
          </a:bodyPr>
          <a:lstStyle>
            <a:lvl1pPr>
              <a:defRPr sz="4267">
                <a:solidFill>
                  <a:schemeClr val="bg1"/>
                </a:solidFill>
              </a:defRPr>
            </a:lvl1pPr>
          </a:lstStyle>
          <a:p>
            <a:r>
              <a:rPr lang="en-GB"/>
              <a:t>Click to edit Master title style</a:t>
            </a:r>
            <a:endParaRPr lang="en-US"/>
          </a:p>
        </p:txBody>
      </p:sp>
      <p:sp>
        <p:nvSpPr>
          <p:cNvPr id="3" name="TextBox 2">
            <a:extLst>
              <a:ext uri="{FF2B5EF4-FFF2-40B4-BE49-F238E27FC236}">
                <a16:creationId xmlns:a16="http://schemas.microsoft.com/office/drawing/2014/main" id="{DB38E484-8EE7-FF36-728C-A4085787E2CC}"/>
              </a:ext>
            </a:extLst>
          </p:cNvPr>
          <p:cNvSpPr txBox="1"/>
          <p:nvPr userDrawn="1"/>
        </p:nvSpPr>
        <p:spPr>
          <a:xfrm>
            <a:off x="446859" y="6476582"/>
            <a:ext cx="345458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a:solidFill>
                  <a:schemeClr val="bg1"/>
                </a:solidFill>
                <a:effectLst/>
                <a:latin typeface="Metropolis Light"/>
              </a:rPr>
              <a:t>Transforming patient outcomes through pharmacogenetic testing</a:t>
            </a:r>
            <a:endParaRPr kumimoji="0" lang="en-US" sz="1000" b="0" i="1" u="none" strike="noStrike" kern="1200" cap="none" spc="0" normalizeH="0" baseline="0" noProof="0">
              <a:ln>
                <a:noFill/>
              </a:ln>
              <a:solidFill>
                <a:schemeClr val="bg1"/>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3200426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698DFF-5A1B-5749-8811-85D4A7F0F7E6}" type="slidenum">
              <a:rPr lang="en-US" smtClean="0"/>
              <a:t>‹#›</a:t>
            </a:fld>
            <a:endParaRPr lang="en-US"/>
          </a:p>
        </p:txBody>
      </p:sp>
    </p:spTree>
    <p:extLst>
      <p:ext uri="{BB962C8B-B14F-4D97-AF65-F5344CB8AC3E}">
        <p14:creationId xmlns:p14="http://schemas.microsoft.com/office/powerpoint/2010/main" val="879648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1 Text box on lef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BE6EBAB-0DF5-264F-A4A3-274C3E3D8DB2}"/>
              </a:ext>
            </a:extLst>
          </p:cNvPr>
          <p:cNvSpPr txBox="1">
            <a:spLocks/>
          </p:cNvSpPr>
          <p:nvPr/>
        </p:nvSpPr>
        <p:spPr>
          <a:xfrm>
            <a:off x="1829903" y="8483404"/>
            <a:ext cx="9804400" cy="533621"/>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0927D"/>
              </a:buClr>
              <a:buSzPct val="60000"/>
            </a:pPr>
            <a:r>
              <a:rPr lang="en-GB" sz="2400">
                <a:solidFill>
                  <a:srgbClr val="00927D"/>
                </a:solidFill>
                <a:latin typeface="Poppins" pitchFamily="2" charset="77"/>
                <a:cs typeface="Poppins" pitchFamily="2" charset="77"/>
              </a:rPr>
              <a:t>What are the needs of the person?</a:t>
            </a:r>
          </a:p>
        </p:txBody>
      </p:sp>
      <p:sp>
        <p:nvSpPr>
          <p:cNvPr id="2" name="Rectangle 1">
            <a:extLst>
              <a:ext uri="{FF2B5EF4-FFF2-40B4-BE49-F238E27FC236}">
                <a16:creationId xmlns:a16="http://schemas.microsoft.com/office/drawing/2014/main" id="{7100C6D5-2BED-7415-F327-242354D24238}"/>
              </a:ext>
            </a:extLst>
          </p:cNvPr>
          <p:cNvSpPr/>
          <p:nvPr userDrawn="1"/>
        </p:nvSpPr>
        <p:spPr>
          <a:xfrm>
            <a:off x="10077043" y="0"/>
            <a:ext cx="2116203" cy="6858000"/>
          </a:xfrm>
          <a:prstGeom prst="rect">
            <a:avLst/>
          </a:prstGeom>
          <a:gradFill flip="none" rotWithShape="1">
            <a:gsLst>
              <a:gs pos="50000">
                <a:srgbClr val="009BA4"/>
              </a:gs>
              <a:gs pos="0">
                <a:srgbClr val="009BA4"/>
              </a:gs>
              <a:gs pos="100000">
                <a:srgbClr val="003341"/>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38A00A2-2669-1D1C-5AC3-5D547BE69D93}"/>
              </a:ext>
            </a:extLst>
          </p:cNvPr>
          <p:cNvPicPr>
            <a:picLocks noChangeAspect="1"/>
          </p:cNvPicPr>
          <p:nvPr userDrawn="1"/>
        </p:nvPicPr>
        <p:blipFill>
          <a:blip r:embed="rId2"/>
          <a:srcRect/>
          <a:stretch/>
        </p:blipFill>
        <p:spPr>
          <a:xfrm>
            <a:off x="10256186" y="6338223"/>
            <a:ext cx="1757916" cy="292247"/>
          </a:xfrm>
          <a:prstGeom prst="rect">
            <a:avLst/>
          </a:prstGeom>
        </p:spPr>
      </p:pic>
      <p:pic>
        <p:nvPicPr>
          <p:cNvPr id="4" name="Picture 3" descr="A colorful lines and dots&#10;&#10;Description automatically generated">
            <a:extLst>
              <a:ext uri="{FF2B5EF4-FFF2-40B4-BE49-F238E27FC236}">
                <a16:creationId xmlns:a16="http://schemas.microsoft.com/office/drawing/2014/main" id="{6D185EB5-10A1-D803-DEDE-8E3B059F3ACB}"/>
              </a:ext>
            </a:extLst>
          </p:cNvPr>
          <p:cNvPicPr>
            <a:picLocks noChangeAspect="1"/>
          </p:cNvPicPr>
          <p:nvPr userDrawn="1"/>
        </p:nvPicPr>
        <p:blipFill rotWithShape="1">
          <a:blip r:embed="rId3"/>
          <a:srcRect l="-3524" t="2378" r="-206" b="715"/>
          <a:stretch/>
        </p:blipFill>
        <p:spPr>
          <a:xfrm>
            <a:off x="6244782" y="1021815"/>
            <a:ext cx="5249204" cy="4904232"/>
          </a:xfrm>
          <a:prstGeom prst="rect">
            <a:avLst/>
          </a:prstGeom>
        </p:spPr>
      </p:pic>
      <p:cxnSp>
        <p:nvCxnSpPr>
          <p:cNvPr id="13" name="Straight Connector 12">
            <a:extLst>
              <a:ext uri="{FF2B5EF4-FFF2-40B4-BE49-F238E27FC236}">
                <a16:creationId xmlns:a16="http://schemas.microsoft.com/office/drawing/2014/main" id="{22A5AA6C-A1DA-40D5-5ECD-320CF42F38D3}"/>
              </a:ext>
            </a:extLst>
          </p:cNvPr>
          <p:cNvCxnSpPr>
            <a:cxnSpLocks/>
          </p:cNvCxnSpPr>
          <p:nvPr userDrawn="1"/>
        </p:nvCxnSpPr>
        <p:spPr>
          <a:xfrm>
            <a:off x="322319" y="558055"/>
            <a:ext cx="912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5D4C170-BCA5-E92B-4AAA-904FD4EE109C}"/>
              </a:ext>
            </a:extLst>
          </p:cNvPr>
          <p:cNvSpPr txBox="1"/>
          <p:nvPr userDrawn="1"/>
        </p:nvSpPr>
        <p:spPr>
          <a:xfrm>
            <a:off x="322321" y="227530"/>
            <a:ext cx="4509371" cy="143565"/>
          </a:xfrm>
          <a:prstGeom prst="rect">
            <a:avLst/>
          </a:prstGeom>
          <a:noFill/>
        </p:spPr>
        <p:txBody>
          <a:bodyPr wrap="square" lIns="0" tIns="0" rIns="0" bIns="0" rtlCol="0" anchor="t">
            <a:spAutoFit/>
          </a:bodyPr>
          <a:lstStyle/>
          <a:p>
            <a:pPr defTabSz="914377"/>
            <a:fld id="{7F0AF45A-9955-4C3B-849A-EC7833B76D7D}" type="slidenum">
              <a:rPr lang="en-US" sz="933" b="1" smtClean="0">
                <a:solidFill>
                  <a:srgbClr val="475C6D"/>
                </a:solidFill>
                <a:latin typeface="Montserrat"/>
              </a:rPr>
              <a:pPr defTabSz="914377"/>
              <a:t>‹#›</a:t>
            </a:fld>
            <a:r>
              <a:rPr lang="en-US" sz="933" b="1">
                <a:solidFill>
                  <a:srgbClr val="475C6D"/>
                </a:solidFill>
                <a:latin typeface="Montserrat"/>
              </a:rPr>
              <a:t> I </a:t>
            </a:r>
            <a:endParaRPr lang="en-US" sz="933">
              <a:solidFill>
                <a:srgbClr val="8597A3"/>
              </a:solidFill>
              <a:latin typeface="Metropolis Medium"/>
            </a:endParaRPr>
          </a:p>
        </p:txBody>
      </p:sp>
      <p:cxnSp>
        <p:nvCxnSpPr>
          <p:cNvPr id="15" name="Straight Connector 14">
            <a:extLst>
              <a:ext uri="{FF2B5EF4-FFF2-40B4-BE49-F238E27FC236}">
                <a16:creationId xmlns:a16="http://schemas.microsoft.com/office/drawing/2014/main" id="{82CCD00C-59F8-EC2A-6A08-9E4B4D8083B4}"/>
              </a:ext>
            </a:extLst>
          </p:cNvPr>
          <p:cNvCxnSpPr>
            <a:cxnSpLocks/>
          </p:cNvCxnSpPr>
          <p:nvPr userDrawn="1"/>
        </p:nvCxnSpPr>
        <p:spPr>
          <a:xfrm>
            <a:off x="446859" y="6397920"/>
            <a:ext cx="8784227"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2E14EF19-1203-1937-F375-3BCBCD67AED8}"/>
              </a:ext>
            </a:extLst>
          </p:cNvPr>
          <p:cNvSpPr>
            <a:spLocks noGrp="1"/>
          </p:cNvSpPr>
          <p:nvPr>
            <p:ph type="subTitle" idx="1" hasCustomPrompt="1"/>
          </p:nvPr>
        </p:nvSpPr>
        <p:spPr>
          <a:xfrm>
            <a:off x="436538" y="783982"/>
            <a:ext cx="9005781" cy="748289"/>
          </a:xfrm>
        </p:spPr>
        <p:txBody>
          <a:bodyPr>
            <a:noAutofit/>
          </a:bodyPr>
          <a:lstStyle>
            <a:lvl1pPr marL="0" indent="0" algn="l">
              <a:buNone/>
              <a:defRPr sz="4267" b="1">
                <a:solidFill>
                  <a:srgbClr val="003341"/>
                </a:solidFill>
                <a:latin typeface="Montserrat" panose="000005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title style</a:t>
            </a:r>
            <a:endParaRPr lang="en-US"/>
          </a:p>
        </p:txBody>
      </p:sp>
      <p:sp>
        <p:nvSpPr>
          <p:cNvPr id="8" name="Title Placeholder 7">
            <a:extLst>
              <a:ext uri="{FF2B5EF4-FFF2-40B4-BE49-F238E27FC236}">
                <a16:creationId xmlns:a16="http://schemas.microsoft.com/office/drawing/2014/main" id="{80F490DE-2379-DE05-8E88-376D2767F88B}"/>
              </a:ext>
            </a:extLst>
          </p:cNvPr>
          <p:cNvSpPr>
            <a:spLocks noGrp="1"/>
          </p:cNvSpPr>
          <p:nvPr>
            <p:ph type="title"/>
          </p:nvPr>
        </p:nvSpPr>
        <p:spPr>
          <a:xfrm>
            <a:off x="440401" y="1579871"/>
            <a:ext cx="9001919" cy="926717"/>
          </a:xfrm>
          <a:prstGeom prst="rect">
            <a:avLst/>
          </a:prstGeom>
        </p:spPr>
        <p:txBody>
          <a:bodyPr vert="horz" lIns="91440" tIns="45720" rIns="91440" bIns="45720" rtlCol="0" anchor="ctr">
            <a:normAutofit/>
          </a:bodyPr>
          <a:lstStyle>
            <a:lvl1pPr>
              <a:defRPr sz="2667">
                <a:solidFill>
                  <a:srgbClr val="8597A3"/>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5C776CA3-57D4-319E-E15A-22E7D316B657}"/>
              </a:ext>
            </a:extLst>
          </p:cNvPr>
          <p:cNvSpPr>
            <a:spLocks noGrp="1"/>
          </p:cNvSpPr>
          <p:nvPr>
            <p:ph idx="20"/>
          </p:nvPr>
        </p:nvSpPr>
        <p:spPr>
          <a:xfrm>
            <a:off x="446859" y="2590575"/>
            <a:ext cx="4209982" cy="3551264"/>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white logo on a black background&#10;&#10;Description automatically generated">
            <a:extLst>
              <a:ext uri="{FF2B5EF4-FFF2-40B4-BE49-F238E27FC236}">
                <a16:creationId xmlns:a16="http://schemas.microsoft.com/office/drawing/2014/main" id="{A73C1EE9-313A-69AE-CFAC-4F9CE363229A}"/>
              </a:ext>
            </a:extLst>
          </p:cNvPr>
          <p:cNvPicPr>
            <a:picLocks noChangeAspect="1"/>
          </p:cNvPicPr>
          <p:nvPr userDrawn="1"/>
        </p:nvPicPr>
        <p:blipFill>
          <a:blip r:embed="rId4"/>
          <a:stretch>
            <a:fillRect/>
          </a:stretch>
        </p:blipFill>
        <p:spPr>
          <a:xfrm>
            <a:off x="10711718" y="270812"/>
            <a:ext cx="846852" cy="706275"/>
          </a:xfrm>
          <a:prstGeom prst="rect">
            <a:avLst/>
          </a:prstGeom>
        </p:spPr>
      </p:pic>
      <p:sp>
        <p:nvSpPr>
          <p:cNvPr id="21" name="TextBox 20">
            <a:extLst>
              <a:ext uri="{FF2B5EF4-FFF2-40B4-BE49-F238E27FC236}">
                <a16:creationId xmlns:a16="http://schemas.microsoft.com/office/drawing/2014/main" id="{1A87B85C-A835-5362-B460-B9C62C87AB96}"/>
              </a:ext>
            </a:extLst>
          </p:cNvPr>
          <p:cNvSpPr txBox="1"/>
          <p:nvPr userDrawn="1"/>
        </p:nvSpPr>
        <p:spPr>
          <a:xfrm>
            <a:off x="334849" y="6451041"/>
            <a:ext cx="388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1313829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5_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BE6EBAB-0DF5-264F-A4A3-274C3E3D8DB2}"/>
              </a:ext>
            </a:extLst>
          </p:cNvPr>
          <p:cNvSpPr txBox="1">
            <a:spLocks/>
          </p:cNvSpPr>
          <p:nvPr/>
        </p:nvSpPr>
        <p:spPr>
          <a:xfrm>
            <a:off x="1829903" y="8483404"/>
            <a:ext cx="9804400" cy="533621"/>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0927D"/>
              </a:buClr>
              <a:buSzPct val="60000"/>
            </a:pPr>
            <a:r>
              <a:rPr lang="en-GB" sz="2400">
                <a:solidFill>
                  <a:srgbClr val="00927D"/>
                </a:solidFill>
                <a:latin typeface="Poppins" pitchFamily="2" charset="77"/>
                <a:cs typeface="Poppins" pitchFamily="2" charset="77"/>
              </a:rPr>
              <a:t>What are the needs of the person?</a:t>
            </a:r>
          </a:p>
        </p:txBody>
      </p:sp>
      <p:cxnSp>
        <p:nvCxnSpPr>
          <p:cNvPr id="7" name="Straight Connector 6">
            <a:extLst>
              <a:ext uri="{FF2B5EF4-FFF2-40B4-BE49-F238E27FC236}">
                <a16:creationId xmlns:a16="http://schemas.microsoft.com/office/drawing/2014/main" id="{B41E1AB2-6DC9-E70F-C72F-CB8C05DF4A08}"/>
              </a:ext>
            </a:extLst>
          </p:cNvPr>
          <p:cNvCxnSpPr>
            <a:cxnSpLocks/>
          </p:cNvCxnSpPr>
          <p:nvPr userDrawn="1"/>
        </p:nvCxnSpPr>
        <p:spPr>
          <a:xfrm>
            <a:off x="322319" y="558055"/>
            <a:ext cx="912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870693B-2770-4A3A-8B27-3F355F3CC6CC}"/>
              </a:ext>
            </a:extLst>
          </p:cNvPr>
          <p:cNvSpPr txBox="1"/>
          <p:nvPr userDrawn="1"/>
        </p:nvSpPr>
        <p:spPr>
          <a:xfrm>
            <a:off x="322321" y="227530"/>
            <a:ext cx="4509371" cy="143565"/>
          </a:xfrm>
          <a:prstGeom prst="rect">
            <a:avLst/>
          </a:prstGeom>
          <a:noFill/>
        </p:spPr>
        <p:txBody>
          <a:bodyPr wrap="square" lIns="0" tIns="0" rIns="0" bIns="0" rtlCol="0" anchor="t">
            <a:spAutoFit/>
          </a:bodyPr>
          <a:lstStyle/>
          <a:p>
            <a:pPr defTabSz="914377"/>
            <a:fld id="{7F0AF45A-9955-4C3B-849A-EC7833B76D7D}" type="slidenum">
              <a:rPr lang="en-US" sz="933" b="1" smtClean="0">
                <a:solidFill>
                  <a:srgbClr val="475C6D"/>
                </a:solidFill>
                <a:latin typeface="Montserrat"/>
              </a:rPr>
              <a:pPr defTabSz="914377"/>
              <a:t>‹#›</a:t>
            </a:fld>
            <a:r>
              <a:rPr lang="en-US" sz="933" b="1">
                <a:solidFill>
                  <a:srgbClr val="475C6D"/>
                </a:solidFill>
                <a:latin typeface="Montserrat"/>
              </a:rPr>
              <a:t> I </a:t>
            </a:r>
            <a:endParaRPr lang="en-US" sz="933">
              <a:solidFill>
                <a:srgbClr val="8597A3"/>
              </a:solidFill>
              <a:latin typeface="Metropolis Medium"/>
            </a:endParaRPr>
          </a:p>
        </p:txBody>
      </p:sp>
      <p:cxnSp>
        <p:nvCxnSpPr>
          <p:cNvPr id="15" name="Straight Connector 14">
            <a:extLst>
              <a:ext uri="{FF2B5EF4-FFF2-40B4-BE49-F238E27FC236}">
                <a16:creationId xmlns:a16="http://schemas.microsoft.com/office/drawing/2014/main" id="{31941FAF-8621-7E6C-531D-6614EBEF222C}"/>
              </a:ext>
            </a:extLst>
          </p:cNvPr>
          <p:cNvCxnSpPr>
            <a:cxnSpLocks/>
          </p:cNvCxnSpPr>
          <p:nvPr userDrawn="1"/>
        </p:nvCxnSpPr>
        <p:spPr>
          <a:xfrm>
            <a:off x="446859" y="6397920"/>
            <a:ext cx="11366451"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20" name="Subtitle 2">
            <a:extLst>
              <a:ext uri="{FF2B5EF4-FFF2-40B4-BE49-F238E27FC236}">
                <a16:creationId xmlns:a16="http://schemas.microsoft.com/office/drawing/2014/main" id="{31B8D176-65AE-2092-C9AD-EF6715EF3686}"/>
              </a:ext>
            </a:extLst>
          </p:cNvPr>
          <p:cNvSpPr>
            <a:spLocks noGrp="1"/>
          </p:cNvSpPr>
          <p:nvPr>
            <p:ph type="subTitle" idx="1" hasCustomPrompt="1"/>
          </p:nvPr>
        </p:nvSpPr>
        <p:spPr>
          <a:xfrm>
            <a:off x="436537" y="783982"/>
            <a:ext cx="11376772" cy="748289"/>
          </a:xfrm>
        </p:spPr>
        <p:txBody>
          <a:bodyPr>
            <a:noAutofit/>
          </a:bodyPr>
          <a:lstStyle>
            <a:lvl1pPr marL="0" indent="0" algn="l">
              <a:buNone/>
              <a:defRPr sz="4267" b="1">
                <a:solidFill>
                  <a:srgbClr val="003341"/>
                </a:solidFill>
                <a:latin typeface="Montserrat" panose="000005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title style</a:t>
            </a:r>
            <a:endParaRPr lang="en-US"/>
          </a:p>
        </p:txBody>
      </p:sp>
      <p:pic>
        <p:nvPicPr>
          <p:cNvPr id="5" name="Picture 4">
            <a:extLst>
              <a:ext uri="{FF2B5EF4-FFF2-40B4-BE49-F238E27FC236}">
                <a16:creationId xmlns:a16="http://schemas.microsoft.com/office/drawing/2014/main" id="{5585B6E5-ECFA-C8DB-E329-178B97BB31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6941" y="219471"/>
            <a:ext cx="2522951" cy="422016"/>
          </a:xfrm>
          <a:prstGeom prst="rect">
            <a:avLst/>
          </a:prstGeom>
        </p:spPr>
      </p:pic>
      <p:sp>
        <p:nvSpPr>
          <p:cNvPr id="3" name="Text Placeholder 2">
            <a:extLst>
              <a:ext uri="{FF2B5EF4-FFF2-40B4-BE49-F238E27FC236}">
                <a16:creationId xmlns:a16="http://schemas.microsoft.com/office/drawing/2014/main" id="{F583489D-267E-A2D0-5904-A4F2638187D4}"/>
              </a:ext>
            </a:extLst>
          </p:cNvPr>
          <p:cNvSpPr>
            <a:spLocks noGrp="1"/>
          </p:cNvSpPr>
          <p:nvPr>
            <p:ph type="body" sz="quarter" idx="17"/>
          </p:nvPr>
        </p:nvSpPr>
        <p:spPr>
          <a:xfrm>
            <a:off x="454123" y="2517162"/>
            <a:ext cx="11359184" cy="3095625"/>
          </a:xfrm>
          <a:prstGeom prst="rect">
            <a:avLst/>
          </a:prstGeom>
        </p:spPr>
        <p:txBody>
          <a:bodyPr>
            <a:normAutofit/>
          </a:bodyPr>
          <a:lstStyle>
            <a:lvl1pPr>
              <a:buClr>
                <a:schemeClr val="tx1"/>
              </a:buClr>
              <a:buSzPct val="70000"/>
              <a:defRPr sz="2133" b="0" i="0">
                <a:solidFill>
                  <a:srgbClr val="003341"/>
                </a:solidFill>
                <a:latin typeface="Metropolis Light"/>
                <a:cs typeface="Poppins Light" pitchFamily="2" charset="77"/>
              </a:defRPr>
            </a:lvl1pPr>
            <a:lvl2pPr>
              <a:buClr>
                <a:schemeClr val="tx1"/>
              </a:buClr>
              <a:buSzPct val="70000"/>
              <a:defRPr sz="2133" b="0" i="0">
                <a:solidFill>
                  <a:srgbClr val="003341"/>
                </a:solidFill>
                <a:latin typeface="Metropolis Light"/>
                <a:cs typeface="Poppins Light" pitchFamily="2" charset="77"/>
              </a:defRPr>
            </a:lvl2pPr>
            <a:lvl3pPr>
              <a:buClr>
                <a:schemeClr val="tx1"/>
              </a:buClr>
              <a:buSzPct val="70000"/>
              <a:defRPr sz="2133" b="0" i="0">
                <a:solidFill>
                  <a:srgbClr val="003341"/>
                </a:solidFill>
                <a:latin typeface="Metropolis Light"/>
                <a:cs typeface="Poppins Light" pitchFamily="2" charset="77"/>
              </a:defRPr>
            </a:lvl3pPr>
            <a:lvl4pPr>
              <a:buClr>
                <a:schemeClr val="tx1"/>
              </a:buClr>
              <a:buSzPct val="70000"/>
              <a:defRPr sz="2133" b="0" i="0">
                <a:solidFill>
                  <a:srgbClr val="003341"/>
                </a:solidFill>
                <a:latin typeface="Metropolis Light"/>
                <a:cs typeface="Poppins Light" pitchFamily="2" charset="77"/>
              </a:defRPr>
            </a:lvl4pPr>
            <a:lvl5pPr>
              <a:buClr>
                <a:schemeClr val="tx1"/>
              </a:buClr>
              <a:buSzPct val="70000"/>
              <a:defRPr sz="2133" b="0" i="0">
                <a:solidFill>
                  <a:srgbClr val="003341"/>
                </a:solidFill>
                <a:latin typeface="Metropolis Light"/>
                <a:cs typeface="Poppins Light"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7">
            <a:extLst>
              <a:ext uri="{FF2B5EF4-FFF2-40B4-BE49-F238E27FC236}">
                <a16:creationId xmlns:a16="http://schemas.microsoft.com/office/drawing/2014/main" id="{28EDE37A-61B9-E4DE-D425-2684CFCBECB8}"/>
              </a:ext>
            </a:extLst>
          </p:cNvPr>
          <p:cNvSpPr>
            <a:spLocks noGrp="1"/>
          </p:cNvSpPr>
          <p:nvPr>
            <p:ph type="title"/>
          </p:nvPr>
        </p:nvSpPr>
        <p:spPr>
          <a:xfrm>
            <a:off x="440400" y="1579871"/>
            <a:ext cx="11359184" cy="926717"/>
          </a:xfrm>
          <a:prstGeom prst="rect">
            <a:avLst/>
          </a:prstGeom>
        </p:spPr>
        <p:txBody>
          <a:bodyPr vert="horz" lIns="91440" tIns="45720" rIns="91440" bIns="45720" rtlCol="0" anchor="ctr">
            <a:normAutofit/>
          </a:bodyPr>
          <a:lstStyle>
            <a:lvl1pPr>
              <a:defRPr sz="2667">
                <a:solidFill>
                  <a:srgbClr val="8597A3"/>
                </a:solidFill>
              </a:defRPr>
            </a:lvl1pPr>
          </a:lstStyle>
          <a:p>
            <a:r>
              <a:rPr lang="en-GB"/>
              <a:t>Click to edit Master title style</a:t>
            </a:r>
            <a:endParaRPr lang="en-US"/>
          </a:p>
        </p:txBody>
      </p:sp>
      <p:sp>
        <p:nvSpPr>
          <p:cNvPr id="4" name="TextBox 3">
            <a:extLst>
              <a:ext uri="{FF2B5EF4-FFF2-40B4-BE49-F238E27FC236}">
                <a16:creationId xmlns:a16="http://schemas.microsoft.com/office/drawing/2014/main" id="{14031F21-665C-FDC0-9203-F1F788DE6546}"/>
              </a:ext>
            </a:extLst>
          </p:cNvPr>
          <p:cNvSpPr txBox="1"/>
          <p:nvPr userDrawn="1"/>
        </p:nvSpPr>
        <p:spPr>
          <a:xfrm>
            <a:off x="334849" y="6451041"/>
            <a:ext cx="388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1341293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E9E484-1773-B4C0-F1C4-65D88CD4E299}"/>
              </a:ext>
            </a:extLst>
          </p:cNvPr>
          <p:cNvSpPr/>
          <p:nvPr userDrawn="1"/>
        </p:nvSpPr>
        <p:spPr>
          <a:xfrm>
            <a:off x="10077043" y="0"/>
            <a:ext cx="2116203" cy="6858000"/>
          </a:xfrm>
          <a:prstGeom prst="rect">
            <a:avLst/>
          </a:prstGeom>
          <a:gradFill flip="none" rotWithShape="1">
            <a:gsLst>
              <a:gs pos="50000">
                <a:srgbClr val="009BA4"/>
              </a:gs>
              <a:gs pos="0">
                <a:srgbClr val="009BA4"/>
              </a:gs>
              <a:gs pos="100000">
                <a:srgbClr val="003341"/>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descr="A colorful lines and dots&#10;&#10;Description automatically generated">
            <a:extLst>
              <a:ext uri="{FF2B5EF4-FFF2-40B4-BE49-F238E27FC236}">
                <a16:creationId xmlns:a16="http://schemas.microsoft.com/office/drawing/2014/main" id="{DEA506C0-91DB-5B7B-824E-4243AF14B24A}"/>
              </a:ext>
            </a:extLst>
          </p:cNvPr>
          <p:cNvPicPr>
            <a:picLocks noChangeAspect="1"/>
          </p:cNvPicPr>
          <p:nvPr userDrawn="1"/>
        </p:nvPicPr>
        <p:blipFill rotWithShape="1">
          <a:blip r:embed="rId2">
            <a:alphaModFix amt="30000"/>
          </a:blip>
          <a:srcRect l="11498" t="11057" r="53621" b="716"/>
          <a:stretch/>
        </p:blipFill>
        <p:spPr>
          <a:xfrm>
            <a:off x="10075798" y="0"/>
            <a:ext cx="2116203" cy="6256168"/>
          </a:xfrm>
          <a:prstGeom prst="rect">
            <a:avLst/>
          </a:prstGeom>
          <a:effectLst>
            <a:outerShdw blurRad="50800" dist="50800" dir="5400000" sx="1000" sy="1000" algn="ctr" rotWithShape="0">
              <a:srgbClr val="000000"/>
            </a:outerShdw>
            <a:reflection endPos="0" dist="50800" dir="5400000" sy="-100000" algn="bl" rotWithShape="0"/>
          </a:effectLst>
        </p:spPr>
      </p:pic>
      <p:sp>
        <p:nvSpPr>
          <p:cNvPr id="13" name="TextBox 12">
            <a:extLst>
              <a:ext uri="{FF2B5EF4-FFF2-40B4-BE49-F238E27FC236}">
                <a16:creationId xmlns:a16="http://schemas.microsoft.com/office/drawing/2014/main" id="{E870693B-2770-4A3A-8B27-3F355F3CC6CC}"/>
              </a:ext>
            </a:extLst>
          </p:cNvPr>
          <p:cNvSpPr txBox="1"/>
          <p:nvPr userDrawn="1"/>
        </p:nvSpPr>
        <p:spPr>
          <a:xfrm>
            <a:off x="322321" y="227530"/>
            <a:ext cx="4509371" cy="143565"/>
          </a:xfrm>
          <a:prstGeom prst="rect">
            <a:avLst/>
          </a:prstGeom>
          <a:noFill/>
        </p:spPr>
        <p:txBody>
          <a:bodyPr wrap="square" lIns="0" tIns="0" rIns="0" bIns="0" rtlCol="0" anchor="t">
            <a:spAutoFit/>
          </a:bodyPr>
          <a:lstStyle/>
          <a:p>
            <a:pPr defTabSz="914377"/>
            <a:fld id="{7F0AF45A-9955-4C3B-849A-EC7833B76D7D}" type="slidenum">
              <a:rPr lang="en-US" sz="933" b="1" smtClean="0">
                <a:solidFill>
                  <a:srgbClr val="475C6D"/>
                </a:solidFill>
                <a:latin typeface="Montserrat"/>
              </a:rPr>
              <a:pPr defTabSz="914377"/>
              <a:t>‹#›</a:t>
            </a:fld>
            <a:r>
              <a:rPr lang="en-US" sz="933" b="1">
                <a:solidFill>
                  <a:srgbClr val="475C6D"/>
                </a:solidFill>
                <a:latin typeface="Montserrat"/>
              </a:rPr>
              <a:t> I </a:t>
            </a:r>
            <a:endParaRPr lang="en-US" sz="933">
              <a:solidFill>
                <a:srgbClr val="8597A3"/>
              </a:solidFill>
              <a:latin typeface="Metropolis Medium"/>
            </a:endParaRPr>
          </a:p>
        </p:txBody>
      </p:sp>
      <p:cxnSp>
        <p:nvCxnSpPr>
          <p:cNvPr id="15" name="Straight Connector 14">
            <a:extLst>
              <a:ext uri="{FF2B5EF4-FFF2-40B4-BE49-F238E27FC236}">
                <a16:creationId xmlns:a16="http://schemas.microsoft.com/office/drawing/2014/main" id="{31941FAF-8621-7E6C-531D-6614EBEF222C}"/>
              </a:ext>
            </a:extLst>
          </p:cNvPr>
          <p:cNvCxnSpPr>
            <a:cxnSpLocks/>
          </p:cNvCxnSpPr>
          <p:nvPr userDrawn="1"/>
        </p:nvCxnSpPr>
        <p:spPr>
          <a:xfrm>
            <a:off x="446859" y="6397920"/>
            <a:ext cx="9459141" cy="78662"/>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20" name="Subtitle 2">
            <a:extLst>
              <a:ext uri="{FF2B5EF4-FFF2-40B4-BE49-F238E27FC236}">
                <a16:creationId xmlns:a16="http://schemas.microsoft.com/office/drawing/2014/main" id="{31B8D176-65AE-2092-C9AD-EF6715EF3686}"/>
              </a:ext>
            </a:extLst>
          </p:cNvPr>
          <p:cNvSpPr>
            <a:spLocks noGrp="1"/>
          </p:cNvSpPr>
          <p:nvPr>
            <p:ph type="subTitle" idx="1" hasCustomPrompt="1"/>
          </p:nvPr>
        </p:nvSpPr>
        <p:spPr>
          <a:xfrm>
            <a:off x="436538" y="783982"/>
            <a:ext cx="9459141" cy="748289"/>
          </a:xfrm>
        </p:spPr>
        <p:txBody>
          <a:bodyPr>
            <a:noAutofit/>
          </a:bodyPr>
          <a:lstStyle>
            <a:lvl1pPr marL="0" indent="0" algn="l">
              <a:buNone/>
              <a:defRPr sz="4267" b="1">
                <a:solidFill>
                  <a:srgbClr val="003341"/>
                </a:solidFill>
                <a:latin typeface="Montserrat" panose="000005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title style</a:t>
            </a:r>
            <a:endParaRPr lang="en-US"/>
          </a:p>
        </p:txBody>
      </p:sp>
      <p:sp>
        <p:nvSpPr>
          <p:cNvPr id="8" name="Title Placeholder 7">
            <a:extLst>
              <a:ext uri="{FF2B5EF4-FFF2-40B4-BE49-F238E27FC236}">
                <a16:creationId xmlns:a16="http://schemas.microsoft.com/office/drawing/2014/main" id="{6321A794-CD6E-96C1-A0ED-D90F58A77C8F}"/>
              </a:ext>
            </a:extLst>
          </p:cNvPr>
          <p:cNvSpPr>
            <a:spLocks noGrp="1"/>
          </p:cNvSpPr>
          <p:nvPr>
            <p:ph type="title"/>
          </p:nvPr>
        </p:nvSpPr>
        <p:spPr>
          <a:xfrm>
            <a:off x="440401" y="1579871"/>
            <a:ext cx="9455278" cy="926717"/>
          </a:xfrm>
          <a:prstGeom prst="rect">
            <a:avLst/>
          </a:prstGeom>
        </p:spPr>
        <p:txBody>
          <a:bodyPr vert="horz" lIns="91440" tIns="45720" rIns="91440" bIns="45720" rtlCol="0" anchor="ctr">
            <a:normAutofit/>
          </a:bodyPr>
          <a:lstStyle>
            <a:lvl1pPr>
              <a:defRPr sz="2667">
                <a:solidFill>
                  <a:srgbClr val="8597A3"/>
                </a:solidFill>
              </a:defRPr>
            </a:lvl1pPr>
          </a:lstStyle>
          <a:p>
            <a:r>
              <a:rPr lang="en-GB"/>
              <a:t>Click to edit Master title style</a:t>
            </a:r>
            <a:endParaRPr lang="en-US"/>
          </a:p>
        </p:txBody>
      </p:sp>
      <p:pic>
        <p:nvPicPr>
          <p:cNvPr id="5" name="Picture 4">
            <a:extLst>
              <a:ext uri="{FF2B5EF4-FFF2-40B4-BE49-F238E27FC236}">
                <a16:creationId xmlns:a16="http://schemas.microsoft.com/office/drawing/2014/main" id="{4548002B-FFD2-D6A8-4478-F07A4AD113D7}"/>
              </a:ext>
            </a:extLst>
          </p:cNvPr>
          <p:cNvPicPr>
            <a:picLocks noChangeAspect="1"/>
          </p:cNvPicPr>
          <p:nvPr userDrawn="1"/>
        </p:nvPicPr>
        <p:blipFill>
          <a:blip r:embed="rId3"/>
          <a:srcRect/>
          <a:stretch/>
        </p:blipFill>
        <p:spPr>
          <a:xfrm>
            <a:off x="10256186" y="6338223"/>
            <a:ext cx="1757916" cy="292247"/>
          </a:xfrm>
          <a:prstGeom prst="rect">
            <a:avLst/>
          </a:prstGeom>
        </p:spPr>
      </p:pic>
      <p:pic>
        <p:nvPicPr>
          <p:cNvPr id="6" name="Picture 5" descr="A white logo on a black background&#10;&#10;Description automatically generated">
            <a:extLst>
              <a:ext uri="{FF2B5EF4-FFF2-40B4-BE49-F238E27FC236}">
                <a16:creationId xmlns:a16="http://schemas.microsoft.com/office/drawing/2014/main" id="{6209BA85-D5E4-636A-7762-C00BFF217EF6}"/>
              </a:ext>
            </a:extLst>
          </p:cNvPr>
          <p:cNvPicPr>
            <a:picLocks noChangeAspect="1"/>
          </p:cNvPicPr>
          <p:nvPr userDrawn="1"/>
        </p:nvPicPr>
        <p:blipFill>
          <a:blip r:embed="rId4"/>
          <a:stretch>
            <a:fillRect/>
          </a:stretch>
        </p:blipFill>
        <p:spPr>
          <a:xfrm>
            <a:off x="10711718" y="270812"/>
            <a:ext cx="846852" cy="706275"/>
          </a:xfrm>
          <a:prstGeom prst="rect">
            <a:avLst/>
          </a:prstGeom>
        </p:spPr>
      </p:pic>
      <p:sp>
        <p:nvSpPr>
          <p:cNvPr id="16" name="TextBox 15">
            <a:extLst>
              <a:ext uri="{FF2B5EF4-FFF2-40B4-BE49-F238E27FC236}">
                <a16:creationId xmlns:a16="http://schemas.microsoft.com/office/drawing/2014/main" id="{B1BD91AB-E5C0-FCEC-41F8-EA1E77E761C5}"/>
              </a:ext>
            </a:extLst>
          </p:cNvPr>
          <p:cNvSpPr txBox="1"/>
          <p:nvPr userDrawn="1"/>
        </p:nvSpPr>
        <p:spPr>
          <a:xfrm>
            <a:off x="334849" y="6451041"/>
            <a:ext cx="388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cxnSp>
        <p:nvCxnSpPr>
          <p:cNvPr id="10" name="Straight Connector 9">
            <a:extLst>
              <a:ext uri="{FF2B5EF4-FFF2-40B4-BE49-F238E27FC236}">
                <a16:creationId xmlns:a16="http://schemas.microsoft.com/office/drawing/2014/main" id="{48946426-0442-28F2-EF4D-DF11F90ACFE5}"/>
              </a:ext>
            </a:extLst>
          </p:cNvPr>
          <p:cNvCxnSpPr/>
          <p:nvPr userDrawn="1"/>
        </p:nvCxnSpPr>
        <p:spPr>
          <a:xfrm>
            <a:off x="436538" y="543697"/>
            <a:ext cx="9469462" cy="0"/>
          </a:xfrm>
          <a:prstGeom prst="line">
            <a:avLst/>
          </a:prstGeom>
          <a:ln>
            <a:solidFill>
              <a:srgbClr val="009B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495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ext with Bullets+Sub level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9605A5-5832-4B44-A897-89B7910538D2}"/>
              </a:ext>
            </a:extLst>
          </p:cNvPr>
          <p:cNvSpPr>
            <a:spLocks noGrp="1"/>
          </p:cNvSpPr>
          <p:nvPr>
            <p:ph type="body" sz="quarter" idx="17"/>
          </p:nvPr>
        </p:nvSpPr>
        <p:spPr>
          <a:xfrm>
            <a:off x="446859" y="2568321"/>
            <a:ext cx="8998517" cy="3095625"/>
          </a:xfrm>
          <a:prstGeom prst="rect">
            <a:avLst/>
          </a:prstGeom>
        </p:spPr>
        <p:txBody>
          <a:bodyPr>
            <a:normAutofit/>
          </a:bodyPr>
          <a:lstStyle>
            <a:lvl1pPr>
              <a:buClr>
                <a:schemeClr val="tx1"/>
              </a:buClr>
              <a:buSzPct val="70000"/>
              <a:defRPr sz="2133" b="0" i="0">
                <a:solidFill>
                  <a:srgbClr val="003341"/>
                </a:solidFill>
                <a:latin typeface="Metropolis Light"/>
                <a:cs typeface="Poppins Light" pitchFamily="2" charset="77"/>
              </a:defRPr>
            </a:lvl1pPr>
            <a:lvl2pPr>
              <a:buClr>
                <a:schemeClr val="tx1"/>
              </a:buClr>
              <a:buSzPct val="70000"/>
              <a:defRPr sz="2133" b="0" i="0">
                <a:solidFill>
                  <a:srgbClr val="003341"/>
                </a:solidFill>
                <a:latin typeface="Metropolis Light"/>
                <a:cs typeface="Poppins Light" pitchFamily="2" charset="77"/>
              </a:defRPr>
            </a:lvl2pPr>
            <a:lvl3pPr>
              <a:buClr>
                <a:schemeClr val="tx1"/>
              </a:buClr>
              <a:buSzPct val="70000"/>
              <a:defRPr sz="2133" b="0" i="0">
                <a:solidFill>
                  <a:srgbClr val="003341"/>
                </a:solidFill>
                <a:latin typeface="Metropolis Light"/>
                <a:cs typeface="Poppins Light" pitchFamily="2" charset="77"/>
              </a:defRPr>
            </a:lvl3pPr>
            <a:lvl4pPr>
              <a:buClr>
                <a:schemeClr val="tx1"/>
              </a:buClr>
              <a:buSzPct val="70000"/>
              <a:defRPr sz="2133" b="0" i="0">
                <a:solidFill>
                  <a:srgbClr val="003341"/>
                </a:solidFill>
                <a:latin typeface="Metropolis Light"/>
                <a:cs typeface="Poppins Light" pitchFamily="2" charset="77"/>
              </a:defRPr>
            </a:lvl4pPr>
            <a:lvl5pPr>
              <a:buClr>
                <a:schemeClr val="tx1"/>
              </a:buClr>
              <a:buSzPct val="70000"/>
              <a:defRPr sz="2133" b="0" i="0">
                <a:solidFill>
                  <a:srgbClr val="003341"/>
                </a:solidFill>
                <a:latin typeface="Metropolis Light"/>
                <a:cs typeface="Poppins Light"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7" name="Straight Connector 6">
            <a:extLst>
              <a:ext uri="{FF2B5EF4-FFF2-40B4-BE49-F238E27FC236}">
                <a16:creationId xmlns:a16="http://schemas.microsoft.com/office/drawing/2014/main" id="{FD85A47E-B69B-FC85-46E6-5EBCE059689D}"/>
              </a:ext>
            </a:extLst>
          </p:cNvPr>
          <p:cNvCxnSpPr>
            <a:cxnSpLocks/>
          </p:cNvCxnSpPr>
          <p:nvPr userDrawn="1"/>
        </p:nvCxnSpPr>
        <p:spPr>
          <a:xfrm>
            <a:off x="322319" y="558055"/>
            <a:ext cx="912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003690C-C5C4-A0A0-73C2-989619F6631A}"/>
              </a:ext>
            </a:extLst>
          </p:cNvPr>
          <p:cNvSpPr txBox="1"/>
          <p:nvPr userDrawn="1"/>
        </p:nvSpPr>
        <p:spPr>
          <a:xfrm>
            <a:off x="322321" y="227530"/>
            <a:ext cx="4509371" cy="143565"/>
          </a:xfrm>
          <a:prstGeom prst="rect">
            <a:avLst/>
          </a:prstGeom>
          <a:noFill/>
        </p:spPr>
        <p:txBody>
          <a:bodyPr wrap="square" lIns="0" tIns="0" rIns="0" bIns="0" rtlCol="0" anchor="t">
            <a:spAutoFit/>
          </a:bodyPr>
          <a:lstStyle/>
          <a:p>
            <a:pPr defTabSz="914377"/>
            <a:fld id="{7F0AF45A-9955-4C3B-849A-EC7833B76D7D}" type="slidenum">
              <a:rPr lang="en-US" sz="933" b="1" smtClean="0">
                <a:solidFill>
                  <a:srgbClr val="475C6D"/>
                </a:solidFill>
                <a:latin typeface="Montserrat"/>
              </a:rPr>
              <a:pPr defTabSz="914377"/>
              <a:t>‹#›</a:t>
            </a:fld>
            <a:r>
              <a:rPr lang="en-US" sz="933" b="1">
                <a:solidFill>
                  <a:srgbClr val="475C6D"/>
                </a:solidFill>
                <a:latin typeface="Montserrat"/>
              </a:rPr>
              <a:t> I </a:t>
            </a:r>
            <a:endParaRPr lang="en-US" sz="933">
              <a:solidFill>
                <a:srgbClr val="8597A3"/>
              </a:solidFill>
              <a:latin typeface="Metropolis Medium"/>
            </a:endParaRPr>
          </a:p>
        </p:txBody>
      </p:sp>
      <p:cxnSp>
        <p:nvCxnSpPr>
          <p:cNvPr id="14" name="Straight Connector 13">
            <a:extLst>
              <a:ext uri="{FF2B5EF4-FFF2-40B4-BE49-F238E27FC236}">
                <a16:creationId xmlns:a16="http://schemas.microsoft.com/office/drawing/2014/main" id="{1D6ACD6B-F7E2-2C58-C043-55A691B873E4}"/>
              </a:ext>
            </a:extLst>
          </p:cNvPr>
          <p:cNvCxnSpPr>
            <a:cxnSpLocks/>
          </p:cNvCxnSpPr>
          <p:nvPr userDrawn="1"/>
        </p:nvCxnSpPr>
        <p:spPr>
          <a:xfrm>
            <a:off x="446859" y="6397920"/>
            <a:ext cx="8995459"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15" name="Subtitle 2">
            <a:extLst>
              <a:ext uri="{FF2B5EF4-FFF2-40B4-BE49-F238E27FC236}">
                <a16:creationId xmlns:a16="http://schemas.microsoft.com/office/drawing/2014/main" id="{DF45DFBA-36D6-09F5-62AC-949DF2511D0F}"/>
              </a:ext>
            </a:extLst>
          </p:cNvPr>
          <p:cNvSpPr>
            <a:spLocks noGrp="1"/>
          </p:cNvSpPr>
          <p:nvPr>
            <p:ph type="subTitle" idx="1" hasCustomPrompt="1"/>
          </p:nvPr>
        </p:nvSpPr>
        <p:spPr>
          <a:xfrm>
            <a:off x="436538" y="783982"/>
            <a:ext cx="9005781" cy="748289"/>
          </a:xfrm>
        </p:spPr>
        <p:txBody>
          <a:bodyPr>
            <a:noAutofit/>
          </a:bodyPr>
          <a:lstStyle>
            <a:lvl1pPr marL="0" indent="0" algn="l">
              <a:buNone/>
              <a:defRPr sz="4267" b="1">
                <a:solidFill>
                  <a:srgbClr val="003341"/>
                </a:solidFill>
                <a:latin typeface="Montserrat" panose="000005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title style</a:t>
            </a:r>
            <a:endParaRPr lang="en-US"/>
          </a:p>
        </p:txBody>
      </p:sp>
      <p:sp>
        <p:nvSpPr>
          <p:cNvPr id="11" name="Title Placeholder 7">
            <a:extLst>
              <a:ext uri="{FF2B5EF4-FFF2-40B4-BE49-F238E27FC236}">
                <a16:creationId xmlns:a16="http://schemas.microsoft.com/office/drawing/2014/main" id="{0E182A92-CEEE-0BBE-B86E-FE6DE7283B23}"/>
              </a:ext>
            </a:extLst>
          </p:cNvPr>
          <p:cNvSpPr>
            <a:spLocks noGrp="1"/>
          </p:cNvSpPr>
          <p:nvPr>
            <p:ph type="title"/>
          </p:nvPr>
        </p:nvSpPr>
        <p:spPr>
          <a:xfrm>
            <a:off x="440401" y="1579871"/>
            <a:ext cx="9001919" cy="926717"/>
          </a:xfrm>
          <a:prstGeom prst="rect">
            <a:avLst/>
          </a:prstGeom>
        </p:spPr>
        <p:txBody>
          <a:bodyPr vert="horz" lIns="91440" tIns="45720" rIns="91440" bIns="45720" rtlCol="0" anchor="ctr">
            <a:normAutofit/>
          </a:bodyPr>
          <a:lstStyle>
            <a:lvl1pPr>
              <a:defRPr sz="2667">
                <a:solidFill>
                  <a:srgbClr val="8597A3"/>
                </a:solidFill>
              </a:defRPr>
            </a:lvl1pPr>
          </a:lstStyle>
          <a:p>
            <a:r>
              <a:rPr lang="en-GB"/>
              <a:t>Click to edit Master title style</a:t>
            </a:r>
            <a:endParaRPr lang="en-US"/>
          </a:p>
        </p:txBody>
      </p:sp>
      <p:sp>
        <p:nvSpPr>
          <p:cNvPr id="6" name="Rectangle 5">
            <a:extLst>
              <a:ext uri="{FF2B5EF4-FFF2-40B4-BE49-F238E27FC236}">
                <a16:creationId xmlns:a16="http://schemas.microsoft.com/office/drawing/2014/main" id="{568503E7-05DA-C147-8546-8AB5CCCEE7B2}"/>
              </a:ext>
            </a:extLst>
          </p:cNvPr>
          <p:cNvSpPr/>
          <p:nvPr userDrawn="1"/>
        </p:nvSpPr>
        <p:spPr>
          <a:xfrm>
            <a:off x="10077043" y="0"/>
            <a:ext cx="2116203" cy="6858000"/>
          </a:xfrm>
          <a:prstGeom prst="rect">
            <a:avLst/>
          </a:prstGeom>
          <a:gradFill flip="none" rotWithShape="1">
            <a:gsLst>
              <a:gs pos="50000">
                <a:srgbClr val="009BA4"/>
              </a:gs>
              <a:gs pos="0">
                <a:srgbClr val="009BA4"/>
              </a:gs>
              <a:gs pos="100000">
                <a:srgbClr val="003341"/>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A colorful lines and dots&#10;&#10;Description automatically generated">
            <a:extLst>
              <a:ext uri="{FF2B5EF4-FFF2-40B4-BE49-F238E27FC236}">
                <a16:creationId xmlns:a16="http://schemas.microsoft.com/office/drawing/2014/main" id="{39DA9971-4E0F-6862-C259-EFD5AA9040B8}"/>
              </a:ext>
            </a:extLst>
          </p:cNvPr>
          <p:cNvPicPr>
            <a:picLocks noChangeAspect="1"/>
          </p:cNvPicPr>
          <p:nvPr userDrawn="1"/>
        </p:nvPicPr>
        <p:blipFill rotWithShape="1">
          <a:blip r:embed="rId2">
            <a:alphaModFix amt="30000"/>
          </a:blip>
          <a:srcRect l="11498" t="11057" r="53621" b="716"/>
          <a:stretch/>
        </p:blipFill>
        <p:spPr>
          <a:xfrm>
            <a:off x="10075798" y="0"/>
            <a:ext cx="2116203" cy="6256168"/>
          </a:xfrm>
          <a:prstGeom prst="rect">
            <a:avLst/>
          </a:prstGeom>
          <a:effectLst>
            <a:outerShdw blurRad="50800" dist="50800" dir="5400000" sx="1000" sy="1000" algn="ctr" rotWithShape="0">
              <a:srgbClr val="000000"/>
            </a:outerShdw>
            <a:reflection endPos="0" dist="50800" dir="5400000" sy="-100000" algn="bl" rotWithShape="0"/>
          </a:effectLst>
        </p:spPr>
      </p:pic>
      <p:pic>
        <p:nvPicPr>
          <p:cNvPr id="13" name="Picture 12">
            <a:extLst>
              <a:ext uri="{FF2B5EF4-FFF2-40B4-BE49-F238E27FC236}">
                <a16:creationId xmlns:a16="http://schemas.microsoft.com/office/drawing/2014/main" id="{0DB225DC-E4BA-94ED-C8C6-4A8C0D2AA50A}"/>
              </a:ext>
            </a:extLst>
          </p:cNvPr>
          <p:cNvPicPr>
            <a:picLocks noChangeAspect="1"/>
          </p:cNvPicPr>
          <p:nvPr userDrawn="1"/>
        </p:nvPicPr>
        <p:blipFill>
          <a:blip r:embed="rId3"/>
          <a:srcRect/>
          <a:stretch/>
        </p:blipFill>
        <p:spPr>
          <a:xfrm>
            <a:off x="10256186" y="6338223"/>
            <a:ext cx="1757916" cy="292247"/>
          </a:xfrm>
          <a:prstGeom prst="rect">
            <a:avLst/>
          </a:prstGeom>
        </p:spPr>
      </p:pic>
      <p:pic>
        <p:nvPicPr>
          <p:cNvPr id="16" name="Picture 15" descr="A white logo on a black background&#10;&#10;Description automatically generated">
            <a:extLst>
              <a:ext uri="{FF2B5EF4-FFF2-40B4-BE49-F238E27FC236}">
                <a16:creationId xmlns:a16="http://schemas.microsoft.com/office/drawing/2014/main" id="{AF2F4CAD-2912-D980-91D2-2274C6E07984}"/>
              </a:ext>
            </a:extLst>
          </p:cNvPr>
          <p:cNvPicPr>
            <a:picLocks noChangeAspect="1"/>
          </p:cNvPicPr>
          <p:nvPr userDrawn="1"/>
        </p:nvPicPr>
        <p:blipFill>
          <a:blip r:embed="rId4"/>
          <a:stretch>
            <a:fillRect/>
          </a:stretch>
        </p:blipFill>
        <p:spPr>
          <a:xfrm>
            <a:off x="10711718" y="270812"/>
            <a:ext cx="846852" cy="706275"/>
          </a:xfrm>
          <a:prstGeom prst="rect">
            <a:avLst/>
          </a:prstGeom>
        </p:spPr>
      </p:pic>
      <p:sp>
        <p:nvSpPr>
          <p:cNvPr id="17" name="TextBox 16">
            <a:extLst>
              <a:ext uri="{FF2B5EF4-FFF2-40B4-BE49-F238E27FC236}">
                <a16:creationId xmlns:a16="http://schemas.microsoft.com/office/drawing/2014/main" id="{1CD12A92-9C76-5AE3-01F0-596EB8FE8523}"/>
              </a:ext>
            </a:extLst>
          </p:cNvPr>
          <p:cNvSpPr txBox="1"/>
          <p:nvPr userDrawn="1"/>
        </p:nvSpPr>
        <p:spPr>
          <a:xfrm>
            <a:off x="334849" y="6451041"/>
            <a:ext cx="388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1485819620"/>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682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ingle Picture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BE6EBAB-0DF5-264F-A4A3-274C3E3D8DB2}"/>
              </a:ext>
            </a:extLst>
          </p:cNvPr>
          <p:cNvSpPr txBox="1">
            <a:spLocks/>
          </p:cNvSpPr>
          <p:nvPr/>
        </p:nvSpPr>
        <p:spPr>
          <a:xfrm>
            <a:off x="1829903" y="8483404"/>
            <a:ext cx="9804400" cy="533621"/>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0927D"/>
              </a:buClr>
              <a:buSzPct val="60000"/>
            </a:pPr>
            <a:r>
              <a:rPr lang="en-GB" sz="2400">
                <a:solidFill>
                  <a:srgbClr val="00927D"/>
                </a:solidFill>
                <a:latin typeface="Poppins" pitchFamily="2" charset="77"/>
                <a:cs typeface="Poppins" pitchFamily="2" charset="77"/>
              </a:rPr>
              <a:t>What are the needs of the person?</a:t>
            </a:r>
          </a:p>
        </p:txBody>
      </p:sp>
      <p:cxnSp>
        <p:nvCxnSpPr>
          <p:cNvPr id="11" name="Straight Connector 10">
            <a:extLst>
              <a:ext uri="{FF2B5EF4-FFF2-40B4-BE49-F238E27FC236}">
                <a16:creationId xmlns:a16="http://schemas.microsoft.com/office/drawing/2014/main" id="{467142F0-4CB5-61AC-0380-C3F27FF2D363}"/>
              </a:ext>
            </a:extLst>
          </p:cNvPr>
          <p:cNvCxnSpPr>
            <a:cxnSpLocks/>
          </p:cNvCxnSpPr>
          <p:nvPr userDrawn="1"/>
        </p:nvCxnSpPr>
        <p:spPr>
          <a:xfrm>
            <a:off x="322319" y="558055"/>
            <a:ext cx="912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5BA7710-40A3-8731-4316-4506B788D931}"/>
              </a:ext>
            </a:extLst>
          </p:cNvPr>
          <p:cNvSpPr txBox="1"/>
          <p:nvPr userDrawn="1"/>
        </p:nvSpPr>
        <p:spPr>
          <a:xfrm>
            <a:off x="322321" y="227530"/>
            <a:ext cx="4509371" cy="143565"/>
          </a:xfrm>
          <a:prstGeom prst="rect">
            <a:avLst/>
          </a:prstGeom>
          <a:noFill/>
        </p:spPr>
        <p:txBody>
          <a:bodyPr wrap="square" lIns="0" tIns="0" rIns="0" bIns="0" rtlCol="0" anchor="t">
            <a:spAutoFit/>
          </a:bodyPr>
          <a:lstStyle/>
          <a:p>
            <a:pPr defTabSz="914377"/>
            <a:fld id="{7F0AF45A-9955-4C3B-849A-EC7833B76D7D}" type="slidenum">
              <a:rPr lang="en-US" sz="933" b="1" smtClean="0">
                <a:solidFill>
                  <a:srgbClr val="475C6D"/>
                </a:solidFill>
                <a:latin typeface="Montserrat"/>
              </a:rPr>
              <a:pPr defTabSz="914377"/>
              <a:t>‹#›</a:t>
            </a:fld>
            <a:r>
              <a:rPr lang="en-US" sz="933" b="1">
                <a:solidFill>
                  <a:srgbClr val="475C6D"/>
                </a:solidFill>
                <a:latin typeface="Montserrat"/>
              </a:rPr>
              <a:t> I </a:t>
            </a:r>
            <a:endParaRPr lang="en-US" sz="933">
              <a:solidFill>
                <a:srgbClr val="8597A3"/>
              </a:solidFill>
              <a:latin typeface="Metropolis Medium"/>
            </a:endParaRPr>
          </a:p>
        </p:txBody>
      </p:sp>
      <p:cxnSp>
        <p:nvCxnSpPr>
          <p:cNvPr id="16" name="Straight Connector 15">
            <a:extLst>
              <a:ext uri="{FF2B5EF4-FFF2-40B4-BE49-F238E27FC236}">
                <a16:creationId xmlns:a16="http://schemas.microsoft.com/office/drawing/2014/main" id="{EFD38FC3-6438-8A26-A1F8-75588B347121}"/>
              </a:ext>
            </a:extLst>
          </p:cNvPr>
          <p:cNvCxnSpPr>
            <a:cxnSpLocks/>
          </p:cNvCxnSpPr>
          <p:nvPr userDrawn="1"/>
        </p:nvCxnSpPr>
        <p:spPr>
          <a:xfrm>
            <a:off x="446859" y="6397920"/>
            <a:ext cx="8995459"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90F36AB1-7AD2-500F-66FC-452778ED31E3}"/>
              </a:ext>
            </a:extLst>
          </p:cNvPr>
          <p:cNvSpPr>
            <a:spLocks noGrp="1"/>
          </p:cNvSpPr>
          <p:nvPr>
            <p:ph type="subTitle" idx="1" hasCustomPrompt="1"/>
          </p:nvPr>
        </p:nvSpPr>
        <p:spPr>
          <a:xfrm>
            <a:off x="436538" y="783982"/>
            <a:ext cx="9005781" cy="748289"/>
          </a:xfrm>
        </p:spPr>
        <p:txBody>
          <a:bodyPr>
            <a:noAutofit/>
          </a:bodyPr>
          <a:lstStyle>
            <a:lvl1pPr marL="0" indent="0" algn="l">
              <a:buNone/>
              <a:defRPr sz="4267" b="1">
                <a:solidFill>
                  <a:srgbClr val="003341"/>
                </a:solidFill>
                <a:latin typeface="Montserrat" panose="000005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title style</a:t>
            </a:r>
            <a:endParaRPr lang="en-US"/>
          </a:p>
        </p:txBody>
      </p:sp>
      <p:sp>
        <p:nvSpPr>
          <p:cNvPr id="8" name="Title Placeholder 7">
            <a:extLst>
              <a:ext uri="{FF2B5EF4-FFF2-40B4-BE49-F238E27FC236}">
                <a16:creationId xmlns:a16="http://schemas.microsoft.com/office/drawing/2014/main" id="{4D717582-F3F5-A387-8835-6474EA9BF755}"/>
              </a:ext>
            </a:extLst>
          </p:cNvPr>
          <p:cNvSpPr>
            <a:spLocks noGrp="1"/>
          </p:cNvSpPr>
          <p:nvPr>
            <p:ph type="title"/>
          </p:nvPr>
        </p:nvSpPr>
        <p:spPr>
          <a:xfrm>
            <a:off x="440401" y="1579871"/>
            <a:ext cx="9001919" cy="926717"/>
          </a:xfrm>
          <a:prstGeom prst="rect">
            <a:avLst/>
          </a:prstGeom>
        </p:spPr>
        <p:txBody>
          <a:bodyPr vert="horz" lIns="91440" tIns="45720" rIns="91440" bIns="45720" rtlCol="0" anchor="ctr">
            <a:normAutofit/>
          </a:bodyPr>
          <a:lstStyle>
            <a:lvl1pPr>
              <a:defRPr sz="2667">
                <a:solidFill>
                  <a:srgbClr val="8597A3"/>
                </a:solidFill>
              </a:defRPr>
            </a:lvl1pPr>
          </a:lstStyle>
          <a:p>
            <a:r>
              <a:rPr lang="en-GB"/>
              <a:t>Click to edit Master title style</a:t>
            </a:r>
            <a:endParaRPr lang="en-US"/>
          </a:p>
        </p:txBody>
      </p:sp>
      <p:sp>
        <p:nvSpPr>
          <p:cNvPr id="14" name="Content Placeholder 2">
            <a:extLst>
              <a:ext uri="{FF2B5EF4-FFF2-40B4-BE49-F238E27FC236}">
                <a16:creationId xmlns:a16="http://schemas.microsoft.com/office/drawing/2014/main" id="{AF8AF4E9-DC81-CDCE-E55C-E50549128C3D}"/>
              </a:ext>
            </a:extLst>
          </p:cNvPr>
          <p:cNvSpPr>
            <a:spLocks noGrp="1"/>
          </p:cNvSpPr>
          <p:nvPr>
            <p:ph idx="20"/>
          </p:nvPr>
        </p:nvSpPr>
        <p:spPr>
          <a:xfrm>
            <a:off x="446858" y="2590575"/>
            <a:ext cx="9001919" cy="3551264"/>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7866412-4884-B85F-B8D5-94D0374E6D14}"/>
              </a:ext>
            </a:extLst>
          </p:cNvPr>
          <p:cNvSpPr/>
          <p:nvPr userDrawn="1"/>
        </p:nvSpPr>
        <p:spPr>
          <a:xfrm>
            <a:off x="10077043" y="0"/>
            <a:ext cx="2116203" cy="6858000"/>
          </a:xfrm>
          <a:prstGeom prst="rect">
            <a:avLst/>
          </a:prstGeom>
          <a:gradFill flip="none" rotWithShape="1">
            <a:gsLst>
              <a:gs pos="50000">
                <a:srgbClr val="009BA4"/>
              </a:gs>
              <a:gs pos="0">
                <a:srgbClr val="009BA4"/>
              </a:gs>
              <a:gs pos="100000">
                <a:srgbClr val="003341"/>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colorful lines and dots&#10;&#10;Description automatically generated">
            <a:extLst>
              <a:ext uri="{FF2B5EF4-FFF2-40B4-BE49-F238E27FC236}">
                <a16:creationId xmlns:a16="http://schemas.microsoft.com/office/drawing/2014/main" id="{3A41EC99-48D6-92AE-B22E-FF3A52078725}"/>
              </a:ext>
            </a:extLst>
          </p:cNvPr>
          <p:cNvPicPr>
            <a:picLocks noChangeAspect="1"/>
          </p:cNvPicPr>
          <p:nvPr userDrawn="1"/>
        </p:nvPicPr>
        <p:blipFill rotWithShape="1">
          <a:blip r:embed="rId2">
            <a:alphaModFix amt="30000"/>
          </a:blip>
          <a:srcRect l="11498" t="11057" r="53621" b="716"/>
          <a:stretch/>
        </p:blipFill>
        <p:spPr>
          <a:xfrm>
            <a:off x="10075798" y="0"/>
            <a:ext cx="2116203" cy="6256168"/>
          </a:xfrm>
          <a:prstGeom prst="rect">
            <a:avLst/>
          </a:prstGeom>
          <a:effectLst>
            <a:outerShdw blurRad="50800" dist="50800" dir="5400000" sx="1000" sy="1000" algn="ctr" rotWithShape="0">
              <a:srgbClr val="000000"/>
            </a:outerShdw>
            <a:reflection endPos="0" dist="50800" dir="5400000" sy="-100000" algn="bl" rotWithShape="0"/>
          </a:effectLst>
        </p:spPr>
      </p:pic>
      <p:pic>
        <p:nvPicPr>
          <p:cNvPr id="6" name="Picture 5">
            <a:extLst>
              <a:ext uri="{FF2B5EF4-FFF2-40B4-BE49-F238E27FC236}">
                <a16:creationId xmlns:a16="http://schemas.microsoft.com/office/drawing/2014/main" id="{F95203B2-6D00-315D-F64E-AD5BFF6FD0E5}"/>
              </a:ext>
            </a:extLst>
          </p:cNvPr>
          <p:cNvPicPr>
            <a:picLocks noChangeAspect="1"/>
          </p:cNvPicPr>
          <p:nvPr userDrawn="1"/>
        </p:nvPicPr>
        <p:blipFill>
          <a:blip r:embed="rId3"/>
          <a:srcRect/>
          <a:stretch/>
        </p:blipFill>
        <p:spPr>
          <a:xfrm>
            <a:off x="10256186" y="6338223"/>
            <a:ext cx="1757916" cy="292247"/>
          </a:xfrm>
          <a:prstGeom prst="rect">
            <a:avLst/>
          </a:prstGeom>
        </p:spPr>
      </p:pic>
      <p:pic>
        <p:nvPicPr>
          <p:cNvPr id="15" name="Picture 14" descr="A white logo on a black background&#10;&#10;Description automatically generated">
            <a:extLst>
              <a:ext uri="{FF2B5EF4-FFF2-40B4-BE49-F238E27FC236}">
                <a16:creationId xmlns:a16="http://schemas.microsoft.com/office/drawing/2014/main" id="{D95E1A8B-D6D6-B189-8E1A-7172070F51CF}"/>
              </a:ext>
            </a:extLst>
          </p:cNvPr>
          <p:cNvPicPr>
            <a:picLocks noChangeAspect="1"/>
          </p:cNvPicPr>
          <p:nvPr userDrawn="1"/>
        </p:nvPicPr>
        <p:blipFill>
          <a:blip r:embed="rId4"/>
          <a:stretch>
            <a:fillRect/>
          </a:stretch>
        </p:blipFill>
        <p:spPr>
          <a:xfrm>
            <a:off x="10711718" y="270812"/>
            <a:ext cx="846852" cy="706275"/>
          </a:xfrm>
          <a:prstGeom prst="rect">
            <a:avLst/>
          </a:prstGeom>
        </p:spPr>
      </p:pic>
      <p:sp>
        <p:nvSpPr>
          <p:cNvPr id="17" name="TextBox 16">
            <a:extLst>
              <a:ext uri="{FF2B5EF4-FFF2-40B4-BE49-F238E27FC236}">
                <a16:creationId xmlns:a16="http://schemas.microsoft.com/office/drawing/2014/main" id="{B90AD593-6AF2-3B78-BC52-FD67858B1263}"/>
              </a:ext>
            </a:extLst>
          </p:cNvPr>
          <p:cNvSpPr txBox="1"/>
          <p:nvPr userDrawn="1"/>
        </p:nvSpPr>
        <p:spPr>
          <a:xfrm>
            <a:off x="334849" y="6451041"/>
            <a:ext cx="388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902093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1 text box 1 x  Pictures box">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67E6FC6C-0C84-0A47-A712-A27CEC121701}"/>
              </a:ext>
            </a:extLst>
          </p:cNvPr>
          <p:cNvSpPr>
            <a:spLocks noGrp="1"/>
          </p:cNvSpPr>
          <p:nvPr>
            <p:ph type="body" sz="quarter" idx="15"/>
          </p:nvPr>
        </p:nvSpPr>
        <p:spPr>
          <a:xfrm>
            <a:off x="436539" y="1724513"/>
            <a:ext cx="4227827" cy="727960"/>
          </a:xfrm>
          <a:prstGeom prst="rect">
            <a:avLst/>
          </a:prstGeom>
        </p:spPr>
        <p:txBody>
          <a:bodyPr anchor="t">
            <a:normAutofit/>
          </a:bodyPr>
          <a:lstStyle>
            <a:lvl1pPr marL="0" indent="0">
              <a:buNone/>
              <a:defRPr sz="2133" b="0" i="0">
                <a:solidFill>
                  <a:srgbClr val="8597A3"/>
                </a:solidFill>
                <a:latin typeface="Metropolis Light"/>
                <a:cs typeface="Poppins Light" pitchFamily="2" charset="77"/>
              </a:defRPr>
            </a:lvl1pPr>
          </a:lstStyle>
          <a:p>
            <a:pPr lvl="0"/>
            <a:r>
              <a:rPr lang="en-GB"/>
              <a:t>Click to edit Master text styles</a:t>
            </a:r>
          </a:p>
        </p:txBody>
      </p:sp>
      <p:sp>
        <p:nvSpPr>
          <p:cNvPr id="16" name="Text Placeholder 11">
            <a:extLst>
              <a:ext uri="{FF2B5EF4-FFF2-40B4-BE49-F238E27FC236}">
                <a16:creationId xmlns:a16="http://schemas.microsoft.com/office/drawing/2014/main" id="{EF30D5FD-65CD-AA45-875B-1761FA58665C}"/>
              </a:ext>
            </a:extLst>
          </p:cNvPr>
          <p:cNvSpPr>
            <a:spLocks noGrp="1"/>
          </p:cNvSpPr>
          <p:nvPr>
            <p:ph type="body" sz="quarter" idx="19"/>
          </p:nvPr>
        </p:nvSpPr>
        <p:spPr>
          <a:xfrm>
            <a:off x="5214490" y="1736404"/>
            <a:ext cx="4227828" cy="727960"/>
          </a:xfrm>
          <a:prstGeom prst="rect">
            <a:avLst/>
          </a:prstGeom>
        </p:spPr>
        <p:txBody>
          <a:bodyPr anchor="t">
            <a:normAutofit/>
          </a:bodyPr>
          <a:lstStyle>
            <a:lvl1pPr marL="0" indent="0">
              <a:buNone/>
              <a:defRPr sz="2133" b="0" i="0">
                <a:solidFill>
                  <a:srgbClr val="8597A3"/>
                </a:solidFill>
                <a:latin typeface="Metropolis Light"/>
                <a:cs typeface="Poppins Light" pitchFamily="2" charset="77"/>
              </a:defRPr>
            </a:lvl1pPr>
          </a:lstStyle>
          <a:p>
            <a:pPr lvl="0"/>
            <a:r>
              <a:rPr lang="en-GB"/>
              <a:t>Click to edit Master text styles</a:t>
            </a:r>
          </a:p>
        </p:txBody>
      </p:sp>
      <p:cxnSp>
        <p:nvCxnSpPr>
          <p:cNvPr id="2" name="Straight Connector 1">
            <a:extLst>
              <a:ext uri="{FF2B5EF4-FFF2-40B4-BE49-F238E27FC236}">
                <a16:creationId xmlns:a16="http://schemas.microsoft.com/office/drawing/2014/main" id="{BBE3BF71-8B5C-2800-744D-415D0AAF20F3}"/>
              </a:ext>
            </a:extLst>
          </p:cNvPr>
          <p:cNvCxnSpPr>
            <a:cxnSpLocks/>
          </p:cNvCxnSpPr>
          <p:nvPr userDrawn="1"/>
        </p:nvCxnSpPr>
        <p:spPr>
          <a:xfrm>
            <a:off x="446859" y="6397920"/>
            <a:ext cx="8995459"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0952FFE-144F-DEDA-0A69-D9640539B27C}"/>
              </a:ext>
            </a:extLst>
          </p:cNvPr>
          <p:cNvCxnSpPr>
            <a:cxnSpLocks/>
          </p:cNvCxnSpPr>
          <p:nvPr userDrawn="1"/>
        </p:nvCxnSpPr>
        <p:spPr>
          <a:xfrm>
            <a:off x="322319" y="558055"/>
            <a:ext cx="912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AE8E974-CFF8-4B85-138F-C980044354B4}"/>
              </a:ext>
            </a:extLst>
          </p:cNvPr>
          <p:cNvSpPr txBox="1"/>
          <p:nvPr userDrawn="1"/>
        </p:nvSpPr>
        <p:spPr>
          <a:xfrm>
            <a:off x="322321" y="227530"/>
            <a:ext cx="4509371" cy="143565"/>
          </a:xfrm>
          <a:prstGeom prst="rect">
            <a:avLst/>
          </a:prstGeom>
          <a:noFill/>
        </p:spPr>
        <p:txBody>
          <a:bodyPr wrap="square" lIns="0" tIns="0" rIns="0" bIns="0" rtlCol="0" anchor="t">
            <a:spAutoFit/>
          </a:bodyPr>
          <a:lstStyle/>
          <a:p>
            <a:pPr defTabSz="914377"/>
            <a:fld id="{7F0AF45A-9955-4C3B-849A-EC7833B76D7D}" type="slidenum">
              <a:rPr lang="en-US" sz="933" b="1" smtClean="0">
                <a:solidFill>
                  <a:srgbClr val="475C6D"/>
                </a:solidFill>
                <a:latin typeface="Montserrat"/>
              </a:rPr>
              <a:pPr defTabSz="914377"/>
              <a:t>‹#›</a:t>
            </a:fld>
            <a:r>
              <a:rPr lang="en-US" sz="933" b="1">
                <a:solidFill>
                  <a:srgbClr val="475C6D"/>
                </a:solidFill>
                <a:latin typeface="Montserrat"/>
              </a:rPr>
              <a:t> I </a:t>
            </a:r>
            <a:endParaRPr lang="en-US" sz="933">
              <a:solidFill>
                <a:srgbClr val="8597A3"/>
              </a:solidFill>
              <a:latin typeface="Metropolis Medium"/>
            </a:endParaRPr>
          </a:p>
        </p:txBody>
      </p:sp>
      <p:sp>
        <p:nvSpPr>
          <p:cNvPr id="17" name="Subtitle 2">
            <a:extLst>
              <a:ext uri="{FF2B5EF4-FFF2-40B4-BE49-F238E27FC236}">
                <a16:creationId xmlns:a16="http://schemas.microsoft.com/office/drawing/2014/main" id="{40F53E4F-AF36-5918-99EE-ACF2BE611001}"/>
              </a:ext>
            </a:extLst>
          </p:cNvPr>
          <p:cNvSpPr>
            <a:spLocks noGrp="1"/>
          </p:cNvSpPr>
          <p:nvPr>
            <p:ph type="subTitle" idx="1" hasCustomPrompt="1"/>
          </p:nvPr>
        </p:nvSpPr>
        <p:spPr>
          <a:xfrm>
            <a:off x="436538" y="783982"/>
            <a:ext cx="9005781" cy="748289"/>
          </a:xfrm>
        </p:spPr>
        <p:txBody>
          <a:bodyPr>
            <a:noAutofit/>
          </a:bodyPr>
          <a:lstStyle>
            <a:lvl1pPr marL="0" indent="0" algn="l">
              <a:buNone/>
              <a:defRPr sz="4267" b="1">
                <a:solidFill>
                  <a:srgbClr val="003341"/>
                </a:solidFill>
                <a:latin typeface="Montserrat" panose="000005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title style</a:t>
            </a:r>
            <a:endParaRPr lang="en-US"/>
          </a:p>
        </p:txBody>
      </p:sp>
      <p:sp>
        <p:nvSpPr>
          <p:cNvPr id="11" name="Content Placeholder 2">
            <a:extLst>
              <a:ext uri="{FF2B5EF4-FFF2-40B4-BE49-F238E27FC236}">
                <a16:creationId xmlns:a16="http://schemas.microsoft.com/office/drawing/2014/main" id="{671B6302-C0D5-0B2B-2E27-FBFEA8D97E5C}"/>
              </a:ext>
            </a:extLst>
          </p:cNvPr>
          <p:cNvSpPr>
            <a:spLocks noGrp="1"/>
          </p:cNvSpPr>
          <p:nvPr>
            <p:ph idx="20"/>
          </p:nvPr>
        </p:nvSpPr>
        <p:spPr>
          <a:xfrm>
            <a:off x="446859" y="2590575"/>
            <a:ext cx="4227827" cy="3551264"/>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98B5FF81-D62D-AB9A-4566-15417DE932D0}"/>
              </a:ext>
            </a:extLst>
          </p:cNvPr>
          <p:cNvSpPr>
            <a:spLocks noGrp="1"/>
          </p:cNvSpPr>
          <p:nvPr>
            <p:ph idx="21"/>
          </p:nvPr>
        </p:nvSpPr>
        <p:spPr>
          <a:xfrm>
            <a:off x="5214490" y="2590574"/>
            <a:ext cx="4227828" cy="3551264"/>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F340685-4BE9-BCF4-E295-59F3B929C396}"/>
              </a:ext>
            </a:extLst>
          </p:cNvPr>
          <p:cNvSpPr/>
          <p:nvPr userDrawn="1"/>
        </p:nvSpPr>
        <p:spPr>
          <a:xfrm>
            <a:off x="10077043" y="0"/>
            <a:ext cx="2116203" cy="6858000"/>
          </a:xfrm>
          <a:prstGeom prst="rect">
            <a:avLst/>
          </a:prstGeom>
          <a:gradFill flip="none" rotWithShape="1">
            <a:gsLst>
              <a:gs pos="50000">
                <a:srgbClr val="009BA4"/>
              </a:gs>
              <a:gs pos="0">
                <a:srgbClr val="009BA4"/>
              </a:gs>
              <a:gs pos="100000">
                <a:srgbClr val="003341"/>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descr="A colorful lines and dots&#10;&#10;Description automatically generated">
            <a:extLst>
              <a:ext uri="{FF2B5EF4-FFF2-40B4-BE49-F238E27FC236}">
                <a16:creationId xmlns:a16="http://schemas.microsoft.com/office/drawing/2014/main" id="{62919BCB-9DF7-0D72-80DC-A69ADFE7B798}"/>
              </a:ext>
            </a:extLst>
          </p:cNvPr>
          <p:cNvPicPr>
            <a:picLocks noChangeAspect="1"/>
          </p:cNvPicPr>
          <p:nvPr userDrawn="1"/>
        </p:nvPicPr>
        <p:blipFill rotWithShape="1">
          <a:blip r:embed="rId2">
            <a:alphaModFix amt="30000"/>
          </a:blip>
          <a:srcRect l="11498" t="11057" r="53621" b="716"/>
          <a:stretch/>
        </p:blipFill>
        <p:spPr>
          <a:xfrm>
            <a:off x="10075798" y="0"/>
            <a:ext cx="2116203" cy="6256168"/>
          </a:xfrm>
          <a:prstGeom prst="rect">
            <a:avLst/>
          </a:prstGeom>
          <a:effectLst>
            <a:outerShdw blurRad="50800" dist="50800" dir="5400000" sx="1000" sy="1000" algn="ctr" rotWithShape="0">
              <a:srgbClr val="000000"/>
            </a:outerShdw>
            <a:reflection endPos="0" dist="50800" dir="5400000" sy="-100000" algn="bl" rotWithShape="0"/>
          </a:effectLst>
        </p:spPr>
      </p:pic>
      <p:pic>
        <p:nvPicPr>
          <p:cNvPr id="15" name="Picture 14">
            <a:extLst>
              <a:ext uri="{FF2B5EF4-FFF2-40B4-BE49-F238E27FC236}">
                <a16:creationId xmlns:a16="http://schemas.microsoft.com/office/drawing/2014/main" id="{3CBC8D62-9921-2641-6F9C-DCE24586D0D5}"/>
              </a:ext>
            </a:extLst>
          </p:cNvPr>
          <p:cNvPicPr>
            <a:picLocks noChangeAspect="1"/>
          </p:cNvPicPr>
          <p:nvPr userDrawn="1"/>
        </p:nvPicPr>
        <p:blipFill>
          <a:blip r:embed="rId3"/>
          <a:srcRect/>
          <a:stretch/>
        </p:blipFill>
        <p:spPr>
          <a:xfrm>
            <a:off x="10256186" y="6338223"/>
            <a:ext cx="1757916" cy="292247"/>
          </a:xfrm>
          <a:prstGeom prst="rect">
            <a:avLst/>
          </a:prstGeom>
        </p:spPr>
      </p:pic>
      <p:pic>
        <p:nvPicPr>
          <p:cNvPr id="18" name="Picture 17" descr="A white logo on a black background&#10;&#10;Description automatically generated">
            <a:extLst>
              <a:ext uri="{FF2B5EF4-FFF2-40B4-BE49-F238E27FC236}">
                <a16:creationId xmlns:a16="http://schemas.microsoft.com/office/drawing/2014/main" id="{EEF4E2F2-A1D3-C80B-6701-78AD23B853F2}"/>
              </a:ext>
            </a:extLst>
          </p:cNvPr>
          <p:cNvPicPr>
            <a:picLocks noChangeAspect="1"/>
          </p:cNvPicPr>
          <p:nvPr userDrawn="1"/>
        </p:nvPicPr>
        <p:blipFill>
          <a:blip r:embed="rId4"/>
          <a:stretch>
            <a:fillRect/>
          </a:stretch>
        </p:blipFill>
        <p:spPr>
          <a:xfrm>
            <a:off x="10711718" y="270812"/>
            <a:ext cx="846852" cy="706275"/>
          </a:xfrm>
          <a:prstGeom prst="rect">
            <a:avLst/>
          </a:prstGeom>
        </p:spPr>
      </p:pic>
      <p:sp>
        <p:nvSpPr>
          <p:cNvPr id="19" name="TextBox 18">
            <a:extLst>
              <a:ext uri="{FF2B5EF4-FFF2-40B4-BE49-F238E27FC236}">
                <a16:creationId xmlns:a16="http://schemas.microsoft.com/office/drawing/2014/main" id="{F16A31B2-14B2-2AA8-A53A-0530C667C40E}"/>
              </a:ext>
            </a:extLst>
          </p:cNvPr>
          <p:cNvSpPr txBox="1"/>
          <p:nvPr userDrawn="1"/>
        </p:nvSpPr>
        <p:spPr>
          <a:xfrm>
            <a:off x="334849" y="6451041"/>
            <a:ext cx="388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4173031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3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537" y="2687685"/>
            <a:ext cx="2826553" cy="3568483"/>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3512773" y="2687685"/>
            <a:ext cx="2826553" cy="3608048"/>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p:nvPr>
        </p:nvSpPr>
        <p:spPr>
          <a:xfrm>
            <a:off x="6615763" y="2691897"/>
            <a:ext cx="2826555" cy="3608048"/>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2B1F0D9-A55A-78AF-A46B-8B0687D82258}"/>
              </a:ext>
            </a:extLst>
          </p:cNvPr>
          <p:cNvCxnSpPr>
            <a:cxnSpLocks/>
          </p:cNvCxnSpPr>
          <p:nvPr userDrawn="1"/>
        </p:nvCxnSpPr>
        <p:spPr>
          <a:xfrm>
            <a:off x="322319" y="558055"/>
            <a:ext cx="912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70B181D-6899-ABD7-6995-B0559057605F}"/>
              </a:ext>
            </a:extLst>
          </p:cNvPr>
          <p:cNvSpPr txBox="1"/>
          <p:nvPr userDrawn="1"/>
        </p:nvSpPr>
        <p:spPr>
          <a:xfrm>
            <a:off x="322321" y="227530"/>
            <a:ext cx="4509371" cy="143565"/>
          </a:xfrm>
          <a:prstGeom prst="rect">
            <a:avLst/>
          </a:prstGeom>
          <a:noFill/>
        </p:spPr>
        <p:txBody>
          <a:bodyPr wrap="square" lIns="0" tIns="0" rIns="0" bIns="0" rtlCol="0" anchor="t">
            <a:spAutoFit/>
          </a:bodyPr>
          <a:lstStyle/>
          <a:p>
            <a:pPr defTabSz="914377"/>
            <a:fld id="{7F0AF45A-9955-4C3B-849A-EC7833B76D7D}" type="slidenum">
              <a:rPr lang="en-US" sz="933" b="1" smtClean="0">
                <a:solidFill>
                  <a:srgbClr val="475C6D"/>
                </a:solidFill>
                <a:latin typeface="Montserrat"/>
              </a:rPr>
              <a:pPr defTabSz="914377"/>
              <a:t>‹#›</a:t>
            </a:fld>
            <a:r>
              <a:rPr lang="en-US" sz="933" b="1">
                <a:solidFill>
                  <a:srgbClr val="475C6D"/>
                </a:solidFill>
                <a:latin typeface="Montserrat"/>
              </a:rPr>
              <a:t> I </a:t>
            </a:r>
            <a:endParaRPr lang="en-US" sz="933">
              <a:solidFill>
                <a:srgbClr val="8597A3"/>
              </a:solidFill>
              <a:latin typeface="Metropolis Medium"/>
            </a:endParaRPr>
          </a:p>
        </p:txBody>
      </p:sp>
      <p:sp>
        <p:nvSpPr>
          <p:cNvPr id="12" name="Subtitle 2">
            <a:extLst>
              <a:ext uri="{FF2B5EF4-FFF2-40B4-BE49-F238E27FC236}">
                <a16:creationId xmlns:a16="http://schemas.microsoft.com/office/drawing/2014/main" id="{01096B3E-51F7-76BD-CAA2-BEA93F93C72F}"/>
              </a:ext>
            </a:extLst>
          </p:cNvPr>
          <p:cNvSpPr>
            <a:spLocks noGrp="1"/>
          </p:cNvSpPr>
          <p:nvPr>
            <p:ph type="subTitle" idx="16" hasCustomPrompt="1"/>
          </p:nvPr>
        </p:nvSpPr>
        <p:spPr>
          <a:xfrm>
            <a:off x="436538" y="783982"/>
            <a:ext cx="9005781" cy="748289"/>
          </a:xfrm>
        </p:spPr>
        <p:txBody>
          <a:bodyPr>
            <a:noAutofit/>
          </a:bodyPr>
          <a:lstStyle>
            <a:lvl1pPr marL="0" indent="0" algn="l">
              <a:buNone/>
              <a:defRPr sz="4267" b="1">
                <a:solidFill>
                  <a:srgbClr val="003341"/>
                </a:solidFill>
                <a:latin typeface="Montserrat" panose="000005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title style</a:t>
            </a:r>
            <a:endParaRPr lang="en-US"/>
          </a:p>
        </p:txBody>
      </p:sp>
      <p:cxnSp>
        <p:nvCxnSpPr>
          <p:cNvPr id="14" name="Straight Connector 13">
            <a:extLst>
              <a:ext uri="{FF2B5EF4-FFF2-40B4-BE49-F238E27FC236}">
                <a16:creationId xmlns:a16="http://schemas.microsoft.com/office/drawing/2014/main" id="{AC95B513-B70B-3675-6792-384B85DC0D69}"/>
              </a:ext>
            </a:extLst>
          </p:cNvPr>
          <p:cNvCxnSpPr>
            <a:cxnSpLocks/>
          </p:cNvCxnSpPr>
          <p:nvPr userDrawn="1"/>
        </p:nvCxnSpPr>
        <p:spPr>
          <a:xfrm>
            <a:off x="446859" y="6397920"/>
            <a:ext cx="8995459"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16" name="Title Placeholder 7">
            <a:extLst>
              <a:ext uri="{FF2B5EF4-FFF2-40B4-BE49-F238E27FC236}">
                <a16:creationId xmlns:a16="http://schemas.microsoft.com/office/drawing/2014/main" id="{E4C200AE-D509-35AB-A127-1A3A79DE65C8}"/>
              </a:ext>
            </a:extLst>
          </p:cNvPr>
          <p:cNvSpPr>
            <a:spLocks noGrp="1"/>
          </p:cNvSpPr>
          <p:nvPr>
            <p:ph type="title"/>
          </p:nvPr>
        </p:nvSpPr>
        <p:spPr>
          <a:xfrm>
            <a:off x="440401" y="1579871"/>
            <a:ext cx="9001919" cy="926717"/>
          </a:xfrm>
          <a:prstGeom prst="rect">
            <a:avLst/>
          </a:prstGeom>
        </p:spPr>
        <p:txBody>
          <a:bodyPr vert="horz" lIns="91440" tIns="45720" rIns="91440" bIns="45720" rtlCol="0" anchor="ctr">
            <a:normAutofit/>
          </a:bodyPr>
          <a:lstStyle>
            <a:lvl1pPr>
              <a:defRPr sz="2667">
                <a:solidFill>
                  <a:srgbClr val="8597A3"/>
                </a:solidFill>
              </a:defRPr>
            </a:lvl1pPr>
          </a:lstStyle>
          <a:p>
            <a:r>
              <a:rPr lang="en-GB"/>
              <a:t>Click to edit Master title style</a:t>
            </a:r>
            <a:endParaRPr lang="en-US"/>
          </a:p>
        </p:txBody>
      </p:sp>
      <p:sp>
        <p:nvSpPr>
          <p:cNvPr id="10" name="Rectangle 9">
            <a:extLst>
              <a:ext uri="{FF2B5EF4-FFF2-40B4-BE49-F238E27FC236}">
                <a16:creationId xmlns:a16="http://schemas.microsoft.com/office/drawing/2014/main" id="{DBCC5F22-AAC2-FF27-51AD-027B52396D24}"/>
              </a:ext>
            </a:extLst>
          </p:cNvPr>
          <p:cNvSpPr/>
          <p:nvPr userDrawn="1"/>
        </p:nvSpPr>
        <p:spPr>
          <a:xfrm>
            <a:off x="10077043" y="0"/>
            <a:ext cx="2116203" cy="6858000"/>
          </a:xfrm>
          <a:prstGeom prst="rect">
            <a:avLst/>
          </a:prstGeom>
          <a:gradFill flip="none" rotWithShape="1">
            <a:gsLst>
              <a:gs pos="50000">
                <a:srgbClr val="009BA4"/>
              </a:gs>
              <a:gs pos="0">
                <a:srgbClr val="009BA4"/>
              </a:gs>
              <a:gs pos="100000">
                <a:srgbClr val="003341"/>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descr="A colorful lines and dots&#10;&#10;Description automatically generated">
            <a:extLst>
              <a:ext uri="{FF2B5EF4-FFF2-40B4-BE49-F238E27FC236}">
                <a16:creationId xmlns:a16="http://schemas.microsoft.com/office/drawing/2014/main" id="{9AEFF07F-0971-933B-CA79-F0EA2C961798}"/>
              </a:ext>
            </a:extLst>
          </p:cNvPr>
          <p:cNvPicPr>
            <a:picLocks noChangeAspect="1"/>
          </p:cNvPicPr>
          <p:nvPr userDrawn="1"/>
        </p:nvPicPr>
        <p:blipFill rotWithShape="1">
          <a:blip r:embed="rId2">
            <a:alphaModFix amt="30000"/>
          </a:blip>
          <a:srcRect l="11498" t="11057" r="53621" b="716"/>
          <a:stretch/>
        </p:blipFill>
        <p:spPr>
          <a:xfrm>
            <a:off x="10075798" y="0"/>
            <a:ext cx="2116203" cy="6256168"/>
          </a:xfrm>
          <a:prstGeom prst="rect">
            <a:avLst/>
          </a:prstGeom>
          <a:effectLst>
            <a:outerShdw blurRad="50800" dist="50800" dir="5400000" sx="1000" sy="1000" algn="ctr" rotWithShape="0">
              <a:srgbClr val="000000"/>
            </a:outerShdw>
            <a:reflection endPos="0" dist="50800" dir="5400000" sy="-100000" algn="bl" rotWithShape="0"/>
          </a:effectLst>
        </p:spPr>
      </p:pic>
      <p:pic>
        <p:nvPicPr>
          <p:cNvPr id="17" name="Picture 16">
            <a:extLst>
              <a:ext uri="{FF2B5EF4-FFF2-40B4-BE49-F238E27FC236}">
                <a16:creationId xmlns:a16="http://schemas.microsoft.com/office/drawing/2014/main" id="{6EE342F4-CCD2-3B60-CCBD-1C5EE4D98206}"/>
              </a:ext>
            </a:extLst>
          </p:cNvPr>
          <p:cNvPicPr>
            <a:picLocks noChangeAspect="1"/>
          </p:cNvPicPr>
          <p:nvPr userDrawn="1"/>
        </p:nvPicPr>
        <p:blipFill>
          <a:blip r:embed="rId3"/>
          <a:srcRect/>
          <a:stretch/>
        </p:blipFill>
        <p:spPr>
          <a:xfrm>
            <a:off x="10256186" y="6338223"/>
            <a:ext cx="1757916" cy="292247"/>
          </a:xfrm>
          <a:prstGeom prst="rect">
            <a:avLst/>
          </a:prstGeom>
        </p:spPr>
      </p:pic>
      <p:pic>
        <p:nvPicPr>
          <p:cNvPr id="18" name="Picture 17" descr="A white logo on a black background&#10;&#10;Description automatically generated">
            <a:extLst>
              <a:ext uri="{FF2B5EF4-FFF2-40B4-BE49-F238E27FC236}">
                <a16:creationId xmlns:a16="http://schemas.microsoft.com/office/drawing/2014/main" id="{882040C3-FAE9-361B-ADE6-E0BA95399958}"/>
              </a:ext>
            </a:extLst>
          </p:cNvPr>
          <p:cNvPicPr>
            <a:picLocks noChangeAspect="1"/>
          </p:cNvPicPr>
          <p:nvPr userDrawn="1"/>
        </p:nvPicPr>
        <p:blipFill>
          <a:blip r:embed="rId4"/>
          <a:stretch>
            <a:fillRect/>
          </a:stretch>
        </p:blipFill>
        <p:spPr>
          <a:xfrm>
            <a:off x="10711718" y="270812"/>
            <a:ext cx="846852" cy="706275"/>
          </a:xfrm>
          <a:prstGeom prst="rect">
            <a:avLst/>
          </a:prstGeom>
        </p:spPr>
      </p:pic>
      <p:sp>
        <p:nvSpPr>
          <p:cNvPr id="19" name="TextBox 18">
            <a:extLst>
              <a:ext uri="{FF2B5EF4-FFF2-40B4-BE49-F238E27FC236}">
                <a16:creationId xmlns:a16="http://schemas.microsoft.com/office/drawing/2014/main" id="{02179A60-9948-1B58-FB06-13976864D2AB}"/>
              </a:ext>
            </a:extLst>
          </p:cNvPr>
          <p:cNvSpPr txBox="1"/>
          <p:nvPr userDrawn="1"/>
        </p:nvSpPr>
        <p:spPr>
          <a:xfrm>
            <a:off x="334849" y="6451041"/>
            <a:ext cx="388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2663457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6 x box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537" y="2687686"/>
            <a:ext cx="2826553" cy="1740477"/>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3512773" y="2687686"/>
            <a:ext cx="2826553" cy="1740477"/>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p:nvPr>
        </p:nvSpPr>
        <p:spPr>
          <a:xfrm>
            <a:off x="6615763" y="2691898"/>
            <a:ext cx="2826555" cy="1736265"/>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2B1F0D9-A55A-78AF-A46B-8B0687D82258}"/>
              </a:ext>
            </a:extLst>
          </p:cNvPr>
          <p:cNvCxnSpPr>
            <a:cxnSpLocks/>
          </p:cNvCxnSpPr>
          <p:nvPr userDrawn="1"/>
        </p:nvCxnSpPr>
        <p:spPr>
          <a:xfrm>
            <a:off x="322319" y="558055"/>
            <a:ext cx="912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70B181D-6899-ABD7-6995-B0559057605F}"/>
              </a:ext>
            </a:extLst>
          </p:cNvPr>
          <p:cNvSpPr txBox="1"/>
          <p:nvPr userDrawn="1"/>
        </p:nvSpPr>
        <p:spPr>
          <a:xfrm>
            <a:off x="322321" y="227530"/>
            <a:ext cx="4509371" cy="143565"/>
          </a:xfrm>
          <a:prstGeom prst="rect">
            <a:avLst/>
          </a:prstGeom>
          <a:noFill/>
        </p:spPr>
        <p:txBody>
          <a:bodyPr wrap="square" lIns="0" tIns="0" rIns="0" bIns="0" rtlCol="0" anchor="t">
            <a:spAutoFit/>
          </a:bodyPr>
          <a:lstStyle/>
          <a:p>
            <a:pPr defTabSz="914377"/>
            <a:fld id="{7F0AF45A-9955-4C3B-849A-EC7833B76D7D}" type="slidenum">
              <a:rPr lang="en-US" sz="933" b="1" smtClean="0">
                <a:solidFill>
                  <a:srgbClr val="475C6D"/>
                </a:solidFill>
                <a:latin typeface="Montserrat"/>
              </a:rPr>
              <a:pPr defTabSz="914377"/>
              <a:t>‹#›</a:t>
            </a:fld>
            <a:r>
              <a:rPr lang="en-US" sz="933" b="1">
                <a:solidFill>
                  <a:srgbClr val="475C6D"/>
                </a:solidFill>
                <a:latin typeface="Montserrat"/>
              </a:rPr>
              <a:t> I </a:t>
            </a:r>
            <a:endParaRPr lang="en-US" sz="933">
              <a:solidFill>
                <a:srgbClr val="8597A3"/>
              </a:solidFill>
              <a:latin typeface="Metropolis Medium"/>
            </a:endParaRPr>
          </a:p>
        </p:txBody>
      </p:sp>
      <p:sp>
        <p:nvSpPr>
          <p:cNvPr id="12" name="Subtitle 2">
            <a:extLst>
              <a:ext uri="{FF2B5EF4-FFF2-40B4-BE49-F238E27FC236}">
                <a16:creationId xmlns:a16="http://schemas.microsoft.com/office/drawing/2014/main" id="{01096B3E-51F7-76BD-CAA2-BEA93F93C72F}"/>
              </a:ext>
            </a:extLst>
          </p:cNvPr>
          <p:cNvSpPr>
            <a:spLocks noGrp="1"/>
          </p:cNvSpPr>
          <p:nvPr>
            <p:ph type="subTitle" idx="16" hasCustomPrompt="1"/>
          </p:nvPr>
        </p:nvSpPr>
        <p:spPr>
          <a:xfrm>
            <a:off x="436538" y="783982"/>
            <a:ext cx="9005781" cy="748289"/>
          </a:xfrm>
        </p:spPr>
        <p:txBody>
          <a:bodyPr>
            <a:noAutofit/>
          </a:bodyPr>
          <a:lstStyle>
            <a:lvl1pPr marL="0" indent="0" algn="l">
              <a:buNone/>
              <a:defRPr sz="4267" b="1">
                <a:solidFill>
                  <a:srgbClr val="003341"/>
                </a:solidFill>
                <a:latin typeface="Montserrat" panose="000005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title style</a:t>
            </a:r>
            <a:endParaRPr lang="en-US"/>
          </a:p>
        </p:txBody>
      </p:sp>
      <p:cxnSp>
        <p:nvCxnSpPr>
          <p:cNvPr id="14" name="Straight Connector 13">
            <a:extLst>
              <a:ext uri="{FF2B5EF4-FFF2-40B4-BE49-F238E27FC236}">
                <a16:creationId xmlns:a16="http://schemas.microsoft.com/office/drawing/2014/main" id="{AC95B513-B70B-3675-6792-384B85DC0D69}"/>
              </a:ext>
            </a:extLst>
          </p:cNvPr>
          <p:cNvCxnSpPr>
            <a:cxnSpLocks/>
          </p:cNvCxnSpPr>
          <p:nvPr userDrawn="1"/>
        </p:nvCxnSpPr>
        <p:spPr>
          <a:xfrm>
            <a:off x="446859" y="6397920"/>
            <a:ext cx="8995459"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601DD9C-7C13-9B31-5A2F-A6479E3CD321}"/>
              </a:ext>
            </a:extLst>
          </p:cNvPr>
          <p:cNvSpPr>
            <a:spLocks noGrp="1"/>
          </p:cNvSpPr>
          <p:nvPr>
            <p:ph idx="17"/>
          </p:nvPr>
        </p:nvSpPr>
        <p:spPr>
          <a:xfrm>
            <a:off x="446860" y="4496708"/>
            <a:ext cx="2826553" cy="1740477"/>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FBD5DFA1-9E53-5554-E090-0859B2121CF0}"/>
              </a:ext>
            </a:extLst>
          </p:cNvPr>
          <p:cNvSpPr>
            <a:spLocks noGrp="1"/>
          </p:cNvSpPr>
          <p:nvPr>
            <p:ph idx="18"/>
          </p:nvPr>
        </p:nvSpPr>
        <p:spPr>
          <a:xfrm>
            <a:off x="3512772" y="4542803"/>
            <a:ext cx="2826553" cy="1740477"/>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9E51DC6F-6433-C4FE-7DCE-269EB8A77714}"/>
              </a:ext>
            </a:extLst>
          </p:cNvPr>
          <p:cNvSpPr>
            <a:spLocks noGrp="1"/>
          </p:cNvSpPr>
          <p:nvPr>
            <p:ph idx="19"/>
          </p:nvPr>
        </p:nvSpPr>
        <p:spPr>
          <a:xfrm>
            <a:off x="6615762" y="4559468"/>
            <a:ext cx="2826553" cy="1740477"/>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7">
            <a:extLst>
              <a:ext uri="{FF2B5EF4-FFF2-40B4-BE49-F238E27FC236}">
                <a16:creationId xmlns:a16="http://schemas.microsoft.com/office/drawing/2014/main" id="{0FFC4AF9-9370-9295-1325-DD5FD3BC8F2C}"/>
              </a:ext>
            </a:extLst>
          </p:cNvPr>
          <p:cNvSpPr>
            <a:spLocks noGrp="1"/>
          </p:cNvSpPr>
          <p:nvPr>
            <p:ph type="title"/>
          </p:nvPr>
        </p:nvSpPr>
        <p:spPr>
          <a:xfrm>
            <a:off x="440401" y="1579871"/>
            <a:ext cx="9001919" cy="926717"/>
          </a:xfrm>
          <a:prstGeom prst="rect">
            <a:avLst/>
          </a:prstGeom>
        </p:spPr>
        <p:txBody>
          <a:bodyPr vert="horz" lIns="91440" tIns="45720" rIns="91440" bIns="45720" rtlCol="0" anchor="ctr">
            <a:normAutofit/>
          </a:bodyPr>
          <a:lstStyle>
            <a:lvl1pPr>
              <a:defRPr sz="2667">
                <a:solidFill>
                  <a:srgbClr val="8597A3"/>
                </a:solidFill>
              </a:defRPr>
            </a:lvl1pPr>
          </a:lstStyle>
          <a:p>
            <a:r>
              <a:rPr lang="en-GB"/>
              <a:t>Click to edit Master title style</a:t>
            </a:r>
            <a:endParaRPr lang="en-US"/>
          </a:p>
        </p:txBody>
      </p:sp>
      <p:sp>
        <p:nvSpPr>
          <p:cNvPr id="10" name="Rectangle 9">
            <a:extLst>
              <a:ext uri="{FF2B5EF4-FFF2-40B4-BE49-F238E27FC236}">
                <a16:creationId xmlns:a16="http://schemas.microsoft.com/office/drawing/2014/main" id="{9EF9739D-AE81-7487-52EC-7D54B2F9F41A}"/>
              </a:ext>
            </a:extLst>
          </p:cNvPr>
          <p:cNvSpPr/>
          <p:nvPr userDrawn="1"/>
        </p:nvSpPr>
        <p:spPr>
          <a:xfrm>
            <a:off x="10077043" y="0"/>
            <a:ext cx="2116203" cy="6858000"/>
          </a:xfrm>
          <a:prstGeom prst="rect">
            <a:avLst/>
          </a:prstGeom>
          <a:gradFill flip="none" rotWithShape="1">
            <a:gsLst>
              <a:gs pos="50000">
                <a:srgbClr val="009BA4"/>
              </a:gs>
              <a:gs pos="0">
                <a:srgbClr val="009BA4"/>
              </a:gs>
              <a:gs pos="100000">
                <a:srgbClr val="003341"/>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descr="A colorful lines and dots&#10;&#10;Description automatically generated">
            <a:extLst>
              <a:ext uri="{FF2B5EF4-FFF2-40B4-BE49-F238E27FC236}">
                <a16:creationId xmlns:a16="http://schemas.microsoft.com/office/drawing/2014/main" id="{54DB889F-0465-4687-7CBB-2790D7D7CAEF}"/>
              </a:ext>
            </a:extLst>
          </p:cNvPr>
          <p:cNvPicPr>
            <a:picLocks noChangeAspect="1"/>
          </p:cNvPicPr>
          <p:nvPr userDrawn="1"/>
        </p:nvPicPr>
        <p:blipFill rotWithShape="1">
          <a:blip r:embed="rId2">
            <a:alphaModFix amt="30000"/>
          </a:blip>
          <a:srcRect l="11498" t="11057" r="53621" b="716"/>
          <a:stretch/>
        </p:blipFill>
        <p:spPr>
          <a:xfrm>
            <a:off x="10075798" y="0"/>
            <a:ext cx="2116203" cy="6256168"/>
          </a:xfrm>
          <a:prstGeom prst="rect">
            <a:avLst/>
          </a:prstGeom>
          <a:effectLst>
            <a:outerShdw blurRad="50800" dist="50800" dir="5400000" sx="1000" sy="1000" algn="ctr" rotWithShape="0">
              <a:srgbClr val="000000"/>
            </a:outerShdw>
            <a:reflection endPos="0" dist="50800" dir="5400000" sy="-100000" algn="bl" rotWithShape="0"/>
          </a:effectLst>
        </p:spPr>
      </p:pic>
      <p:pic>
        <p:nvPicPr>
          <p:cNvPr id="20" name="Picture 19">
            <a:extLst>
              <a:ext uri="{FF2B5EF4-FFF2-40B4-BE49-F238E27FC236}">
                <a16:creationId xmlns:a16="http://schemas.microsoft.com/office/drawing/2014/main" id="{13C648D3-6241-BAE8-9724-594A00ABAC78}"/>
              </a:ext>
            </a:extLst>
          </p:cNvPr>
          <p:cNvPicPr>
            <a:picLocks noChangeAspect="1"/>
          </p:cNvPicPr>
          <p:nvPr userDrawn="1"/>
        </p:nvPicPr>
        <p:blipFill>
          <a:blip r:embed="rId3"/>
          <a:srcRect/>
          <a:stretch/>
        </p:blipFill>
        <p:spPr>
          <a:xfrm>
            <a:off x="10256186" y="6338223"/>
            <a:ext cx="1757916" cy="292247"/>
          </a:xfrm>
          <a:prstGeom prst="rect">
            <a:avLst/>
          </a:prstGeom>
        </p:spPr>
      </p:pic>
      <p:pic>
        <p:nvPicPr>
          <p:cNvPr id="21" name="Picture 20" descr="A white logo on a black background&#10;&#10;Description automatically generated">
            <a:extLst>
              <a:ext uri="{FF2B5EF4-FFF2-40B4-BE49-F238E27FC236}">
                <a16:creationId xmlns:a16="http://schemas.microsoft.com/office/drawing/2014/main" id="{4F1BF078-DAA3-52C6-8E04-C648A0B18402}"/>
              </a:ext>
            </a:extLst>
          </p:cNvPr>
          <p:cNvPicPr>
            <a:picLocks noChangeAspect="1"/>
          </p:cNvPicPr>
          <p:nvPr userDrawn="1"/>
        </p:nvPicPr>
        <p:blipFill>
          <a:blip r:embed="rId4"/>
          <a:stretch>
            <a:fillRect/>
          </a:stretch>
        </p:blipFill>
        <p:spPr>
          <a:xfrm>
            <a:off x="10711718" y="270812"/>
            <a:ext cx="846852" cy="706275"/>
          </a:xfrm>
          <a:prstGeom prst="rect">
            <a:avLst/>
          </a:prstGeom>
        </p:spPr>
      </p:pic>
      <p:sp>
        <p:nvSpPr>
          <p:cNvPr id="22" name="TextBox 21">
            <a:extLst>
              <a:ext uri="{FF2B5EF4-FFF2-40B4-BE49-F238E27FC236}">
                <a16:creationId xmlns:a16="http://schemas.microsoft.com/office/drawing/2014/main" id="{D8262435-9C01-CB7E-7A4C-A1B9D7822092}"/>
              </a:ext>
            </a:extLst>
          </p:cNvPr>
          <p:cNvSpPr txBox="1"/>
          <p:nvPr userDrawn="1"/>
        </p:nvSpPr>
        <p:spPr>
          <a:xfrm>
            <a:off x="334849" y="6451041"/>
            <a:ext cx="388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1213239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4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537" y="2687685"/>
            <a:ext cx="2520000" cy="3568483"/>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3190984" y="2691897"/>
            <a:ext cx="2520000" cy="3608048"/>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p:nvPr>
        </p:nvSpPr>
        <p:spPr>
          <a:xfrm>
            <a:off x="5938755" y="2691897"/>
            <a:ext cx="2520000" cy="3608048"/>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5"/>
          </p:nvPr>
        </p:nvSpPr>
        <p:spPr>
          <a:xfrm>
            <a:off x="8686525" y="2687685"/>
            <a:ext cx="2520000" cy="3608048"/>
          </a:xfrm>
        </p:spPr>
        <p:txBody>
          <a:bodyPr>
            <a:normAutofit/>
          </a:bodyPr>
          <a:lstStyle>
            <a:lvl1pPr>
              <a:defRPr sz="1867">
                <a:solidFill>
                  <a:srgbClr val="003341"/>
                </a:solidFill>
                <a:latin typeface="Metropolis Light"/>
              </a:defRPr>
            </a:lvl1pPr>
            <a:lvl2pPr>
              <a:defRPr sz="1867">
                <a:solidFill>
                  <a:srgbClr val="003341"/>
                </a:solidFill>
                <a:latin typeface="Metropolis Light"/>
              </a:defRPr>
            </a:lvl2pPr>
            <a:lvl3pPr>
              <a:defRPr sz="1867">
                <a:solidFill>
                  <a:srgbClr val="003341"/>
                </a:solidFill>
                <a:latin typeface="Metropolis Light"/>
              </a:defRPr>
            </a:lvl3pPr>
            <a:lvl4pPr>
              <a:defRPr sz="1867">
                <a:solidFill>
                  <a:srgbClr val="003341"/>
                </a:solidFill>
                <a:latin typeface="Metropolis Light"/>
              </a:defRPr>
            </a:lvl4pPr>
            <a:lvl5pPr>
              <a:defRPr sz="1867">
                <a:solidFill>
                  <a:srgbClr val="003341"/>
                </a:solidFill>
                <a:latin typeface="Metropolis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2B1F0D9-A55A-78AF-A46B-8B0687D82258}"/>
              </a:ext>
            </a:extLst>
          </p:cNvPr>
          <p:cNvCxnSpPr>
            <a:cxnSpLocks/>
          </p:cNvCxnSpPr>
          <p:nvPr userDrawn="1"/>
        </p:nvCxnSpPr>
        <p:spPr>
          <a:xfrm>
            <a:off x="322319" y="558055"/>
            <a:ext cx="912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70B181D-6899-ABD7-6995-B0559057605F}"/>
              </a:ext>
            </a:extLst>
          </p:cNvPr>
          <p:cNvSpPr txBox="1"/>
          <p:nvPr userDrawn="1"/>
        </p:nvSpPr>
        <p:spPr>
          <a:xfrm>
            <a:off x="322321" y="227530"/>
            <a:ext cx="4509371" cy="143565"/>
          </a:xfrm>
          <a:prstGeom prst="rect">
            <a:avLst/>
          </a:prstGeom>
          <a:noFill/>
        </p:spPr>
        <p:txBody>
          <a:bodyPr wrap="square" lIns="0" tIns="0" rIns="0" bIns="0" rtlCol="0" anchor="t">
            <a:spAutoFit/>
          </a:bodyPr>
          <a:lstStyle/>
          <a:p>
            <a:pPr defTabSz="914377"/>
            <a:fld id="{7F0AF45A-9955-4C3B-849A-EC7833B76D7D}" type="slidenum">
              <a:rPr lang="en-US" sz="933" b="1" smtClean="0">
                <a:solidFill>
                  <a:srgbClr val="003341"/>
                </a:solidFill>
                <a:latin typeface="Montserrat"/>
              </a:rPr>
              <a:pPr defTabSz="914377"/>
              <a:t>‹#›</a:t>
            </a:fld>
            <a:r>
              <a:rPr lang="en-US" sz="933" b="1">
                <a:solidFill>
                  <a:srgbClr val="003341"/>
                </a:solidFill>
                <a:latin typeface="Montserrat"/>
              </a:rPr>
              <a:t> I </a:t>
            </a:r>
            <a:endParaRPr lang="en-US" sz="933">
              <a:solidFill>
                <a:srgbClr val="003341"/>
              </a:solidFill>
              <a:latin typeface="Metropolis Medium"/>
            </a:endParaRPr>
          </a:p>
        </p:txBody>
      </p:sp>
      <p:sp>
        <p:nvSpPr>
          <p:cNvPr id="12" name="Subtitle 2">
            <a:extLst>
              <a:ext uri="{FF2B5EF4-FFF2-40B4-BE49-F238E27FC236}">
                <a16:creationId xmlns:a16="http://schemas.microsoft.com/office/drawing/2014/main" id="{01096B3E-51F7-76BD-CAA2-BEA93F93C72F}"/>
              </a:ext>
            </a:extLst>
          </p:cNvPr>
          <p:cNvSpPr>
            <a:spLocks noGrp="1"/>
          </p:cNvSpPr>
          <p:nvPr>
            <p:ph type="subTitle" idx="16" hasCustomPrompt="1"/>
          </p:nvPr>
        </p:nvSpPr>
        <p:spPr>
          <a:xfrm>
            <a:off x="436538" y="783982"/>
            <a:ext cx="9005781" cy="748289"/>
          </a:xfrm>
        </p:spPr>
        <p:txBody>
          <a:bodyPr>
            <a:noAutofit/>
          </a:bodyPr>
          <a:lstStyle>
            <a:lvl1pPr marL="0" indent="0" algn="l">
              <a:buNone/>
              <a:defRPr sz="4267" b="1">
                <a:solidFill>
                  <a:srgbClr val="003341"/>
                </a:solidFill>
                <a:latin typeface="Montserrat" panose="000005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title style</a:t>
            </a:r>
            <a:endParaRPr lang="en-US"/>
          </a:p>
        </p:txBody>
      </p:sp>
      <p:cxnSp>
        <p:nvCxnSpPr>
          <p:cNvPr id="14" name="Straight Connector 13">
            <a:extLst>
              <a:ext uri="{FF2B5EF4-FFF2-40B4-BE49-F238E27FC236}">
                <a16:creationId xmlns:a16="http://schemas.microsoft.com/office/drawing/2014/main" id="{AC95B513-B70B-3675-6792-384B85DC0D69}"/>
              </a:ext>
            </a:extLst>
          </p:cNvPr>
          <p:cNvCxnSpPr>
            <a:cxnSpLocks/>
          </p:cNvCxnSpPr>
          <p:nvPr userDrawn="1"/>
        </p:nvCxnSpPr>
        <p:spPr>
          <a:xfrm>
            <a:off x="446859" y="6397920"/>
            <a:ext cx="8995459"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17" name="Title Placeholder 7">
            <a:extLst>
              <a:ext uri="{FF2B5EF4-FFF2-40B4-BE49-F238E27FC236}">
                <a16:creationId xmlns:a16="http://schemas.microsoft.com/office/drawing/2014/main" id="{B6B0622F-8EF1-6FFB-CDE2-0D612E27B0A8}"/>
              </a:ext>
            </a:extLst>
          </p:cNvPr>
          <p:cNvSpPr>
            <a:spLocks noGrp="1"/>
          </p:cNvSpPr>
          <p:nvPr>
            <p:ph type="title"/>
          </p:nvPr>
        </p:nvSpPr>
        <p:spPr>
          <a:xfrm>
            <a:off x="440401" y="1579871"/>
            <a:ext cx="9001919" cy="926717"/>
          </a:xfrm>
          <a:prstGeom prst="rect">
            <a:avLst/>
          </a:prstGeom>
        </p:spPr>
        <p:txBody>
          <a:bodyPr vert="horz" lIns="91440" tIns="45720" rIns="91440" bIns="45720" rtlCol="0" anchor="ctr">
            <a:normAutofit/>
          </a:bodyPr>
          <a:lstStyle>
            <a:lvl1pPr>
              <a:defRPr sz="2667">
                <a:solidFill>
                  <a:srgbClr val="8597A3"/>
                </a:solidFill>
              </a:defRPr>
            </a:lvl1pPr>
          </a:lstStyle>
          <a:p>
            <a:r>
              <a:rPr lang="en-GB"/>
              <a:t>Click to edit Master title style</a:t>
            </a:r>
            <a:endParaRPr lang="en-US"/>
          </a:p>
        </p:txBody>
      </p:sp>
      <p:sp>
        <p:nvSpPr>
          <p:cNvPr id="15" name="Rectangle 14">
            <a:extLst>
              <a:ext uri="{FF2B5EF4-FFF2-40B4-BE49-F238E27FC236}">
                <a16:creationId xmlns:a16="http://schemas.microsoft.com/office/drawing/2014/main" id="{C1480355-3AEF-6EE7-AEA6-70D39F6E0114}"/>
              </a:ext>
            </a:extLst>
          </p:cNvPr>
          <p:cNvSpPr/>
          <p:nvPr userDrawn="1"/>
        </p:nvSpPr>
        <p:spPr>
          <a:xfrm>
            <a:off x="10077043" y="0"/>
            <a:ext cx="2116203" cy="6858000"/>
          </a:xfrm>
          <a:prstGeom prst="rect">
            <a:avLst/>
          </a:prstGeom>
          <a:gradFill flip="none" rotWithShape="1">
            <a:gsLst>
              <a:gs pos="50000">
                <a:srgbClr val="009BA4"/>
              </a:gs>
              <a:gs pos="0">
                <a:srgbClr val="009BA4"/>
              </a:gs>
              <a:gs pos="100000">
                <a:srgbClr val="003341"/>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descr="A colorful lines and dots&#10;&#10;Description automatically generated">
            <a:extLst>
              <a:ext uri="{FF2B5EF4-FFF2-40B4-BE49-F238E27FC236}">
                <a16:creationId xmlns:a16="http://schemas.microsoft.com/office/drawing/2014/main" id="{D6F05BAE-F866-C474-5749-9883ADC2DEC1}"/>
              </a:ext>
            </a:extLst>
          </p:cNvPr>
          <p:cNvPicPr>
            <a:picLocks noChangeAspect="1"/>
          </p:cNvPicPr>
          <p:nvPr userDrawn="1"/>
        </p:nvPicPr>
        <p:blipFill rotWithShape="1">
          <a:blip r:embed="rId2">
            <a:alphaModFix amt="30000"/>
          </a:blip>
          <a:srcRect l="11498" t="11057" r="53621" b="716"/>
          <a:stretch/>
        </p:blipFill>
        <p:spPr>
          <a:xfrm>
            <a:off x="10075798" y="0"/>
            <a:ext cx="2116203" cy="6256168"/>
          </a:xfrm>
          <a:prstGeom prst="rect">
            <a:avLst/>
          </a:prstGeom>
          <a:effectLst>
            <a:outerShdw blurRad="50800" dist="50800" dir="5400000" sx="1000" sy="1000" algn="ctr" rotWithShape="0">
              <a:srgbClr val="000000"/>
            </a:outerShdw>
            <a:reflection endPos="0" dist="50800" dir="5400000" sy="-100000" algn="bl" rotWithShape="0"/>
          </a:effectLst>
        </p:spPr>
      </p:pic>
      <p:pic>
        <p:nvPicPr>
          <p:cNvPr id="18" name="Picture 17">
            <a:extLst>
              <a:ext uri="{FF2B5EF4-FFF2-40B4-BE49-F238E27FC236}">
                <a16:creationId xmlns:a16="http://schemas.microsoft.com/office/drawing/2014/main" id="{01FEAE50-6EED-FD06-AB7D-4F87E1F0608F}"/>
              </a:ext>
            </a:extLst>
          </p:cNvPr>
          <p:cNvPicPr>
            <a:picLocks noChangeAspect="1"/>
          </p:cNvPicPr>
          <p:nvPr userDrawn="1"/>
        </p:nvPicPr>
        <p:blipFill>
          <a:blip r:embed="rId3"/>
          <a:srcRect/>
          <a:stretch/>
        </p:blipFill>
        <p:spPr>
          <a:xfrm>
            <a:off x="10256186" y="6338223"/>
            <a:ext cx="1757916" cy="292247"/>
          </a:xfrm>
          <a:prstGeom prst="rect">
            <a:avLst/>
          </a:prstGeom>
        </p:spPr>
      </p:pic>
      <p:pic>
        <p:nvPicPr>
          <p:cNvPr id="19" name="Picture 18" descr="A white logo on a black background&#10;&#10;Description automatically generated">
            <a:extLst>
              <a:ext uri="{FF2B5EF4-FFF2-40B4-BE49-F238E27FC236}">
                <a16:creationId xmlns:a16="http://schemas.microsoft.com/office/drawing/2014/main" id="{42C6CC09-B2E6-F796-8393-AE8AFCE5C2C0}"/>
              </a:ext>
            </a:extLst>
          </p:cNvPr>
          <p:cNvPicPr>
            <a:picLocks noChangeAspect="1"/>
          </p:cNvPicPr>
          <p:nvPr userDrawn="1"/>
        </p:nvPicPr>
        <p:blipFill>
          <a:blip r:embed="rId4"/>
          <a:stretch>
            <a:fillRect/>
          </a:stretch>
        </p:blipFill>
        <p:spPr>
          <a:xfrm>
            <a:off x="10711718" y="270812"/>
            <a:ext cx="846852" cy="706275"/>
          </a:xfrm>
          <a:prstGeom prst="rect">
            <a:avLst/>
          </a:prstGeom>
        </p:spPr>
      </p:pic>
      <p:sp>
        <p:nvSpPr>
          <p:cNvPr id="20" name="TextBox 19">
            <a:extLst>
              <a:ext uri="{FF2B5EF4-FFF2-40B4-BE49-F238E27FC236}">
                <a16:creationId xmlns:a16="http://schemas.microsoft.com/office/drawing/2014/main" id="{D774CC23-034D-D655-C3E8-C5449452E625}"/>
              </a:ext>
            </a:extLst>
          </p:cNvPr>
          <p:cNvSpPr txBox="1"/>
          <p:nvPr userDrawn="1"/>
        </p:nvSpPr>
        <p:spPr>
          <a:xfrm>
            <a:off x="334849" y="6451041"/>
            <a:ext cx="388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dirty="0">
                <a:solidFill>
                  <a:srgbClr val="475C6D"/>
                </a:solidFill>
                <a:effectLst/>
                <a:latin typeface="Metropolis Light"/>
              </a:rPr>
              <a:t>Transforming patient outcomes through rapid pharmacogenetic testing</a:t>
            </a:r>
            <a:endParaRPr kumimoji="0" lang="en-US" sz="1000" b="0" i="1" u="none" strike="noStrike" kern="1200" cap="none" spc="0" normalizeH="0" baseline="0" noProof="0" dirty="0">
              <a:ln>
                <a:noFill/>
              </a:ln>
              <a:solidFill>
                <a:srgbClr val="475C6D"/>
              </a:solidFill>
              <a:effectLst/>
              <a:uLnTx/>
              <a:uFillTx/>
              <a:latin typeface="Metropolis Medium" pitchFamily="2" charset="77"/>
              <a:ea typeface="+mn-ea"/>
              <a:cs typeface="+mn-cs"/>
            </a:endParaRPr>
          </a:p>
        </p:txBody>
      </p:sp>
    </p:spTree>
    <p:extLst>
      <p:ext uri="{BB962C8B-B14F-4D97-AF65-F5344CB8AC3E}">
        <p14:creationId xmlns:p14="http://schemas.microsoft.com/office/powerpoint/2010/main" val="134118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A2AAEDB3-A485-1741-A3EA-242E68BEBF30}"/>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9" name="Text Placeholder 8">
            <a:extLst>
              <a:ext uri="{FF2B5EF4-FFF2-40B4-BE49-F238E27FC236}">
                <a16:creationId xmlns:a16="http://schemas.microsoft.com/office/drawing/2014/main" id="{3F964A42-6CBA-DE4E-8D18-C441E36689B4}"/>
              </a:ext>
            </a:extLst>
          </p:cNvPr>
          <p:cNvSpPr>
            <a:spLocks noGrp="1"/>
          </p:cNvSpPr>
          <p:nvPr>
            <p:ph type="body" idx="1"/>
          </p:nvPr>
        </p:nvSpPr>
        <p:spPr>
          <a:xfrm>
            <a:off x="838201" y="1825624"/>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7274055"/>
      </p:ext>
    </p:extLst>
  </p:cSld>
  <p:clrMap bg1="lt1" tx1="dk1" bg2="lt2" tx2="dk2" accent1="accent1" accent2="accent2" accent3="accent3" accent4="accent4" accent5="accent5" accent6="accent6" hlink="hlink" folHlink="folHlink"/>
  <p:sldLayoutIdLst>
    <p:sldLayoutId id="2147483702" r:id="rId1"/>
    <p:sldLayoutId id="2147483699" r:id="rId2"/>
    <p:sldLayoutId id="2147483698" r:id="rId3"/>
    <p:sldLayoutId id="2147483700" r:id="rId4"/>
    <p:sldLayoutId id="2147483701" r:id="rId5"/>
    <p:sldLayoutId id="2147483704" r:id="rId6"/>
    <p:sldLayoutId id="2147483742" r:id="rId7"/>
    <p:sldLayoutId id="2147483748" r:id="rId8"/>
    <p:sldLayoutId id="2147483730" r:id="rId9"/>
    <p:sldLayoutId id="2147483737" r:id="rId10"/>
    <p:sldLayoutId id="2147483707" r:id="rId11"/>
    <p:sldLayoutId id="2147483746" r:id="rId12"/>
    <p:sldLayoutId id="2147483743" r:id="rId13"/>
    <p:sldLayoutId id="2147483747" r:id="rId14"/>
    <p:sldLayoutId id="2147483744" r:id="rId15"/>
    <p:sldLayoutId id="2147483745" r:id="rId16"/>
    <p:sldLayoutId id="2147483697" r:id="rId17"/>
    <p:sldLayoutId id="2147483741" r:id="rId18"/>
    <p:sldLayoutId id="2147483789" r:id="rId19"/>
    <p:sldLayoutId id="2147483790" r:id="rId20"/>
  </p:sldLayoutIdLst>
  <p:txStyles>
    <p:titleStyle>
      <a:lvl1pPr algn="l" defTabSz="685783" rtl="0" eaLnBrk="1" latinLnBrk="0" hangingPunct="1">
        <a:lnSpc>
          <a:spcPct val="90000"/>
        </a:lnSpc>
        <a:spcBef>
          <a:spcPct val="0"/>
        </a:spcBef>
        <a:buNone/>
        <a:defRPr sz="4267" kern="1200">
          <a:solidFill>
            <a:srgbClr val="003341"/>
          </a:solidFill>
          <a:latin typeface="Montserrat" panose="00000500000000000000" pitchFamily="2" charset="0"/>
          <a:ea typeface="+mj-ea"/>
          <a:cs typeface="Poppins" pitchFamily="2" charset="77"/>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1867" b="0" i="0" kern="1200">
          <a:solidFill>
            <a:srgbClr val="003341"/>
          </a:solidFill>
          <a:latin typeface="Metropolis Light"/>
          <a:ea typeface="+mn-ea"/>
          <a:cs typeface="Poppins Light" pitchFamily="2" charset="77"/>
        </a:defRPr>
      </a:lvl1pPr>
      <a:lvl2pPr marL="514338" indent="-171446" algn="l" defTabSz="685783" rtl="0" eaLnBrk="1" latinLnBrk="0" hangingPunct="1">
        <a:lnSpc>
          <a:spcPct val="90000"/>
        </a:lnSpc>
        <a:spcBef>
          <a:spcPts val="375"/>
        </a:spcBef>
        <a:buFont typeface="Arial" panose="020B0604020202020204" pitchFamily="34" charset="0"/>
        <a:buChar char="•"/>
        <a:defRPr sz="1867" b="0" i="0" kern="1200">
          <a:solidFill>
            <a:srgbClr val="003341"/>
          </a:solidFill>
          <a:latin typeface="Metropolis Light"/>
          <a:ea typeface="+mn-ea"/>
          <a:cs typeface="Poppins Light" pitchFamily="2" charset="77"/>
        </a:defRPr>
      </a:lvl2pPr>
      <a:lvl3pPr marL="857229" indent="-171446" algn="l" defTabSz="685783" rtl="0" eaLnBrk="1" latinLnBrk="0" hangingPunct="1">
        <a:lnSpc>
          <a:spcPct val="90000"/>
        </a:lnSpc>
        <a:spcBef>
          <a:spcPts val="375"/>
        </a:spcBef>
        <a:buFont typeface="Arial" panose="020B0604020202020204" pitchFamily="34" charset="0"/>
        <a:buChar char="•"/>
        <a:defRPr sz="1867" b="0" i="0" kern="1200">
          <a:solidFill>
            <a:srgbClr val="003341"/>
          </a:solidFill>
          <a:latin typeface="Metropolis Light"/>
          <a:ea typeface="+mn-ea"/>
          <a:cs typeface="Poppins Light" pitchFamily="2" charset="77"/>
        </a:defRPr>
      </a:lvl3pPr>
      <a:lvl4pPr marL="1200121" indent="-171446" algn="l" defTabSz="685783" rtl="0" eaLnBrk="1" latinLnBrk="0" hangingPunct="1">
        <a:lnSpc>
          <a:spcPct val="90000"/>
        </a:lnSpc>
        <a:spcBef>
          <a:spcPts val="375"/>
        </a:spcBef>
        <a:buFont typeface="Arial" panose="020B0604020202020204" pitchFamily="34" charset="0"/>
        <a:buChar char="•"/>
        <a:defRPr sz="1867" b="0" i="0" kern="1200">
          <a:solidFill>
            <a:srgbClr val="003341"/>
          </a:solidFill>
          <a:latin typeface="Metropolis Light"/>
          <a:ea typeface="+mn-ea"/>
          <a:cs typeface="Poppins Light" pitchFamily="2" charset="77"/>
        </a:defRPr>
      </a:lvl4pPr>
      <a:lvl5pPr marL="1543012" indent="-171446" algn="l" defTabSz="685783" rtl="0" eaLnBrk="1" latinLnBrk="0" hangingPunct="1">
        <a:lnSpc>
          <a:spcPct val="90000"/>
        </a:lnSpc>
        <a:spcBef>
          <a:spcPts val="375"/>
        </a:spcBef>
        <a:buFont typeface="Arial" panose="020B0604020202020204" pitchFamily="34" charset="0"/>
        <a:buChar char="•"/>
        <a:defRPr sz="1867" b="0" i="0" kern="1200">
          <a:solidFill>
            <a:srgbClr val="003341"/>
          </a:solidFill>
          <a:latin typeface="Metropolis Light"/>
          <a:ea typeface="+mn-ea"/>
          <a:cs typeface="Poppins Light" pitchFamily="2" charset="77"/>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1.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40.png"/><Relationship Id="rId5" Type="http://schemas.openxmlformats.org/officeDocument/2006/relationships/diagramQuickStyle" Target="../diagrams/quickStyle1.xml"/><Relationship Id="rId10" Type="http://schemas.openxmlformats.org/officeDocument/2006/relationships/image" Target="../media/image39.svg"/><Relationship Id="rId4" Type="http://schemas.openxmlformats.org/officeDocument/2006/relationships/diagramLayout" Target="../diagrams/layout1.xml"/><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image" Target="../media/image45.svg"/><Relationship Id="rId5" Type="http://schemas.openxmlformats.org/officeDocument/2006/relationships/diagramQuickStyle" Target="../diagrams/quickStyle2.xml"/><Relationship Id="rId10" Type="http://schemas.openxmlformats.org/officeDocument/2006/relationships/image" Target="../media/image44.png"/><Relationship Id="rId4" Type="http://schemas.openxmlformats.org/officeDocument/2006/relationships/diagramLayout" Target="../diagrams/layout2.xml"/><Relationship Id="rId9" Type="http://schemas.openxmlformats.org/officeDocument/2006/relationships/image" Target="../media/image43.svg"/><Relationship Id="rId1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chart" Target="../charts/chart1.xml"/><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17.xml"/><Relationship Id="rId16"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image" Target="../media/image96.jpeg"/><Relationship Id="rId1" Type="http://schemas.openxmlformats.org/officeDocument/2006/relationships/slideLayout" Target="../slideLayouts/slideLayout3.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image" Target="../media/image111.sv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110.png"/><Relationship Id="rId5" Type="http://schemas.openxmlformats.org/officeDocument/2006/relationships/image" Target="../media/image90.png"/><Relationship Id="rId10" Type="http://schemas.openxmlformats.org/officeDocument/2006/relationships/image" Target="../media/image104.png"/><Relationship Id="rId4" Type="http://schemas.openxmlformats.org/officeDocument/2006/relationships/image" Target="../media/image109.png"/><Relationship Id="rId9" Type="http://schemas.openxmlformats.org/officeDocument/2006/relationships/image" Target="../media/image113.svg"/></Relationships>
</file>

<file path=ppt/slides/_rels/slide3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5.png"/><Relationship Id="rId7" Type="http://schemas.openxmlformats.org/officeDocument/2006/relationships/image" Target="../media/image115.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14.png"/><Relationship Id="rId4" Type="http://schemas.openxmlformats.org/officeDocument/2006/relationships/image" Target="../media/image89.jpeg"/></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18.png"/><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1.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43.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42.png"/></Relationships>
</file>

<file path=ppt/slides/_rels/slide44.xml.rels><?xml version="1.0" encoding="UTF-8" standalone="yes"?>
<Relationships xmlns="http://schemas.openxmlformats.org/package/2006/relationships"><Relationship Id="rId3" Type="http://schemas.openxmlformats.org/officeDocument/2006/relationships/hyperlink" Target="https://youtu.be/KKHNxIe5jsc?feature=shared"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148.png"/><Relationship Id="rId4" Type="http://schemas.openxmlformats.org/officeDocument/2006/relationships/image" Target="../media/image147.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145.png"/><Relationship Id="rId4" Type="http://schemas.openxmlformats.org/officeDocument/2006/relationships/image" Target="../media/image147.svg"/></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25.png"/></Relationships>
</file>

<file path=ppt/slides/_rels/slide52.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1.sv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7.svg"/></Relationships>
</file>

<file path=ppt/slides/_rels/slide5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53.png"/></Relationships>
</file>

<file path=ppt/slides/_rels/slide5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119.png"/><Relationship Id="rId4" Type="http://schemas.openxmlformats.org/officeDocument/2006/relationships/image" Target="../media/image152.png"/></Relationships>
</file>

<file path=ppt/slides/_rels/slide5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5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159.png"/><Relationship Id="rId4" Type="http://schemas.openxmlformats.org/officeDocument/2006/relationships/hyperlink" Target="https://www.credodxbiomed.com/media/"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openxmlformats.org/officeDocument/2006/relationships/image" Target="../media/image163.png"/></Relationships>
</file>

<file path=ppt/slides/_rels/slide6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7.xml"/><Relationship Id="rId1" Type="http://schemas.openxmlformats.org/officeDocument/2006/relationships/slideLayout" Target="../slideLayouts/slideLayout20.xml"/><Relationship Id="rId5" Type="http://schemas.openxmlformats.org/officeDocument/2006/relationships/image" Target="../media/image172.png"/><Relationship Id="rId4" Type="http://schemas.openxmlformats.org/officeDocument/2006/relationships/image" Target="../media/image17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9.xml"/><Relationship Id="rId1" Type="http://schemas.openxmlformats.org/officeDocument/2006/relationships/slideLayout" Target="../slideLayouts/slideLayout20.xml"/><Relationship Id="rId5" Type="http://schemas.openxmlformats.org/officeDocument/2006/relationships/image" Target="../media/image181.png"/><Relationship Id="rId4" Type="http://schemas.openxmlformats.org/officeDocument/2006/relationships/image" Target="../media/image180.png"/></Relationships>
</file>

<file path=ppt/slides/_rels/slide7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genedrivediagnostics.sharepoint.com/:x:/s/GENEDRIVEDiagnostics/EX6hY5zi2PREsZ7-3pE_rL8BBE5xknDhIWOYSy7OGkn3uA?e=LyZVxI"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83.jpeg"/><Relationship Id="rId7" Type="http://schemas.openxmlformats.org/officeDocument/2006/relationships/image" Target="../media/image187.jpe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80.xml.rels><?xml version="1.0" encoding="UTF-8" standalone="yes"?>
<Relationships xmlns="http://schemas.openxmlformats.org/package/2006/relationships"><Relationship Id="rId3" Type="http://schemas.openxmlformats.org/officeDocument/2006/relationships/hyperlink" Target="https://medregs.blog.gov.uk/2023/10/02/the-role-of-genetics-in-medicine-safety/" TargetMode="External"/><Relationship Id="rId7" Type="http://schemas.openxmlformats.org/officeDocument/2006/relationships/hyperlink" Target="https://www.nice.org.uk/guidance/hte6"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hyperlink" Target="https://www.ncbi.nlm.nih.gov/pmc/articles/PMC8613315/" TargetMode="External"/><Relationship Id="rId5" Type="http://schemas.openxmlformats.org/officeDocument/2006/relationships/hyperlink" Target="https://cks.nice.org.uk/topics/sepsis/background-information/causes/" TargetMode="External"/><Relationship Id="rId4" Type="http://schemas.openxmlformats.org/officeDocument/2006/relationships/hyperlink" Target="https://www.bliss.org.uk/research-campaigns/neonatal-care-statistics/statistics-about-neonatal-care"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s://www.youtube.com/watch?v=eELuv69pRnk" TargetMode="External"/><Relationship Id="rId3" Type="http://schemas.openxmlformats.org/officeDocument/2006/relationships/hyperlink" Target="https://jamanetwork.com/journals/jamapediatrics/fullarticle/2790066" TargetMode="External"/><Relationship Id="rId7" Type="http://schemas.openxmlformats.org/officeDocument/2006/relationships/hyperlink" Target="https://www.nice.org.uk/guidance/hte6/resources/genedrive-mtrnr1-id-kit-for-detecting-a-genetic-variant-to-guide-antibiotic-use-and-prevent-hearing-loss-in-babies-early-value-assessment-pdf-1396174036165"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hyperlink" Target="https://www.england.nhs.uk/2022/04/nhs-develops-world-first-bedside-genetic-test-to-prevent-babies-going-deaf/" TargetMode="External"/><Relationship Id="rId5" Type="http://schemas.openxmlformats.org/officeDocument/2006/relationships/hyperlink" Target="https://www.medscape.com/viewarticle/971355?src=soc_lk_shar" TargetMode="External"/><Relationship Id="rId4" Type="http://schemas.openxmlformats.org/officeDocument/2006/relationships/hyperlink" Target="https://www.newscientist.com/article/2314445-genetic-test-for-mutation-that-leads-to-antibiotic-induced-deafnes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3.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90C7F98-1830-7AC1-2855-6D3E55150B93}"/>
              </a:ext>
            </a:extLst>
          </p:cNvPr>
          <p:cNvSpPr>
            <a:spLocks noGrp="1"/>
          </p:cNvSpPr>
          <p:nvPr>
            <p:ph type="body" sz="quarter" idx="15"/>
          </p:nvPr>
        </p:nvSpPr>
        <p:spPr/>
        <p:txBody>
          <a:bodyPr vert="horz" lIns="0" tIns="0" rIns="0" bIns="0" rtlCol="0" anchor="t">
            <a:noAutofit/>
          </a:bodyPr>
          <a:lstStyle/>
          <a:p>
            <a:pPr algn="r"/>
            <a:r>
              <a:rPr lang="en-US" sz="2000" b="1">
                <a:latin typeface="Montserrat SemiBold"/>
                <a:cs typeface="Poppins Light"/>
              </a:rPr>
              <a:t>GPM-99 Product Overview</a:t>
            </a:r>
          </a:p>
          <a:p>
            <a:pPr algn="r"/>
            <a:endParaRPr lang="en-US" sz="2000" b="1">
              <a:latin typeface="Montserrat SemiBold"/>
              <a:cs typeface="Poppins Light"/>
            </a:endParaRPr>
          </a:p>
        </p:txBody>
      </p:sp>
      <p:sp>
        <p:nvSpPr>
          <p:cNvPr id="5" name="Text Placeholder 4">
            <a:extLst>
              <a:ext uri="{FF2B5EF4-FFF2-40B4-BE49-F238E27FC236}">
                <a16:creationId xmlns:a16="http://schemas.microsoft.com/office/drawing/2014/main" id="{47D49895-7786-B418-94BF-D3B0A3CD4D1E}"/>
              </a:ext>
            </a:extLst>
          </p:cNvPr>
          <p:cNvSpPr>
            <a:spLocks noGrp="1"/>
          </p:cNvSpPr>
          <p:nvPr>
            <p:ph type="body" sz="quarter" idx="17"/>
          </p:nvPr>
        </p:nvSpPr>
        <p:spPr/>
        <p:txBody>
          <a:bodyPr>
            <a:noAutofit/>
          </a:bodyPr>
          <a:lstStyle/>
          <a:p>
            <a:pPr algn="r"/>
            <a:r>
              <a:rPr lang="en-US" sz="4000">
                <a:latin typeface="Montserrat" pitchFamily="2" charset="77"/>
                <a:ea typeface="+mj-ea"/>
                <a:cs typeface="Poppins" pitchFamily="2" charset="77"/>
              </a:rPr>
              <a:t>Genedrive MT-RNR1</a:t>
            </a:r>
            <a:endParaRPr lang="en-GB" sz="4000"/>
          </a:p>
        </p:txBody>
      </p:sp>
    </p:spTree>
    <p:extLst>
      <p:ext uri="{BB962C8B-B14F-4D97-AF65-F5344CB8AC3E}">
        <p14:creationId xmlns:p14="http://schemas.microsoft.com/office/powerpoint/2010/main" val="650174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09702E4D-1701-39BE-557E-30650810B7B9}"/>
              </a:ext>
            </a:extLst>
          </p:cNvPr>
          <p:cNvSpPr/>
          <p:nvPr/>
        </p:nvSpPr>
        <p:spPr>
          <a:xfrm>
            <a:off x="822867" y="3361308"/>
            <a:ext cx="7489864" cy="1282507"/>
          </a:xfrm>
          <a:prstGeom prst="roundRect">
            <a:avLst/>
          </a:prstGeom>
          <a:solidFill>
            <a:srgbClr val="009BA4"/>
          </a:solidFill>
          <a:ln>
            <a:solidFill>
              <a:srgbClr val="009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000" i="1">
                <a:solidFill>
                  <a:prstClr val="white"/>
                </a:solidFill>
                <a:latin typeface="Arial"/>
              </a:rPr>
              <a:t>MT-RNR1</a:t>
            </a:r>
            <a:r>
              <a:rPr lang="en-US" sz="4000">
                <a:solidFill>
                  <a:prstClr val="white"/>
                </a:solidFill>
                <a:latin typeface="Arial"/>
              </a:rPr>
              <a:t> m.1555 A &gt; G</a:t>
            </a:r>
            <a:endParaRPr lang="en-GB" sz="4000">
              <a:solidFill>
                <a:prstClr val="white"/>
              </a:solidFill>
              <a:latin typeface="Arial"/>
            </a:endParaRPr>
          </a:p>
        </p:txBody>
      </p:sp>
      <p:sp>
        <p:nvSpPr>
          <p:cNvPr id="14" name="TextBox 13">
            <a:extLst>
              <a:ext uri="{FF2B5EF4-FFF2-40B4-BE49-F238E27FC236}">
                <a16:creationId xmlns:a16="http://schemas.microsoft.com/office/drawing/2014/main" id="{A412CB22-CEF1-CA35-C084-ED4E3DE2E808}"/>
              </a:ext>
            </a:extLst>
          </p:cNvPr>
          <p:cNvSpPr txBox="1"/>
          <p:nvPr/>
        </p:nvSpPr>
        <p:spPr>
          <a:xfrm>
            <a:off x="333962" y="708216"/>
            <a:ext cx="8995460" cy="660822"/>
          </a:xfrm>
          <a:prstGeom prst="rect">
            <a:avLst/>
          </a:prstGeom>
          <a:noFill/>
        </p:spPr>
        <p:txBody>
          <a:bodyPr wrap="square" lIns="0" tIns="0" rIns="0" bIns="0" rtlCol="0">
            <a:spAutoFit/>
          </a:bodyPr>
          <a:lstStyle/>
          <a:p>
            <a:pPr defTabSz="1219140">
              <a:lnSpc>
                <a:spcPct val="150000"/>
              </a:lnSpc>
              <a:defRPr/>
            </a:pPr>
            <a:r>
              <a:rPr lang="en-US" sz="3200" b="1">
                <a:solidFill>
                  <a:srgbClr val="003341"/>
                </a:solidFill>
                <a:latin typeface="Montserrat" pitchFamily="2" charset="77"/>
              </a:rPr>
              <a:t>MT-RNR1 gene</a:t>
            </a:r>
            <a:endParaRPr lang="en-US" sz="3200">
              <a:solidFill>
                <a:srgbClr val="003341"/>
              </a:solidFill>
              <a:latin typeface="Metropolis Medium" pitchFamily="2" charset="77"/>
            </a:endParaRPr>
          </a:p>
        </p:txBody>
      </p:sp>
      <p:grpSp>
        <p:nvGrpSpPr>
          <p:cNvPr id="2" name="Group 1">
            <a:extLst>
              <a:ext uri="{FF2B5EF4-FFF2-40B4-BE49-F238E27FC236}">
                <a16:creationId xmlns:a16="http://schemas.microsoft.com/office/drawing/2014/main" id="{BC9D093E-ECDF-9941-AA66-99D0927AF4C1}"/>
              </a:ext>
            </a:extLst>
          </p:cNvPr>
          <p:cNvGrpSpPr/>
          <p:nvPr/>
        </p:nvGrpSpPr>
        <p:grpSpPr>
          <a:xfrm>
            <a:off x="822865" y="1740581"/>
            <a:ext cx="8017651" cy="4277684"/>
            <a:chOff x="570084" y="2250558"/>
            <a:chExt cx="8017650" cy="4277684"/>
          </a:xfrm>
        </p:grpSpPr>
        <p:cxnSp>
          <p:nvCxnSpPr>
            <p:cNvPr id="4" name="Straight Arrow Connector 3">
              <a:extLst>
                <a:ext uri="{FF2B5EF4-FFF2-40B4-BE49-F238E27FC236}">
                  <a16:creationId xmlns:a16="http://schemas.microsoft.com/office/drawing/2014/main" id="{CF0B1CC3-78D5-178F-7189-B10DFB38AA46}"/>
                </a:ext>
              </a:extLst>
            </p:cNvPr>
            <p:cNvCxnSpPr>
              <a:cxnSpLocks/>
            </p:cNvCxnSpPr>
            <p:nvPr/>
          </p:nvCxnSpPr>
          <p:spPr>
            <a:xfrm>
              <a:off x="6919548" y="3269424"/>
              <a:ext cx="0" cy="958373"/>
            </a:xfrm>
            <a:prstGeom prst="straightConnector1">
              <a:avLst/>
            </a:prstGeom>
            <a:ln w="38100">
              <a:solidFill>
                <a:srgbClr val="87CDD5"/>
              </a:solidFill>
              <a:tailEnd type="triangle"/>
            </a:ln>
          </p:spPr>
          <p:style>
            <a:lnRef idx="3">
              <a:schemeClr val="dk1"/>
            </a:lnRef>
            <a:fillRef idx="0">
              <a:schemeClr val="dk1"/>
            </a:fillRef>
            <a:effectRef idx="2">
              <a:schemeClr val="dk1"/>
            </a:effectRef>
            <a:fontRef idx="minor">
              <a:schemeClr val="tx1"/>
            </a:fontRef>
          </p:style>
        </p:cxnSp>
        <p:cxnSp>
          <p:nvCxnSpPr>
            <p:cNvPr id="5" name="Straight Arrow Connector 4">
              <a:extLst>
                <a:ext uri="{FF2B5EF4-FFF2-40B4-BE49-F238E27FC236}">
                  <a16:creationId xmlns:a16="http://schemas.microsoft.com/office/drawing/2014/main" id="{D2F9F686-8F21-A6C2-8C76-901E423E3AB7}"/>
                </a:ext>
              </a:extLst>
            </p:cNvPr>
            <p:cNvCxnSpPr>
              <a:cxnSpLocks/>
            </p:cNvCxnSpPr>
            <p:nvPr/>
          </p:nvCxnSpPr>
          <p:spPr>
            <a:xfrm flipV="1">
              <a:off x="5100456" y="4772024"/>
              <a:ext cx="0" cy="892403"/>
            </a:xfrm>
            <a:prstGeom prst="straightConnector1">
              <a:avLst/>
            </a:prstGeom>
            <a:ln w="38100">
              <a:solidFill>
                <a:srgbClr val="8597A3"/>
              </a:solidFill>
              <a:tailEnd type="triangle"/>
            </a:ln>
          </p:spPr>
          <p:style>
            <a:lnRef idx="3">
              <a:schemeClr val="dk1"/>
            </a:lnRef>
            <a:fillRef idx="0">
              <a:schemeClr val="dk1"/>
            </a:fillRef>
            <a:effectRef idx="2">
              <a:schemeClr val="dk1"/>
            </a:effectRef>
            <a:fontRef idx="minor">
              <a:schemeClr val="tx1"/>
            </a:fontRef>
          </p:style>
        </p:cxnSp>
        <p:sp>
          <p:nvSpPr>
            <p:cNvPr id="7" name="Rectangle: Rounded Corners 6">
              <a:extLst>
                <a:ext uri="{FF2B5EF4-FFF2-40B4-BE49-F238E27FC236}">
                  <a16:creationId xmlns:a16="http://schemas.microsoft.com/office/drawing/2014/main" id="{2CEC7366-003F-6E5D-73D7-52452B68A617}"/>
                </a:ext>
              </a:extLst>
            </p:cNvPr>
            <p:cNvSpPr/>
            <p:nvPr/>
          </p:nvSpPr>
          <p:spPr>
            <a:xfrm>
              <a:off x="2390966" y="5615099"/>
              <a:ext cx="1085847" cy="903248"/>
            </a:xfrm>
            <a:prstGeom prst="roundRect">
              <a:avLst/>
            </a:prstGeom>
            <a:solidFill>
              <a:srgbClr val="8597A3"/>
            </a:solidFill>
            <a:ln>
              <a:solidFill>
                <a:srgbClr val="859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800">
                  <a:solidFill>
                    <a:prstClr val="white"/>
                  </a:solidFill>
                  <a:latin typeface="Arial"/>
                </a:rPr>
                <a:t>The gene</a:t>
              </a:r>
              <a:endParaRPr lang="en-GB" sz="1800">
                <a:solidFill>
                  <a:prstClr val="white"/>
                </a:solidFill>
                <a:latin typeface="Arial"/>
              </a:endParaRPr>
            </a:p>
          </p:txBody>
        </p:sp>
        <p:sp>
          <p:nvSpPr>
            <p:cNvPr id="8" name="Rectangle: Rounded Corners 7">
              <a:extLst>
                <a:ext uri="{FF2B5EF4-FFF2-40B4-BE49-F238E27FC236}">
                  <a16:creationId xmlns:a16="http://schemas.microsoft.com/office/drawing/2014/main" id="{9369D6BA-4BE0-F35C-A2AA-36968CA374D7}"/>
                </a:ext>
              </a:extLst>
            </p:cNvPr>
            <p:cNvSpPr/>
            <p:nvPr/>
          </p:nvSpPr>
          <p:spPr>
            <a:xfrm>
              <a:off x="1962033" y="2250558"/>
              <a:ext cx="2400297" cy="1018866"/>
            </a:xfrm>
            <a:prstGeom prst="roundRect">
              <a:avLst/>
            </a:prstGeom>
            <a:solidFill>
              <a:srgbClr val="8597A3"/>
            </a:solidFill>
            <a:ln>
              <a:solidFill>
                <a:srgbClr val="859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800">
                  <a:solidFill>
                    <a:prstClr val="white"/>
                  </a:solidFill>
                  <a:latin typeface="Arial"/>
                </a:rPr>
                <a:t>The mitochondrial region of the gene </a:t>
              </a:r>
              <a:endParaRPr lang="en-GB" sz="1800">
                <a:solidFill>
                  <a:prstClr val="white"/>
                </a:solidFill>
                <a:latin typeface="Arial"/>
              </a:endParaRPr>
            </a:p>
          </p:txBody>
        </p:sp>
        <p:cxnSp>
          <p:nvCxnSpPr>
            <p:cNvPr id="9" name="Straight Arrow Connector 8">
              <a:extLst>
                <a:ext uri="{FF2B5EF4-FFF2-40B4-BE49-F238E27FC236}">
                  <a16:creationId xmlns:a16="http://schemas.microsoft.com/office/drawing/2014/main" id="{301A1F93-78DB-7119-E76F-DF6680A69C7A}"/>
                </a:ext>
              </a:extLst>
            </p:cNvPr>
            <p:cNvCxnSpPr>
              <a:cxnSpLocks/>
            </p:cNvCxnSpPr>
            <p:nvPr/>
          </p:nvCxnSpPr>
          <p:spPr>
            <a:xfrm>
              <a:off x="4144924" y="3156155"/>
              <a:ext cx="0" cy="1070156"/>
            </a:xfrm>
            <a:prstGeom prst="straightConnector1">
              <a:avLst/>
            </a:prstGeom>
            <a:ln w="38100">
              <a:solidFill>
                <a:srgbClr val="8597A3"/>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9CCB94EF-259B-A593-6115-61670CC079C6}"/>
                </a:ext>
              </a:extLst>
            </p:cNvPr>
            <p:cNvSpPr/>
            <p:nvPr/>
          </p:nvSpPr>
          <p:spPr>
            <a:xfrm>
              <a:off x="4191377" y="5623698"/>
              <a:ext cx="1917119" cy="903248"/>
            </a:xfrm>
            <a:prstGeom prst="roundRect">
              <a:avLst/>
            </a:prstGeom>
            <a:solidFill>
              <a:srgbClr val="8597A3"/>
            </a:solidFill>
            <a:ln>
              <a:solidFill>
                <a:srgbClr val="8597A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US" sz="1800">
                  <a:solidFill>
                    <a:prstClr val="white"/>
                  </a:solidFill>
                  <a:latin typeface="Arial"/>
                </a:rPr>
                <a:t>Nucleotide position on the genome </a:t>
              </a:r>
              <a:endParaRPr lang="en-GB" sz="1800">
                <a:solidFill>
                  <a:prstClr val="white"/>
                </a:solidFill>
                <a:latin typeface="Arial"/>
              </a:endParaRPr>
            </a:p>
          </p:txBody>
        </p:sp>
        <p:sp>
          <p:nvSpPr>
            <p:cNvPr id="15" name="Rectangle: Rounded Corners 14">
              <a:extLst>
                <a:ext uri="{FF2B5EF4-FFF2-40B4-BE49-F238E27FC236}">
                  <a16:creationId xmlns:a16="http://schemas.microsoft.com/office/drawing/2014/main" id="{88D6940D-44CB-6BE7-1545-ECD78A68E714}"/>
                </a:ext>
              </a:extLst>
            </p:cNvPr>
            <p:cNvSpPr/>
            <p:nvPr/>
          </p:nvSpPr>
          <p:spPr>
            <a:xfrm>
              <a:off x="5752786" y="2250558"/>
              <a:ext cx="2834948" cy="1018866"/>
            </a:xfrm>
            <a:prstGeom prst="roundRect">
              <a:avLst/>
            </a:prstGeom>
            <a:solidFill>
              <a:srgbClr val="87CDD5"/>
            </a:solidFill>
            <a:ln>
              <a:solidFill>
                <a:srgbClr val="87CD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800">
                  <a:solidFill>
                    <a:prstClr val="white"/>
                  </a:solidFill>
                  <a:latin typeface="Arial"/>
                </a:rPr>
                <a:t>The nucleotide that has been substituted from A to G </a:t>
              </a:r>
              <a:endParaRPr lang="en-GB" sz="1800">
                <a:solidFill>
                  <a:prstClr val="white"/>
                </a:solidFill>
                <a:latin typeface="Arial"/>
              </a:endParaRPr>
            </a:p>
          </p:txBody>
        </p:sp>
        <p:cxnSp>
          <p:nvCxnSpPr>
            <p:cNvPr id="18" name="Straight Arrow Connector 17">
              <a:extLst>
                <a:ext uri="{FF2B5EF4-FFF2-40B4-BE49-F238E27FC236}">
                  <a16:creationId xmlns:a16="http://schemas.microsoft.com/office/drawing/2014/main" id="{060AFAE8-BFF1-8F70-2045-2B9EA1A4300C}"/>
                </a:ext>
              </a:extLst>
            </p:cNvPr>
            <p:cNvCxnSpPr>
              <a:cxnSpLocks/>
              <a:stCxn id="7" idx="0"/>
            </p:cNvCxnSpPr>
            <p:nvPr/>
          </p:nvCxnSpPr>
          <p:spPr>
            <a:xfrm flipH="1" flipV="1">
              <a:off x="2933889" y="4772025"/>
              <a:ext cx="1" cy="843074"/>
            </a:xfrm>
            <a:prstGeom prst="straightConnector1">
              <a:avLst/>
            </a:prstGeom>
            <a:ln w="38100">
              <a:solidFill>
                <a:srgbClr val="8597A3"/>
              </a:solidFill>
              <a:tailEnd type="triangle"/>
            </a:ln>
          </p:spPr>
          <p:style>
            <a:lnRef idx="3">
              <a:schemeClr val="dk1"/>
            </a:lnRef>
            <a:fillRef idx="0">
              <a:schemeClr val="dk1"/>
            </a:fillRef>
            <a:effectRef idx="2">
              <a:schemeClr val="dk1"/>
            </a:effectRef>
            <a:fontRef idx="minor">
              <a:schemeClr val="tx1"/>
            </a:fontRef>
          </p:style>
        </p:cxnSp>
        <p:sp>
          <p:nvSpPr>
            <p:cNvPr id="19" name="Rectangle: Rounded Corners 18">
              <a:extLst>
                <a:ext uri="{FF2B5EF4-FFF2-40B4-BE49-F238E27FC236}">
                  <a16:creationId xmlns:a16="http://schemas.microsoft.com/office/drawing/2014/main" id="{EE5088D4-197B-982F-6FEE-2CACD56EBCAC}"/>
                </a:ext>
              </a:extLst>
            </p:cNvPr>
            <p:cNvSpPr/>
            <p:nvPr/>
          </p:nvSpPr>
          <p:spPr>
            <a:xfrm>
              <a:off x="570084" y="5624994"/>
              <a:ext cx="1649924" cy="903248"/>
            </a:xfrm>
            <a:prstGeom prst="roundRect">
              <a:avLst/>
            </a:prstGeom>
            <a:solidFill>
              <a:srgbClr val="8597A3"/>
            </a:solidFill>
            <a:ln>
              <a:solidFill>
                <a:srgbClr val="8597A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US" sz="1800">
                  <a:solidFill>
                    <a:prstClr val="white"/>
                  </a:solidFill>
                  <a:latin typeface="Arial"/>
                </a:rPr>
                <a:t>Short for Mitochondrial</a:t>
              </a:r>
              <a:endParaRPr lang="en-GB" sz="1800">
                <a:solidFill>
                  <a:prstClr val="white"/>
                </a:solidFill>
                <a:latin typeface="Arial"/>
              </a:endParaRPr>
            </a:p>
          </p:txBody>
        </p:sp>
        <p:cxnSp>
          <p:nvCxnSpPr>
            <p:cNvPr id="20" name="Straight Arrow Connector 19">
              <a:extLst>
                <a:ext uri="{FF2B5EF4-FFF2-40B4-BE49-F238E27FC236}">
                  <a16:creationId xmlns:a16="http://schemas.microsoft.com/office/drawing/2014/main" id="{80652DD5-E1E7-B240-1B63-236C7E121480}"/>
                </a:ext>
              </a:extLst>
            </p:cNvPr>
            <p:cNvCxnSpPr>
              <a:cxnSpLocks/>
            </p:cNvCxnSpPr>
            <p:nvPr/>
          </p:nvCxnSpPr>
          <p:spPr>
            <a:xfrm flipH="1" flipV="1">
              <a:off x="1677084" y="4772024"/>
              <a:ext cx="1" cy="843074"/>
            </a:xfrm>
            <a:prstGeom prst="straightConnector1">
              <a:avLst/>
            </a:prstGeom>
            <a:ln w="38100">
              <a:solidFill>
                <a:srgbClr val="8597A3"/>
              </a:solidFill>
              <a:tailEnd type="triangle"/>
            </a:ln>
          </p:spPr>
          <p:style>
            <a:lnRef idx="3">
              <a:schemeClr val="dk1"/>
            </a:lnRef>
            <a:fillRef idx="0">
              <a:schemeClr val="dk1"/>
            </a:fillRef>
            <a:effectRef idx="2">
              <a:schemeClr val="dk1"/>
            </a:effectRef>
            <a:fontRef idx="minor">
              <a:schemeClr val="tx1"/>
            </a:fontRef>
          </p:style>
        </p:cxnSp>
      </p:grpSp>
      <p:sp>
        <p:nvSpPr>
          <p:cNvPr id="34" name="TextBox 33">
            <a:extLst>
              <a:ext uri="{FF2B5EF4-FFF2-40B4-BE49-F238E27FC236}">
                <a16:creationId xmlns:a16="http://schemas.microsoft.com/office/drawing/2014/main" id="{D9703597-1681-1711-E7B6-61B61BBDD507}"/>
              </a:ext>
            </a:extLst>
          </p:cNvPr>
          <p:cNvSpPr txBox="1"/>
          <p:nvPr/>
        </p:nvSpPr>
        <p:spPr>
          <a:xfrm>
            <a:off x="366436"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WHY PHARMACOGENETICS</a:t>
            </a:r>
          </a:p>
        </p:txBody>
      </p:sp>
    </p:spTree>
    <p:extLst>
      <p:ext uri="{BB962C8B-B14F-4D97-AF65-F5344CB8AC3E}">
        <p14:creationId xmlns:p14="http://schemas.microsoft.com/office/powerpoint/2010/main" val="2141481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75C15-FA2C-51BA-9068-2FB783C2B6FD}"/>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CC2528E1-502E-4546-FC70-928567832062}"/>
              </a:ext>
            </a:extLst>
          </p:cNvPr>
          <p:cNvSpPr txBox="1"/>
          <p:nvPr/>
        </p:nvSpPr>
        <p:spPr>
          <a:xfrm>
            <a:off x="333962" y="708216"/>
            <a:ext cx="8995460" cy="660822"/>
          </a:xfrm>
          <a:prstGeom prst="rect">
            <a:avLst/>
          </a:prstGeom>
          <a:noFill/>
        </p:spPr>
        <p:txBody>
          <a:bodyPr wrap="square" lIns="0" tIns="0" rIns="0" bIns="0" rtlCol="0">
            <a:spAutoFit/>
          </a:bodyPr>
          <a:lstStyle/>
          <a:p>
            <a:pPr defTabSz="1219140">
              <a:lnSpc>
                <a:spcPct val="150000"/>
              </a:lnSpc>
              <a:defRPr/>
            </a:pPr>
            <a:r>
              <a:rPr lang="en-US" sz="3200" b="1">
                <a:solidFill>
                  <a:srgbClr val="003341"/>
                </a:solidFill>
                <a:latin typeface="Montserrat" pitchFamily="2" charset="77"/>
              </a:rPr>
              <a:t>What is MT-RNR1</a:t>
            </a:r>
            <a:endParaRPr lang="en-US" sz="3200">
              <a:solidFill>
                <a:srgbClr val="003341"/>
              </a:solidFill>
              <a:latin typeface="Metropolis Medium" pitchFamily="2" charset="77"/>
            </a:endParaRPr>
          </a:p>
        </p:txBody>
      </p:sp>
      <p:sp>
        <p:nvSpPr>
          <p:cNvPr id="34" name="TextBox 33">
            <a:extLst>
              <a:ext uri="{FF2B5EF4-FFF2-40B4-BE49-F238E27FC236}">
                <a16:creationId xmlns:a16="http://schemas.microsoft.com/office/drawing/2014/main" id="{2AF4DC5F-AB61-D75A-E96A-686A6F8D00AC}"/>
              </a:ext>
            </a:extLst>
          </p:cNvPr>
          <p:cNvSpPr txBox="1"/>
          <p:nvPr/>
        </p:nvSpPr>
        <p:spPr>
          <a:xfrm>
            <a:off x="366436"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WHY PHARMACOGENETICS</a:t>
            </a:r>
          </a:p>
        </p:txBody>
      </p:sp>
      <p:pic>
        <p:nvPicPr>
          <p:cNvPr id="3" name="Picture 2">
            <a:extLst>
              <a:ext uri="{FF2B5EF4-FFF2-40B4-BE49-F238E27FC236}">
                <a16:creationId xmlns:a16="http://schemas.microsoft.com/office/drawing/2014/main" id="{C23E3C66-46A1-FE08-A2FD-4940A68CB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5967" y="2221642"/>
            <a:ext cx="5385765" cy="33495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28F6A0-F65A-2BA4-E0C4-8E6DBAC0C236}"/>
              </a:ext>
            </a:extLst>
          </p:cNvPr>
          <p:cNvSpPr txBox="1"/>
          <p:nvPr/>
        </p:nvSpPr>
        <p:spPr>
          <a:xfrm>
            <a:off x="322319" y="2776814"/>
            <a:ext cx="5402333" cy="2246769"/>
          </a:xfrm>
          <a:prstGeom prst="rect">
            <a:avLst/>
          </a:prstGeom>
          <a:noFill/>
        </p:spPr>
        <p:txBody>
          <a:bodyPr wrap="square" lIns="91440" tIns="45720" rIns="91440" bIns="45720" anchor="t">
            <a:spAutoFit/>
          </a:bodyPr>
          <a:lstStyle/>
          <a:p>
            <a:r>
              <a:rPr lang="en-US" sz="2000">
                <a:solidFill>
                  <a:srgbClr val="003341"/>
                </a:solidFill>
                <a:latin typeface="Metropolis Light"/>
                <a:ea typeface="+mn-lt"/>
                <a:cs typeface="+mn-lt"/>
              </a:rPr>
              <a:t>It’s a gene located on the mitochondrial genome</a:t>
            </a:r>
            <a:endParaRPr lang="en-US" sz="2000">
              <a:latin typeface="Metropolis Light"/>
            </a:endParaRPr>
          </a:p>
          <a:p>
            <a:endParaRPr lang="en-US" sz="2000">
              <a:solidFill>
                <a:srgbClr val="003341"/>
              </a:solidFill>
              <a:latin typeface="Metropolis Light"/>
              <a:ea typeface="+mn-lt"/>
              <a:cs typeface="+mn-lt"/>
            </a:endParaRPr>
          </a:p>
          <a:p>
            <a:r>
              <a:rPr lang="en-US" sz="2000">
                <a:solidFill>
                  <a:srgbClr val="003341"/>
                </a:solidFill>
                <a:latin typeface="Metropolis Light"/>
                <a:ea typeface="+mn-lt"/>
                <a:cs typeface="+mn-lt"/>
              </a:rPr>
              <a:t>The gene codes for a molecule that is important for protein production within a cell</a:t>
            </a:r>
            <a:endParaRPr lang="en-US" sz="2000">
              <a:latin typeface="Metropolis Light"/>
              <a:ea typeface="+mn-lt"/>
              <a:cs typeface="+mn-lt"/>
            </a:endParaRPr>
          </a:p>
          <a:p>
            <a:endParaRPr lang="en-US" sz="2000">
              <a:solidFill>
                <a:srgbClr val="003341"/>
              </a:solidFill>
              <a:latin typeface="Metropolis Light"/>
            </a:endParaRPr>
          </a:p>
          <a:p>
            <a:endParaRPr lang="en-US" sz="2000">
              <a:solidFill>
                <a:srgbClr val="003341"/>
              </a:solidFill>
              <a:latin typeface="Metropolis Light"/>
            </a:endParaRPr>
          </a:p>
          <a:p>
            <a:endParaRPr lang="en-GB" sz="2000">
              <a:solidFill>
                <a:srgbClr val="003341"/>
              </a:solidFill>
              <a:latin typeface="Metropolis Light"/>
            </a:endParaRPr>
          </a:p>
        </p:txBody>
      </p:sp>
    </p:spTree>
    <p:extLst>
      <p:ext uri="{BB962C8B-B14F-4D97-AF65-F5344CB8AC3E}">
        <p14:creationId xmlns:p14="http://schemas.microsoft.com/office/powerpoint/2010/main" val="2037119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8865D-4EB8-849F-8FAD-06979AFFEAF3}"/>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7FF7477D-EAD7-04F3-192A-6911BF44BB4D}"/>
              </a:ext>
            </a:extLst>
          </p:cNvPr>
          <p:cNvSpPr txBox="1"/>
          <p:nvPr/>
        </p:nvSpPr>
        <p:spPr>
          <a:xfrm>
            <a:off x="333962" y="708216"/>
            <a:ext cx="8995460" cy="660822"/>
          </a:xfrm>
          <a:prstGeom prst="rect">
            <a:avLst/>
          </a:prstGeom>
          <a:noFill/>
        </p:spPr>
        <p:txBody>
          <a:bodyPr wrap="square" lIns="0" tIns="0" rIns="0" bIns="0" rtlCol="0">
            <a:spAutoFit/>
          </a:bodyPr>
          <a:lstStyle/>
          <a:p>
            <a:pPr defTabSz="1219140">
              <a:lnSpc>
                <a:spcPct val="150000"/>
              </a:lnSpc>
              <a:defRPr/>
            </a:pPr>
            <a:r>
              <a:rPr lang="en-US" sz="3200" b="1">
                <a:solidFill>
                  <a:srgbClr val="003341"/>
                </a:solidFill>
                <a:latin typeface="Montserrat" pitchFamily="2" charset="77"/>
              </a:rPr>
              <a:t>What is the m.1555A&gt;G gene variant</a:t>
            </a:r>
            <a:endParaRPr lang="en-US" sz="3200">
              <a:solidFill>
                <a:srgbClr val="003341"/>
              </a:solidFill>
              <a:latin typeface="Metropolis Medium" pitchFamily="2" charset="77"/>
            </a:endParaRPr>
          </a:p>
        </p:txBody>
      </p:sp>
      <p:sp>
        <p:nvSpPr>
          <p:cNvPr id="34" name="TextBox 33">
            <a:extLst>
              <a:ext uri="{FF2B5EF4-FFF2-40B4-BE49-F238E27FC236}">
                <a16:creationId xmlns:a16="http://schemas.microsoft.com/office/drawing/2014/main" id="{380D1B0D-A3EC-2E6A-5655-B344DEA91692}"/>
              </a:ext>
            </a:extLst>
          </p:cNvPr>
          <p:cNvSpPr txBox="1"/>
          <p:nvPr/>
        </p:nvSpPr>
        <p:spPr>
          <a:xfrm>
            <a:off x="366436"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WHY PHARMACOGENETICS</a:t>
            </a:r>
          </a:p>
        </p:txBody>
      </p:sp>
      <p:sp>
        <p:nvSpPr>
          <p:cNvPr id="5" name="Rectangle: Rounded Corners 4">
            <a:extLst>
              <a:ext uri="{FF2B5EF4-FFF2-40B4-BE49-F238E27FC236}">
                <a16:creationId xmlns:a16="http://schemas.microsoft.com/office/drawing/2014/main" id="{EF94AF27-F3FB-DAA7-E983-753E04AF4D64}"/>
              </a:ext>
            </a:extLst>
          </p:cNvPr>
          <p:cNvSpPr txBox="1"/>
          <p:nvPr/>
        </p:nvSpPr>
        <p:spPr>
          <a:xfrm>
            <a:off x="5038885" y="3010202"/>
            <a:ext cx="2114231" cy="16751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a:p>
          <a:p>
            <a:pPr marL="0" lvl="0" indent="0" algn="ctr" defTabSz="622300">
              <a:lnSpc>
                <a:spcPct val="90000"/>
              </a:lnSpc>
              <a:spcBef>
                <a:spcPct val="0"/>
              </a:spcBef>
              <a:spcAft>
                <a:spcPct val="35000"/>
              </a:spcAft>
              <a:buNone/>
            </a:pPr>
            <a:r>
              <a:rPr lang="en-US" sz="1400" kern="1200"/>
              <a:t>Certain antibiotics i.e., gentamicin can mistake these altered proteins as bacteria and attack them</a:t>
            </a:r>
            <a:endParaRPr lang="en-GB" sz="1400" kern="1200"/>
          </a:p>
        </p:txBody>
      </p:sp>
      <p:graphicFrame>
        <p:nvGraphicFramePr>
          <p:cNvPr id="7" name="Diagram 6">
            <a:extLst>
              <a:ext uri="{FF2B5EF4-FFF2-40B4-BE49-F238E27FC236}">
                <a16:creationId xmlns:a16="http://schemas.microsoft.com/office/drawing/2014/main" id="{651047D6-D5C1-A1AE-CDF3-4BA016D18AFE}"/>
              </a:ext>
            </a:extLst>
          </p:cNvPr>
          <p:cNvGraphicFramePr>
            <a:graphicFrameLocks/>
          </p:cNvGraphicFramePr>
          <p:nvPr/>
        </p:nvGraphicFramePr>
        <p:xfrm>
          <a:off x="657860" y="1920734"/>
          <a:ext cx="8651240" cy="4187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13E6E470-45CF-BC77-4DDA-29DDEE29E067}"/>
              </a:ext>
            </a:extLst>
          </p:cNvPr>
          <p:cNvPicPr>
            <a:picLocks noChangeAspect="1"/>
          </p:cNvPicPr>
          <p:nvPr/>
        </p:nvPicPr>
        <p:blipFill>
          <a:blip r:embed="rId8"/>
          <a:stretch>
            <a:fillRect/>
          </a:stretch>
        </p:blipFill>
        <p:spPr>
          <a:xfrm rot="2720022">
            <a:off x="3730404" y="2708695"/>
            <a:ext cx="506553" cy="122472"/>
          </a:xfrm>
          <a:prstGeom prst="rect">
            <a:avLst/>
          </a:prstGeom>
        </p:spPr>
      </p:pic>
      <p:pic>
        <p:nvPicPr>
          <p:cNvPr id="9" name="Graphic 8" descr="Radioactive with solid fill">
            <a:extLst>
              <a:ext uri="{FF2B5EF4-FFF2-40B4-BE49-F238E27FC236}">
                <a16:creationId xmlns:a16="http://schemas.microsoft.com/office/drawing/2014/main" id="{B3959AC2-06B3-D60C-D6E2-E6CF7B6AE050}"/>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7637776" y="2171143"/>
            <a:ext cx="1219200" cy="1140783"/>
          </a:xfrm>
          <a:prstGeom prst="rect">
            <a:avLst/>
          </a:prstGeom>
        </p:spPr>
      </p:pic>
      <p:pic>
        <p:nvPicPr>
          <p:cNvPr id="10" name="Graphic 9" descr="Germ with solid fill">
            <a:extLst>
              <a:ext uri="{FF2B5EF4-FFF2-40B4-BE49-F238E27FC236}">
                <a16:creationId xmlns:a16="http://schemas.microsoft.com/office/drawing/2014/main" id="{22BC506D-5406-A153-6532-7DEBFB9E1DF1}"/>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5407172" y="2227935"/>
            <a:ext cx="1377656" cy="1197867"/>
          </a:xfrm>
          <a:prstGeom prst="rect">
            <a:avLst/>
          </a:prstGeom>
        </p:spPr>
      </p:pic>
    </p:spTree>
    <p:extLst>
      <p:ext uri="{BB962C8B-B14F-4D97-AF65-F5344CB8AC3E}">
        <p14:creationId xmlns:p14="http://schemas.microsoft.com/office/powerpoint/2010/main" val="1964636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01ED-1399-CE44-7DCB-B4732BB9939C}"/>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3295F822-BFB9-35D8-D906-23D8795F65FA}"/>
              </a:ext>
            </a:extLst>
          </p:cNvPr>
          <p:cNvSpPr txBox="1"/>
          <p:nvPr/>
        </p:nvSpPr>
        <p:spPr>
          <a:xfrm>
            <a:off x="333962" y="708216"/>
            <a:ext cx="8995460" cy="660822"/>
          </a:xfrm>
          <a:prstGeom prst="rect">
            <a:avLst/>
          </a:prstGeom>
          <a:noFill/>
        </p:spPr>
        <p:txBody>
          <a:bodyPr wrap="square" lIns="0" tIns="0" rIns="0" bIns="0" rtlCol="0">
            <a:spAutoFit/>
          </a:bodyPr>
          <a:lstStyle/>
          <a:p>
            <a:pPr defTabSz="1219140">
              <a:lnSpc>
                <a:spcPct val="150000"/>
              </a:lnSpc>
              <a:defRPr/>
            </a:pPr>
            <a:r>
              <a:rPr lang="en-US" sz="3200" b="1">
                <a:solidFill>
                  <a:srgbClr val="003341"/>
                </a:solidFill>
                <a:latin typeface="Montserrat" pitchFamily="2" charset="77"/>
              </a:rPr>
              <a:t>What is the m.1555A&gt;G gene variant</a:t>
            </a:r>
            <a:endParaRPr lang="en-US" sz="3200">
              <a:solidFill>
                <a:srgbClr val="003341"/>
              </a:solidFill>
              <a:latin typeface="Metropolis Medium" pitchFamily="2" charset="77"/>
            </a:endParaRPr>
          </a:p>
        </p:txBody>
      </p:sp>
      <p:sp>
        <p:nvSpPr>
          <p:cNvPr id="34" name="TextBox 33">
            <a:extLst>
              <a:ext uri="{FF2B5EF4-FFF2-40B4-BE49-F238E27FC236}">
                <a16:creationId xmlns:a16="http://schemas.microsoft.com/office/drawing/2014/main" id="{4146C270-E6C8-684B-80CC-083FC2BCF9DD}"/>
              </a:ext>
            </a:extLst>
          </p:cNvPr>
          <p:cNvSpPr txBox="1"/>
          <p:nvPr/>
        </p:nvSpPr>
        <p:spPr>
          <a:xfrm>
            <a:off x="366436"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WHY PHARMACOGENETICS</a:t>
            </a:r>
          </a:p>
        </p:txBody>
      </p:sp>
      <p:graphicFrame>
        <p:nvGraphicFramePr>
          <p:cNvPr id="2" name="Diagram 1">
            <a:extLst>
              <a:ext uri="{FF2B5EF4-FFF2-40B4-BE49-F238E27FC236}">
                <a16:creationId xmlns:a16="http://schemas.microsoft.com/office/drawing/2014/main" id="{55F9871D-0A13-2D56-CA2E-179C301143E4}"/>
              </a:ext>
            </a:extLst>
          </p:cNvPr>
          <p:cNvGraphicFramePr>
            <a:graphicFrameLocks/>
          </p:cNvGraphicFramePr>
          <p:nvPr/>
        </p:nvGraphicFramePr>
        <p:xfrm>
          <a:off x="657860" y="1920734"/>
          <a:ext cx="8651240" cy="4187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B10C54BA-1BA4-7448-2D4C-9CB07D048ADF}"/>
              </a:ext>
            </a:extLst>
          </p:cNvPr>
          <p:cNvSpPr/>
          <p:nvPr/>
        </p:nvSpPr>
        <p:spPr>
          <a:xfrm>
            <a:off x="1092766" y="2152457"/>
            <a:ext cx="1146951" cy="112031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GB" sz="3200" b="1" i="1">
                <a:solidFill>
                  <a:srgbClr val="FFC000"/>
                </a:solidFill>
              </a:rPr>
              <a:t>1</a:t>
            </a:r>
          </a:p>
          <a:p>
            <a:pPr algn="ctr"/>
            <a:r>
              <a:rPr lang="en-GB" sz="3200" b="1" i="1">
                <a:solidFill>
                  <a:schemeClr val="accent2">
                    <a:lumMod val="75000"/>
                  </a:schemeClr>
                </a:solidFill>
              </a:rPr>
              <a:t>500</a:t>
            </a:r>
          </a:p>
        </p:txBody>
      </p:sp>
      <p:pic>
        <p:nvPicPr>
          <p:cNvPr id="6" name="Graphic 5" descr="Deaf with solid fill">
            <a:extLst>
              <a:ext uri="{FF2B5EF4-FFF2-40B4-BE49-F238E27FC236}">
                <a16:creationId xmlns:a16="http://schemas.microsoft.com/office/drawing/2014/main" id="{2B8AEF73-6A90-ADE3-F1C8-45D312F9EF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73777" y="2227935"/>
            <a:ext cx="1219200" cy="1219200"/>
          </a:xfrm>
          <a:prstGeom prst="rect">
            <a:avLst/>
          </a:prstGeom>
        </p:spPr>
      </p:pic>
      <p:pic>
        <p:nvPicPr>
          <p:cNvPr id="11" name="Graphic 10" descr="Woman with kid with solid fill">
            <a:extLst>
              <a:ext uri="{FF2B5EF4-FFF2-40B4-BE49-F238E27FC236}">
                <a16:creationId xmlns:a16="http://schemas.microsoft.com/office/drawing/2014/main" id="{7F179193-2BA6-F34B-B2F5-781EC82FCA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67415" y="2291795"/>
            <a:ext cx="974949" cy="974949"/>
          </a:xfrm>
          <a:prstGeom prst="rect">
            <a:avLst/>
          </a:prstGeom>
        </p:spPr>
      </p:pic>
      <p:pic>
        <p:nvPicPr>
          <p:cNvPr id="12" name="Graphic 11" descr="Man with solid fill">
            <a:extLst>
              <a:ext uri="{FF2B5EF4-FFF2-40B4-BE49-F238E27FC236}">
                <a16:creationId xmlns:a16="http://schemas.microsoft.com/office/drawing/2014/main" id="{0BA561D8-F143-5DF6-CFF6-045BCA6ED9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407659" y="2355655"/>
            <a:ext cx="847231" cy="847231"/>
          </a:xfrm>
          <a:prstGeom prst="rect">
            <a:avLst/>
          </a:prstGeom>
        </p:spPr>
      </p:pic>
      <p:pic>
        <p:nvPicPr>
          <p:cNvPr id="13" name="Picture 12" descr="A white rectangular device with a black background&#10;&#10;Description automatically generated">
            <a:extLst>
              <a:ext uri="{FF2B5EF4-FFF2-40B4-BE49-F238E27FC236}">
                <a16:creationId xmlns:a16="http://schemas.microsoft.com/office/drawing/2014/main" id="{850D8D84-98AC-7D1D-A006-74180C9F3844}"/>
              </a:ext>
            </a:extLst>
          </p:cNvPr>
          <p:cNvPicPr>
            <a:picLocks noChangeAspect="1"/>
          </p:cNvPicPr>
          <p:nvPr/>
        </p:nvPicPr>
        <p:blipFill>
          <a:blip r:embed="rId14"/>
          <a:stretch>
            <a:fillRect/>
          </a:stretch>
        </p:blipFill>
        <p:spPr>
          <a:xfrm>
            <a:off x="7604760" y="2225040"/>
            <a:ext cx="1300480" cy="1300480"/>
          </a:xfrm>
          <a:prstGeom prst="rect">
            <a:avLst/>
          </a:prstGeom>
        </p:spPr>
      </p:pic>
    </p:spTree>
    <p:extLst>
      <p:ext uri="{BB962C8B-B14F-4D97-AF65-F5344CB8AC3E}">
        <p14:creationId xmlns:p14="http://schemas.microsoft.com/office/powerpoint/2010/main" val="4112447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322319" y="690928"/>
            <a:ext cx="8995460" cy="660822"/>
          </a:xfrm>
          <a:prstGeom prst="rect">
            <a:avLst/>
          </a:prstGeom>
          <a:noFill/>
        </p:spPr>
        <p:txBody>
          <a:bodyPr wrap="square" lIns="0" tIns="0" rIns="0" bIns="0" rtlCol="0">
            <a:spAutoFit/>
          </a:bodyPr>
          <a:lstStyle/>
          <a:p>
            <a:pPr defTabSz="1219140">
              <a:lnSpc>
                <a:spcPct val="150000"/>
              </a:lnSpc>
              <a:defRPr/>
            </a:pPr>
            <a:r>
              <a:rPr lang="en-US" sz="3200" b="1">
                <a:solidFill>
                  <a:srgbClr val="003341"/>
                </a:solidFill>
                <a:latin typeface="Montserrat" pitchFamily="2" charset="77"/>
              </a:rPr>
              <a:t>MT-RNR1 Inheritance</a:t>
            </a:r>
            <a:endParaRPr lang="en-US" sz="3200">
              <a:solidFill>
                <a:srgbClr val="003341"/>
              </a:solidFill>
              <a:latin typeface="Metropolis Medium" pitchFamily="2" charset="77"/>
            </a:endParaRPr>
          </a:p>
        </p:txBody>
      </p:sp>
      <p:sp>
        <p:nvSpPr>
          <p:cNvPr id="6" name="TextBox 5">
            <a:extLst>
              <a:ext uri="{FF2B5EF4-FFF2-40B4-BE49-F238E27FC236}">
                <a16:creationId xmlns:a16="http://schemas.microsoft.com/office/drawing/2014/main" id="{A086FF69-2AA9-19A6-219A-68FD299B041E}"/>
              </a:ext>
            </a:extLst>
          </p:cNvPr>
          <p:cNvSpPr txBox="1"/>
          <p:nvPr/>
        </p:nvSpPr>
        <p:spPr>
          <a:xfrm>
            <a:off x="354300" y="1397713"/>
            <a:ext cx="9120000" cy="1323439"/>
          </a:xfrm>
          <a:prstGeom prst="rect">
            <a:avLst/>
          </a:prstGeom>
          <a:noFill/>
        </p:spPr>
        <p:txBody>
          <a:bodyPr wrap="square">
            <a:spAutoFit/>
          </a:bodyPr>
          <a:lstStyle/>
          <a:p>
            <a:endParaRPr lang="en-US" sz="2000">
              <a:solidFill>
                <a:srgbClr val="003341"/>
              </a:solidFill>
              <a:latin typeface="Metropolis Light"/>
            </a:endParaRPr>
          </a:p>
          <a:p>
            <a:r>
              <a:rPr lang="en-US" sz="2000">
                <a:solidFill>
                  <a:srgbClr val="475C6D"/>
                </a:solidFill>
                <a:latin typeface="Metropolis Light"/>
              </a:rPr>
              <a:t>The MT-RNR1 gene is inherited maternally which means only a mother can pass the gene on to her children and only a daughter can pass it on to her children</a:t>
            </a:r>
            <a:endParaRPr lang="en-GB" sz="2000">
              <a:solidFill>
                <a:srgbClr val="475C6D"/>
              </a:solidFill>
              <a:latin typeface="Metropolis Light"/>
            </a:endParaRPr>
          </a:p>
          <a:p>
            <a:endParaRPr lang="en-GB" sz="2000">
              <a:solidFill>
                <a:srgbClr val="003341"/>
              </a:solidFill>
              <a:latin typeface="Metropolis Light"/>
            </a:endParaRPr>
          </a:p>
        </p:txBody>
      </p:sp>
      <p:grpSp>
        <p:nvGrpSpPr>
          <p:cNvPr id="2" name="Group 1">
            <a:extLst>
              <a:ext uri="{FF2B5EF4-FFF2-40B4-BE49-F238E27FC236}">
                <a16:creationId xmlns:a16="http://schemas.microsoft.com/office/drawing/2014/main" id="{7700A339-8AB2-4E6D-5755-7E629B758036}"/>
              </a:ext>
            </a:extLst>
          </p:cNvPr>
          <p:cNvGrpSpPr/>
          <p:nvPr/>
        </p:nvGrpSpPr>
        <p:grpSpPr>
          <a:xfrm>
            <a:off x="354872" y="2595929"/>
            <a:ext cx="3171289" cy="3681407"/>
            <a:chOff x="-38803" y="1842485"/>
            <a:chExt cx="3171289" cy="4730151"/>
          </a:xfrm>
        </p:grpSpPr>
        <p:pic>
          <p:nvPicPr>
            <p:cNvPr id="3" name="Graphic 2" descr="Woman with solid fill">
              <a:extLst>
                <a:ext uri="{FF2B5EF4-FFF2-40B4-BE49-F238E27FC236}">
                  <a16:creationId xmlns:a16="http://schemas.microsoft.com/office/drawing/2014/main" id="{3574C97F-14CD-607F-866D-FD5E2F7497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03" y="1842485"/>
              <a:ext cx="914400" cy="914400"/>
            </a:xfrm>
            <a:prstGeom prst="rect">
              <a:avLst/>
            </a:prstGeom>
          </p:spPr>
        </p:pic>
        <p:pic>
          <p:nvPicPr>
            <p:cNvPr id="4" name="Graphic 3" descr="Man with solid fill">
              <a:extLst>
                <a:ext uri="{FF2B5EF4-FFF2-40B4-BE49-F238E27FC236}">
                  <a16:creationId xmlns:a16="http://schemas.microsoft.com/office/drawing/2014/main" id="{1CC9E590-A8A0-BA83-5206-B6237BF4F9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803" y="3133118"/>
              <a:ext cx="914400" cy="914400"/>
            </a:xfrm>
            <a:prstGeom prst="rect">
              <a:avLst/>
            </a:prstGeom>
          </p:spPr>
        </p:pic>
        <p:pic>
          <p:nvPicPr>
            <p:cNvPr id="5" name="Graphic 4" descr="Woman with solid fill">
              <a:extLst>
                <a:ext uri="{FF2B5EF4-FFF2-40B4-BE49-F238E27FC236}">
                  <a16:creationId xmlns:a16="http://schemas.microsoft.com/office/drawing/2014/main" id="{828D9170-17C7-8934-D705-4E1D6FC35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126" y="4395677"/>
              <a:ext cx="914400" cy="914400"/>
            </a:xfrm>
            <a:prstGeom prst="rect">
              <a:avLst/>
            </a:prstGeom>
          </p:spPr>
        </p:pic>
        <p:sp>
          <p:nvSpPr>
            <p:cNvPr id="7" name="TextBox 6">
              <a:extLst>
                <a:ext uri="{FF2B5EF4-FFF2-40B4-BE49-F238E27FC236}">
                  <a16:creationId xmlns:a16="http://schemas.microsoft.com/office/drawing/2014/main" id="{DE83336E-1A30-4917-B803-888D352B11EC}"/>
                </a:ext>
              </a:extLst>
            </p:cNvPr>
            <p:cNvSpPr txBox="1"/>
            <p:nvPr/>
          </p:nvSpPr>
          <p:spPr>
            <a:xfrm>
              <a:off x="676210" y="2183133"/>
              <a:ext cx="2456276" cy="474546"/>
            </a:xfrm>
            <a:prstGeom prst="rect">
              <a:avLst/>
            </a:prstGeom>
            <a:noFill/>
          </p:spPr>
          <p:txBody>
            <a:bodyPr wrap="square" rtlCol="0">
              <a:spAutoFit/>
            </a:bodyPr>
            <a:lstStyle/>
            <a:p>
              <a:r>
                <a:rPr lang="en-GB" sz="1800">
                  <a:solidFill>
                    <a:srgbClr val="475C6D"/>
                  </a:solidFill>
                </a:rPr>
                <a:t>Female with m.1555G</a:t>
              </a:r>
            </a:p>
          </p:txBody>
        </p:sp>
        <p:sp>
          <p:nvSpPr>
            <p:cNvPr id="8" name="TextBox 7">
              <a:extLst>
                <a:ext uri="{FF2B5EF4-FFF2-40B4-BE49-F238E27FC236}">
                  <a16:creationId xmlns:a16="http://schemas.microsoft.com/office/drawing/2014/main" id="{FAC8D588-3960-8A33-87AF-110227FAE137}"/>
                </a:ext>
              </a:extLst>
            </p:cNvPr>
            <p:cNvSpPr txBox="1"/>
            <p:nvPr/>
          </p:nvSpPr>
          <p:spPr>
            <a:xfrm>
              <a:off x="676210" y="3411916"/>
              <a:ext cx="2456276" cy="474546"/>
            </a:xfrm>
            <a:prstGeom prst="rect">
              <a:avLst/>
            </a:prstGeom>
            <a:noFill/>
          </p:spPr>
          <p:txBody>
            <a:bodyPr wrap="square" rtlCol="0">
              <a:spAutoFit/>
            </a:bodyPr>
            <a:lstStyle/>
            <a:p>
              <a:r>
                <a:rPr lang="en-GB" sz="1800">
                  <a:solidFill>
                    <a:srgbClr val="475C6D"/>
                  </a:solidFill>
                </a:rPr>
                <a:t>Male with m.1555G</a:t>
              </a:r>
            </a:p>
          </p:txBody>
        </p:sp>
        <p:pic>
          <p:nvPicPr>
            <p:cNvPr id="9" name="Graphic 8" descr="Man with solid fill">
              <a:extLst>
                <a:ext uri="{FF2B5EF4-FFF2-40B4-BE49-F238E27FC236}">
                  <a16:creationId xmlns:a16="http://schemas.microsoft.com/office/drawing/2014/main" id="{0DC41581-E65C-44AC-EE15-CA6CF968D3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803" y="5658236"/>
              <a:ext cx="914400" cy="914400"/>
            </a:xfrm>
            <a:prstGeom prst="rect">
              <a:avLst/>
            </a:prstGeom>
          </p:spPr>
        </p:pic>
        <p:sp>
          <p:nvSpPr>
            <p:cNvPr id="10" name="TextBox 9">
              <a:extLst>
                <a:ext uri="{FF2B5EF4-FFF2-40B4-BE49-F238E27FC236}">
                  <a16:creationId xmlns:a16="http://schemas.microsoft.com/office/drawing/2014/main" id="{63E71B1F-33E2-A57E-725A-CE7A295E4A03}"/>
                </a:ext>
              </a:extLst>
            </p:cNvPr>
            <p:cNvSpPr txBox="1"/>
            <p:nvPr/>
          </p:nvSpPr>
          <p:spPr>
            <a:xfrm>
              <a:off x="676210" y="4674233"/>
              <a:ext cx="2456276" cy="474546"/>
            </a:xfrm>
            <a:prstGeom prst="rect">
              <a:avLst/>
            </a:prstGeom>
            <a:noFill/>
          </p:spPr>
          <p:txBody>
            <a:bodyPr wrap="square" rtlCol="0">
              <a:spAutoFit/>
            </a:bodyPr>
            <a:lstStyle/>
            <a:p>
              <a:r>
                <a:rPr lang="en-GB" sz="1800">
                  <a:solidFill>
                    <a:srgbClr val="475C6D"/>
                  </a:solidFill>
                </a:rPr>
                <a:t>Female with m.1555A</a:t>
              </a:r>
            </a:p>
          </p:txBody>
        </p:sp>
        <p:sp>
          <p:nvSpPr>
            <p:cNvPr id="11" name="TextBox 10">
              <a:extLst>
                <a:ext uri="{FF2B5EF4-FFF2-40B4-BE49-F238E27FC236}">
                  <a16:creationId xmlns:a16="http://schemas.microsoft.com/office/drawing/2014/main" id="{420FC9A5-DBD1-D66F-A9BD-0C4E889CE5D5}"/>
                </a:ext>
              </a:extLst>
            </p:cNvPr>
            <p:cNvSpPr txBox="1"/>
            <p:nvPr/>
          </p:nvSpPr>
          <p:spPr>
            <a:xfrm>
              <a:off x="676210" y="5886200"/>
              <a:ext cx="2456276" cy="474546"/>
            </a:xfrm>
            <a:prstGeom prst="rect">
              <a:avLst/>
            </a:prstGeom>
            <a:noFill/>
          </p:spPr>
          <p:txBody>
            <a:bodyPr wrap="square" rtlCol="0">
              <a:spAutoFit/>
            </a:bodyPr>
            <a:lstStyle/>
            <a:p>
              <a:r>
                <a:rPr lang="en-GB" sz="1800">
                  <a:solidFill>
                    <a:srgbClr val="475C6D"/>
                  </a:solidFill>
                </a:rPr>
                <a:t>Male with m.1555A</a:t>
              </a:r>
            </a:p>
          </p:txBody>
        </p:sp>
      </p:grpSp>
      <p:grpSp>
        <p:nvGrpSpPr>
          <p:cNvPr id="13" name="Group 12">
            <a:extLst>
              <a:ext uri="{FF2B5EF4-FFF2-40B4-BE49-F238E27FC236}">
                <a16:creationId xmlns:a16="http://schemas.microsoft.com/office/drawing/2014/main" id="{F40F4F65-31F5-0D44-2B85-7F2DD8FD0DCB}"/>
              </a:ext>
            </a:extLst>
          </p:cNvPr>
          <p:cNvGrpSpPr/>
          <p:nvPr/>
        </p:nvGrpSpPr>
        <p:grpSpPr>
          <a:xfrm>
            <a:off x="4230497" y="2619890"/>
            <a:ext cx="5513743" cy="3547182"/>
            <a:chOff x="4334731" y="2635791"/>
            <a:chExt cx="5513743" cy="3547182"/>
          </a:xfrm>
        </p:grpSpPr>
        <p:grpSp>
          <p:nvGrpSpPr>
            <p:cNvPr id="42" name="Group 41">
              <a:extLst>
                <a:ext uri="{FF2B5EF4-FFF2-40B4-BE49-F238E27FC236}">
                  <a16:creationId xmlns:a16="http://schemas.microsoft.com/office/drawing/2014/main" id="{0542C87D-0C2F-C6FE-1108-1B1FDC253549}"/>
                </a:ext>
              </a:extLst>
            </p:cNvPr>
            <p:cNvGrpSpPr/>
            <p:nvPr/>
          </p:nvGrpSpPr>
          <p:grpSpPr>
            <a:xfrm>
              <a:off x="4334731" y="2635791"/>
              <a:ext cx="5293335" cy="3547182"/>
              <a:chOff x="3565071" y="1317172"/>
              <a:chExt cx="6566116" cy="4964369"/>
            </a:xfrm>
          </p:grpSpPr>
          <p:pic>
            <p:nvPicPr>
              <p:cNvPr id="43" name="Graphic 42" descr="Man with solid fill">
                <a:extLst>
                  <a:ext uri="{FF2B5EF4-FFF2-40B4-BE49-F238E27FC236}">
                    <a16:creationId xmlns:a16="http://schemas.microsoft.com/office/drawing/2014/main" id="{0C435454-2CFC-F4E2-4F59-DE379ADA5E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87074" y="1317172"/>
                <a:ext cx="1085023" cy="1050626"/>
              </a:xfrm>
              <a:prstGeom prst="rect">
                <a:avLst/>
              </a:prstGeom>
            </p:spPr>
          </p:pic>
          <p:pic>
            <p:nvPicPr>
              <p:cNvPr id="44" name="Graphic 43" descr="Woman with solid fill">
                <a:extLst>
                  <a:ext uri="{FF2B5EF4-FFF2-40B4-BE49-F238E27FC236}">
                    <a16:creationId xmlns:a16="http://schemas.microsoft.com/office/drawing/2014/main" id="{1E2A1D2E-866B-D0DF-B6E5-60AF69FC14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43468" y="1324468"/>
                <a:ext cx="1085023" cy="1050626"/>
              </a:xfrm>
              <a:prstGeom prst="rect">
                <a:avLst/>
              </a:prstGeom>
            </p:spPr>
          </p:pic>
          <p:pic>
            <p:nvPicPr>
              <p:cNvPr id="45" name="Graphic 44" descr="Woman with solid fill">
                <a:extLst>
                  <a:ext uri="{FF2B5EF4-FFF2-40B4-BE49-F238E27FC236}">
                    <a16:creationId xmlns:a16="http://schemas.microsoft.com/office/drawing/2014/main" id="{CF51FA75-ECA5-878E-D23A-F64AEE4CCF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54400" y="2669650"/>
                <a:ext cx="1085023" cy="1050626"/>
              </a:xfrm>
              <a:prstGeom prst="rect">
                <a:avLst/>
              </a:prstGeom>
            </p:spPr>
          </p:pic>
          <p:pic>
            <p:nvPicPr>
              <p:cNvPr id="46" name="Graphic 45" descr="Man with solid fill">
                <a:extLst>
                  <a:ext uri="{FF2B5EF4-FFF2-40B4-BE49-F238E27FC236}">
                    <a16:creationId xmlns:a16="http://schemas.microsoft.com/office/drawing/2014/main" id="{FDB2E573-D537-3179-26F2-CED3F72C84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50587" y="2640464"/>
                <a:ext cx="1085023" cy="1050626"/>
              </a:xfrm>
              <a:prstGeom prst="rect">
                <a:avLst/>
              </a:prstGeom>
            </p:spPr>
          </p:pic>
          <p:pic>
            <p:nvPicPr>
              <p:cNvPr id="47" name="Graphic 46" descr="Woman with solid fill">
                <a:extLst>
                  <a:ext uri="{FF2B5EF4-FFF2-40B4-BE49-F238E27FC236}">
                    <a16:creationId xmlns:a16="http://schemas.microsoft.com/office/drawing/2014/main" id="{703A77AC-F19B-926D-6519-9C12A52ECC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52863" y="3849518"/>
                <a:ext cx="1085023" cy="1050626"/>
              </a:xfrm>
              <a:prstGeom prst="rect">
                <a:avLst/>
              </a:prstGeom>
            </p:spPr>
          </p:pic>
          <p:pic>
            <p:nvPicPr>
              <p:cNvPr id="48" name="Graphic 47" descr="Woman with solid fill">
                <a:extLst>
                  <a:ext uri="{FF2B5EF4-FFF2-40B4-BE49-F238E27FC236}">
                    <a16:creationId xmlns:a16="http://schemas.microsoft.com/office/drawing/2014/main" id="{11EC959E-12F3-9786-D6B2-B5AEA722D3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65071" y="5208661"/>
                <a:ext cx="1085023" cy="1050626"/>
              </a:xfrm>
              <a:prstGeom prst="rect">
                <a:avLst/>
              </a:prstGeom>
            </p:spPr>
          </p:pic>
          <p:pic>
            <p:nvPicPr>
              <p:cNvPr id="49" name="Graphic 48" descr="Man with solid fill">
                <a:extLst>
                  <a:ext uri="{FF2B5EF4-FFF2-40B4-BE49-F238E27FC236}">
                    <a16:creationId xmlns:a16="http://schemas.microsoft.com/office/drawing/2014/main" id="{4DEF7101-9446-EBCF-7B87-2AEAF85774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71503" y="3870364"/>
                <a:ext cx="1085023" cy="1050626"/>
              </a:xfrm>
              <a:prstGeom prst="rect">
                <a:avLst/>
              </a:prstGeom>
            </p:spPr>
          </p:pic>
          <p:pic>
            <p:nvPicPr>
              <p:cNvPr id="50" name="Graphic 49" descr="Man with solid fill">
                <a:extLst>
                  <a:ext uri="{FF2B5EF4-FFF2-40B4-BE49-F238E27FC236}">
                    <a16:creationId xmlns:a16="http://schemas.microsoft.com/office/drawing/2014/main" id="{07F36B45-DA40-D6A0-CC57-CC7264B94C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39969" y="5208661"/>
                <a:ext cx="1085023" cy="1050626"/>
              </a:xfrm>
              <a:prstGeom prst="rect">
                <a:avLst/>
              </a:prstGeom>
            </p:spPr>
          </p:pic>
          <p:pic>
            <p:nvPicPr>
              <p:cNvPr id="51" name="Graphic 50" descr="Man with solid fill">
                <a:extLst>
                  <a:ext uri="{FF2B5EF4-FFF2-40B4-BE49-F238E27FC236}">
                    <a16:creationId xmlns:a16="http://schemas.microsoft.com/office/drawing/2014/main" id="{6218B05F-1EFF-3737-F67F-8954B86796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78627" y="5208661"/>
                <a:ext cx="1085023" cy="1050626"/>
              </a:xfrm>
              <a:prstGeom prst="rect">
                <a:avLst/>
              </a:prstGeom>
            </p:spPr>
          </p:pic>
          <p:pic>
            <p:nvPicPr>
              <p:cNvPr id="52" name="Graphic 51" descr="Man with solid fill">
                <a:extLst>
                  <a:ext uri="{FF2B5EF4-FFF2-40B4-BE49-F238E27FC236}">
                    <a16:creationId xmlns:a16="http://schemas.microsoft.com/office/drawing/2014/main" id="{AC09632C-2847-9F55-F98F-AE7578916B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61084" y="5208661"/>
                <a:ext cx="1085023" cy="1050626"/>
              </a:xfrm>
              <a:prstGeom prst="rect">
                <a:avLst/>
              </a:prstGeom>
            </p:spPr>
          </p:pic>
          <p:pic>
            <p:nvPicPr>
              <p:cNvPr id="53" name="Graphic 52" descr="Woman with solid fill">
                <a:extLst>
                  <a:ext uri="{FF2B5EF4-FFF2-40B4-BE49-F238E27FC236}">
                    <a16:creationId xmlns:a16="http://schemas.microsoft.com/office/drawing/2014/main" id="{8D46E2FC-B27A-7965-A1FF-506D0813E5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29585" y="3870364"/>
                <a:ext cx="1085023" cy="1050626"/>
              </a:xfrm>
              <a:prstGeom prst="rect">
                <a:avLst/>
              </a:prstGeom>
            </p:spPr>
          </p:pic>
          <p:pic>
            <p:nvPicPr>
              <p:cNvPr id="54" name="Graphic 53" descr="Man with solid fill">
                <a:extLst>
                  <a:ext uri="{FF2B5EF4-FFF2-40B4-BE49-F238E27FC236}">
                    <a16:creationId xmlns:a16="http://schemas.microsoft.com/office/drawing/2014/main" id="{EB5A5843-D8E5-5176-1124-99FA0B1E83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46164" y="3870364"/>
                <a:ext cx="1085023" cy="1050626"/>
              </a:xfrm>
              <a:prstGeom prst="rect">
                <a:avLst/>
              </a:prstGeom>
            </p:spPr>
          </p:pic>
          <p:pic>
            <p:nvPicPr>
              <p:cNvPr id="55" name="Graphic 54" descr="Man with solid fill">
                <a:extLst>
                  <a:ext uri="{FF2B5EF4-FFF2-40B4-BE49-F238E27FC236}">
                    <a16:creationId xmlns:a16="http://schemas.microsoft.com/office/drawing/2014/main" id="{39D12EFA-974E-0ECB-3C4B-301EC710C1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51272" y="5230915"/>
                <a:ext cx="1085023" cy="1050626"/>
              </a:xfrm>
              <a:prstGeom prst="rect">
                <a:avLst/>
              </a:prstGeom>
            </p:spPr>
          </p:pic>
          <p:pic>
            <p:nvPicPr>
              <p:cNvPr id="56" name="Graphic 55" descr="Woman with solid fill">
                <a:extLst>
                  <a:ext uri="{FF2B5EF4-FFF2-40B4-BE49-F238E27FC236}">
                    <a16:creationId xmlns:a16="http://schemas.microsoft.com/office/drawing/2014/main" id="{1A21D6F2-C129-3B72-C459-48EC1FA76F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16689" y="5208661"/>
                <a:ext cx="1085023" cy="1050626"/>
              </a:xfrm>
              <a:prstGeom prst="rect">
                <a:avLst/>
              </a:prstGeom>
            </p:spPr>
          </p:pic>
          <p:pic>
            <p:nvPicPr>
              <p:cNvPr id="62" name="Graphic 61" descr="Woman with solid fill">
                <a:extLst>
                  <a:ext uri="{FF2B5EF4-FFF2-40B4-BE49-F238E27FC236}">
                    <a16:creationId xmlns:a16="http://schemas.microsoft.com/office/drawing/2014/main" id="{0120CEDB-EC21-F6B5-7C6B-1EEAABCE1A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17372" y="5227160"/>
                <a:ext cx="1085023" cy="1050626"/>
              </a:xfrm>
              <a:prstGeom prst="rect">
                <a:avLst/>
              </a:prstGeom>
            </p:spPr>
          </p:pic>
          <p:cxnSp>
            <p:nvCxnSpPr>
              <p:cNvPr id="1024" name="Straight Connector 1023">
                <a:extLst>
                  <a:ext uri="{FF2B5EF4-FFF2-40B4-BE49-F238E27FC236}">
                    <a16:creationId xmlns:a16="http://schemas.microsoft.com/office/drawing/2014/main" id="{B9894AB5-A4BD-A92C-B36E-646FAAD9545E}"/>
                  </a:ext>
                </a:extLst>
              </p:cNvPr>
              <p:cNvCxnSpPr>
                <a:cxnSpLocks/>
              </p:cNvCxnSpPr>
              <p:nvPr/>
            </p:nvCxnSpPr>
            <p:spPr>
              <a:xfrm>
                <a:off x="5196911" y="2602099"/>
                <a:ext cx="3505484" cy="23775"/>
              </a:xfrm>
              <a:prstGeom prst="line">
                <a:avLst/>
              </a:prstGeom>
              <a:ln w="12700">
                <a:solidFill>
                  <a:srgbClr val="00334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C9163CA5-C32F-4E24-47AC-DD0A407AA886}"/>
                  </a:ext>
                </a:extLst>
              </p:cNvPr>
              <p:cNvCxnSpPr>
                <a:cxnSpLocks/>
              </p:cNvCxnSpPr>
              <p:nvPr/>
            </p:nvCxnSpPr>
            <p:spPr>
              <a:xfrm>
                <a:off x="7872096" y="3827847"/>
                <a:ext cx="1716579" cy="14375"/>
              </a:xfrm>
              <a:prstGeom prst="line">
                <a:avLst/>
              </a:prstGeom>
              <a:ln>
                <a:solidFill>
                  <a:srgbClr val="00334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84A027AE-8E74-5EEB-1567-C607BC9D5F08}"/>
                  </a:ext>
                </a:extLst>
              </p:cNvPr>
              <p:cNvCxnSpPr>
                <a:cxnSpLocks/>
              </p:cNvCxnSpPr>
              <p:nvPr/>
            </p:nvCxnSpPr>
            <p:spPr>
              <a:xfrm>
                <a:off x="4405361" y="3814407"/>
                <a:ext cx="1716579" cy="14375"/>
              </a:xfrm>
              <a:prstGeom prst="line">
                <a:avLst/>
              </a:prstGeom>
              <a:ln>
                <a:solidFill>
                  <a:srgbClr val="00334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7B4523FC-21C1-BF39-0235-14439BEC1DAA}"/>
                  </a:ext>
                </a:extLst>
              </p:cNvPr>
              <p:cNvCxnSpPr/>
              <p:nvPr/>
            </p:nvCxnSpPr>
            <p:spPr>
              <a:xfrm>
                <a:off x="4107582" y="5186990"/>
                <a:ext cx="613556" cy="0"/>
              </a:xfrm>
              <a:prstGeom prst="line">
                <a:avLst/>
              </a:prstGeom>
              <a:ln>
                <a:solidFill>
                  <a:srgbClr val="00334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1C51925A-3114-3790-2B73-93A45FEE6294}"/>
                  </a:ext>
                </a:extLst>
              </p:cNvPr>
              <p:cNvCxnSpPr/>
              <p:nvPr/>
            </p:nvCxnSpPr>
            <p:spPr>
              <a:xfrm>
                <a:off x="5782481" y="5186990"/>
                <a:ext cx="594268" cy="0"/>
              </a:xfrm>
              <a:prstGeom prst="line">
                <a:avLst/>
              </a:prstGeom>
              <a:ln>
                <a:solidFill>
                  <a:srgbClr val="00334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6EF1E0F6-C119-DBED-4DFC-FDDA0A5EF713}"/>
                  </a:ext>
                </a:extLst>
              </p:cNvPr>
              <p:cNvCxnSpPr>
                <a:stCxn id="55" idx="0"/>
                <a:endCxn id="62" idx="0"/>
              </p:cNvCxnSpPr>
              <p:nvPr/>
            </p:nvCxnSpPr>
            <p:spPr>
              <a:xfrm flipV="1">
                <a:off x="7593784" y="5227160"/>
                <a:ext cx="566100" cy="3755"/>
              </a:xfrm>
              <a:prstGeom prst="line">
                <a:avLst/>
              </a:prstGeom>
              <a:ln>
                <a:solidFill>
                  <a:srgbClr val="00334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681C9299-3F9D-4F8E-BA61-CE17EFAA13B4}"/>
                  </a:ext>
                </a:extLst>
              </p:cNvPr>
              <p:cNvCxnSpPr/>
              <p:nvPr/>
            </p:nvCxnSpPr>
            <p:spPr>
              <a:xfrm>
                <a:off x="9235610" y="5186990"/>
                <a:ext cx="655836" cy="0"/>
              </a:xfrm>
              <a:prstGeom prst="line">
                <a:avLst/>
              </a:prstGeom>
              <a:ln>
                <a:solidFill>
                  <a:srgbClr val="00334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024C060F-0C4A-151B-6CB9-78415CE76135}"/>
                  </a:ext>
                </a:extLst>
              </p:cNvPr>
              <p:cNvCxnSpPr>
                <a:cxnSpLocks/>
              </p:cNvCxnSpPr>
              <p:nvPr/>
            </p:nvCxnSpPr>
            <p:spPr>
              <a:xfrm flipV="1">
                <a:off x="7051272" y="2367798"/>
                <a:ext cx="0" cy="234301"/>
              </a:xfrm>
              <a:prstGeom prst="line">
                <a:avLst/>
              </a:prstGeom>
              <a:ln>
                <a:solidFill>
                  <a:srgbClr val="003341"/>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C8EE47C4-D597-35F9-E8A1-C9257E9B7E6D}"/>
                  </a:ext>
                </a:extLst>
              </p:cNvPr>
              <p:cNvCxnSpPr>
                <a:endCxn id="45" idx="2"/>
              </p:cNvCxnSpPr>
              <p:nvPr/>
            </p:nvCxnSpPr>
            <p:spPr>
              <a:xfrm flipV="1">
                <a:off x="5196911" y="3720275"/>
                <a:ext cx="0" cy="121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A61E54A2-6488-9DDA-6E02-1787396DED53}"/>
                  </a:ext>
                </a:extLst>
              </p:cNvPr>
              <p:cNvCxnSpPr>
                <a:cxnSpLocks/>
              </p:cNvCxnSpPr>
              <p:nvPr/>
            </p:nvCxnSpPr>
            <p:spPr>
              <a:xfrm flipV="1">
                <a:off x="8716689" y="3622354"/>
                <a:ext cx="0" cy="1920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3D6643D9-9313-EBEC-D394-B314FB8C0F51}"/>
                  </a:ext>
                </a:extLst>
              </p:cNvPr>
              <p:cNvCxnSpPr>
                <a:stCxn id="47" idx="2"/>
              </p:cNvCxnSpPr>
              <p:nvPr/>
            </p:nvCxnSpPr>
            <p:spPr>
              <a:xfrm>
                <a:off x="4395374" y="4900144"/>
                <a:ext cx="4993" cy="286846"/>
              </a:xfrm>
              <a:prstGeom prst="line">
                <a:avLst/>
              </a:prstGeom>
              <a:ln>
                <a:solidFill>
                  <a:srgbClr val="003341"/>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EAB943BA-B45C-71DD-E83B-4DA139840CEB}"/>
                  </a:ext>
                </a:extLst>
              </p:cNvPr>
              <p:cNvCxnSpPr>
                <a:endCxn id="49" idx="2"/>
              </p:cNvCxnSpPr>
              <p:nvPr/>
            </p:nvCxnSpPr>
            <p:spPr>
              <a:xfrm flipV="1">
                <a:off x="6079615" y="4900144"/>
                <a:ext cx="0" cy="304762"/>
              </a:xfrm>
              <a:prstGeom prst="line">
                <a:avLst/>
              </a:prstGeom>
              <a:ln>
                <a:solidFill>
                  <a:srgbClr val="003341"/>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66D65D5C-1348-C8D0-6095-37A9FF86E2DA}"/>
                  </a:ext>
                </a:extLst>
              </p:cNvPr>
              <p:cNvCxnSpPr>
                <a:endCxn id="53" idx="2"/>
              </p:cNvCxnSpPr>
              <p:nvPr/>
            </p:nvCxnSpPr>
            <p:spPr>
              <a:xfrm flipV="1">
                <a:off x="7872096" y="4920990"/>
                <a:ext cx="0" cy="266000"/>
              </a:xfrm>
              <a:prstGeom prst="line">
                <a:avLst/>
              </a:prstGeom>
              <a:ln>
                <a:solidFill>
                  <a:srgbClr val="003341"/>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D540C0A5-DD5E-E56A-C48C-A9DADC39D0EA}"/>
                  </a:ext>
                </a:extLst>
              </p:cNvPr>
              <p:cNvCxnSpPr/>
              <p:nvPr/>
            </p:nvCxnSpPr>
            <p:spPr>
              <a:xfrm flipV="1">
                <a:off x="9563528" y="4920990"/>
                <a:ext cx="0" cy="266000"/>
              </a:xfrm>
              <a:prstGeom prst="line">
                <a:avLst/>
              </a:prstGeom>
              <a:ln>
                <a:solidFill>
                  <a:srgbClr val="003341"/>
                </a:solidFill>
              </a:ln>
            </p:spPr>
            <p:style>
              <a:lnRef idx="1">
                <a:schemeClr val="accent1"/>
              </a:lnRef>
              <a:fillRef idx="0">
                <a:schemeClr val="accent1"/>
              </a:fillRef>
              <a:effectRef idx="0">
                <a:schemeClr val="accent1"/>
              </a:effectRef>
              <a:fontRef idx="minor">
                <a:schemeClr val="tx1"/>
              </a:fontRef>
            </p:style>
          </p:cxnSp>
        </p:grpSp>
        <p:pic>
          <p:nvPicPr>
            <p:cNvPr id="12" name="Graphic 11" descr="Man with solid fill">
              <a:extLst>
                <a:ext uri="{FF2B5EF4-FFF2-40B4-BE49-F238E27FC236}">
                  <a16:creationId xmlns:a16="http://schemas.microsoft.com/office/drawing/2014/main" id="{DE7AAA13-62B0-EF87-E9B1-D7DD3A1640F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73773" y="5417407"/>
              <a:ext cx="874701" cy="750701"/>
            </a:xfrm>
            <a:prstGeom prst="rect">
              <a:avLst/>
            </a:prstGeom>
          </p:spPr>
        </p:pic>
      </p:grpSp>
      <p:sp>
        <p:nvSpPr>
          <p:cNvPr id="23" name="TextBox 22">
            <a:extLst>
              <a:ext uri="{FF2B5EF4-FFF2-40B4-BE49-F238E27FC236}">
                <a16:creationId xmlns:a16="http://schemas.microsoft.com/office/drawing/2014/main" id="{11BD0F49-D7F2-EF9A-B908-E887D8B69835}"/>
              </a:ext>
            </a:extLst>
          </p:cNvPr>
          <p:cNvSpPr txBox="1"/>
          <p:nvPr/>
        </p:nvSpPr>
        <p:spPr>
          <a:xfrm>
            <a:off x="366436"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WHY PHARMACOGENETICS</a:t>
            </a:r>
          </a:p>
        </p:txBody>
      </p:sp>
    </p:spTree>
    <p:extLst>
      <p:ext uri="{BB962C8B-B14F-4D97-AF65-F5344CB8AC3E}">
        <p14:creationId xmlns:p14="http://schemas.microsoft.com/office/powerpoint/2010/main" val="211631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8806A-F138-54A4-76CC-E108CCC4BA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4F23EDA-A5F6-64EB-C6BE-70DD39C57EBD}"/>
              </a:ext>
            </a:extLst>
          </p:cNvPr>
          <p:cNvSpPr>
            <a:spLocks noGrp="1"/>
          </p:cNvSpPr>
          <p:nvPr>
            <p:ph type="title"/>
          </p:nvPr>
        </p:nvSpPr>
        <p:spPr/>
        <p:txBody>
          <a:bodyPr/>
          <a:lstStyle/>
          <a:p>
            <a:pPr algn="ctr"/>
            <a:r>
              <a:rPr lang="en-GB" b="1"/>
              <a:t>THE CLINICAL NEED</a:t>
            </a:r>
          </a:p>
        </p:txBody>
      </p:sp>
    </p:spTree>
    <p:extLst>
      <p:ext uri="{BB962C8B-B14F-4D97-AF65-F5344CB8AC3E}">
        <p14:creationId xmlns:p14="http://schemas.microsoft.com/office/powerpoint/2010/main" val="98804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322319" y="660144"/>
            <a:ext cx="9120000" cy="655372"/>
          </a:xfrm>
          <a:prstGeom prst="rect">
            <a:avLst/>
          </a:prstGeom>
          <a:noFill/>
        </p:spPr>
        <p:txBody>
          <a:bodyPr wrap="square" lIns="0" tIns="0" rIns="0" bIns="0" rtlCol="0" anchor="t">
            <a:spAutoFit/>
          </a:bodyPr>
          <a:lstStyle/>
          <a:p>
            <a:pPr defTabSz="1219140">
              <a:lnSpc>
                <a:spcPct val="150000"/>
              </a:lnSpc>
            </a:pPr>
            <a:r>
              <a:rPr lang="en-US" sz="3200" b="1">
                <a:solidFill>
                  <a:srgbClr val="003341"/>
                </a:solidFill>
                <a:latin typeface="Montserrat"/>
              </a:rPr>
              <a:t>The Background</a:t>
            </a:r>
            <a:endParaRPr lang="en-US" sz="3200">
              <a:solidFill>
                <a:srgbClr val="003341"/>
              </a:solidFill>
              <a:latin typeface="Montserrat"/>
            </a:endParaRPr>
          </a:p>
        </p:txBody>
      </p:sp>
      <p:sp>
        <p:nvSpPr>
          <p:cNvPr id="5" name="Content Placeholder 28">
            <a:extLst>
              <a:ext uri="{FF2B5EF4-FFF2-40B4-BE49-F238E27FC236}">
                <a16:creationId xmlns:a16="http://schemas.microsoft.com/office/drawing/2014/main" id="{2B0CF62A-1B12-C070-76E2-E3006F8DA3F8}"/>
              </a:ext>
            </a:extLst>
          </p:cNvPr>
          <p:cNvSpPr txBox="1">
            <a:spLocks/>
          </p:cNvSpPr>
          <p:nvPr/>
        </p:nvSpPr>
        <p:spPr>
          <a:xfrm>
            <a:off x="2740597" y="1926005"/>
            <a:ext cx="6420183" cy="3814711"/>
          </a:xfrm>
          <a:prstGeom prst="rect">
            <a:avLst/>
          </a:prstGeom>
        </p:spPr>
        <p:txBody>
          <a:bodyPr>
            <a:noAutofit/>
          </a:bodyPr>
          <a:lstStyle>
            <a:lvl1pPr marL="128587" indent="-128587" algn="l" defTabSz="514347" rtl="0" eaLnBrk="1" latinLnBrk="0" hangingPunct="1">
              <a:lnSpc>
                <a:spcPct val="90000"/>
              </a:lnSpc>
              <a:spcBef>
                <a:spcPts val="563"/>
              </a:spcBef>
              <a:buFont typeface="Arial" panose="020B0604020202020204" pitchFamily="34" charset="0"/>
              <a:buChar char="•"/>
              <a:defRPr sz="1575" b="0" i="0" kern="1200">
                <a:solidFill>
                  <a:schemeClr val="tx1"/>
                </a:solidFill>
                <a:latin typeface="Poppins Light" pitchFamily="2" charset="77"/>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350" b="0" i="0" kern="1200">
                <a:solidFill>
                  <a:schemeClr val="tx1"/>
                </a:solidFill>
                <a:latin typeface="Poppins Light" pitchFamily="2" charset="77"/>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125" b="0" i="0" kern="1200">
                <a:solidFill>
                  <a:schemeClr val="tx1"/>
                </a:solidFill>
                <a:latin typeface="Poppins Light" pitchFamily="2" charset="77"/>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None/>
            </a:pPr>
            <a:r>
              <a:rPr lang="en-US" sz="2000">
                <a:solidFill>
                  <a:srgbClr val="475C6D"/>
                </a:solidFill>
                <a:latin typeface="Metropolis Light"/>
                <a:cs typeface="Calibri" panose="020F0502020204030204" pitchFamily="34" charset="0"/>
              </a:rPr>
              <a:t>The idea came from leading clinical genetic scientists from the University of Manchester</a:t>
            </a:r>
          </a:p>
          <a:p>
            <a:pPr marL="0" indent="0">
              <a:lnSpc>
                <a:spcPct val="100000"/>
              </a:lnSpc>
              <a:buNone/>
            </a:pPr>
            <a:endParaRPr lang="en-US" sz="2000">
              <a:solidFill>
                <a:srgbClr val="475C6D"/>
              </a:solidFill>
              <a:latin typeface="Metropolis Light"/>
              <a:cs typeface="Calibri" panose="020F0502020204030204" pitchFamily="34" charset="0"/>
            </a:endParaRPr>
          </a:p>
          <a:p>
            <a:pPr marL="0" indent="0">
              <a:lnSpc>
                <a:spcPct val="100000"/>
              </a:lnSpc>
              <a:buNone/>
            </a:pPr>
            <a:endParaRPr lang="en-US" sz="2000">
              <a:solidFill>
                <a:srgbClr val="475C6D"/>
              </a:solidFill>
              <a:latin typeface="Metropolis Light"/>
              <a:cs typeface="Calibri" panose="020F0502020204030204" pitchFamily="34" charset="0"/>
            </a:endParaRPr>
          </a:p>
          <a:p>
            <a:pPr marL="0" indent="0">
              <a:lnSpc>
                <a:spcPct val="100000"/>
              </a:lnSpc>
              <a:buNone/>
            </a:pPr>
            <a:r>
              <a:rPr lang="en-US" sz="2000">
                <a:solidFill>
                  <a:srgbClr val="475C6D"/>
                </a:solidFill>
                <a:latin typeface="Metropolis Light"/>
                <a:cs typeface="Calibri" panose="020F0502020204030204" pitchFamily="34" charset="0"/>
              </a:rPr>
              <a:t>m.1555A&gt;G is a known </a:t>
            </a:r>
            <a:r>
              <a:rPr lang="en-GB" sz="2000">
                <a:solidFill>
                  <a:srgbClr val="475C6D"/>
                </a:solidFill>
                <a:latin typeface="Metropolis Light"/>
                <a:cs typeface="Calibri" panose="020F0502020204030204" pitchFamily="34" charset="0"/>
              </a:rPr>
              <a:t>gene variant of clinical interest (since 1993) and is </a:t>
            </a:r>
            <a:r>
              <a:rPr lang="en-US" sz="2000">
                <a:solidFill>
                  <a:srgbClr val="475C6D"/>
                </a:solidFill>
                <a:latin typeface="Metropolis Light"/>
                <a:cs typeface="Calibri" panose="020F0502020204030204" pitchFamily="34" charset="0"/>
              </a:rPr>
              <a:t>inherited from the mother via maternal mitochondria</a:t>
            </a:r>
            <a:endParaRPr lang="en-GB" sz="2000">
              <a:solidFill>
                <a:srgbClr val="475C6D"/>
              </a:solidFill>
              <a:latin typeface="Metropolis Light"/>
              <a:cs typeface="Calibri" panose="020F0502020204030204" pitchFamily="34" charset="0"/>
            </a:endParaRPr>
          </a:p>
          <a:p>
            <a:pPr marL="0" indent="0">
              <a:lnSpc>
                <a:spcPct val="100000"/>
              </a:lnSpc>
              <a:buNone/>
            </a:pPr>
            <a:endParaRPr lang="en-GB" sz="2000">
              <a:solidFill>
                <a:srgbClr val="475C6D"/>
              </a:solidFill>
              <a:latin typeface="Metropolis Light"/>
              <a:cs typeface="Calibri" panose="020F0502020204030204" pitchFamily="34" charset="0"/>
            </a:endParaRPr>
          </a:p>
          <a:p>
            <a:pPr marL="0" indent="0">
              <a:lnSpc>
                <a:spcPct val="100000"/>
              </a:lnSpc>
              <a:buNone/>
            </a:pPr>
            <a:endParaRPr lang="en-GB" sz="1200">
              <a:solidFill>
                <a:srgbClr val="475C6D"/>
              </a:solidFill>
              <a:latin typeface="Metropolis Light"/>
              <a:cs typeface="Calibri" panose="020F0502020204030204" pitchFamily="34" charset="0"/>
            </a:endParaRPr>
          </a:p>
          <a:p>
            <a:pPr marL="0" indent="0">
              <a:lnSpc>
                <a:spcPct val="100000"/>
              </a:lnSpc>
              <a:buNone/>
            </a:pPr>
            <a:r>
              <a:rPr lang="en-US" sz="2000">
                <a:solidFill>
                  <a:srgbClr val="475C6D"/>
                </a:solidFill>
                <a:latin typeface="Metropolis Light"/>
                <a:cs typeface="Calibri" panose="020F0502020204030204" pitchFamily="34" charset="0"/>
              </a:rPr>
              <a:t>Individuals with the m.1555A&gt;G gene variant, are at high risk of developing profound irreversible hearing loss if exposed to aminoglycoside antibiotics</a:t>
            </a:r>
          </a:p>
        </p:txBody>
      </p:sp>
      <p:pic>
        <p:nvPicPr>
          <p:cNvPr id="8" name="Picture 7">
            <a:extLst>
              <a:ext uri="{FF2B5EF4-FFF2-40B4-BE49-F238E27FC236}">
                <a16:creationId xmlns:a16="http://schemas.microsoft.com/office/drawing/2014/main" id="{FE47B0B2-AE38-EBA4-1E5A-AB28FA39F83C}"/>
              </a:ext>
            </a:extLst>
          </p:cNvPr>
          <p:cNvPicPr>
            <a:picLocks noChangeAspect="1"/>
          </p:cNvPicPr>
          <p:nvPr/>
        </p:nvPicPr>
        <p:blipFill>
          <a:blip r:embed="rId3"/>
          <a:stretch>
            <a:fillRect/>
          </a:stretch>
        </p:blipFill>
        <p:spPr>
          <a:xfrm>
            <a:off x="1252258" y="1697720"/>
            <a:ext cx="1072989" cy="1012024"/>
          </a:xfrm>
          <a:prstGeom prst="rect">
            <a:avLst/>
          </a:prstGeom>
        </p:spPr>
      </p:pic>
      <p:pic>
        <p:nvPicPr>
          <p:cNvPr id="11" name="Picture 10" descr="A person in a white coat holding a magnifying glass&#10;&#10;Description automatically generated">
            <a:extLst>
              <a:ext uri="{FF2B5EF4-FFF2-40B4-BE49-F238E27FC236}">
                <a16:creationId xmlns:a16="http://schemas.microsoft.com/office/drawing/2014/main" id="{6BA44D6E-74CE-DBF8-8B1E-8B3577FD38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4147" y="3132182"/>
            <a:ext cx="1038396" cy="1570137"/>
          </a:xfrm>
          <a:prstGeom prst="rect">
            <a:avLst/>
          </a:prstGeom>
        </p:spPr>
      </p:pic>
      <p:grpSp>
        <p:nvGrpSpPr>
          <p:cNvPr id="13" name="Group 12">
            <a:extLst>
              <a:ext uri="{FF2B5EF4-FFF2-40B4-BE49-F238E27FC236}">
                <a16:creationId xmlns:a16="http://schemas.microsoft.com/office/drawing/2014/main" id="{D46B2AC1-8C01-F3BE-459E-8C025590ED47}"/>
              </a:ext>
            </a:extLst>
          </p:cNvPr>
          <p:cNvGrpSpPr/>
          <p:nvPr/>
        </p:nvGrpSpPr>
        <p:grpSpPr>
          <a:xfrm>
            <a:off x="1003817" y="5005893"/>
            <a:ext cx="1232107" cy="1038396"/>
            <a:chOff x="1804466" y="5068290"/>
            <a:chExt cx="1232107" cy="1038396"/>
          </a:xfrm>
        </p:grpSpPr>
        <p:pic>
          <p:nvPicPr>
            <p:cNvPr id="16" name="Picture 15" descr="A close up of an ear&#10;&#10;Description automatically generated">
              <a:extLst>
                <a:ext uri="{FF2B5EF4-FFF2-40B4-BE49-F238E27FC236}">
                  <a16:creationId xmlns:a16="http://schemas.microsoft.com/office/drawing/2014/main" id="{C5DFF0CF-A5CA-472D-6E00-704C01AC86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4466" y="5068290"/>
              <a:ext cx="1038396" cy="1038396"/>
            </a:xfrm>
            <a:prstGeom prst="rect">
              <a:avLst/>
            </a:prstGeom>
          </p:spPr>
        </p:pic>
        <p:sp>
          <p:nvSpPr>
            <p:cNvPr id="19" name="Multiplication Sign 18">
              <a:extLst>
                <a:ext uri="{FF2B5EF4-FFF2-40B4-BE49-F238E27FC236}">
                  <a16:creationId xmlns:a16="http://schemas.microsoft.com/office/drawing/2014/main" id="{4E2CECBA-9BF3-F3FA-D5EB-00E57BC87816}"/>
                </a:ext>
              </a:extLst>
            </p:cNvPr>
            <p:cNvSpPr/>
            <p:nvPr/>
          </p:nvSpPr>
          <p:spPr>
            <a:xfrm>
              <a:off x="2537397" y="5324519"/>
              <a:ext cx="499176" cy="478621"/>
            </a:xfrm>
            <a:prstGeom prst="mathMultiply">
              <a:avLst/>
            </a:prstGeom>
            <a:solidFill>
              <a:srgbClr val="DF41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63">
                <a:ln>
                  <a:solidFill>
                    <a:srgbClr val="DF4113"/>
                  </a:solidFill>
                </a:ln>
                <a:solidFill>
                  <a:srgbClr val="FF0000"/>
                </a:solidFill>
              </a:endParaRPr>
            </a:p>
          </p:txBody>
        </p:sp>
      </p:grpSp>
      <p:sp>
        <p:nvSpPr>
          <p:cNvPr id="23" name="TextBox 22">
            <a:extLst>
              <a:ext uri="{FF2B5EF4-FFF2-40B4-BE49-F238E27FC236}">
                <a16:creationId xmlns:a16="http://schemas.microsoft.com/office/drawing/2014/main" id="{36B5FE1E-63EC-D25E-718F-D87EBD1E872F}"/>
              </a:ext>
            </a:extLst>
          </p:cNvPr>
          <p:cNvSpPr txBox="1"/>
          <p:nvPr/>
        </p:nvSpPr>
        <p:spPr>
          <a:xfrm>
            <a:off x="346384"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THE CLINICAL NEED</a:t>
            </a:r>
          </a:p>
        </p:txBody>
      </p:sp>
    </p:spTree>
    <p:extLst>
      <p:ext uri="{BB962C8B-B14F-4D97-AF65-F5344CB8AC3E}">
        <p14:creationId xmlns:p14="http://schemas.microsoft.com/office/powerpoint/2010/main" val="551676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8B1D0A-8EEE-461D-820F-8D7B407B8F3A}"/>
              </a:ext>
            </a:extLst>
          </p:cNvPr>
          <p:cNvSpPr txBox="1"/>
          <p:nvPr/>
        </p:nvSpPr>
        <p:spPr>
          <a:xfrm>
            <a:off x="322319" y="660144"/>
            <a:ext cx="9120000" cy="655372"/>
          </a:xfrm>
          <a:prstGeom prst="rect">
            <a:avLst/>
          </a:prstGeom>
          <a:noFill/>
        </p:spPr>
        <p:txBody>
          <a:bodyPr wrap="square" lIns="0" tIns="0" rIns="0" bIns="0" rtlCol="0" anchor="t">
            <a:spAutoFit/>
          </a:bodyPr>
          <a:lstStyle/>
          <a:p>
            <a:pPr defTabSz="1219140">
              <a:lnSpc>
                <a:spcPct val="150000"/>
              </a:lnSpc>
            </a:pPr>
            <a:r>
              <a:rPr lang="en-US" sz="3200" b="1">
                <a:solidFill>
                  <a:srgbClr val="003341"/>
                </a:solidFill>
                <a:latin typeface="Montserrat"/>
              </a:rPr>
              <a:t>The Problem: Neonatal Sepsis</a:t>
            </a:r>
            <a:endParaRPr lang="en-US" sz="3200">
              <a:solidFill>
                <a:srgbClr val="003341"/>
              </a:solidFill>
              <a:latin typeface="Montserrat"/>
            </a:endParaRPr>
          </a:p>
        </p:txBody>
      </p:sp>
      <p:sp>
        <p:nvSpPr>
          <p:cNvPr id="5" name="Flowchart: Connector 4">
            <a:extLst>
              <a:ext uri="{FF2B5EF4-FFF2-40B4-BE49-F238E27FC236}">
                <a16:creationId xmlns:a16="http://schemas.microsoft.com/office/drawing/2014/main" id="{65057F5B-92B8-925C-6004-FB3384131989}"/>
              </a:ext>
            </a:extLst>
          </p:cNvPr>
          <p:cNvSpPr/>
          <p:nvPr/>
        </p:nvSpPr>
        <p:spPr>
          <a:xfrm>
            <a:off x="6045572" y="2502073"/>
            <a:ext cx="3279117" cy="3072027"/>
          </a:xfrm>
          <a:prstGeom prst="flowChartConnector">
            <a:avLst/>
          </a:prstGeom>
          <a:solidFill>
            <a:srgbClr val="87CDD5"/>
          </a:solidFill>
          <a:ln>
            <a:solidFill>
              <a:srgbClr val="87CD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 name="Picture 2">
            <a:extLst>
              <a:ext uri="{FF2B5EF4-FFF2-40B4-BE49-F238E27FC236}">
                <a16:creationId xmlns:a16="http://schemas.microsoft.com/office/drawing/2014/main" id="{674C611D-035F-503B-70DD-467FA16CF19C}"/>
              </a:ext>
            </a:extLst>
          </p:cNvPr>
          <p:cNvPicPr>
            <a:picLocks noChangeAspect="1"/>
          </p:cNvPicPr>
          <p:nvPr/>
        </p:nvPicPr>
        <p:blipFill>
          <a:blip r:embed="rId3"/>
          <a:stretch>
            <a:fillRect/>
          </a:stretch>
        </p:blipFill>
        <p:spPr>
          <a:xfrm>
            <a:off x="394135" y="1702143"/>
            <a:ext cx="1475360" cy="1475360"/>
          </a:xfrm>
          <a:prstGeom prst="rect">
            <a:avLst/>
          </a:prstGeom>
        </p:spPr>
      </p:pic>
      <p:pic>
        <p:nvPicPr>
          <p:cNvPr id="6" name="Graphic 5" descr="IV with solid fill">
            <a:extLst>
              <a:ext uri="{FF2B5EF4-FFF2-40B4-BE49-F238E27FC236}">
                <a16:creationId xmlns:a16="http://schemas.microsoft.com/office/drawing/2014/main" id="{8EE0FB15-0811-7FF9-AC0D-AB3544546E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182" y="3442617"/>
            <a:ext cx="1326535" cy="1326535"/>
          </a:xfrm>
          <a:prstGeom prst="rect">
            <a:avLst/>
          </a:prstGeom>
        </p:spPr>
      </p:pic>
      <p:pic>
        <p:nvPicPr>
          <p:cNvPr id="12" name="Graphic 11" descr="Test tubes with solid fill">
            <a:extLst>
              <a:ext uri="{FF2B5EF4-FFF2-40B4-BE49-F238E27FC236}">
                <a16:creationId xmlns:a16="http://schemas.microsoft.com/office/drawing/2014/main" id="{8A3A479D-DDE0-4298-3F63-FD659D3A4C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252" y="5172528"/>
            <a:ext cx="1199947" cy="1199947"/>
          </a:xfrm>
          <a:prstGeom prst="rect">
            <a:avLst/>
          </a:prstGeom>
        </p:spPr>
      </p:pic>
      <p:sp>
        <p:nvSpPr>
          <p:cNvPr id="20" name="TextBox 19">
            <a:extLst>
              <a:ext uri="{FF2B5EF4-FFF2-40B4-BE49-F238E27FC236}">
                <a16:creationId xmlns:a16="http://schemas.microsoft.com/office/drawing/2014/main" id="{AB93A005-6189-773B-2C14-979EF4731A0B}"/>
              </a:ext>
            </a:extLst>
          </p:cNvPr>
          <p:cNvSpPr txBox="1"/>
          <p:nvPr/>
        </p:nvSpPr>
        <p:spPr>
          <a:xfrm>
            <a:off x="2197177" y="1814932"/>
            <a:ext cx="7007985" cy="860044"/>
          </a:xfrm>
          <a:prstGeom prst="rect">
            <a:avLst/>
          </a:prstGeom>
          <a:noFill/>
        </p:spPr>
        <p:txBody>
          <a:bodyPr wrap="square" rtlCol="0">
            <a:spAutoFit/>
          </a:bodyPr>
          <a:lstStyle/>
          <a:p>
            <a:r>
              <a:rPr lang="en-GB" sz="1663" b="1">
                <a:solidFill>
                  <a:srgbClr val="009BA4"/>
                </a:solidFill>
                <a:latin typeface="Montserrat" panose="00000500000000000000" pitchFamily="2" charset="0"/>
              </a:rPr>
              <a:t>UK NICE Guidelines: </a:t>
            </a:r>
            <a:r>
              <a:rPr lang="en-GB" sz="1663">
                <a:solidFill>
                  <a:srgbClr val="475C6D"/>
                </a:solidFill>
                <a:latin typeface="Montserrat" panose="00000500000000000000" pitchFamily="2" charset="0"/>
              </a:rPr>
              <a:t>suspected sepsis in newborns should be treated within the “golden hour” using the aminoglycoside antibiotic, </a:t>
            </a:r>
            <a:r>
              <a:rPr lang="en-GB" sz="1663" b="1">
                <a:solidFill>
                  <a:srgbClr val="475C6D"/>
                </a:solidFill>
                <a:latin typeface="Montserrat" panose="00000500000000000000" pitchFamily="2" charset="0"/>
              </a:rPr>
              <a:t>gentamicin</a:t>
            </a:r>
            <a:r>
              <a:rPr lang="en-GB" sz="1400" b="1" baseline="30000">
                <a:solidFill>
                  <a:srgbClr val="475C6D"/>
                </a:solidFill>
                <a:latin typeface="Montserrat" panose="00000500000000000000" pitchFamily="2" charset="0"/>
              </a:rPr>
              <a:t>4</a:t>
            </a:r>
            <a:endParaRPr lang="en-GB" sz="1400" b="1" baseline="30000">
              <a:solidFill>
                <a:srgbClr val="009BA4"/>
              </a:solidFill>
              <a:latin typeface="Montserrat" panose="00000500000000000000" pitchFamily="2" charset="0"/>
            </a:endParaRPr>
          </a:p>
        </p:txBody>
      </p:sp>
      <p:sp>
        <p:nvSpPr>
          <p:cNvPr id="27" name="Rectangle: Rounded Corners 26">
            <a:extLst>
              <a:ext uri="{FF2B5EF4-FFF2-40B4-BE49-F238E27FC236}">
                <a16:creationId xmlns:a16="http://schemas.microsoft.com/office/drawing/2014/main" id="{AE6965C8-3F85-EF48-E8B1-A1AA3AD8638B}"/>
              </a:ext>
            </a:extLst>
          </p:cNvPr>
          <p:cNvSpPr/>
          <p:nvPr/>
        </p:nvSpPr>
        <p:spPr>
          <a:xfrm>
            <a:off x="1777725" y="3470945"/>
            <a:ext cx="3605903" cy="1410903"/>
          </a:xfrm>
          <a:prstGeom prst="roundRect">
            <a:avLst/>
          </a:prstGeom>
          <a:solidFill>
            <a:srgbClr val="F4F5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63"/>
          </a:p>
        </p:txBody>
      </p:sp>
      <p:sp>
        <p:nvSpPr>
          <p:cNvPr id="28" name="Content Placeholder 9">
            <a:extLst>
              <a:ext uri="{FF2B5EF4-FFF2-40B4-BE49-F238E27FC236}">
                <a16:creationId xmlns:a16="http://schemas.microsoft.com/office/drawing/2014/main" id="{9E3DCA94-4A22-329A-D101-840B81C3E43F}"/>
              </a:ext>
            </a:extLst>
          </p:cNvPr>
          <p:cNvSpPr txBox="1">
            <a:spLocks/>
          </p:cNvSpPr>
          <p:nvPr/>
        </p:nvSpPr>
        <p:spPr>
          <a:xfrm>
            <a:off x="1889834" y="3588100"/>
            <a:ext cx="3605903" cy="943301"/>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spcAft>
                <a:spcPts val="400"/>
              </a:spcAft>
              <a:buFont typeface="Arial" panose="020B0604020202020204" pitchFamily="34" charset="0"/>
              <a:buNone/>
              <a:defRPr sz="1600" b="1" kern="1200" cap="none" baseline="0">
                <a:solidFill>
                  <a:schemeClr val="accent2"/>
                </a:solidFill>
                <a:latin typeface="+mj-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sz="1600" kern="1200">
                <a:solidFill>
                  <a:schemeClr val="accent2"/>
                </a:solidFill>
                <a:latin typeface="+mj-lt"/>
                <a:ea typeface="+mn-ea"/>
                <a:cs typeface="+mn-cs"/>
              </a:defRPr>
            </a:lvl2pPr>
            <a:lvl3pPr marL="144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3pPr>
            <a:lvl4pPr marL="360000" indent="-144000" algn="l" defTabSz="914400" rtl="0" eaLnBrk="1" latinLnBrk="0" hangingPunct="1">
              <a:lnSpc>
                <a:spcPct val="90000"/>
              </a:lnSpc>
              <a:spcBef>
                <a:spcPts val="500"/>
              </a:spcBef>
              <a:spcAft>
                <a:spcPts val="400"/>
              </a:spcAft>
              <a:buFont typeface="Calibri" panose="020F0502020204030204" pitchFamily="34" charset="0"/>
              <a:buChar char="-"/>
              <a:defRPr sz="1600" kern="1200">
                <a:solidFill>
                  <a:schemeClr val="accent2"/>
                </a:solidFill>
                <a:latin typeface="+mj-lt"/>
                <a:ea typeface="+mn-ea"/>
                <a:cs typeface="+mn-cs"/>
              </a:defRPr>
            </a:lvl4pPr>
            <a:lvl5pPr marL="540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769" indent="-263769">
              <a:buClr>
                <a:srgbClr val="009BA4"/>
              </a:buClr>
              <a:buFont typeface="Wingdings" panose="05000000000000000000" pitchFamily="2" charset="2"/>
              <a:buChar char="ü"/>
            </a:pPr>
            <a:r>
              <a:rPr lang="en-GB" sz="1477" b="0">
                <a:solidFill>
                  <a:srgbClr val="475C6D"/>
                </a:solidFill>
                <a:latin typeface="Montserrat" panose="00000500000000000000" pitchFamily="2" charset="0"/>
              </a:rPr>
              <a:t>Affordable</a:t>
            </a:r>
          </a:p>
          <a:p>
            <a:pPr marL="263769" indent="-263769">
              <a:buClr>
                <a:srgbClr val="009BA4"/>
              </a:buClr>
              <a:buFont typeface="Wingdings" panose="05000000000000000000" pitchFamily="2" charset="2"/>
              <a:buChar char="ü"/>
            </a:pPr>
            <a:r>
              <a:rPr lang="en-GB" sz="1477" b="0">
                <a:solidFill>
                  <a:srgbClr val="475C6D"/>
                </a:solidFill>
                <a:latin typeface="Montserrat" panose="00000500000000000000" pitchFamily="2" charset="0"/>
              </a:rPr>
              <a:t>Broad-spectrum antibiotic</a:t>
            </a:r>
          </a:p>
          <a:p>
            <a:pPr marL="263769" indent="-263769">
              <a:buClr>
                <a:srgbClr val="009BA4"/>
              </a:buClr>
              <a:buFont typeface="Wingdings" panose="05000000000000000000" pitchFamily="2" charset="2"/>
              <a:buChar char="ü"/>
            </a:pPr>
            <a:r>
              <a:rPr lang="en-GB" sz="1477" b="0">
                <a:solidFill>
                  <a:srgbClr val="475C6D"/>
                </a:solidFill>
                <a:latin typeface="Montserrat" panose="00000500000000000000" pitchFamily="2" charset="0"/>
              </a:rPr>
              <a:t>Low risk of antibiotic resistance</a:t>
            </a:r>
          </a:p>
        </p:txBody>
      </p:sp>
      <p:pic>
        <p:nvPicPr>
          <p:cNvPr id="26" name="Picture 25" descr="A clock with a number on it&#10;&#10;Description automatically generated">
            <a:extLst>
              <a:ext uri="{FF2B5EF4-FFF2-40B4-BE49-F238E27FC236}">
                <a16:creationId xmlns:a16="http://schemas.microsoft.com/office/drawing/2014/main" id="{998BDA56-5AD7-E9E1-DD7D-2FDF131383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0369" y="1497235"/>
            <a:ext cx="859659" cy="859659"/>
          </a:xfrm>
          <a:prstGeom prst="rect">
            <a:avLst/>
          </a:prstGeom>
        </p:spPr>
      </p:pic>
      <p:sp>
        <p:nvSpPr>
          <p:cNvPr id="29" name="TextBox 28">
            <a:extLst>
              <a:ext uri="{FF2B5EF4-FFF2-40B4-BE49-F238E27FC236}">
                <a16:creationId xmlns:a16="http://schemas.microsoft.com/office/drawing/2014/main" id="{7EB6361B-BEEA-CDBD-D2BF-C2D6F3A7B7C8}"/>
              </a:ext>
            </a:extLst>
          </p:cNvPr>
          <p:cNvSpPr txBox="1"/>
          <p:nvPr/>
        </p:nvSpPr>
        <p:spPr>
          <a:xfrm>
            <a:off x="6255327" y="3456385"/>
            <a:ext cx="2132767" cy="547073"/>
          </a:xfrm>
          <a:prstGeom prst="rect">
            <a:avLst/>
          </a:prstGeom>
          <a:noFill/>
        </p:spPr>
        <p:txBody>
          <a:bodyPr wrap="square" rtlCol="0">
            <a:spAutoFit/>
          </a:bodyPr>
          <a:lstStyle/>
          <a:p>
            <a:pPr algn="just" defTabSz="844062">
              <a:defRPr/>
            </a:pPr>
            <a:r>
              <a:rPr lang="en-US" sz="2955" b="1">
                <a:solidFill>
                  <a:srgbClr val="475C6D"/>
                </a:solidFill>
                <a:latin typeface="Montserrat" panose="00000500000000000000" pitchFamily="2" charset="0"/>
              </a:rPr>
              <a:t>90,000</a:t>
            </a:r>
            <a:endParaRPr lang="en-GB" sz="1292">
              <a:solidFill>
                <a:srgbClr val="475C6D"/>
              </a:solidFill>
              <a:latin typeface="Montserrat" panose="00000500000000000000" pitchFamily="2" charset="0"/>
            </a:endParaRPr>
          </a:p>
        </p:txBody>
      </p:sp>
      <p:sp>
        <p:nvSpPr>
          <p:cNvPr id="30" name="TextBox 29">
            <a:extLst>
              <a:ext uri="{FF2B5EF4-FFF2-40B4-BE49-F238E27FC236}">
                <a16:creationId xmlns:a16="http://schemas.microsoft.com/office/drawing/2014/main" id="{3C99D67B-1DA1-82DB-3C27-5FBD3129BFCB}"/>
              </a:ext>
            </a:extLst>
          </p:cNvPr>
          <p:cNvSpPr txBox="1"/>
          <p:nvPr/>
        </p:nvSpPr>
        <p:spPr>
          <a:xfrm>
            <a:off x="6177525" y="4432223"/>
            <a:ext cx="3054499" cy="860044"/>
          </a:xfrm>
          <a:prstGeom prst="rect">
            <a:avLst/>
          </a:prstGeom>
          <a:noFill/>
        </p:spPr>
        <p:txBody>
          <a:bodyPr wrap="square" rtlCol="0">
            <a:spAutoFit/>
          </a:bodyPr>
          <a:lstStyle/>
          <a:p>
            <a:pPr algn="ctr" defTabSz="844062">
              <a:defRPr/>
            </a:pPr>
            <a:r>
              <a:rPr lang="en-GB" sz="1663" b="1">
                <a:solidFill>
                  <a:schemeClr val="bg1"/>
                </a:solidFill>
                <a:latin typeface="Montserrat" panose="00000500000000000000" pitchFamily="2" charset="0"/>
              </a:rPr>
              <a:t>Annual UK NICU admissions for </a:t>
            </a:r>
          </a:p>
          <a:p>
            <a:pPr algn="ctr" defTabSz="844062">
              <a:defRPr/>
            </a:pPr>
            <a:r>
              <a:rPr lang="en-GB" sz="1663" b="1">
                <a:solidFill>
                  <a:schemeClr val="bg1"/>
                </a:solidFill>
                <a:latin typeface="Montserrat" panose="00000500000000000000" pitchFamily="2" charset="0"/>
              </a:rPr>
              <a:t>suspected sepsis</a:t>
            </a:r>
            <a:r>
              <a:rPr lang="en-GB" sz="1400" b="1" baseline="30000">
                <a:solidFill>
                  <a:schemeClr val="bg1"/>
                </a:solidFill>
                <a:latin typeface="Montserrat" panose="00000500000000000000" pitchFamily="2" charset="0"/>
              </a:rPr>
              <a:t>5</a:t>
            </a:r>
          </a:p>
        </p:txBody>
      </p:sp>
      <p:sp>
        <p:nvSpPr>
          <p:cNvPr id="31" name="Content Placeholder 9">
            <a:extLst>
              <a:ext uri="{FF2B5EF4-FFF2-40B4-BE49-F238E27FC236}">
                <a16:creationId xmlns:a16="http://schemas.microsoft.com/office/drawing/2014/main" id="{2EA62B63-D4DE-CB9C-6004-66BE7FA133DF}"/>
              </a:ext>
            </a:extLst>
          </p:cNvPr>
          <p:cNvSpPr txBox="1">
            <a:spLocks/>
          </p:cNvSpPr>
          <p:nvPr/>
        </p:nvSpPr>
        <p:spPr>
          <a:xfrm>
            <a:off x="2197175" y="5697590"/>
            <a:ext cx="6798168" cy="596613"/>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spcAft>
                <a:spcPts val="400"/>
              </a:spcAft>
              <a:buFont typeface="Arial" panose="020B0604020202020204" pitchFamily="34" charset="0"/>
              <a:buNone/>
              <a:defRPr sz="1600" b="1" kern="1200" cap="none" baseline="0">
                <a:solidFill>
                  <a:schemeClr val="accent2"/>
                </a:solidFill>
                <a:latin typeface="+mj-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sz="1600" kern="1200">
                <a:solidFill>
                  <a:schemeClr val="accent2"/>
                </a:solidFill>
                <a:latin typeface="+mj-lt"/>
                <a:ea typeface="+mn-ea"/>
                <a:cs typeface="+mn-cs"/>
              </a:defRPr>
            </a:lvl2pPr>
            <a:lvl3pPr marL="144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3pPr>
            <a:lvl4pPr marL="360000" indent="-144000" algn="l" defTabSz="914400" rtl="0" eaLnBrk="1" latinLnBrk="0" hangingPunct="1">
              <a:lnSpc>
                <a:spcPct val="90000"/>
              </a:lnSpc>
              <a:spcBef>
                <a:spcPts val="500"/>
              </a:spcBef>
              <a:spcAft>
                <a:spcPts val="400"/>
              </a:spcAft>
              <a:buFont typeface="Calibri" panose="020F0502020204030204" pitchFamily="34" charset="0"/>
              <a:buChar char="-"/>
              <a:defRPr sz="1600" kern="1200">
                <a:solidFill>
                  <a:schemeClr val="accent2"/>
                </a:solidFill>
                <a:latin typeface="+mj-lt"/>
                <a:ea typeface="+mn-ea"/>
                <a:cs typeface="+mn-cs"/>
              </a:defRPr>
            </a:lvl4pPr>
            <a:lvl5pPr marL="540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63" b="0">
                <a:solidFill>
                  <a:srgbClr val="475C6D"/>
                </a:solidFill>
                <a:latin typeface="Montserrat" panose="00000500000000000000" pitchFamily="2" charset="0"/>
              </a:rPr>
              <a:t>Existing laboratory methods </a:t>
            </a:r>
            <a:r>
              <a:rPr lang="en-GB" sz="1663">
                <a:solidFill>
                  <a:srgbClr val="475C6D"/>
                </a:solidFill>
                <a:latin typeface="Montserrat" panose="00000500000000000000" pitchFamily="2" charset="0"/>
              </a:rPr>
              <a:t>cannot test for the MT-RNR1 variant status within the golden hour</a:t>
            </a:r>
          </a:p>
        </p:txBody>
      </p:sp>
      <p:pic>
        <p:nvPicPr>
          <p:cNvPr id="33" name="Picture 32" descr="A baby in a hospital bed&#10;&#10;Description automatically generated">
            <a:extLst>
              <a:ext uri="{FF2B5EF4-FFF2-40B4-BE49-F238E27FC236}">
                <a16:creationId xmlns:a16="http://schemas.microsoft.com/office/drawing/2014/main" id="{586FDFBB-2B83-5483-2AA7-A9DFFBA594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79173" y="2732863"/>
            <a:ext cx="1168739" cy="1681031"/>
          </a:xfrm>
          <a:prstGeom prst="rect">
            <a:avLst/>
          </a:prstGeom>
        </p:spPr>
      </p:pic>
      <p:sp>
        <p:nvSpPr>
          <p:cNvPr id="19" name="TextBox 18">
            <a:extLst>
              <a:ext uri="{FF2B5EF4-FFF2-40B4-BE49-F238E27FC236}">
                <a16:creationId xmlns:a16="http://schemas.microsoft.com/office/drawing/2014/main" id="{DC2D164D-C088-A359-056F-27BA7A32F086}"/>
              </a:ext>
            </a:extLst>
          </p:cNvPr>
          <p:cNvSpPr txBox="1"/>
          <p:nvPr/>
        </p:nvSpPr>
        <p:spPr>
          <a:xfrm>
            <a:off x="346384"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THE CLINICAL NEED</a:t>
            </a:r>
          </a:p>
        </p:txBody>
      </p:sp>
    </p:spTree>
    <p:extLst>
      <p:ext uri="{BB962C8B-B14F-4D97-AF65-F5344CB8AC3E}">
        <p14:creationId xmlns:p14="http://schemas.microsoft.com/office/powerpoint/2010/main" val="3485093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E7ED1-54E1-5E7D-22C9-367FE56B295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4DAFB8-6456-5389-C6B2-6FA3AB0A5D62}"/>
              </a:ext>
            </a:extLst>
          </p:cNvPr>
          <p:cNvSpPr txBox="1"/>
          <p:nvPr/>
        </p:nvSpPr>
        <p:spPr>
          <a:xfrm>
            <a:off x="322319" y="660144"/>
            <a:ext cx="9120000" cy="1394036"/>
          </a:xfrm>
          <a:prstGeom prst="rect">
            <a:avLst/>
          </a:prstGeom>
          <a:noFill/>
        </p:spPr>
        <p:txBody>
          <a:bodyPr wrap="square" lIns="0" tIns="0" rIns="0" bIns="0" rtlCol="0" anchor="t">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3200" b="1">
                <a:solidFill>
                  <a:srgbClr val="003341"/>
                </a:solidFill>
                <a:latin typeface="Montserrat" panose="00000500000000000000" pitchFamily="2" charset="0"/>
                <a:cs typeface="Calibri" panose="020F0502020204030204" pitchFamily="34" charset="0"/>
              </a:rPr>
              <a:t>Effect of aminoglycoside antibiotics on individuals with m.1555A&gt;G gene variant </a:t>
            </a:r>
            <a:endParaRPr kumimoji="0" lang="en-US" sz="3200" b="1" i="0" u="none" strike="noStrike" kern="1200" cap="none" spc="0" normalizeH="0" baseline="0" noProof="0">
              <a:ln>
                <a:noFill/>
              </a:ln>
              <a:solidFill>
                <a:srgbClr val="003341"/>
              </a:solidFill>
              <a:effectLst/>
              <a:uLnTx/>
              <a:uFillTx/>
              <a:latin typeface="Montserrat" panose="00000500000000000000" pitchFamily="2" charset="0"/>
            </a:endParaRPr>
          </a:p>
        </p:txBody>
      </p:sp>
      <p:sp>
        <p:nvSpPr>
          <p:cNvPr id="30" name="TextBox 29">
            <a:extLst>
              <a:ext uri="{FF2B5EF4-FFF2-40B4-BE49-F238E27FC236}">
                <a16:creationId xmlns:a16="http://schemas.microsoft.com/office/drawing/2014/main" id="{C1D39DE8-293B-16AD-C436-05E3B46671BB}"/>
              </a:ext>
            </a:extLst>
          </p:cNvPr>
          <p:cNvSpPr txBox="1"/>
          <p:nvPr/>
        </p:nvSpPr>
        <p:spPr>
          <a:xfrm>
            <a:off x="6177525" y="4432223"/>
            <a:ext cx="3054499" cy="860044"/>
          </a:xfrm>
          <a:prstGeom prst="rect">
            <a:avLst/>
          </a:prstGeom>
          <a:noFill/>
        </p:spPr>
        <p:txBody>
          <a:bodyPr wrap="square" rtlCol="0">
            <a:spAutoFit/>
          </a:bodyPr>
          <a:lstStyle/>
          <a:p>
            <a:pPr algn="ctr" defTabSz="844062">
              <a:defRPr/>
            </a:pPr>
            <a:r>
              <a:rPr lang="en-GB" sz="1663" b="1">
                <a:solidFill>
                  <a:schemeClr val="bg1"/>
                </a:solidFill>
                <a:latin typeface="Montserrat" panose="00000500000000000000" pitchFamily="2" charset="0"/>
              </a:rPr>
              <a:t>Annual UK NICU admissions for </a:t>
            </a:r>
          </a:p>
          <a:p>
            <a:pPr algn="ctr" defTabSz="844062">
              <a:defRPr/>
            </a:pPr>
            <a:r>
              <a:rPr lang="en-GB" sz="1663" b="1">
                <a:solidFill>
                  <a:schemeClr val="bg1"/>
                </a:solidFill>
                <a:latin typeface="Montserrat" panose="00000500000000000000" pitchFamily="2" charset="0"/>
              </a:rPr>
              <a:t>suspected sepsis</a:t>
            </a:r>
            <a:r>
              <a:rPr lang="en-GB" sz="1400" b="1" baseline="30000">
                <a:solidFill>
                  <a:schemeClr val="bg1"/>
                </a:solidFill>
                <a:latin typeface="Montserrat" panose="00000500000000000000" pitchFamily="2" charset="0"/>
              </a:rPr>
              <a:t>5</a:t>
            </a:r>
          </a:p>
        </p:txBody>
      </p:sp>
      <p:sp>
        <p:nvSpPr>
          <p:cNvPr id="19" name="TextBox 18">
            <a:extLst>
              <a:ext uri="{FF2B5EF4-FFF2-40B4-BE49-F238E27FC236}">
                <a16:creationId xmlns:a16="http://schemas.microsoft.com/office/drawing/2014/main" id="{C201195C-85EA-1D81-6150-FE84B68521B6}"/>
              </a:ext>
            </a:extLst>
          </p:cNvPr>
          <p:cNvSpPr txBox="1"/>
          <p:nvPr/>
        </p:nvSpPr>
        <p:spPr>
          <a:xfrm>
            <a:off x="346384"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THE CLINICAL NEED</a:t>
            </a:r>
          </a:p>
        </p:txBody>
      </p:sp>
      <p:sp>
        <p:nvSpPr>
          <p:cNvPr id="4" name="Content Placeholder 13">
            <a:extLst>
              <a:ext uri="{FF2B5EF4-FFF2-40B4-BE49-F238E27FC236}">
                <a16:creationId xmlns:a16="http://schemas.microsoft.com/office/drawing/2014/main" id="{2F630B8A-85E6-0A68-1772-860E161A8DA6}"/>
              </a:ext>
            </a:extLst>
          </p:cNvPr>
          <p:cNvSpPr txBox="1">
            <a:spLocks/>
          </p:cNvSpPr>
          <p:nvPr/>
        </p:nvSpPr>
        <p:spPr>
          <a:xfrm>
            <a:off x="322318" y="2336987"/>
            <a:ext cx="6768438" cy="3613561"/>
          </a:xfrm>
          <a:prstGeom prst="rect">
            <a:avLst/>
          </a:prstGeom>
        </p:spPr>
        <p:txBody>
          <a:bodyPr>
            <a:noAutofit/>
          </a:bodyPr>
          <a:lstStyle>
            <a:lvl1pPr marL="128587" indent="-128587" algn="l" defTabSz="514347" rtl="0" eaLnBrk="1" latinLnBrk="0" hangingPunct="1">
              <a:lnSpc>
                <a:spcPct val="90000"/>
              </a:lnSpc>
              <a:spcBef>
                <a:spcPts val="563"/>
              </a:spcBef>
              <a:buFont typeface="Arial" panose="020B0604020202020204" pitchFamily="34" charset="0"/>
              <a:buChar char="•"/>
              <a:defRPr sz="1575" b="0" i="0" kern="1200">
                <a:solidFill>
                  <a:schemeClr val="tx1"/>
                </a:solidFill>
                <a:latin typeface="Poppins Light" pitchFamily="2" charset="77"/>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350" b="0" i="0" kern="1200">
                <a:solidFill>
                  <a:schemeClr val="tx1"/>
                </a:solidFill>
                <a:latin typeface="Poppins Light" pitchFamily="2" charset="77"/>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125" b="0" i="0" kern="1200">
                <a:solidFill>
                  <a:schemeClr val="tx1"/>
                </a:solidFill>
                <a:latin typeface="Poppins Light" pitchFamily="2" charset="77"/>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Bef>
                <a:spcPts val="554"/>
              </a:spcBef>
              <a:spcAft>
                <a:spcPts val="554"/>
              </a:spcAft>
              <a:buNone/>
            </a:pPr>
            <a:r>
              <a:rPr lang="en-US" sz="2000" dirty="0">
                <a:solidFill>
                  <a:srgbClr val="003341"/>
                </a:solidFill>
                <a:latin typeface="Metropolis Light"/>
                <a:cs typeface="Calibri" panose="020F0502020204030204" pitchFamily="34" charset="0"/>
              </a:rPr>
              <a:t>Gene variant causes the hair cell molecule to “look” similar to a bacteria molecule</a:t>
            </a:r>
          </a:p>
          <a:p>
            <a:pPr marL="0" indent="0">
              <a:spcBef>
                <a:spcPts val="554"/>
              </a:spcBef>
              <a:spcAft>
                <a:spcPts val="554"/>
              </a:spcAft>
              <a:buNone/>
            </a:pPr>
            <a:r>
              <a:rPr lang="en-US" sz="2000" dirty="0">
                <a:solidFill>
                  <a:srgbClr val="003341"/>
                </a:solidFill>
                <a:latin typeface="Metropolis Light"/>
                <a:cs typeface="Calibri" panose="020F0502020204030204" pitchFamily="34" charset="0"/>
              </a:rPr>
              <a:t>The aminoglycoside antibiotic (i.e., gentamicin), mistakes the hair cell molecules for bacteria molecules and inhibits protein synthesis</a:t>
            </a:r>
          </a:p>
          <a:p>
            <a:pPr marL="0" indent="0">
              <a:spcBef>
                <a:spcPts val="554"/>
              </a:spcBef>
              <a:spcAft>
                <a:spcPts val="554"/>
              </a:spcAft>
              <a:buNone/>
            </a:pPr>
            <a:r>
              <a:rPr lang="en-US" sz="2000" dirty="0">
                <a:solidFill>
                  <a:srgbClr val="003341"/>
                </a:solidFill>
                <a:latin typeface="Metropolis Light"/>
                <a:cs typeface="Calibri" panose="020F0502020204030204" pitchFamily="34" charset="0"/>
              </a:rPr>
              <a:t>This causes the hair cells to die</a:t>
            </a:r>
          </a:p>
          <a:p>
            <a:pPr marL="0" indent="0">
              <a:spcBef>
                <a:spcPts val="554"/>
              </a:spcBef>
              <a:spcAft>
                <a:spcPts val="554"/>
              </a:spcAft>
              <a:buNone/>
            </a:pPr>
            <a:r>
              <a:rPr lang="en-US" sz="2000" dirty="0">
                <a:solidFill>
                  <a:srgbClr val="003341"/>
                </a:solidFill>
                <a:latin typeface="Metropolis Light"/>
                <a:cs typeface="Calibri" panose="020F0502020204030204" pitchFamily="34" charset="0"/>
              </a:rPr>
              <a:t>Resulting in vestibular/cochlear damage, vertigo, disequilibrium, tinnitus and profound irreversible hearing loss</a:t>
            </a:r>
          </a:p>
          <a:p>
            <a:pPr marL="0" indent="0">
              <a:spcBef>
                <a:spcPts val="554"/>
              </a:spcBef>
              <a:spcAft>
                <a:spcPts val="554"/>
              </a:spcAft>
              <a:buNone/>
            </a:pPr>
            <a:r>
              <a:rPr lang="en-US" sz="2000" dirty="0">
                <a:solidFill>
                  <a:srgbClr val="003341"/>
                </a:solidFill>
                <a:latin typeface="Metropolis Light"/>
                <a:cs typeface="Calibri" panose="020F0502020204030204" pitchFamily="34" charset="0"/>
              </a:rPr>
              <a:t>This is known as </a:t>
            </a:r>
            <a:r>
              <a:rPr lang="en-US" sz="2000" b="1" dirty="0">
                <a:solidFill>
                  <a:srgbClr val="009BA4"/>
                </a:solidFill>
                <a:latin typeface="Metropolis Light"/>
                <a:cs typeface="Calibri" panose="020F0502020204030204" pitchFamily="34" charset="0"/>
              </a:rPr>
              <a:t>Ototoxicity</a:t>
            </a:r>
          </a:p>
        </p:txBody>
      </p:sp>
      <p:pic>
        <p:nvPicPr>
          <p:cNvPr id="7" name="Picture 6">
            <a:extLst>
              <a:ext uri="{FF2B5EF4-FFF2-40B4-BE49-F238E27FC236}">
                <a16:creationId xmlns:a16="http://schemas.microsoft.com/office/drawing/2014/main" id="{32AAB3D7-0B0F-1102-2695-CC99900E1A1C}"/>
              </a:ext>
            </a:extLst>
          </p:cNvPr>
          <p:cNvPicPr>
            <a:picLocks noChangeAspect="1"/>
          </p:cNvPicPr>
          <p:nvPr/>
        </p:nvPicPr>
        <p:blipFill>
          <a:blip r:embed="rId3"/>
          <a:stretch>
            <a:fillRect/>
          </a:stretch>
        </p:blipFill>
        <p:spPr>
          <a:xfrm>
            <a:off x="7558712" y="2180347"/>
            <a:ext cx="3767214" cy="3926840"/>
          </a:xfrm>
          <a:prstGeom prst="rect">
            <a:avLst/>
          </a:prstGeom>
        </p:spPr>
      </p:pic>
    </p:spTree>
    <p:extLst>
      <p:ext uri="{BB962C8B-B14F-4D97-AF65-F5344CB8AC3E}">
        <p14:creationId xmlns:p14="http://schemas.microsoft.com/office/powerpoint/2010/main" val="4232481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15D8A-5970-C51D-E4A1-FFDE25BC42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481D017-95B3-1159-8CD6-E61AF3131915}"/>
              </a:ext>
            </a:extLst>
          </p:cNvPr>
          <p:cNvSpPr txBox="1"/>
          <p:nvPr/>
        </p:nvSpPr>
        <p:spPr>
          <a:xfrm>
            <a:off x="322319" y="660144"/>
            <a:ext cx="9120000" cy="1394036"/>
          </a:xfrm>
          <a:prstGeom prst="rect">
            <a:avLst/>
          </a:prstGeom>
          <a:noFill/>
        </p:spPr>
        <p:txBody>
          <a:bodyPr wrap="square" lIns="0" tIns="0" rIns="0" bIns="0" rtlCol="0" anchor="t">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3200" b="1">
                <a:solidFill>
                  <a:srgbClr val="003341"/>
                </a:solidFill>
                <a:latin typeface="Montserrat" panose="00000500000000000000" pitchFamily="2" charset="0"/>
                <a:cs typeface="Calibri" panose="020F0502020204030204" pitchFamily="34" charset="0"/>
              </a:rPr>
              <a:t>Effect of aminoglycoside antibiotics on individuals with m.1555A&gt;G gene variant </a:t>
            </a:r>
            <a:endParaRPr kumimoji="0" lang="en-US" sz="3200" b="1" i="0" u="none" strike="noStrike" kern="1200" cap="none" spc="0" normalizeH="0" baseline="0" noProof="0">
              <a:ln>
                <a:noFill/>
              </a:ln>
              <a:solidFill>
                <a:srgbClr val="003341"/>
              </a:solidFill>
              <a:effectLst/>
              <a:uLnTx/>
              <a:uFillTx/>
              <a:latin typeface="Montserrat" panose="00000500000000000000" pitchFamily="2" charset="0"/>
            </a:endParaRPr>
          </a:p>
        </p:txBody>
      </p:sp>
      <p:sp>
        <p:nvSpPr>
          <p:cNvPr id="30" name="TextBox 29">
            <a:extLst>
              <a:ext uri="{FF2B5EF4-FFF2-40B4-BE49-F238E27FC236}">
                <a16:creationId xmlns:a16="http://schemas.microsoft.com/office/drawing/2014/main" id="{E07F5ACE-E135-D401-8F5D-1E755BA9CA85}"/>
              </a:ext>
            </a:extLst>
          </p:cNvPr>
          <p:cNvSpPr txBox="1"/>
          <p:nvPr/>
        </p:nvSpPr>
        <p:spPr>
          <a:xfrm>
            <a:off x="6177525" y="4432223"/>
            <a:ext cx="3054499" cy="860044"/>
          </a:xfrm>
          <a:prstGeom prst="rect">
            <a:avLst/>
          </a:prstGeom>
          <a:noFill/>
        </p:spPr>
        <p:txBody>
          <a:bodyPr wrap="square" rtlCol="0">
            <a:spAutoFit/>
          </a:bodyPr>
          <a:lstStyle/>
          <a:p>
            <a:pPr algn="ctr" defTabSz="844062">
              <a:defRPr/>
            </a:pPr>
            <a:r>
              <a:rPr lang="en-GB" sz="1663" b="1">
                <a:solidFill>
                  <a:schemeClr val="bg1"/>
                </a:solidFill>
                <a:latin typeface="Montserrat" panose="00000500000000000000" pitchFamily="2" charset="0"/>
              </a:rPr>
              <a:t>Annual UK NICU admissions for </a:t>
            </a:r>
          </a:p>
          <a:p>
            <a:pPr algn="ctr" defTabSz="844062">
              <a:defRPr/>
            </a:pPr>
            <a:r>
              <a:rPr lang="en-GB" sz="1663" b="1">
                <a:solidFill>
                  <a:schemeClr val="bg1"/>
                </a:solidFill>
                <a:latin typeface="Montserrat" panose="00000500000000000000" pitchFamily="2" charset="0"/>
              </a:rPr>
              <a:t>suspected sepsis</a:t>
            </a:r>
            <a:r>
              <a:rPr lang="en-GB" sz="1400" b="1" baseline="30000">
                <a:solidFill>
                  <a:schemeClr val="bg1"/>
                </a:solidFill>
                <a:latin typeface="Montserrat" panose="00000500000000000000" pitchFamily="2" charset="0"/>
              </a:rPr>
              <a:t>5</a:t>
            </a:r>
          </a:p>
        </p:txBody>
      </p:sp>
      <p:sp>
        <p:nvSpPr>
          <p:cNvPr id="19" name="TextBox 18">
            <a:extLst>
              <a:ext uri="{FF2B5EF4-FFF2-40B4-BE49-F238E27FC236}">
                <a16:creationId xmlns:a16="http://schemas.microsoft.com/office/drawing/2014/main" id="{BDADFB7B-7DFF-DDCF-E6F3-48A8BC324A03}"/>
              </a:ext>
            </a:extLst>
          </p:cNvPr>
          <p:cNvSpPr txBox="1"/>
          <p:nvPr/>
        </p:nvSpPr>
        <p:spPr>
          <a:xfrm>
            <a:off x="346384"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THE CLINICAL NEED</a:t>
            </a:r>
          </a:p>
        </p:txBody>
      </p:sp>
      <p:grpSp>
        <p:nvGrpSpPr>
          <p:cNvPr id="3" name="Group 2">
            <a:extLst>
              <a:ext uri="{FF2B5EF4-FFF2-40B4-BE49-F238E27FC236}">
                <a16:creationId xmlns:a16="http://schemas.microsoft.com/office/drawing/2014/main" id="{B2F583C6-EF41-5388-4B47-739B1456FE18}"/>
              </a:ext>
            </a:extLst>
          </p:cNvPr>
          <p:cNvGrpSpPr/>
          <p:nvPr/>
        </p:nvGrpSpPr>
        <p:grpSpPr>
          <a:xfrm>
            <a:off x="657725" y="2287571"/>
            <a:ext cx="8083957" cy="4104534"/>
            <a:chOff x="1567847" y="1831668"/>
            <a:chExt cx="8388526" cy="4527128"/>
          </a:xfrm>
        </p:grpSpPr>
        <p:pic>
          <p:nvPicPr>
            <p:cNvPr id="5" name="Picture 4" descr="A picture containing text, clipart&#10;&#10;Description automatically generated">
              <a:extLst>
                <a:ext uri="{FF2B5EF4-FFF2-40B4-BE49-F238E27FC236}">
                  <a16:creationId xmlns:a16="http://schemas.microsoft.com/office/drawing/2014/main" id="{A9D86BF2-BBBA-1079-04E2-33444B8D0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847" y="2462973"/>
              <a:ext cx="2720176" cy="1551174"/>
            </a:xfrm>
            <a:prstGeom prst="rect">
              <a:avLst/>
            </a:prstGeom>
          </p:spPr>
        </p:pic>
        <p:grpSp>
          <p:nvGrpSpPr>
            <p:cNvPr id="6" name="Group 5">
              <a:extLst>
                <a:ext uri="{FF2B5EF4-FFF2-40B4-BE49-F238E27FC236}">
                  <a16:creationId xmlns:a16="http://schemas.microsoft.com/office/drawing/2014/main" id="{566A0667-777E-CD86-4F3C-25A4F91BE471}"/>
                </a:ext>
              </a:extLst>
            </p:cNvPr>
            <p:cNvGrpSpPr/>
            <p:nvPr/>
          </p:nvGrpSpPr>
          <p:grpSpPr>
            <a:xfrm>
              <a:off x="3657278" y="1831668"/>
              <a:ext cx="1994492" cy="2116872"/>
              <a:chOff x="2783832" y="1680210"/>
              <a:chExt cx="1893204" cy="2393991"/>
            </a:xfrm>
          </p:grpSpPr>
          <p:cxnSp>
            <p:nvCxnSpPr>
              <p:cNvPr id="49" name="Straight Connector 48">
                <a:extLst>
                  <a:ext uri="{FF2B5EF4-FFF2-40B4-BE49-F238E27FC236}">
                    <a16:creationId xmlns:a16="http://schemas.microsoft.com/office/drawing/2014/main" id="{C6229F09-5B2C-324C-AAC9-37D14F74F6B0}"/>
                  </a:ext>
                </a:extLst>
              </p:cNvPr>
              <p:cNvCxnSpPr>
                <a:cxnSpLocks/>
              </p:cNvCxnSpPr>
              <p:nvPr/>
            </p:nvCxnSpPr>
            <p:spPr>
              <a:xfrm>
                <a:off x="2783832" y="2860510"/>
                <a:ext cx="1431519" cy="16695"/>
              </a:xfrm>
              <a:prstGeom prst="line">
                <a:avLst/>
              </a:prstGeom>
              <a:noFill/>
              <a:ln w="38100" cap="flat" cmpd="sng" algn="ctr">
                <a:solidFill>
                  <a:srgbClr val="487177"/>
                </a:solidFill>
                <a:prstDash val="solid"/>
                <a:miter lim="800000"/>
              </a:ln>
              <a:effectLst/>
            </p:spPr>
          </p:cxnSp>
          <p:sp>
            <p:nvSpPr>
              <p:cNvPr id="50" name="Left Brace 49">
                <a:extLst>
                  <a:ext uri="{FF2B5EF4-FFF2-40B4-BE49-F238E27FC236}">
                    <a16:creationId xmlns:a16="http://schemas.microsoft.com/office/drawing/2014/main" id="{501892AA-4864-0C3A-3ACE-CEAFF3262BC8}"/>
                  </a:ext>
                </a:extLst>
              </p:cNvPr>
              <p:cNvSpPr/>
              <p:nvPr/>
            </p:nvSpPr>
            <p:spPr>
              <a:xfrm>
                <a:off x="4226875" y="1680210"/>
                <a:ext cx="450161" cy="2393991"/>
              </a:xfrm>
              <a:prstGeom prst="leftBrace">
                <a:avLst/>
              </a:prstGeom>
              <a:noFill/>
              <a:ln w="38100" cap="flat" cmpd="sng" algn="ctr">
                <a:solidFill>
                  <a:srgbClr val="48717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grpSp>
        <p:sp>
          <p:nvSpPr>
            <p:cNvPr id="8" name="TextBox 7">
              <a:extLst>
                <a:ext uri="{FF2B5EF4-FFF2-40B4-BE49-F238E27FC236}">
                  <a16:creationId xmlns:a16="http://schemas.microsoft.com/office/drawing/2014/main" id="{20D4C6D5-BF71-D6A8-9C28-68341D15BD74}"/>
                </a:ext>
              </a:extLst>
            </p:cNvPr>
            <p:cNvSpPr txBox="1"/>
            <p:nvPr/>
          </p:nvSpPr>
          <p:spPr>
            <a:xfrm>
              <a:off x="6374880" y="2479040"/>
              <a:ext cx="3291256"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444444"/>
                  </a:solidFill>
                  <a:effectLst/>
                  <a:uLnTx/>
                  <a:uFillTx/>
                </a:rPr>
                <a:t>m.1555</a:t>
              </a:r>
              <a:r>
                <a:rPr kumimoji="0" lang="en-GB" sz="1800" b="1" i="0" u="none" strike="noStrike" kern="0" cap="none" spc="0" normalizeH="0" baseline="0" noProof="0">
                  <a:ln>
                    <a:noFill/>
                  </a:ln>
                  <a:solidFill>
                    <a:srgbClr val="444444"/>
                  </a:solidFill>
                  <a:effectLst/>
                  <a:uLnTx/>
                  <a:uFillTx/>
                </a:rPr>
                <a:t>A</a:t>
              </a:r>
              <a:r>
                <a:rPr kumimoji="0" lang="en-GB" sz="1800" b="0" i="0" u="none" strike="noStrike" kern="0" cap="none" spc="0" normalizeH="0" baseline="0" noProof="0">
                  <a:ln>
                    <a:noFill/>
                  </a:ln>
                  <a:solidFill>
                    <a:srgbClr val="444444"/>
                  </a:solidFill>
                  <a:effectLst/>
                  <a:uLnTx/>
                  <a:uFillTx/>
                </a:rPr>
                <a:t> Wild type molecule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444444"/>
                  </a:solidFill>
                  <a:effectLst/>
                  <a:uLnTx/>
                  <a:uFillTx/>
                </a:rPr>
                <a:t> </a:t>
              </a:r>
              <a:r>
                <a:rPr kumimoji="0" lang="en-GB" sz="1200" b="0" i="1" u="none" strike="noStrike" kern="0" cap="none" spc="0" normalizeH="0" baseline="0" noProof="0">
                  <a:ln>
                    <a:noFill/>
                  </a:ln>
                  <a:solidFill>
                    <a:srgbClr val="444444"/>
                  </a:solidFill>
                  <a:effectLst/>
                  <a:uLnTx/>
                  <a:uFillTx/>
                </a:rPr>
                <a:t>(12s ribosomal RNA subunit)</a:t>
              </a:r>
              <a:endParaRPr kumimoji="0" lang="en-GB" sz="1800" b="0" i="1" u="none" strike="noStrike" kern="0" cap="none" spc="0" normalizeH="0" baseline="0" noProof="0">
                <a:ln>
                  <a:noFill/>
                </a:ln>
                <a:solidFill>
                  <a:prstClr val="black"/>
                </a:solidFill>
                <a:effectLst/>
                <a:uLnTx/>
                <a:uFillTx/>
              </a:endParaRPr>
            </a:p>
          </p:txBody>
        </p:sp>
        <p:cxnSp>
          <p:nvCxnSpPr>
            <p:cNvPr id="9" name="Straight Connector 8">
              <a:extLst>
                <a:ext uri="{FF2B5EF4-FFF2-40B4-BE49-F238E27FC236}">
                  <a16:creationId xmlns:a16="http://schemas.microsoft.com/office/drawing/2014/main" id="{7E2ED45B-9A0A-8F66-FA3D-01667671EFA3}"/>
                </a:ext>
              </a:extLst>
            </p:cNvPr>
            <p:cNvCxnSpPr>
              <a:cxnSpLocks/>
            </p:cNvCxnSpPr>
            <p:nvPr/>
          </p:nvCxnSpPr>
          <p:spPr>
            <a:xfrm>
              <a:off x="5587917" y="3765726"/>
              <a:ext cx="4368456" cy="0"/>
            </a:xfrm>
            <a:prstGeom prst="line">
              <a:avLst/>
            </a:prstGeom>
            <a:noFill/>
            <a:ln w="76200" cap="rnd" cmpd="sng" algn="ctr">
              <a:solidFill>
                <a:sysClr val="windowText" lastClr="000000"/>
              </a:solidFill>
              <a:prstDash val="solid"/>
              <a:miter lim="800000"/>
            </a:ln>
            <a:effectLst/>
          </p:spPr>
        </p:cxnSp>
        <p:grpSp>
          <p:nvGrpSpPr>
            <p:cNvPr id="10" name="Group 9">
              <a:extLst>
                <a:ext uri="{FF2B5EF4-FFF2-40B4-BE49-F238E27FC236}">
                  <a16:creationId xmlns:a16="http://schemas.microsoft.com/office/drawing/2014/main" id="{9397E6D0-63A7-5B75-1E59-899A1890E28A}"/>
                </a:ext>
              </a:extLst>
            </p:cNvPr>
            <p:cNvGrpSpPr/>
            <p:nvPr/>
          </p:nvGrpSpPr>
          <p:grpSpPr>
            <a:xfrm>
              <a:off x="4039059" y="4589492"/>
              <a:ext cx="1517654" cy="1028841"/>
              <a:chOff x="2783832" y="1680210"/>
              <a:chExt cx="1893204" cy="2393991"/>
            </a:xfrm>
          </p:grpSpPr>
          <p:cxnSp>
            <p:nvCxnSpPr>
              <p:cNvPr id="47" name="Straight Connector 46">
                <a:extLst>
                  <a:ext uri="{FF2B5EF4-FFF2-40B4-BE49-F238E27FC236}">
                    <a16:creationId xmlns:a16="http://schemas.microsoft.com/office/drawing/2014/main" id="{4C8346AA-C028-7051-252D-28D92B634E6C}"/>
                  </a:ext>
                </a:extLst>
              </p:cNvPr>
              <p:cNvCxnSpPr>
                <a:cxnSpLocks/>
              </p:cNvCxnSpPr>
              <p:nvPr/>
            </p:nvCxnSpPr>
            <p:spPr>
              <a:xfrm>
                <a:off x="2783832" y="2860510"/>
                <a:ext cx="1431519" cy="16695"/>
              </a:xfrm>
              <a:prstGeom prst="line">
                <a:avLst/>
              </a:prstGeom>
              <a:noFill/>
              <a:ln w="38100" cap="flat" cmpd="sng" algn="ctr">
                <a:solidFill>
                  <a:srgbClr val="FC0F0F"/>
                </a:solidFill>
                <a:prstDash val="solid"/>
                <a:miter lim="800000"/>
              </a:ln>
              <a:effectLst/>
            </p:spPr>
          </p:cxnSp>
          <p:sp>
            <p:nvSpPr>
              <p:cNvPr id="48" name="Left Brace 47">
                <a:extLst>
                  <a:ext uri="{FF2B5EF4-FFF2-40B4-BE49-F238E27FC236}">
                    <a16:creationId xmlns:a16="http://schemas.microsoft.com/office/drawing/2014/main" id="{3B75360F-36F5-91F2-60B3-FBAB62DF11F7}"/>
                  </a:ext>
                </a:extLst>
              </p:cNvPr>
              <p:cNvSpPr/>
              <p:nvPr/>
            </p:nvSpPr>
            <p:spPr>
              <a:xfrm>
                <a:off x="4226875" y="1680210"/>
                <a:ext cx="450161" cy="2393991"/>
              </a:xfrm>
              <a:prstGeom prst="leftBrace">
                <a:avLst/>
              </a:prstGeom>
              <a:noFill/>
              <a:ln w="38100" cap="flat" cmpd="sng" algn="ctr">
                <a:solidFill>
                  <a:srgbClr val="FC0F0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grpSp>
        <p:sp>
          <p:nvSpPr>
            <p:cNvPr id="11" name="TextBox 10">
              <a:extLst>
                <a:ext uri="{FF2B5EF4-FFF2-40B4-BE49-F238E27FC236}">
                  <a16:creationId xmlns:a16="http://schemas.microsoft.com/office/drawing/2014/main" id="{D0E3FEEB-FA53-5456-38B7-CCF3CF945A99}"/>
                </a:ext>
              </a:extLst>
            </p:cNvPr>
            <p:cNvSpPr txBox="1"/>
            <p:nvPr/>
          </p:nvSpPr>
          <p:spPr>
            <a:xfrm>
              <a:off x="6212859" y="3839389"/>
              <a:ext cx="3453277" cy="6110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444444"/>
                  </a:solidFill>
                  <a:effectLst/>
                  <a:uLnTx/>
                  <a:uFillTx/>
                </a:rPr>
                <a:t>m.1555</a:t>
              </a:r>
              <a:r>
                <a:rPr kumimoji="0" lang="en-GB" sz="1800" b="1" i="0" u="none" strike="noStrike" kern="0" cap="none" spc="0" normalizeH="0" baseline="0" noProof="0">
                  <a:ln>
                    <a:noFill/>
                  </a:ln>
                  <a:solidFill>
                    <a:srgbClr val="444444"/>
                  </a:solidFill>
                  <a:effectLst/>
                  <a:uLnTx/>
                  <a:uFillTx/>
                </a:rPr>
                <a:t>G</a:t>
              </a:r>
              <a:r>
                <a:rPr kumimoji="0" lang="en-GB" sz="1800" b="0" i="0" u="none" strike="noStrike" kern="0" cap="none" spc="0" normalizeH="0" baseline="0" noProof="0">
                  <a:ln>
                    <a:noFill/>
                  </a:ln>
                  <a:solidFill>
                    <a:srgbClr val="444444"/>
                  </a:solidFill>
                  <a:effectLst/>
                  <a:uLnTx/>
                  <a:uFillTx/>
                </a:rPr>
                <a:t> variant type molecule </a:t>
              </a:r>
              <a:r>
                <a:rPr kumimoji="0" lang="en-GB" sz="1200" b="0" i="1" u="none" strike="noStrike" kern="0" cap="none" spc="0" normalizeH="0" baseline="0" noProof="0">
                  <a:ln>
                    <a:noFill/>
                  </a:ln>
                  <a:solidFill>
                    <a:srgbClr val="444444"/>
                  </a:solidFill>
                  <a:effectLst/>
                  <a:uLnTx/>
                  <a:uFillTx/>
                </a:rPr>
                <a:t>(12s ribosomal RNA subunit)</a:t>
              </a:r>
              <a:endParaRPr kumimoji="0" lang="en-GB" sz="1800" b="0" i="1" u="none" strike="noStrike" kern="0" cap="none" spc="0" normalizeH="0" baseline="0" noProof="0">
                <a:ln>
                  <a:noFill/>
                </a:ln>
                <a:solidFill>
                  <a:prstClr val="black"/>
                </a:solidFill>
                <a:effectLst/>
                <a:uLnTx/>
                <a:uFillTx/>
              </a:endParaRPr>
            </a:p>
          </p:txBody>
        </p:sp>
        <p:sp>
          <p:nvSpPr>
            <p:cNvPr id="12" name="TextBox 11">
              <a:extLst>
                <a:ext uri="{FF2B5EF4-FFF2-40B4-BE49-F238E27FC236}">
                  <a16:creationId xmlns:a16="http://schemas.microsoft.com/office/drawing/2014/main" id="{F4E77D07-6B36-B391-CE1F-859BBB71EBA6}"/>
                </a:ext>
              </a:extLst>
            </p:cNvPr>
            <p:cNvSpPr txBox="1"/>
            <p:nvPr/>
          </p:nvSpPr>
          <p:spPr>
            <a:xfrm>
              <a:off x="6182063" y="5747760"/>
              <a:ext cx="3164305" cy="6110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444444"/>
                  </a:solidFill>
                  <a:effectLst/>
                  <a:uLnTx/>
                  <a:uFillTx/>
                </a:rPr>
                <a:t>Bacterial </a:t>
              </a:r>
              <a:r>
                <a:rPr lang="en-GB" sz="1800" kern="0">
                  <a:solidFill>
                    <a:srgbClr val="444444"/>
                  </a:solidFill>
                </a:rPr>
                <a:t>m</a:t>
              </a:r>
              <a:r>
                <a:rPr kumimoji="0" lang="en-GB" sz="1800" b="0" i="0" u="none" strike="noStrike" kern="0" cap="none" spc="0" normalizeH="0" baseline="0" noProof="0" err="1">
                  <a:ln>
                    <a:noFill/>
                  </a:ln>
                  <a:solidFill>
                    <a:srgbClr val="444444"/>
                  </a:solidFill>
                  <a:effectLst/>
                  <a:uLnTx/>
                  <a:uFillTx/>
                </a:rPr>
                <a:t>olecule</a:t>
              </a:r>
              <a:r>
                <a:rPr kumimoji="0" lang="en-GB" sz="1800" b="0" i="0" u="none" strike="noStrike" kern="0" cap="none" spc="0" normalizeH="0" baseline="0" noProof="0">
                  <a:ln>
                    <a:noFill/>
                  </a:ln>
                  <a:solidFill>
                    <a:srgbClr val="444444"/>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444444"/>
                  </a:solidFill>
                  <a:effectLst/>
                  <a:uLnTx/>
                  <a:uFillTx/>
                </a:rPr>
                <a:t>(16S ribosomal RNA subunit)</a:t>
              </a:r>
              <a:endParaRPr kumimoji="0" lang="en-GB"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59D56D99-9713-8247-854A-D25CD4A3B1E1}"/>
                </a:ext>
              </a:extLst>
            </p:cNvPr>
            <p:cNvSpPr txBox="1"/>
            <p:nvPr/>
          </p:nvSpPr>
          <p:spPr>
            <a:xfrm rot="19245651">
              <a:off x="2542702" y="4494955"/>
              <a:ext cx="1329593"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white"/>
                  </a:solidFill>
                  <a:effectLst/>
                  <a:uLnTx/>
                  <a:uFillTx/>
                </a:rPr>
                <a:t>Aminoglycoside</a:t>
              </a:r>
            </a:p>
          </p:txBody>
        </p:sp>
        <p:sp>
          <p:nvSpPr>
            <p:cNvPr id="14" name="Arrow: Pentagon 13">
              <a:extLst>
                <a:ext uri="{FF2B5EF4-FFF2-40B4-BE49-F238E27FC236}">
                  <a16:creationId xmlns:a16="http://schemas.microsoft.com/office/drawing/2014/main" id="{3DDFF8B0-F3F5-5C89-ACC3-CDAB82F6BD6A}"/>
                </a:ext>
              </a:extLst>
            </p:cNvPr>
            <p:cNvSpPr/>
            <p:nvPr/>
          </p:nvSpPr>
          <p:spPr>
            <a:xfrm rot="16200000">
              <a:off x="5620919" y="1902855"/>
              <a:ext cx="628940" cy="507401"/>
            </a:xfrm>
            <a:prstGeom prst="homePlate">
              <a:avLst/>
            </a:prstGeom>
            <a:gradFill flip="none" rotWithShape="1">
              <a:gsLst>
                <a:gs pos="0">
                  <a:sysClr val="window" lastClr="FFFFFF"/>
                </a:gs>
                <a:gs pos="17000">
                  <a:srgbClr val="5ECCFD"/>
                </a:gs>
                <a:gs pos="37000">
                  <a:srgbClr val="3BB7F1">
                    <a:alpha val="71000"/>
                  </a:srgbClr>
                </a:gs>
                <a:gs pos="58000">
                  <a:srgbClr val="17A2E4"/>
                </a:gs>
              </a:gsLst>
              <a:lin ang="8100000" scaled="1"/>
              <a:tileRect/>
            </a:gradFill>
            <a:ln w="12700" cap="flat" cmpd="sng" algn="ctr">
              <a:solidFill>
                <a:srgbClr val="009FE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6" name="Arrow: Pentagon 15">
              <a:extLst>
                <a:ext uri="{FF2B5EF4-FFF2-40B4-BE49-F238E27FC236}">
                  <a16:creationId xmlns:a16="http://schemas.microsoft.com/office/drawing/2014/main" id="{1B16DCCD-2C0D-F9EA-690D-8B297CCB4862}"/>
                </a:ext>
              </a:extLst>
            </p:cNvPr>
            <p:cNvSpPr/>
            <p:nvPr/>
          </p:nvSpPr>
          <p:spPr>
            <a:xfrm rot="16200000">
              <a:off x="6382992" y="1926778"/>
              <a:ext cx="628940" cy="507401"/>
            </a:xfrm>
            <a:prstGeom prst="homePlate">
              <a:avLst/>
            </a:prstGeom>
            <a:gradFill flip="none" rotWithShape="1">
              <a:gsLst>
                <a:gs pos="0">
                  <a:sysClr val="window" lastClr="FFFFFF"/>
                </a:gs>
                <a:gs pos="17000">
                  <a:srgbClr val="5ECCFD"/>
                </a:gs>
                <a:gs pos="37000">
                  <a:srgbClr val="3BB7F1">
                    <a:alpha val="71000"/>
                  </a:srgbClr>
                </a:gs>
                <a:gs pos="58000">
                  <a:srgbClr val="17A2E4"/>
                </a:gs>
              </a:gsLst>
              <a:lin ang="8100000" scaled="1"/>
              <a:tileRect/>
            </a:gradFill>
            <a:ln w="12700" cap="flat" cmpd="sng" algn="ctr">
              <a:solidFill>
                <a:srgbClr val="009FE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Arrow: Pentagon 16">
              <a:extLst>
                <a:ext uri="{FF2B5EF4-FFF2-40B4-BE49-F238E27FC236}">
                  <a16:creationId xmlns:a16="http://schemas.microsoft.com/office/drawing/2014/main" id="{B82E15A5-A627-2595-FBA7-9FCA57DEBC4B}"/>
                </a:ext>
              </a:extLst>
            </p:cNvPr>
            <p:cNvSpPr/>
            <p:nvPr/>
          </p:nvSpPr>
          <p:spPr>
            <a:xfrm rot="16200000">
              <a:off x="7131784" y="1895300"/>
              <a:ext cx="628940" cy="507401"/>
            </a:xfrm>
            <a:prstGeom prst="homePlate">
              <a:avLst/>
            </a:prstGeom>
            <a:gradFill flip="none" rotWithShape="1">
              <a:gsLst>
                <a:gs pos="0">
                  <a:sysClr val="window" lastClr="FFFFFF"/>
                </a:gs>
                <a:gs pos="17000">
                  <a:srgbClr val="5ECCFD"/>
                </a:gs>
                <a:gs pos="37000">
                  <a:srgbClr val="3BB7F1">
                    <a:alpha val="71000"/>
                  </a:srgbClr>
                </a:gs>
                <a:gs pos="58000">
                  <a:srgbClr val="17A2E4"/>
                </a:gs>
              </a:gsLst>
              <a:lin ang="8100000" scaled="1"/>
              <a:tileRect/>
            </a:gradFill>
            <a:ln w="12700" cap="flat" cmpd="sng" algn="ctr">
              <a:solidFill>
                <a:srgbClr val="009FE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8" name="Arrow: Pentagon 17">
              <a:extLst>
                <a:ext uri="{FF2B5EF4-FFF2-40B4-BE49-F238E27FC236}">
                  <a16:creationId xmlns:a16="http://schemas.microsoft.com/office/drawing/2014/main" id="{98DE31DD-E373-E4F9-BD38-F569FB3104E3}"/>
                </a:ext>
              </a:extLst>
            </p:cNvPr>
            <p:cNvSpPr/>
            <p:nvPr/>
          </p:nvSpPr>
          <p:spPr>
            <a:xfrm rot="16200000">
              <a:off x="9319001" y="1905793"/>
              <a:ext cx="628940" cy="507401"/>
            </a:xfrm>
            <a:prstGeom prst="homePlate">
              <a:avLst/>
            </a:prstGeom>
            <a:gradFill flip="none" rotWithShape="1">
              <a:gsLst>
                <a:gs pos="0">
                  <a:sysClr val="window" lastClr="FFFFFF"/>
                </a:gs>
                <a:gs pos="17000">
                  <a:srgbClr val="5ECCFD"/>
                </a:gs>
                <a:gs pos="37000">
                  <a:srgbClr val="3BB7F1">
                    <a:alpha val="71000"/>
                  </a:srgbClr>
                </a:gs>
                <a:gs pos="58000">
                  <a:srgbClr val="17A2E4"/>
                </a:gs>
              </a:gsLst>
              <a:lin ang="8100000" scaled="1"/>
              <a:tileRect/>
            </a:gradFill>
            <a:ln w="12700" cap="flat" cmpd="sng" algn="ctr">
              <a:solidFill>
                <a:srgbClr val="009FE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0" name="Arrow: Pentagon 19">
              <a:extLst>
                <a:ext uri="{FF2B5EF4-FFF2-40B4-BE49-F238E27FC236}">
                  <a16:creationId xmlns:a16="http://schemas.microsoft.com/office/drawing/2014/main" id="{AE18D539-A99A-E558-1B88-52205E7112A8}"/>
                </a:ext>
              </a:extLst>
            </p:cNvPr>
            <p:cNvSpPr/>
            <p:nvPr/>
          </p:nvSpPr>
          <p:spPr>
            <a:xfrm rot="16200000">
              <a:off x="8581996" y="1905792"/>
              <a:ext cx="628940" cy="507401"/>
            </a:xfrm>
            <a:prstGeom prst="homePlate">
              <a:avLst/>
            </a:prstGeom>
            <a:gradFill flip="none" rotWithShape="1">
              <a:gsLst>
                <a:gs pos="0">
                  <a:sysClr val="window" lastClr="FFFFFF"/>
                </a:gs>
                <a:gs pos="17000">
                  <a:srgbClr val="5ECCFD"/>
                </a:gs>
                <a:gs pos="37000">
                  <a:srgbClr val="3BB7F1">
                    <a:alpha val="71000"/>
                  </a:srgbClr>
                </a:gs>
                <a:gs pos="58000">
                  <a:srgbClr val="17A2E4"/>
                </a:gs>
              </a:gsLst>
              <a:lin ang="8100000" scaled="1"/>
              <a:tileRect/>
            </a:gradFill>
            <a:ln w="12700" cap="flat" cmpd="sng" algn="ctr">
              <a:solidFill>
                <a:srgbClr val="009FE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2" name="Arrow: Pentagon 21">
              <a:extLst>
                <a:ext uri="{FF2B5EF4-FFF2-40B4-BE49-F238E27FC236}">
                  <a16:creationId xmlns:a16="http://schemas.microsoft.com/office/drawing/2014/main" id="{3D09A22C-27F1-3989-1AB3-9C9DBA970060}"/>
                </a:ext>
              </a:extLst>
            </p:cNvPr>
            <p:cNvSpPr/>
            <p:nvPr/>
          </p:nvSpPr>
          <p:spPr>
            <a:xfrm rot="16200000">
              <a:off x="7841767" y="1895298"/>
              <a:ext cx="628940" cy="507401"/>
            </a:xfrm>
            <a:prstGeom prst="homePlate">
              <a:avLst/>
            </a:prstGeom>
            <a:gradFill flip="none" rotWithShape="1">
              <a:gsLst>
                <a:gs pos="0">
                  <a:sysClr val="window" lastClr="FFFFFF"/>
                </a:gs>
                <a:gs pos="17000">
                  <a:srgbClr val="5ECCFD"/>
                </a:gs>
                <a:gs pos="37000">
                  <a:srgbClr val="3BB7F1">
                    <a:alpha val="71000"/>
                  </a:srgbClr>
                </a:gs>
                <a:gs pos="58000">
                  <a:srgbClr val="17A2E4"/>
                </a:gs>
              </a:gsLst>
              <a:lin ang="8100000" scaled="1"/>
              <a:tileRect/>
            </a:gradFill>
            <a:ln w="12700" cap="flat" cmpd="sng" algn="ctr">
              <a:solidFill>
                <a:srgbClr val="009FE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cxnSp>
          <p:nvCxnSpPr>
            <p:cNvPr id="23" name="Straight Connector 22">
              <a:extLst>
                <a:ext uri="{FF2B5EF4-FFF2-40B4-BE49-F238E27FC236}">
                  <a16:creationId xmlns:a16="http://schemas.microsoft.com/office/drawing/2014/main" id="{AC03AA14-C3FF-0E41-6C52-CAE10F1E1B5A}"/>
                </a:ext>
              </a:extLst>
            </p:cNvPr>
            <p:cNvCxnSpPr>
              <a:cxnSpLocks/>
            </p:cNvCxnSpPr>
            <p:nvPr/>
          </p:nvCxnSpPr>
          <p:spPr>
            <a:xfrm>
              <a:off x="5587917" y="2468456"/>
              <a:ext cx="4346313" cy="0"/>
            </a:xfrm>
            <a:prstGeom prst="line">
              <a:avLst/>
            </a:prstGeom>
            <a:noFill/>
            <a:ln w="76200" cap="rnd" cmpd="sng" algn="ctr">
              <a:solidFill>
                <a:sysClr val="windowText" lastClr="000000"/>
              </a:solidFill>
              <a:prstDash val="solid"/>
              <a:miter lim="800000"/>
            </a:ln>
            <a:effectLst/>
          </p:spPr>
        </p:cxnSp>
        <p:sp>
          <p:nvSpPr>
            <p:cNvPr id="24" name="Isosceles Triangle 23">
              <a:extLst>
                <a:ext uri="{FF2B5EF4-FFF2-40B4-BE49-F238E27FC236}">
                  <a16:creationId xmlns:a16="http://schemas.microsoft.com/office/drawing/2014/main" id="{38BC140F-FAB1-1BC0-76F8-8F2E77EA8C42}"/>
                </a:ext>
              </a:extLst>
            </p:cNvPr>
            <p:cNvSpPr/>
            <p:nvPr/>
          </p:nvSpPr>
          <p:spPr>
            <a:xfrm>
              <a:off x="5652025" y="3218831"/>
              <a:ext cx="561091" cy="517417"/>
            </a:xfrm>
            <a:prstGeom prst="triangle">
              <a:avLst/>
            </a:prstGeom>
            <a:gradFill flip="none" rotWithShape="1">
              <a:gsLst>
                <a:gs pos="0">
                  <a:sysClr val="window" lastClr="FFFFFF"/>
                </a:gs>
                <a:gs pos="17000">
                  <a:srgbClr val="5ECCFD"/>
                </a:gs>
                <a:gs pos="35000">
                  <a:srgbClr val="3BB7F1">
                    <a:alpha val="71000"/>
                  </a:srgbClr>
                </a:gs>
                <a:gs pos="62000">
                  <a:srgbClr val="17A2E4"/>
                </a:gs>
              </a:gsLst>
              <a:lin ang="2700000" scaled="1"/>
              <a:tileRect/>
            </a:grad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5" name="Isosceles Triangle 24">
              <a:extLst>
                <a:ext uri="{FF2B5EF4-FFF2-40B4-BE49-F238E27FC236}">
                  <a16:creationId xmlns:a16="http://schemas.microsoft.com/office/drawing/2014/main" id="{38816465-EBC8-1617-A268-93083C186D1E}"/>
                </a:ext>
              </a:extLst>
            </p:cNvPr>
            <p:cNvSpPr/>
            <p:nvPr/>
          </p:nvSpPr>
          <p:spPr>
            <a:xfrm>
              <a:off x="6386836" y="3218831"/>
              <a:ext cx="561091" cy="517417"/>
            </a:xfrm>
            <a:prstGeom prst="triangle">
              <a:avLst/>
            </a:prstGeom>
            <a:gradFill flip="none" rotWithShape="1">
              <a:gsLst>
                <a:gs pos="0">
                  <a:sysClr val="window" lastClr="FFFFFF"/>
                </a:gs>
                <a:gs pos="17000">
                  <a:srgbClr val="5ECCFD"/>
                </a:gs>
                <a:gs pos="35000">
                  <a:srgbClr val="3BB7F1">
                    <a:alpha val="71000"/>
                  </a:srgbClr>
                </a:gs>
                <a:gs pos="62000">
                  <a:srgbClr val="17A2E4"/>
                </a:gs>
              </a:gsLst>
              <a:lin ang="2700000" scaled="1"/>
              <a:tileRect/>
            </a:grad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6" name="Isosceles Triangle 25">
              <a:extLst>
                <a:ext uri="{FF2B5EF4-FFF2-40B4-BE49-F238E27FC236}">
                  <a16:creationId xmlns:a16="http://schemas.microsoft.com/office/drawing/2014/main" id="{E2E6394B-1D58-F20A-5019-DF359AF52A1E}"/>
                </a:ext>
              </a:extLst>
            </p:cNvPr>
            <p:cNvSpPr/>
            <p:nvPr/>
          </p:nvSpPr>
          <p:spPr>
            <a:xfrm>
              <a:off x="7121647" y="3218831"/>
              <a:ext cx="561091" cy="517417"/>
            </a:xfrm>
            <a:prstGeom prst="triangle">
              <a:avLst/>
            </a:prstGeom>
            <a:gradFill flip="none" rotWithShape="1">
              <a:gsLst>
                <a:gs pos="0">
                  <a:sysClr val="window" lastClr="FFFFFF"/>
                </a:gs>
                <a:gs pos="17000">
                  <a:srgbClr val="5ECCFD"/>
                </a:gs>
                <a:gs pos="35000">
                  <a:srgbClr val="3BB7F1">
                    <a:alpha val="71000"/>
                  </a:srgbClr>
                </a:gs>
                <a:gs pos="62000">
                  <a:srgbClr val="17A2E4"/>
                </a:gs>
              </a:gsLst>
              <a:lin ang="2700000" scaled="1"/>
              <a:tileRect/>
            </a:grad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7" name="Isosceles Triangle 26">
              <a:extLst>
                <a:ext uri="{FF2B5EF4-FFF2-40B4-BE49-F238E27FC236}">
                  <a16:creationId xmlns:a16="http://schemas.microsoft.com/office/drawing/2014/main" id="{A3629BCB-DCD7-6867-58F8-4F01269EF26E}"/>
                </a:ext>
              </a:extLst>
            </p:cNvPr>
            <p:cNvSpPr/>
            <p:nvPr/>
          </p:nvSpPr>
          <p:spPr>
            <a:xfrm>
              <a:off x="7856458" y="3218831"/>
              <a:ext cx="561091" cy="517417"/>
            </a:xfrm>
            <a:prstGeom prst="triangle">
              <a:avLst/>
            </a:prstGeom>
            <a:gradFill flip="none" rotWithShape="1">
              <a:gsLst>
                <a:gs pos="0">
                  <a:sysClr val="window" lastClr="FFFFFF"/>
                </a:gs>
                <a:gs pos="17000">
                  <a:srgbClr val="5ECCFD"/>
                </a:gs>
                <a:gs pos="35000">
                  <a:srgbClr val="3BB7F1">
                    <a:alpha val="71000"/>
                  </a:srgbClr>
                </a:gs>
                <a:gs pos="62000">
                  <a:srgbClr val="17A2E4"/>
                </a:gs>
              </a:gsLst>
              <a:lin ang="2700000" scaled="1"/>
              <a:tileRect/>
            </a:grad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8" name="Isosceles Triangle 27">
              <a:extLst>
                <a:ext uri="{FF2B5EF4-FFF2-40B4-BE49-F238E27FC236}">
                  <a16:creationId xmlns:a16="http://schemas.microsoft.com/office/drawing/2014/main" id="{B5CEAFB2-7660-763D-519D-1EA3863F3345}"/>
                </a:ext>
              </a:extLst>
            </p:cNvPr>
            <p:cNvSpPr/>
            <p:nvPr/>
          </p:nvSpPr>
          <p:spPr>
            <a:xfrm>
              <a:off x="8591269" y="3218831"/>
              <a:ext cx="561091" cy="517417"/>
            </a:xfrm>
            <a:prstGeom prst="triangle">
              <a:avLst/>
            </a:prstGeom>
            <a:gradFill flip="none" rotWithShape="1">
              <a:gsLst>
                <a:gs pos="0">
                  <a:sysClr val="window" lastClr="FFFFFF"/>
                </a:gs>
                <a:gs pos="17000">
                  <a:srgbClr val="5ECCFD"/>
                </a:gs>
                <a:gs pos="35000">
                  <a:srgbClr val="3BB7F1">
                    <a:alpha val="71000"/>
                  </a:srgbClr>
                </a:gs>
                <a:gs pos="62000">
                  <a:srgbClr val="17A2E4"/>
                </a:gs>
              </a:gsLst>
              <a:lin ang="2700000" scaled="1"/>
              <a:tileRect/>
            </a:grad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9" name="Isosceles Triangle 28">
              <a:extLst>
                <a:ext uri="{FF2B5EF4-FFF2-40B4-BE49-F238E27FC236}">
                  <a16:creationId xmlns:a16="http://schemas.microsoft.com/office/drawing/2014/main" id="{57368705-8C0A-D5B5-DC50-F7C9EA8468AE}"/>
                </a:ext>
              </a:extLst>
            </p:cNvPr>
            <p:cNvSpPr/>
            <p:nvPr/>
          </p:nvSpPr>
          <p:spPr>
            <a:xfrm>
              <a:off x="9326080" y="3218831"/>
              <a:ext cx="561091" cy="517417"/>
            </a:xfrm>
            <a:prstGeom prst="triangle">
              <a:avLst/>
            </a:prstGeom>
            <a:gradFill flip="none" rotWithShape="1">
              <a:gsLst>
                <a:gs pos="0">
                  <a:sysClr val="window" lastClr="FFFFFF"/>
                </a:gs>
                <a:gs pos="17000">
                  <a:srgbClr val="5ECCFD"/>
                </a:gs>
                <a:gs pos="35000">
                  <a:srgbClr val="3BB7F1">
                    <a:alpha val="71000"/>
                  </a:srgbClr>
                </a:gs>
                <a:gs pos="62000">
                  <a:srgbClr val="17A2E4"/>
                </a:gs>
              </a:gsLst>
              <a:lin ang="2700000" scaled="1"/>
              <a:tileRect/>
            </a:grad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31" name="Oval 30">
              <a:extLst>
                <a:ext uri="{FF2B5EF4-FFF2-40B4-BE49-F238E27FC236}">
                  <a16:creationId xmlns:a16="http://schemas.microsoft.com/office/drawing/2014/main" id="{4DDDB2B9-35E6-CCD6-B6F5-7815605F7C7F}"/>
                </a:ext>
              </a:extLst>
            </p:cNvPr>
            <p:cNvSpPr/>
            <p:nvPr/>
          </p:nvSpPr>
          <p:spPr>
            <a:xfrm>
              <a:off x="5590807" y="4557163"/>
              <a:ext cx="1208846" cy="1215444"/>
            </a:xfrm>
            <a:prstGeom prst="ellipse">
              <a:avLst/>
            </a:prstGeom>
            <a:gradFill flip="none" rotWithShape="1">
              <a:gsLst>
                <a:gs pos="0">
                  <a:sysClr val="window" lastClr="FFFFFF"/>
                </a:gs>
                <a:gs pos="46000">
                  <a:srgbClr val="9E5FCE"/>
                </a:gs>
                <a:gs pos="23000">
                  <a:srgbClr val="AE79D5">
                    <a:alpha val="82000"/>
                  </a:srgbClr>
                </a:gs>
                <a:gs pos="83000">
                  <a:srgbClr val="8E45C7"/>
                </a:gs>
              </a:gsLst>
              <a:lin ang="5400000" scaled="1"/>
              <a:tileRect/>
            </a:gradFill>
            <a:ln w="12700" cap="flat" cmpd="sng" algn="ctr">
              <a:solidFill>
                <a:srgbClr val="8E45C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32" name="Isosceles Triangle 31">
              <a:extLst>
                <a:ext uri="{FF2B5EF4-FFF2-40B4-BE49-F238E27FC236}">
                  <a16:creationId xmlns:a16="http://schemas.microsoft.com/office/drawing/2014/main" id="{F5B0F0C9-C86A-7B35-3D35-9D6A7E336986}"/>
                </a:ext>
              </a:extLst>
            </p:cNvPr>
            <p:cNvSpPr/>
            <p:nvPr/>
          </p:nvSpPr>
          <p:spPr>
            <a:xfrm>
              <a:off x="6211114" y="5216486"/>
              <a:ext cx="561091" cy="517417"/>
            </a:xfrm>
            <a:prstGeom prst="triangle">
              <a:avLst/>
            </a:prstGeom>
            <a:gradFill flip="none" rotWithShape="1">
              <a:gsLst>
                <a:gs pos="0">
                  <a:sysClr val="window" lastClr="FFFFFF"/>
                </a:gs>
                <a:gs pos="47000">
                  <a:srgbClr val="FF7676"/>
                </a:gs>
                <a:gs pos="83000">
                  <a:srgbClr val="FF2727"/>
                </a:gs>
              </a:gsLst>
              <a:lin ang="2700000" scaled="1"/>
              <a:tileRect/>
            </a:gradFill>
            <a:ln w="9525" cap="flat" cmpd="sng" algn="ctr">
              <a:solidFill>
                <a:srgbClr val="FF27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33" name="Isosceles Triangle 32">
              <a:extLst>
                <a:ext uri="{FF2B5EF4-FFF2-40B4-BE49-F238E27FC236}">
                  <a16:creationId xmlns:a16="http://schemas.microsoft.com/office/drawing/2014/main" id="{9737CB29-F640-8984-0A66-F36BF6027AD6}"/>
                </a:ext>
              </a:extLst>
            </p:cNvPr>
            <p:cNvSpPr/>
            <p:nvPr/>
          </p:nvSpPr>
          <p:spPr>
            <a:xfrm rot="19536013">
              <a:off x="3464477" y="5275599"/>
              <a:ext cx="561091" cy="517417"/>
            </a:xfrm>
            <a:prstGeom prst="triangle">
              <a:avLst/>
            </a:prstGeom>
            <a:solidFill>
              <a:sysClr val="window" lastClr="FFFFFF"/>
            </a:soli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34" name="Isosceles Triangle 33">
              <a:extLst>
                <a:ext uri="{FF2B5EF4-FFF2-40B4-BE49-F238E27FC236}">
                  <a16:creationId xmlns:a16="http://schemas.microsoft.com/office/drawing/2014/main" id="{03F15AA1-E4A6-6370-120D-595DBA05CD76}"/>
                </a:ext>
              </a:extLst>
            </p:cNvPr>
            <p:cNvSpPr/>
            <p:nvPr/>
          </p:nvSpPr>
          <p:spPr>
            <a:xfrm rot="19201535">
              <a:off x="3764932" y="5056672"/>
              <a:ext cx="561091" cy="517417"/>
            </a:xfrm>
            <a:prstGeom prst="triangle">
              <a:avLst/>
            </a:prstGeom>
            <a:solidFill>
              <a:sysClr val="window" lastClr="FFFFFF"/>
            </a:soli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35" name="Isosceles Triangle 34">
              <a:extLst>
                <a:ext uri="{FF2B5EF4-FFF2-40B4-BE49-F238E27FC236}">
                  <a16:creationId xmlns:a16="http://schemas.microsoft.com/office/drawing/2014/main" id="{7F041634-FCC3-BD23-0FA7-0067B387F4F0}"/>
                </a:ext>
              </a:extLst>
            </p:cNvPr>
            <p:cNvSpPr/>
            <p:nvPr/>
          </p:nvSpPr>
          <p:spPr>
            <a:xfrm>
              <a:off x="5669176" y="5216486"/>
              <a:ext cx="561091" cy="517417"/>
            </a:xfrm>
            <a:prstGeom prst="triangle">
              <a:avLst/>
            </a:prstGeom>
            <a:gradFill flip="none" rotWithShape="1">
              <a:gsLst>
                <a:gs pos="0">
                  <a:sysClr val="window" lastClr="FFFFFF"/>
                </a:gs>
                <a:gs pos="47000">
                  <a:srgbClr val="FF7676"/>
                </a:gs>
                <a:gs pos="83000">
                  <a:srgbClr val="FF2727"/>
                </a:gs>
              </a:gsLst>
              <a:lin ang="2700000" scaled="1"/>
              <a:tileRect/>
            </a:gradFill>
            <a:ln w="9525" cap="flat" cmpd="sng" algn="ctr">
              <a:solidFill>
                <a:srgbClr val="FF27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36" name="Isosceles Triangle 35">
              <a:extLst>
                <a:ext uri="{FF2B5EF4-FFF2-40B4-BE49-F238E27FC236}">
                  <a16:creationId xmlns:a16="http://schemas.microsoft.com/office/drawing/2014/main" id="{68EF167C-73E6-C082-F16D-B0AD14E23383}"/>
                </a:ext>
              </a:extLst>
            </p:cNvPr>
            <p:cNvSpPr/>
            <p:nvPr/>
          </p:nvSpPr>
          <p:spPr>
            <a:xfrm>
              <a:off x="9331779" y="5218811"/>
              <a:ext cx="561091" cy="517417"/>
            </a:xfrm>
            <a:prstGeom prst="triangle">
              <a:avLst/>
            </a:prstGeom>
            <a:gradFill flip="none" rotWithShape="1">
              <a:gsLst>
                <a:gs pos="0">
                  <a:sysClr val="window" lastClr="FFFFFF"/>
                </a:gs>
                <a:gs pos="47000">
                  <a:srgbClr val="FF7676"/>
                </a:gs>
                <a:gs pos="83000">
                  <a:srgbClr val="FF2727"/>
                </a:gs>
              </a:gsLst>
              <a:lin ang="2700000" scaled="1"/>
              <a:tileRect/>
            </a:gradFill>
            <a:ln w="9525" cap="flat" cmpd="sng" algn="ctr">
              <a:solidFill>
                <a:srgbClr val="FF27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37" name="Isosceles Triangle 36">
              <a:extLst>
                <a:ext uri="{FF2B5EF4-FFF2-40B4-BE49-F238E27FC236}">
                  <a16:creationId xmlns:a16="http://schemas.microsoft.com/office/drawing/2014/main" id="{7F376A75-C79E-61C0-20CD-3C44B758B80A}"/>
                </a:ext>
              </a:extLst>
            </p:cNvPr>
            <p:cNvSpPr/>
            <p:nvPr/>
          </p:nvSpPr>
          <p:spPr>
            <a:xfrm>
              <a:off x="8789841" y="5218811"/>
              <a:ext cx="561091" cy="517417"/>
            </a:xfrm>
            <a:prstGeom prst="triangle">
              <a:avLst/>
            </a:prstGeom>
            <a:gradFill flip="none" rotWithShape="1">
              <a:gsLst>
                <a:gs pos="0">
                  <a:sysClr val="window" lastClr="FFFFFF"/>
                </a:gs>
                <a:gs pos="47000">
                  <a:srgbClr val="FF7676"/>
                </a:gs>
                <a:gs pos="83000">
                  <a:srgbClr val="FF2727"/>
                </a:gs>
              </a:gsLst>
              <a:lin ang="2700000" scaled="1"/>
              <a:tileRect/>
            </a:gradFill>
            <a:ln w="9525" cap="flat" cmpd="sng" algn="ctr">
              <a:solidFill>
                <a:srgbClr val="FF27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38" name="Isosceles Triangle 37">
              <a:extLst>
                <a:ext uri="{FF2B5EF4-FFF2-40B4-BE49-F238E27FC236}">
                  <a16:creationId xmlns:a16="http://schemas.microsoft.com/office/drawing/2014/main" id="{0370286C-AD2E-37A4-ADBA-EBFD72A2A897}"/>
                </a:ext>
              </a:extLst>
            </p:cNvPr>
            <p:cNvSpPr/>
            <p:nvPr/>
          </p:nvSpPr>
          <p:spPr>
            <a:xfrm>
              <a:off x="7761215" y="5212175"/>
              <a:ext cx="561091" cy="517417"/>
            </a:xfrm>
            <a:prstGeom prst="triangle">
              <a:avLst/>
            </a:prstGeom>
            <a:gradFill flip="none" rotWithShape="1">
              <a:gsLst>
                <a:gs pos="0">
                  <a:sysClr val="window" lastClr="FFFFFF"/>
                </a:gs>
                <a:gs pos="47000">
                  <a:srgbClr val="FF7676"/>
                </a:gs>
                <a:gs pos="83000">
                  <a:srgbClr val="FF2727"/>
                </a:gs>
              </a:gsLst>
              <a:lin ang="2700000" scaled="1"/>
              <a:tileRect/>
            </a:gradFill>
            <a:ln w="9525" cap="flat" cmpd="sng" algn="ctr">
              <a:solidFill>
                <a:srgbClr val="FF27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39" name="Isosceles Triangle 38">
              <a:extLst>
                <a:ext uri="{FF2B5EF4-FFF2-40B4-BE49-F238E27FC236}">
                  <a16:creationId xmlns:a16="http://schemas.microsoft.com/office/drawing/2014/main" id="{EF3A8869-41AF-CB1A-E023-88B0E1615E91}"/>
                </a:ext>
              </a:extLst>
            </p:cNvPr>
            <p:cNvSpPr/>
            <p:nvPr/>
          </p:nvSpPr>
          <p:spPr>
            <a:xfrm>
              <a:off x="7219277" y="5212175"/>
              <a:ext cx="561091" cy="517417"/>
            </a:xfrm>
            <a:prstGeom prst="triangle">
              <a:avLst/>
            </a:prstGeom>
            <a:gradFill flip="none" rotWithShape="1">
              <a:gsLst>
                <a:gs pos="0">
                  <a:sysClr val="window" lastClr="FFFFFF"/>
                </a:gs>
                <a:gs pos="47000">
                  <a:srgbClr val="FF7676"/>
                </a:gs>
                <a:gs pos="83000">
                  <a:srgbClr val="FF2727"/>
                </a:gs>
              </a:gsLst>
              <a:lin ang="2700000" scaled="1"/>
              <a:tileRect/>
            </a:gradFill>
            <a:ln w="9525" cap="flat" cmpd="sng" algn="ctr">
              <a:solidFill>
                <a:srgbClr val="FF27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cxnSp>
          <p:nvCxnSpPr>
            <p:cNvPr id="40" name="Straight Connector 39">
              <a:extLst>
                <a:ext uri="{FF2B5EF4-FFF2-40B4-BE49-F238E27FC236}">
                  <a16:creationId xmlns:a16="http://schemas.microsoft.com/office/drawing/2014/main" id="{A4DDCCB0-9C36-CE72-91E2-2E3C583649A6}"/>
                </a:ext>
              </a:extLst>
            </p:cNvPr>
            <p:cNvCxnSpPr>
              <a:cxnSpLocks/>
            </p:cNvCxnSpPr>
            <p:nvPr/>
          </p:nvCxnSpPr>
          <p:spPr>
            <a:xfrm>
              <a:off x="5587917" y="5756966"/>
              <a:ext cx="4368456" cy="0"/>
            </a:xfrm>
            <a:prstGeom prst="line">
              <a:avLst/>
            </a:prstGeom>
            <a:noFill/>
            <a:ln w="76200" cap="rnd" cmpd="sng" algn="ctr">
              <a:solidFill>
                <a:sysClr val="windowText" lastClr="000000"/>
              </a:solidFill>
              <a:prstDash val="solid"/>
              <a:miter lim="800000"/>
            </a:ln>
            <a:effectLst/>
          </p:spPr>
        </p:cxnSp>
        <p:grpSp>
          <p:nvGrpSpPr>
            <p:cNvPr id="41" name="Group 40">
              <a:extLst>
                <a:ext uri="{FF2B5EF4-FFF2-40B4-BE49-F238E27FC236}">
                  <a16:creationId xmlns:a16="http://schemas.microsoft.com/office/drawing/2014/main" id="{BD845E6A-EF62-4409-227B-C636EE755F5D}"/>
                </a:ext>
              </a:extLst>
            </p:cNvPr>
            <p:cNvGrpSpPr/>
            <p:nvPr/>
          </p:nvGrpSpPr>
          <p:grpSpPr>
            <a:xfrm rot="19515558">
              <a:off x="2092105" y="4195699"/>
              <a:ext cx="1606001" cy="1668007"/>
              <a:chOff x="3955072" y="5167866"/>
              <a:chExt cx="1222453" cy="1220966"/>
            </a:xfrm>
          </p:grpSpPr>
          <p:sp>
            <p:nvSpPr>
              <p:cNvPr id="43" name="Oval 42">
                <a:extLst>
                  <a:ext uri="{FF2B5EF4-FFF2-40B4-BE49-F238E27FC236}">
                    <a16:creationId xmlns:a16="http://schemas.microsoft.com/office/drawing/2014/main" id="{9094603D-2129-66E1-55EC-AC3826CEA1C9}"/>
                  </a:ext>
                </a:extLst>
              </p:cNvPr>
              <p:cNvSpPr/>
              <p:nvPr/>
            </p:nvSpPr>
            <p:spPr>
              <a:xfrm>
                <a:off x="3955072" y="5167866"/>
                <a:ext cx="1208846" cy="1215444"/>
              </a:xfrm>
              <a:prstGeom prst="ellipse">
                <a:avLst/>
              </a:prstGeom>
              <a:gradFill flip="none" rotWithShape="1">
                <a:gsLst>
                  <a:gs pos="0">
                    <a:sysClr val="window" lastClr="FFFFFF"/>
                  </a:gs>
                  <a:gs pos="46000">
                    <a:srgbClr val="9E5FCE"/>
                  </a:gs>
                  <a:gs pos="23000">
                    <a:srgbClr val="AE79D5">
                      <a:alpha val="82000"/>
                    </a:srgbClr>
                  </a:gs>
                  <a:gs pos="83000">
                    <a:srgbClr val="8E45C7"/>
                  </a:gs>
                </a:gsLst>
                <a:lin ang="5400000" scaled="1"/>
                <a:tileRect/>
              </a:gradFill>
              <a:ln w="12700" cap="flat" cmpd="sng" algn="ctr">
                <a:solidFill>
                  <a:srgbClr val="8E45C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44" name="Isosceles Triangle 43">
                <a:extLst>
                  <a:ext uri="{FF2B5EF4-FFF2-40B4-BE49-F238E27FC236}">
                    <a16:creationId xmlns:a16="http://schemas.microsoft.com/office/drawing/2014/main" id="{144FE9C9-1752-4D49-F2C9-A8C85840B1A9}"/>
                  </a:ext>
                </a:extLst>
              </p:cNvPr>
              <p:cNvSpPr/>
              <p:nvPr/>
            </p:nvSpPr>
            <p:spPr>
              <a:xfrm>
                <a:off x="4575379" y="5827189"/>
                <a:ext cx="561091" cy="517417"/>
              </a:xfrm>
              <a:prstGeom prst="triangle">
                <a:avLst/>
              </a:prstGeom>
              <a:solidFill>
                <a:sysClr val="window" lastClr="FFFFFF"/>
              </a:soli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45" name="Isosceles Triangle 44">
                <a:extLst>
                  <a:ext uri="{FF2B5EF4-FFF2-40B4-BE49-F238E27FC236}">
                    <a16:creationId xmlns:a16="http://schemas.microsoft.com/office/drawing/2014/main" id="{1B7812EE-DB9F-A69D-5B27-5DDC137C183D}"/>
                  </a:ext>
                </a:extLst>
              </p:cNvPr>
              <p:cNvSpPr/>
              <p:nvPr/>
            </p:nvSpPr>
            <p:spPr>
              <a:xfrm>
                <a:off x="4033441" y="5827189"/>
                <a:ext cx="561091" cy="517417"/>
              </a:xfrm>
              <a:prstGeom prst="triangle">
                <a:avLst/>
              </a:prstGeom>
              <a:solidFill>
                <a:sysClr val="window" lastClr="FFFFFF"/>
              </a:soli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46" name="Rectangle 45">
                <a:extLst>
                  <a:ext uri="{FF2B5EF4-FFF2-40B4-BE49-F238E27FC236}">
                    <a16:creationId xmlns:a16="http://schemas.microsoft.com/office/drawing/2014/main" id="{BA5948C6-1912-F7E1-D7A9-E4F22EDAE231}"/>
                  </a:ext>
                </a:extLst>
              </p:cNvPr>
              <p:cNvSpPr/>
              <p:nvPr/>
            </p:nvSpPr>
            <p:spPr>
              <a:xfrm>
                <a:off x="3955072" y="6218956"/>
                <a:ext cx="1222453" cy="16987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sp>
          <p:nvSpPr>
            <p:cNvPr id="42" name="Rectangle 41">
              <a:extLst>
                <a:ext uri="{FF2B5EF4-FFF2-40B4-BE49-F238E27FC236}">
                  <a16:creationId xmlns:a16="http://schemas.microsoft.com/office/drawing/2014/main" id="{319BBD43-8837-F6CC-23B5-9AC78DF09F47}"/>
                </a:ext>
              </a:extLst>
            </p:cNvPr>
            <p:cNvSpPr/>
            <p:nvPr/>
          </p:nvSpPr>
          <p:spPr>
            <a:xfrm rot="19254339">
              <a:off x="1904371" y="4547863"/>
              <a:ext cx="1609583" cy="428388"/>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rPr>
                <a:t>Aminoglycoside</a:t>
              </a:r>
            </a:p>
          </p:txBody>
        </p:sp>
      </p:grpSp>
    </p:spTree>
    <p:extLst>
      <p:ext uri="{BB962C8B-B14F-4D97-AF65-F5344CB8AC3E}">
        <p14:creationId xmlns:p14="http://schemas.microsoft.com/office/powerpoint/2010/main" val="159519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322320" y="2153610"/>
            <a:ext cx="5404037" cy="2916439"/>
          </a:xfrm>
          <a:prstGeom prst="rect">
            <a:avLst/>
          </a:prstGeom>
          <a:noFill/>
        </p:spPr>
        <p:txBody>
          <a:bodyPr wrap="square" lIns="0" tIns="0" rIns="0" bIns="0" rtlCol="0">
            <a:spAutoFit/>
          </a:bodyPr>
          <a:lstStyle/>
          <a:p>
            <a:pPr defTabSz="1219170">
              <a:lnSpc>
                <a:spcPct val="150000"/>
              </a:lnSpc>
              <a:defRPr/>
            </a:pPr>
            <a:r>
              <a:rPr lang="en-US" sz="1600" b="1">
                <a:solidFill>
                  <a:srgbClr val="003341"/>
                </a:solidFill>
                <a:latin typeface="Metropolis Light"/>
              </a:rPr>
              <a:t>03 |</a:t>
            </a:r>
            <a:r>
              <a:rPr lang="en-US" sz="1600">
                <a:solidFill>
                  <a:srgbClr val="8597A3"/>
                </a:solidFill>
                <a:latin typeface="Metropolis Light"/>
              </a:rPr>
              <a:t> </a:t>
            </a:r>
            <a:r>
              <a:rPr lang="en-US" sz="1600">
                <a:solidFill>
                  <a:srgbClr val="003341"/>
                </a:solidFill>
                <a:latin typeface="Metropolis Light"/>
              </a:rPr>
              <a:t>About Us</a:t>
            </a:r>
          </a:p>
          <a:p>
            <a:pPr defTabSz="1219170">
              <a:lnSpc>
                <a:spcPct val="150000"/>
              </a:lnSpc>
              <a:defRPr/>
            </a:pPr>
            <a:r>
              <a:rPr lang="en-US" sz="1600" b="1">
                <a:solidFill>
                  <a:srgbClr val="003341"/>
                </a:solidFill>
                <a:latin typeface="Metropolis Light"/>
              </a:rPr>
              <a:t>07 |</a:t>
            </a:r>
            <a:r>
              <a:rPr lang="en-US" sz="1600">
                <a:solidFill>
                  <a:srgbClr val="003341"/>
                </a:solidFill>
                <a:latin typeface="Metropolis Light"/>
              </a:rPr>
              <a:t> Why Pharmacogenetics</a:t>
            </a:r>
          </a:p>
          <a:p>
            <a:pPr defTabSz="1219170">
              <a:lnSpc>
                <a:spcPct val="150000"/>
              </a:lnSpc>
              <a:defRPr/>
            </a:pPr>
            <a:r>
              <a:rPr lang="en-US" sz="1600" b="1">
                <a:solidFill>
                  <a:srgbClr val="003341"/>
                </a:solidFill>
                <a:latin typeface="Metropolis Light"/>
              </a:rPr>
              <a:t>13 |</a:t>
            </a:r>
            <a:r>
              <a:rPr lang="en-US" sz="1600">
                <a:solidFill>
                  <a:srgbClr val="003341"/>
                </a:solidFill>
                <a:latin typeface="Metropolis Light"/>
              </a:rPr>
              <a:t> The Clinical Need</a:t>
            </a:r>
          </a:p>
          <a:p>
            <a:pPr defTabSz="1219170">
              <a:lnSpc>
                <a:spcPct val="150000"/>
              </a:lnSpc>
              <a:defRPr/>
            </a:pPr>
            <a:r>
              <a:rPr lang="en-US" sz="1600" b="1">
                <a:solidFill>
                  <a:srgbClr val="003341"/>
                </a:solidFill>
                <a:latin typeface="Metropolis Light"/>
              </a:rPr>
              <a:t>25 |</a:t>
            </a:r>
            <a:r>
              <a:rPr lang="en-US" sz="1600">
                <a:solidFill>
                  <a:srgbClr val="003341"/>
                </a:solidFill>
                <a:latin typeface="Metropolis Light"/>
              </a:rPr>
              <a:t> Our Solution </a:t>
            </a:r>
          </a:p>
          <a:p>
            <a:pPr defTabSz="1219170">
              <a:lnSpc>
                <a:spcPct val="150000"/>
              </a:lnSpc>
              <a:defRPr/>
            </a:pPr>
            <a:r>
              <a:rPr lang="en-US" sz="1600" b="1">
                <a:solidFill>
                  <a:srgbClr val="003341"/>
                </a:solidFill>
                <a:latin typeface="Metropolis Light"/>
              </a:rPr>
              <a:t>33 |</a:t>
            </a:r>
            <a:r>
              <a:rPr lang="en-US" sz="1600">
                <a:solidFill>
                  <a:srgbClr val="003341"/>
                </a:solidFill>
                <a:latin typeface="Metropolis Light"/>
              </a:rPr>
              <a:t> System Evolution &amp; PALOH</a:t>
            </a:r>
          </a:p>
          <a:p>
            <a:pPr defTabSz="1219170">
              <a:lnSpc>
                <a:spcPct val="150000"/>
              </a:lnSpc>
              <a:defRPr/>
            </a:pPr>
            <a:r>
              <a:rPr lang="en-US" sz="1600" b="1">
                <a:solidFill>
                  <a:srgbClr val="003341"/>
                </a:solidFill>
                <a:latin typeface="Metropolis Light"/>
              </a:rPr>
              <a:t>35 |</a:t>
            </a:r>
            <a:r>
              <a:rPr lang="en-US" sz="1600">
                <a:solidFill>
                  <a:srgbClr val="003341"/>
                </a:solidFill>
                <a:latin typeface="Metropolis Light"/>
              </a:rPr>
              <a:t> Product Range</a:t>
            </a:r>
          </a:p>
          <a:p>
            <a:pPr>
              <a:lnSpc>
                <a:spcPct val="150000"/>
              </a:lnSpc>
              <a:defRPr/>
            </a:pPr>
            <a:r>
              <a:rPr lang="en-US" sz="1600" b="1">
                <a:solidFill>
                  <a:srgbClr val="003341"/>
                </a:solidFill>
                <a:latin typeface="Metropolis Light"/>
              </a:rPr>
              <a:t>41 |</a:t>
            </a:r>
            <a:r>
              <a:rPr lang="en-US" sz="1600">
                <a:solidFill>
                  <a:srgbClr val="003341"/>
                </a:solidFill>
                <a:latin typeface="Metropolis Light"/>
              </a:rPr>
              <a:t> Demonstration</a:t>
            </a:r>
          </a:p>
          <a:p>
            <a:pPr>
              <a:lnSpc>
                <a:spcPct val="150000"/>
              </a:lnSpc>
              <a:defRPr/>
            </a:pPr>
            <a:r>
              <a:rPr lang="en-US" sz="1600" b="1">
                <a:solidFill>
                  <a:srgbClr val="003341"/>
                </a:solidFill>
                <a:latin typeface="Metropolis Light"/>
              </a:rPr>
              <a:t>42 |</a:t>
            </a:r>
            <a:r>
              <a:rPr lang="en-US" sz="1600">
                <a:solidFill>
                  <a:srgbClr val="003341"/>
                </a:solidFill>
                <a:latin typeface="Metropolis Light"/>
              </a:rPr>
              <a:t> Guidance &amp; Recommendation</a:t>
            </a:r>
          </a:p>
        </p:txBody>
      </p:sp>
      <p:cxnSp>
        <p:nvCxnSpPr>
          <p:cNvPr id="20" name="Straight Connector 19">
            <a:extLst>
              <a:ext uri="{FF2B5EF4-FFF2-40B4-BE49-F238E27FC236}">
                <a16:creationId xmlns:a16="http://schemas.microsoft.com/office/drawing/2014/main" id="{1F851754-37CF-C226-1EE9-85A08B619E8E}"/>
              </a:ext>
            </a:extLst>
          </p:cNvPr>
          <p:cNvCxnSpPr>
            <a:cxnSpLocks/>
          </p:cNvCxnSpPr>
          <p:nvPr/>
        </p:nvCxnSpPr>
        <p:spPr>
          <a:xfrm>
            <a:off x="322319" y="558055"/>
            <a:ext cx="912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C17E27-AD00-0DFD-1319-0D898499AB46}"/>
              </a:ext>
            </a:extLst>
          </p:cNvPr>
          <p:cNvSpPr txBox="1"/>
          <p:nvPr/>
        </p:nvSpPr>
        <p:spPr>
          <a:xfrm>
            <a:off x="322321" y="698604"/>
            <a:ext cx="9119998" cy="660822"/>
          </a:xfrm>
          <a:prstGeom prst="rect">
            <a:avLst/>
          </a:prstGeom>
          <a:noFill/>
        </p:spPr>
        <p:txBody>
          <a:bodyPr wrap="square" lIns="0" tIns="0" rIns="0" bIns="0" rtlCol="0">
            <a:spAutoFit/>
          </a:bodyPr>
          <a:lstStyle/>
          <a:p>
            <a:pPr defTabSz="1219170">
              <a:lnSpc>
                <a:spcPct val="150000"/>
              </a:lnSpc>
              <a:defRPr/>
            </a:pPr>
            <a:r>
              <a:rPr lang="en-US" sz="3200" b="1">
                <a:solidFill>
                  <a:srgbClr val="003341"/>
                </a:solidFill>
                <a:latin typeface="Montserrat" pitchFamily="2" charset="77"/>
              </a:rPr>
              <a:t>Contents</a:t>
            </a:r>
            <a:endParaRPr lang="en-US" sz="3200">
              <a:solidFill>
                <a:srgbClr val="003341"/>
              </a:solidFill>
              <a:latin typeface="Metropolis Medium" pitchFamily="2" charset="77"/>
            </a:endParaRPr>
          </a:p>
        </p:txBody>
      </p:sp>
      <p:sp>
        <p:nvSpPr>
          <p:cNvPr id="6" name="TextBox 5">
            <a:extLst>
              <a:ext uri="{FF2B5EF4-FFF2-40B4-BE49-F238E27FC236}">
                <a16:creationId xmlns:a16="http://schemas.microsoft.com/office/drawing/2014/main" id="{BFB234A9-5F32-A615-0080-E2B118B99A49}"/>
              </a:ext>
            </a:extLst>
          </p:cNvPr>
          <p:cNvSpPr txBox="1"/>
          <p:nvPr/>
        </p:nvSpPr>
        <p:spPr>
          <a:xfrm>
            <a:off x="334352"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CONTENTS</a:t>
            </a:r>
          </a:p>
        </p:txBody>
      </p:sp>
    </p:spTree>
    <p:extLst>
      <p:ext uri="{BB962C8B-B14F-4D97-AF65-F5344CB8AC3E}">
        <p14:creationId xmlns:p14="http://schemas.microsoft.com/office/powerpoint/2010/main" val="2548744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50D5-5933-11A4-3766-DA49AE4890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523B53-DFC0-D030-F0E9-CC2048C0C635}"/>
              </a:ext>
            </a:extLst>
          </p:cNvPr>
          <p:cNvSpPr txBox="1"/>
          <p:nvPr/>
        </p:nvSpPr>
        <p:spPr>
          <a:xfrm>
            <a:off x="322319" y="660144"/>
            <a:ext cx="9120000" cy="1394036"/>
          </a:xfrm>
          <a:prstGeom prst="rect">
            <a:avLst/>
          </a:prstGeom>
          <a:noFill/>
        </p:spPr>
        <p:txBody>
          <a:bodyPr wrap="square" lIns="0" tIns="0" rIns="0" bIns="0" rtlCol="0" anchor="t">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3200" b="1">
                <a:solidFill>
                  <a:srgbClr val="003341"/>
                </a:solidFill>
                <a:latin typeface="Montserrat" panose="00000500000000000000" pitchFamily="2" charset="0"/>
                <a:cs typeface="Calibri" panose="020F0502020204030204" pitchFamily="34" charset="0"/>
              </a:rPr>
              <a:t>Effect of aminoglycoside antibiotics on individuals with m.1555A&gt;G gene variant </a:t>
            </a:r>
            <a:endParaRPr kumimoji="0" lang="en-US" sz="3200" b="1" i="0" u="none" strike="noStrike" kern="1200" cap="none" spc="0" normalizeH="0" baseline="0" noProof="0">
              <a:ln>
                <a:noFill/>
              </a:ln>
              <a:solidFill>
                <a:srgbClr val="003341"/>
              </a:solidFill>
              <a:effectLst/>
              <a:uLnTx/>
              <a:uFillTx/>
              <a:latin typeface="Montserrat" panose="00000500000000000000" pitchFamily="2" charset="0"/>
            </a:endParaRPr>
          </a:p>
        </p:txBody>
      </p:sp>
      <p:sp>
        <p:nvSpPr>
          <p:cNvPr id="30" name="TextBox 29">
            <a:extLst>
              <a:ext uri="{FF2B5EF4-FFF2-40B4-BE49-F238E27FC236}">
                <a16:creationId xmlns:a16="http://schemas.microsoft.com/office/drawing/2014/main" id="{CACA462C-8CEA-F99F-6C70-9A04E82ABC67}"/>
              </a:ext>
            </a:extLst>
          </p:cNvPr>
          <p:cNvSpPr txBox="1"/>
          <p:nvPr/>
        </p:nvSpPr>
        <p:spPr>
          <a:xfrm>
            <a:off x="6177525" y="4432223"/>
            <a:ext cx="3054499" cy="860044"/>
          </a:xfrm>
          <a:prstGeom prst="rect">
            <a:avLst/>
          </a:prstGeom>
          <a:noFill/>
        </p:spPr>
        <p:txBody>
          <a:bodyPr wrap="square" rtlCol="0">
            <a:spAutoFit/>
          </a:bodyPr>
          <a:lstStyle/>
          <a:p>
            <a:pPr algn="ctr" defTabSz="844062">
              <a:defRPr/>
            </a:pPr>
            <a:r>
              <a:rPr lang="en-GB" sz="1663" b="1">
                <a:solidFill>
                  <a:schemeClr val="bg1"/>
                </a:solidFill>
                <a:latin typeface="Montserrat" panose="00000500000000000000" pitchFamily="2" charset="0"/>
              </a:rPr>
              <a:t>Annual UK NICU admissions for </a:t>
            </a:r>
          </a:p>
          <a:p>
            <a:pPr algn="ctr" defTabSz="844062">
              <a:defRPr/>
            </a:pPr>
            <a:r>
              <a:rPr lang="en-GB" sz="1663" b="1">
                <a:solidFill>
                  <a:schemeClr val="bg1"/>
                </a:solidFill>
                <a:latin typeface="Montserrat" panose="00000500000000000000" pitchFamily="2" charset="0"/>
              </a:rPr>
              <a:t>suspected sepsis</a:t>
            </a:r>
            <a:r>
              <a:rPr lang="en-GB" sz="1400" b="1" baseline="30000">
                <a:solidFill>
                  <a:schemeClr val="bg1"/>
                </a:solidFill>
                <a:latin typeface="Montserrat" panose="00000500000000000000" pitchFamily="2" charset="0"/>
              </a:rPr>
              <a:t>5</a:t>
            </a:r>
          </a:p>
        </p:txBody>
      </p:sp>
      <p:sp>
        <p:nvSpPr>
          <p:cNvPr id="19" name="TextBox 18">
            <a:extLst>
              <a:ext uri="{FF2B5EF4-FFF2-40B4-BE49-F238E27FC236}">
                <a16:creationId xmlns:a16="http://schemas.microsoft.com/office/drawing/2014/main" id="{7EA27973-2AF5-6C55-3888-1AE517717305}"/>
              </a:ext>
            </a:extLst>
          </p:cNvPr>
          <p:cNvSpPr txBox="1"/>
          <p:nvPr/>
        </p:nvSpPr>
        <p:spPr>
          <a:xfrm>
            <a:off x="362426"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THE CLINICAL NEED</a:t>
            </a:r>
          </a:p>
        </p:txBody>
      </p:sp>
      <p:grpSp>
        <p:nvGrpSpPr>
          <p:cNvPr id="4" name="Group 3">
            <a:extLst>
              <a:ext uri="{FF2B5EF4-FFF2-40B4-BE49-F238E27FC236}">
                <a16:creationId xmlns:a16="http://schemas.microsoft.com/office/drawing/2014/main" id="{BFA49D04-8AF6-15D9-EBC0-025D83E6538A}"/>
              </a:ext>
            </a:extLst>
          </p:cNvPr>
          <p:cNvGrpSpPr/>
          <p:nvPr/>
        </p:nvGrpSpPr>
        <p:grpSpPr>
          <a:xfrm>
            <a:off x="982935" y="2287028"/>
            <a:ext cx="7697512" cy="4031741"/>
            <a:chOff x="1904371" y="2120516"/>
            <a:chExt cx="8052002" cy="4205057"/>
          </a:xfrm>
        </p:grpSpPr>
        <p:grpSp>
          <p:nvGrpSpPr>
            <p:cNvPr id="7" name="Group 6">
              <a:extLst>
                <a:ext uri="{FF2B5EF4-FFF2-40B4-BE49-F238E27FC236}">
                  <a16:creationId xmlns:a16="http://schemas.microsoft.com/office/drawing/2014/main" id="{14DAB97B-2098-CC1F-5D58-D9029791410F}"/>
                </a:ext>
              </a:extLst>
            </p:cNvPr>
            <p:cNvGrpSpPr/>
            <p:nvPr/>
          </p:nvGrpSpPr>
          <p:grpSpPr>
            <a:xfrm>
              <a:off x="6985268" y="2120516"/>
              <a:ext cx="1606001" cy="1668007"/>
              <a:chOff x="3955072" y="5167866"/>
              <a:chExt cx="1222453" cy="1220966"/>
            </a:xfrm>
          </p:grpSpPr>
          <p:sp>
            <p:nvSpPr>
              <p:cNvPr id="80" name="Oval 79">
                <a:extLst>
                  <a:ext uri="{FF2B5EF4-FFF2-40B4-BE49-F238E27FC236}">
                    <a16:creationId xmlns:a16="http://schemas.microsoft.com/office/drawing/2014/main" id="{7EF05D3A-C96C-6518-7F38-A993572D8176}"/>
                  </a:ext>
                </a:extLst>
              </p:cNvPr>
              <p:cNvSpPr/>
              <p:nvPr/>
            </p:nvSpPr>
            <p:spPr>
              <a:xfrm>
                <a:off x="3955072" y="5167866"/>
                <a:ext cx="1208846" cy="1215444"/>
              </a:xfrm>
              <a:prstGeom prst="ellipse">
                <a:avLst/>
              </a:prstGeom>
              <a:gradFill flip="none" rotWithShape="1">
                <a:gsLst>
                  <a:gs pos="0">
                    <a:sysClr val="window" lastClr="FFFFFF"/>
                  </a:gs>
                  <a:gs pos="46000">
                    <a:srgbClr val="9E5FCE"/>
                  </a:gs>
                  <a:gs pos="23000">
                    <a:srgbClr val="AE79D5">
                      <a:alpha val="82000"/>
                    </a:srgbClr>
                  </a:gs>
                  <a:gs pos="83000">
                    <a:srgbClr val="8E45C7"/>
                  </a:gs>
                </a:gsLst>
                <a:lin ang="5400000" scaled="1"/>
                <a:tileRect/>
              </a:gradFill>
              <a:ln w="12700" cap="flat" cmpd="sng" algn="ctr">
                <a:solidFill>
                  <a:srgbClr val="8E45C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81" name="Isosceles Triangle 80">
                <a:extLst>
                  <a:ext uri="{FF2B5EF4-FFF2-40B4-BE49-F238E27FC236}">
                    <a16:creationId xmlns:a16="http://schemas.microsoft.com/office/drawing/2014/main" id="{3B761415-C5E3-89E9-87F4-181A7E2D7054}"/>
                  </a:ext>
                </a:extLst>
              </p:cNvPr>
              <p:cNvSpPr/>
              <p:nvPr/>
            </p:nvSpPr>
            <p:spPr>
              <a:xfrm>
                <a:off x="4575379" y="5827189"/>
                <a:ext cx="561091" cy="517417"/>
              </a:xfrm>
              <a:prstGeom prst="triangle">
                <a:avLst/>
              </a:prstGeom>
              <a:solidFill>
                <a:sysClr val="window" lastClr="FFFFFF"/>
              </a:soli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82" name="Isosceles Triangle 81">
                <a:extLst>
                  <a:ext uri="{FF2B5EF4-FFF2-40B4-BE49-F238E27FC236}">
                    <a16:creationId xmlns:a16="http://schemas.microsoft.com/office/drawing/2014/main" id="{85DD927A-C581-DDB5-16D6-55603DDB7964}"/>
                  </a:ext>
                </a:extLst>
              </p:cNvPr>
              <p:cNvSpPr/>
              <p:nvPr/>
            </p:nvSpPr>
            <p:spPr>
              <a:xfrm>
                <a:off x="4033441" y="5827189"/>
                <a:ext cx="561091" cy="517417"/>
              </a:xfrm>
              <a:prstGeom prst="triangle">
                <a:avLst/>
              </a:prstGeom>
              <a:solidFill>
                <a:sysClr val="window" lastClr="FFFFFF"/>
              </a:soli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F28CE28E-FAD2-0D0A-0554-82D0B0581CB5}"/>
                  </a:ext>
                </a:extLst>
              </p:cNvPr>
              <p:cNvSpPr/>
              <p:nvPr/>
            </p:nvSpPr>
            <p:spPr>
              <a:xfrm>
                <a:off x="3955072" y="6218956"/>
                <a:ext cx="1222453" cy="16987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cxnSp>
          <p:nvCxnSpPr>
            <p:cNvPr id="51" name="Straight Connector 50">
              <a:extLst>
                <a:ext uri="{FF2B5EF4-FFF2-40B4-BE49-F238E27FC236}">
                  <a16:creationId xmlns:a16="http://schemas.microsoft.com/office/drawing/2014/main" id="{2907C26E-12EF-2E0B-6284-724A8EC2C9B5}"/>
                </a:ext>
              </a:extLst>
            </p:cNvPr>
            <p:cNvCxnSpPr>
              <a:cxnSpLocks/>
            </p:cNvCxnSpPr>
            <p:nvPr/>
          </p:nvCxnSpPr>
          <p:spPr>
            <a:xfrm>
              <a:off x="5587917" y="3765726"/>
              <a:ext cx="4368456" cy="0"/>
            </a:xfrm>
            <a:prstGeom prst="line">
              <a:avLst/>
            </a:prstGeom>
            <a:noFill/>
            <a:ln w="76200" cap="rnd" cmpd="sng" algn="ctr">
              <a:solidFill>
                <a:sysClr val="windowText" lastClr="000000"/>
              </a:solidFill>
              <a:prstDash val="solid"/>
              <a:miter lim="800000"/>
            </a:ln>
            <a:effectLst/>
          </p:spPr>
        </p:cxnSp>
        <p:grpSp>
          <p:nvGrpSpPr>
            <p:cNvPr id="52" name="Group 51">
              <a:extLst>
                <a:ext uri="{FF2B5EF4-FFF2-40B4-BE49-F238E27FC236}">
                  <a16:creationId xmlns:a16="http://schemas.microsoft.com/office/drawing/2014/main" id="{5DCF3452-1EF0-C324-D0EF-451D718F42F7}"/>
                </a:ext>
              </a:extLst>
            </p:cNvPr>
            <p:cNvGrpSpPr/>
            <p:nvPr/>
          </p:nvGrpSpPr>
          <p:grpSpPr>
            <a:xfrm>
              <a:off x="4039059" y="4589492"/>
              <a:ext cx="1517654" cy="1028841"/>
              <a:chOff x="2783832" y="1680210"/>
              <a:chExt cx="1893204" cy="2393991"/>
            </a:xfrm>
          </p:grpSpPr>
          <p:cxnSp>
            <p:nvCxnSpPr>
              <p:cNvPr id="78" name="Straight Connector 77">
                <a:extLst>
                  <a:ext uri="{FF2B5EF4-FFF2-40B4-BE49-F238E27FC236}">
                    <a16:creationId xmlns:a16="http://schemas.microsoft.com/office/drawing/2014/main" id="{335E720E-6F95-1DFB-8EA3-629FD0839581}"/>
                  </a:ext>
                </a:extLst>
              </p:cNvPr>
              <p:cNvCxnSpPr>
                <a:cxnSpLocks/>
              </p:cNvCxnSpPr>
              <p:nvPr/>
            </p:nvCxnSpPr>
            <p:spPr>
              <a:xfrm>
                <a:off x="2783832" y="2860510"/>
                <a:ext cx="1431519" cy="16695"/>
              </a:xfrm>
              <a:prstGeom prst="line">
                <a:avLst/>
              </a:prstGeom>
              <a:noFill/>
              <a:ln w="38100" cap="flat" cmpd="sng" algn="ctr">
                <a:solidFill>
                  <a:srgbClr val="FC0F0F"/>
                </a:solidFill>
                <a:prstDash val="solid"/>
                <a:miter lim="800000"/>
              </a:ln>
              <a:effectLst/>
            </p:spPr>
          </p:cxnSp>
          <p:sp>
            <p:nvSpPr>
              <p:cNvPr id="79" name="Left Brace 78">
                <a:extLst>
                  <a:ext uri="{FF2B5EF4-FFF2-40B4-BE49-F238E27FC236}">
                    <a16:creationId xmlns:a16="http://schemas.microsoft.com/office/drawing/2014/main" id="{47550201-4CBF-86C7-A9AF-3C7D0F42E4F0}"/>
                  </a:ext>
                </a:extLst>
              </p:cNvPr>
              <p:cNvSpPr/>
              <p:nvPr/>
            </p:nvSpPr>
            <p:spPr>
              <a:xfrm>
                <a:off x="4226875" y="1680210"/>
                <a:ext cx="450161" cy="2393991"/>
              </a:xfrm>
              <a:prstGeom prst="leftBrace">
                <a:avLst/>
              </a:prstGeom>
              <a:noFill/>
              <a:ln w="38100" cap="flat" cmpd="sng" algn="ctr">
                <a:solidFill>
                  <a:srgbClr val="FC0F0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53" name="TextBox 52">
              <a:extLst>
                <a:ext uri="{FF2B5EF4-FFF2-40B4-BE49-F238E27FC236}">
                  <a16:creationId xmlns:a16="http://schemas.microsoft.com/office/drawing/2014/main" id="{5501DB44-3642-237D-E75B-64EC8205B242}"/>
                </a:ext>
              </a:extLst>
            </p:cNvPr>
            <p:cNvSpPr txBox="1"/>
            <p:nvPr/>
          </p:nvSpPr>
          <p:spPr>
            <a:xfrm>
              <a:off x="5828751" y="3811319"/>
              <a:ext cx="4058419" cy="57781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444444"/>
                  </a:solidFill>
                  <a:effectLst/>
                  <a:uLnTx/>
                  <a:uFillTx/>
                </a:rPr>
                <a:t>m.1555</a:t>
              </a:r>
              <a:r>
                <a:rPr kumimoji="0" lang="en-GB" sz="1800" b="1" i="0" u="none" strike="noStrike" kern="0" cap="none" spc="0" normalizeH="0" baseline="0" noProof="0">
                  <a:ln>
                    <a:noFill/>
                  </a:ln>
                  <a:solidFill>
                    <a:srgbClr val="444444"/>
                  </a:solidFill>
                  <a:effectLst/>
                  <a:uLnTx/>
                  <a:uFillTx/>
                </a:rPr>
                <a:t>G</a:t>
              </a:r>
              <a:r>
                <a:rPr kumimoji="0" lang="en-GB" sz="1800" b="0" i="0" u="none" strike="noStrike" kern="0" cap="none" spc="0" normalizeH="0" baseline="0" noProof="0">
                  <a:ln>
                    <a:noFill/>
                  </a:ln>
                  <a:solidFill>
                    <a:srgbClr val="444444"/>
                  </a:solidFill>
                  <a:effectLst/>
                  <a:uLnTx/>
                  <a:uFillTx/>
                </a:rPr>
                <a:t> variant type molecule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a:ln>
                    <a:noFill/>
                  </a:ln>
                  <a:solidFill>
                    <a:srgbClr val="444444"/>
                  </a:solidFill>
                  <a:effectLst/>
                  <a:uLnTx/>
                  <a:uFillTx/>
                </a:rPr>
                <a:t>(12s ribosomal RNA subunit)</a:t>
              </a:r>
              <a:endParaRPr kumimoji="0" lang="en-GB" sz="1800" b="0" i="1" u="none" strike="noStrike" kern="0" cap="none" spc="0" normalizeH="0" baseline="0" noProof="0">
                <a:ln>
                  <a:noFill/>
                </a:ln>
                <a:solidFill>
                  <a:prstClr val="black"/>
                </a:solidFill>
                <a:effectLst/>
                <a:uLnTx/>
                <a:uFillTx/>
                <a:latin typeface="Arial"/>
              </a:endParaRPr>
            </a:p>
          </p:txBody>
        </p:sp>
        <p:sp>
          <p:nvSpPr>
            <p:cNvPr id="54" name="TextBox 53">
              <a:extLst>
                <a:ext uri="{FF2B5EF4-FFF2-40B4-BE49-F238E27FC236}">
                  <a16:creationId xmlns:a16="http://schemas.microsoft.com/office/drawing/2014/main" id="{0DE58CBE-A496-4CD1-BDF7-96FB9521E2A4}"/>
                </a:ext>
              </a:extLst>
            </p:cNvPr>
            <p:cNvSpPr txBox="1"/>
            <p:nvPr/>
          </p:nvSpPr>
          <p:spPr>
            <a:xfrm>
              <a:off x="6182063" y="5747760"/>
              <a:ext cx="3164305" cy="57781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444444"/>
                  </a:solidFill>
                  <a:effectLst/>
                  <a:uLnTx/>
                  <a:uFillTx/>
                </a:rPr>
                <a:t>Bacterial molecule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444444"/>
                  </a:solidFill>
                  <a:effectLst/>
                  <a:uLnTx/>
                  <a:uFillTx/>
                </a:rPr>
                <a:t>(16S ribosomal RNA subunit)</a:t>
              </a:r>
              <a:endParaRPr kumimoji="0" lang="en-GB" sz="1800" b="0" i="0" u="none" strike="noStrike" kern="0" cap="none" spc="0" normalizeH="0" baseline="0" noProof="0">
                <a:ln>
                  <a:noFill/>
                </a:ln>
                <a:solidFill>
                  <a:prstClr val="black"/>
                </a:solidFill>
                <a:effectLst/>
                <a:uLnTx/>
                <a:uFillTx/>
                <a:latin typeface="Arial"/>
              </a:endParaRPr>
            </a:p>
          </p:txBody>
        </p:sp>
        <p:sp>
          <p:nvSpPr>
            <p:cNvPr id="55" name="TextBox 54">
              <a:extLst>
                <a:ext uri="{FF2B5EF4-FFF2-40B4-BE49-F238E27FC236}">
                  <a16:creationId xmlns:a16="http://schemas.microsoft.com/office/drawing/2014/main" id="{7B4C6A7D-FCFA-A47A-51B1-5A8EA1123142}"/>
                </a:ext>
              </a:extLst>
            </p:cNvPr>
            <p:cNvSpPr txBox="1"/>
            <p:nvPr/>
          </p:nvSpPr>
          <p:spPr>
            <a:xfrm rot="19245651">
              <a:off x="2542702" y="4494955"/>
              <a:ext cx="1329593"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white"/>
                  </a:solidFill>
                  <a:effectLst/>
                  <a:uLnTx/>
                  <a:uFillTx/>
                  <a:latin typeface="Arial"/>
                </a:rPr>
                <a:t>Aminoglycoside</a:t>
              </a:r>
            </a:p>
          </p:txBody>
        </p:sp>
        <p:sp>
          <p:nvSpPr>
            <p:cNvPr id="56" name="Isosceles Triangle 55">
              <a:extLst>
                <a:ext uri="{FF2B5EF4-FFF2-40B4-BE49-F238E27FC236}">
                  <a16:creationId xmlns:a16="http://schemas.microsoft.com/office/drawing/2014/main" id="{E5213476-C505-E373-25AC-002281799499}"/>
                </a:ext>
              </a:extLst>
            </p:cNvPr>
            <p:cNvSpPr/>
            <p:nvPr/>
          </p:nvSpPr>
          <p:spPr>
            <a:xfrm>
              <a:off x="5652025" y="3218831"/>
              <a:ext cx="561091" cy="517417"/>
            </a:xfrm>
            <a:prstGeom prst="triangle">
              <a:avLst/>
            </a:prstGeom>
            <a:solidFill>
              <a:srgbClr val="009FE3"/>
            </a:solid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7" name="Isosceles Triangle 56">
              <a:extLst>
                <a:ext uri="{FF2B5EF4-FFF2-40B4-BE49-F238E27FC236}">
                  <a16:creationId xmlns:a16="http://schemas.microsoft.com/office/drawing/2014/main" id="{1C31CE7F-3544-4698-C206-6E2D740B2AFC}"/>
                </a:ext>
              </a:extLst>
            </p:cNvPr>
            <p:cNvSpPr/>
            <p:nvPr/>
          </p:nvSpPr>
          <p:spPr>
            <a:xfrm>
              <a:off x="6386836" y="3218831"/>
              <a:ext cx="561091" cy="517417"/>
            </a:xfrm>
            <a:prstGeom prst="triangle">
              <a:avLst/>
            </a:prstGeom>
            <a:gradFill flip="none" rotWithShape="1">
              <a:gsLst>
                <a:gs pos="0">
                  <a:sysClr val="window" lastClr="FFFFFF"/>
                </a:gs>
                <a:gs pos="17000">
                  <a:srgbClr val="5ECCFD"/>
                </a:gs>
                <a:gs pos="35000">
                  <a:srgbClr val="3BB7F1">
                    <a:alpha val="71000"/>
                  </a:srgbClr>
                </a:gs>
                <a:gs pos="62000">
                  <a:srgbClr val="17A2E4"/>
                </a:gs>
              </a:gsLst>
              <a:lin ang="2700000" scaled="1"/>
              <a:tileRect/>
            </a:grad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8" name="Isosceles Triangle 57">
              <a:extLst>
                <a:ext uri="{FF2B5EF4-FFF2-40B4-BE49-F238E27FC236}">
                  <a16:creationId xmlns:a16="http://schemas.microsoft.com/office/drawing/2014/main" id="{97B83A4C-9648-0CCB-9211-2EDB07ECD051}"/>
                </a:ext>
              </a:extLst>
            </p:cNvPr>
            <p:cNvSpPr/>
            <p:nvPr/>
          </p:nvSpPr>
          <p:spPr>
            <a:xfrm>
              <a:off x="7121647" y="3218831"/>
              <a:ext cx="561091" cy="517417"/>
            </a:xfrm>
            <a:prstGeom prst="triangle">
              <a:avLst/>
            </a:prstGeom>
            <a:gradFill flip="none" rotWithShape="1">
              <a:gsLst>
                <a:gs pos="0">
                  <a:sysClr val="window" lastClr="FFFFFF"/>
                </a:gs>
                <a:gs pos="17000">
                  <a:srgbClr val="5ECCFD"/>
                </a:gs>
                <a:gs pos="35000">
                  <a:srgbClr val="3BB7F1">
                    <a:alpha val="71000"/>
                  </a:srgbClr>
                </a:gs>
                <a:gs pos="62000">
                  <a:srgbClr val="17A2E4"/>
                </a:gs>
              </a:gsLst>
              <a:lin ang="2700000" scaled="1"/>
              <a:tileRect/>
            </a:grad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9" name="Isosceles Triangle 58">
              <a:extLst>
                <a:ext uri="{FF2B5EF4-FFF2-40B4-BE49-F238E27FC236}">
                  <a16:creationId xmlns:a16="http://schemas.microsoft.com/office/drawing/2014/main" id="{224BBAE2-1A63-3A59-DFEB-1FF5DB1F49C5}"/>
                </a:ext>
              </a:extLst>
            </p:cNvPr>
            <p:cNvSpPr/>
            <p:nvPr/>
          </p:nvSpPr>
          <p:spPr>
            <a:xfrm>
              <a:off x="7856458" y="3218831"/>
              <a:ext cx="561091" cy="517417"/>
            </a:xfrm>
            <a:prstGeom prst="triangle">
              <a:avLst/>
            </a:prstGeom>
            <a:gradFill flip="none" rotWithShape="1">
              <a:gsLst>
                <a:gs pos="0">
                  <a:sysClr val="window" lastClr="FFFFFF"/>
                </a:gs>
                <a:gs pos="17000">
                  <a:srgbClr val="5ECCFD"/>
                </a:gs>
                <a:gs pos="35000">
                  <a:srgbClr val="3BB7F1">
                    <a:alpha val="71000"/>
                  </a:srgbClr>
                </a:gs>
                <a:gs pos="62000">
                  <a:srgbClr val="17A2E4"/>
                </a:gs>
              </a:gsLst>
              <a:lin ang="2700000" scaled="1"/>
              <a:tileRect/>
            </a:grad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0" name="Isosceles Triangle 59">
              <a:extLst>
                <a:ext uri="{FF2B5EF4-FFF2-40B4-BE49-F238E27FC236}">
                  <a16:creationId xmlns:a16="http://schemas.microsoft.com/office/drawing/2014/main" id="{D6E3C869-F591-3565-05EA-BA4E3FF1DC03}"/>
                </a:ext>
              </a:extLst>
            </p:cNvPr>
            <p:cNvSpPr/>
            <p:nvPr/>
          </p:nvSpPr>
          <p:spPr>
            <a:xfrm>
              <a:off x="8591269" y="3218831"/>
              <a:ext cx="561091" cy="517417"/>
            </a:xfrm>
            <a:prstGeom prst="triangle">
              <a:avLst/>
            </a:prstGeom>
            <a:gradFill flip="none" rotWithShape="1">
              <a:gsLst>
                <a:gs pos="0">
                  <a:sysClr val="window" lastClr="FFFFFF"/>
                </a:gs>
                <a:gs pos="17000">
                  <a:srgbClr val="5ECCFD"/>
                </a:gs>
                <a:gs pos="35000">
                  <a:srgbClr val="3BB7F1">
                    <a:alpha val="71000"/>
                  </a:srgbClr>
                </a:gs>
                <a:gs pos="62000">
                  <a:srgbClr val="17A2E4"/>
                </a:gs>
              </a:gsLst>
              <a:lin ang="2700000" scaled="1"/>
              <a:tileRect/>
            </a:grad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1" name="Oval 60">
              <a:extLst>
                <a:ext uri="{FF2B5EF4-FFF2-40B4-BE49-F238E27FC236}">
                  <a16:creationId xmlns:a16="http://schemas.microsoft.com/office/drawing/2014/main" id="{2A0D64BD-7811-064A-BE47-0F541AFD6385}"/>
                </a:ext>
              </a:extLst>
            </p:cNvPr>
            <p:cNvSpPr/>
            <p:nvPr/>
          </p:nvSpPr>
          <p:spPr>
            <a:xfrm>
              <a:off x="5590807" y="4557163"/>
              <a:ext cx="1208846" cy="1215444"/>
            </a:xfrm>
            <a:prstGeom prst="ellipse">
              <a:avLst/>
            </a:prstGeom>
            <a:gradFill flip="none" rotWithShape="1">
              <a:gsLst>
                <a:gs pos="0">
                  <a:sysClr val="window" lastClr="FFFFFF"/>
                </a:gs>
                <a:gs pos="46000">
                  <a:srgbClr val="9E5FCE"/>
                </a:gs>
                <a:gs pos="23000">
                  <a:srgbClr val="AE79D5">
                    <a:alpha val="82000"/>
                  </a:srgbClr>
                </a:gs>
                <a:gs pos="83000">
                  <a:srgbClr val="8E45C7"/>
                </a:gs>
              </a:gsLst>
              <a:lin ang="5400000" scaled="1"/>
              <a:tileRect/>
            </a:gradFill>
            <a:ln w="12700" cap="flat" cmpd="sng" algn="ctr">
              <a:solidFill>
                <a:srgbClr val="8E45C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2" name="Isosceles Triangle 61">
              <a:extLst>
                <a:ext uri="{FF2B5EF4-FFF2-40B4-BE49-F238E27FC236}">
                  <a16:creationId xmlns:a16="http://schemas.microsoft.com/office/drawing/2014/main" id="{9E46791B-EBCA-9F2C-E5BD-23287F4B6E58}"/>
                </a:ext>
              </a:extLst>
            </p:cNvPr>
            <p:cNvSpPr/>
            <p:nvPr/>
          </p:nvSpPr>
          <p:spPr>
            <a:xfrm>
              <a:off x="9326080" y="3218831"/>
              <a:ext cx="561091" cy="517417"/>
            </a:xfrm>
            <a:prstGeom prst="triangle">
              <a:avLst/>
            </a:prstGeom>
            <a:gradFill flip="none" rotWithShape="1">
              <a:gsLst>
                <a:gs pos="0">
                  <a:sysClr val="window" lastClr="FFFFFF"/>
                </a:gs>
                <a:gs pos="17000">
                  <a:srgbClr val="5ECCFD"/>
                </a:gs>
                <a:gs pos="35000">
                  <a:srgbClr val="3BB7F1">
                    <a:alpha val="71000"/>
                  </a:srgbClr>
                </a:gs>
                <a:gs pos="62000">
                  <a:srgbClr val="17A2E4"/>
                </a:gs>
              </a:gsLst>
              <a:lin ang="2700000" scaled="1"/>
              <a:tileRect/>
            </a:grad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3" name="Isosceles Triangle 62">
              <a:extLst>
                <a:ext uri="{FF2B5EF4-FFF2-40B4-BE49-F238E27FC236}">
                  <a16:creationId xmlns:a16="http://schemas.microsoft.com/office/drawing/2014/main" id="{ABFB8716-4FB3-6BF1-1692-FE71953A83D6}"/>
                </a:ext>
              </a:extLst>
            </p:cNvPr>
            <p:cNvSpPr/>
            <p:nvPr/>
          </p:nvSpPr>
          <p:spPr>
            <a:xfrm>
              <a:off x="6211114" y="5216486"/>
              <a:ext cx="561091" cy="517417"/>
            </a:xfrm>
            <a:prstGeom prst="triangle">
              <a:avLst/>
            </a:prstGeom>
            <a:gradFill flip="none" rotWithShape="1">
              <a:gsLst>
                <a:gs pos="0">
                  <a:sysClr val="window" lastClr="FFFFFF"/>
                </a:gs>
                <a:gs pos="47000">
                  <a:srgbClr val="FF7676"/>
                </a:gs>
                <a:gs pos="83000">
                  <a:srgbClr val="FF2727"/>
                </a:gs>
              </a:gsLst>
              <a:lin ang="2700000" scaled="1"/>
              <a:tileRect/>
            </a:gradFill>
            <a:ln w="9525" cap="flat" cmpd="sng" algn="ctr">
              <a:solidFill>
                <a:srgbClr val="FF27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4" name="Isosceles Triangle 63">
              <a:extLst>
                <a:ext uri="{FF2B5EF4-FFF2-40B4-BE49-F238E27FC236}">
                  <a16:creationId xmlns:a16="http://schemas.microsoft.com/office/drawing/2014/main" id="{AF0ED16C-167D-2F8B-015C-235C10A37C6D}"/>
                </a:ext>
              </a:extLst>
            </p:cNvPr>
            <p:cNvSpPr/>
            <p:nvPr/>
          </p:nvSpPr>
          <p:spPr>
            <a:xfrm rot="19536013">
              <a:off x="3464477" y="5275599"/>
              <a:ext cx="561091" cy="517417"/>
            </a:xfrm>
            <a:prstGeom prst="triangle">
              <a:avLst/>
            </a:prstGeom>
            <a:solidFill>
              <a:sysClr val="window" lastClr="FFFFFF"/>
            </a:soli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5" name="Isosceles Triangle 64">
              <a:extLst>
                <a:ext uri="{FF2B5EF4-FFF2-40B4-BE49-F238E27FC236}">
                  <a16:creationId xmlns:a16="http://schemas.microsoft.com/office/drawing/2014/main" id="{BB9958ED-ED91-C8C3-FC5F-593AF3E52FE4}"/>
                </a:ext>
              </a:extLst>
            </p:cNvPr>
            <p:cNvSpPr/>
            <p:nvPr/>
          </p:nvSpPr>
          <p:spPr>
            <a:xfrm rot="19201535">
              <a:off x="3764932" y="5056672"/>
              <a:ext cx="561091" cy="517417"/>
            </a:xfrm>
            <a:prstGeom prst="triangle">
              <a:avLst/>
            </a:prstGeom>
            <a:solidFill>
              <a:sysClr val="window" lastClr="FFFFFF"/>
            </a:soli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6" name="Isosceles Triangle 65">
              <a:extLst>
                <a:ext uri="{FF2B5EF4-FFF2-40B4-BE49-F238E27FC236}">
                  <a16:creationId xmlns:a16="http://schemas.microsoft.com/office/drawing/2014/main" id="{5C9B3E3B-9224-19E8-8542-58CFA1B28889}"/>
                </a:ext>
              </a:extLst>
            </p:cNvPr>
            <p:cNvSpPr/>
            <p:nvPr/>
          </p:nvSpPr>
          <p:spPr>
            <a:xfrm>
              <a:off x="5669176" y="5216486"/>
              <a:ext cx="561091" cy="517417"/>
            </a:xfrm>
            <a:prstGeom prst="triangle">
              <a:avLst/>
            </a:prstGeom>
            <a:gradFill flip="none" rotWithShape="1">
              <a:gsLst>
                <a:gs pos="0">
                  <a:sysClr val="window" lastClr="FFFFFF"/>
                </a:gs>
                <a:gs pos="47000">
                  <a:srgbClr val="FF7676"/>
                </a:gs>
                <a:gs pos="83000">
                  <a:srgbClr val="FF2727"/>
                </a:gs>
              </a:gsLst>
              <a:lin ang="2700000" scaled="1"/>
              <a:tileRect/>
            </a:gradFill>
            <a:ln w="9525" cap="flat" cmpd="sng" algn="ctr">
              <a:solidFill>
                <a:srgbClr val="FF27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7" name="Isosceles Triangle 66">
              <a:extLst>
                <a:ext uri="{FF2B5EF4-FFF2-40B4-BE49-F238E27FC236}">
                  <a16:creationId xmlns:a16="http://schemas.microsoft.com/office/drawing/2014/main" id="{979DF176-97BF-D950-2DAE-4ABC98C09732}"/>
                </a:ext>
              </a:extLst>
            </p:cNvPr>
            <p:cNvSpPr/>
            <p:nvPr/>
          </p:nvSpPr>
          <p:spPr>
            <a:xfrm>
              <a:off x="9331779" y="5218811"/>
              <a:ext cx="561091" cy="517417"/>
            </a:xfrm>
            <a:prstGeom prst="triangle">
              <a:avLst/>
            </a:prstGeom>
            <a:gradFill flip="none" rotWithShape="1">
              <a:gsLst>
                <a:gs pos="0">
                  <a:sysClr val="window" lastClr="FFFFFF"/>
                </a:gs>
                <a:gs pos="47000">
                  <a:srgbClr val="FF7676"/>
                </a:gs>
                <a:gs pos="83000">
                  <a:srgbClr val="FF2727"/>
                </a:gs>
              </a:gsLst>
              <a:lin ang="2700000" scaled="1"/>
              <a:tileRect/>
            </a:gradFill>
            <a:ln w="9525" cap="flat" cmpd="sng" algn="ctr">
              <a:solidFill>
                <a:srgbClr val="FF27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8" name="Isosceles Triangle 67">
              <a:extLst>
                <a:ext uri="{FF2B5EF4-FFF2-40B4-BE49-F238E27FC236}">
                  <a16:creationId xmlns:a16="http://schemas.microsoft.com/office/drawing/2014/main" id="{AB73CA65-144A-FD7B-7A7C-C14743C38515}"/>
                </a:ext>
              </a:extLst>
            </p:cNvPr>
            <p:cNvSpPr/>
            <p:nvPr/>
          </p:nvSpPr>
          <p:spPr>
            <a:xfrm>
              <a:off x="8789841" y="5218811"/>
              <a:ext cx="561091" cy="517417"/>
            </a:xfrm>
            <a:prstGeom prst="triangle">
              <a:avLst/>
            </a:prstGeom>
            <a:gradFill flip="none" rotWithShape="1">
              <a:gsLst>
                <a:gs pos="0">
                  <a:sysClr val="window" lastClr="FFFFFF"/>
                </a:gs>
                <a:gs pos="47000">
                  <a:srgbClr val="FF7676"/>
                </a:gs>
                <a:gs pos="83000">
                  <a:srgbClr val="FF2727"/>
                </a:gs>
              </a:gsLst>
              <a:lin ang="2700000" scaled="1"/>
              <a:tileRect/>
            </a:gradFill>
            <a:ln w="9525" cap="flat" cmpd="sng" algn="ctr">
              <a:solidFill>
                <a:srgbClr val="FF27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9" name="Isosceles Triangle 68">
              <a:extLst>
                <a:ext uri="{FF2B5EF4-FFF2-40B4-BE49-F238E27FC236}">
                  <a16:creationId xmlns:a16="http://schemas.microsoft.com/office/drawing/2014/main" id="{BC165A30-3A77-65C7-8E8E-6C0B773F8273}"/>
                </a:ext>
              </a:extLst>
            </p:cNvPr>
            <p:cNvSpPr/>
            <p:nvPr/>
          </p:nvSpPr>
          <p:spPr>
            <a:xfrm>
              <a:off x="7761215" y="5212175"/>
              <a:ext cx="561091" cy="517417"/>
            </a:xfrm>
            <a:prstGeom prst="triangle">
              <a:avLst/>
            </a:prstGeom>
            <a:gradFill flip="none" rotWithShape="1">
              <a:gsLst>
                <a:gs pos="0">
                  <a:sysClr val="window" lastClr="FFFFFF"/>
                </a:gs>
                <a:gs pos="47000">
                  <a:srgbClr val="FF7676"/>
                </a:gs>
                <a:gs pos="83000">
                  <a:srgbClr val="FF2727"/>
                </a:gs>
              </a:gsLst>
              <a:lin ang="2700000" scaled="1"/>
              <a:tileRect/>
            </a:gradFill>
            <a:ln w="9525" cap="flat" cmpd="sng" algn="ctr">
              <a:solidFill>
                <a:srgbClr val="FF27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70" name="Isosceles Triangle 69">
              <a:extLst>
                <a:ext uri="{FF2B5EF4-FFF2-40B4-BE49-F238E27FC236}">
                  <a16:creationId xmlns:a16="http://schemas.microsoft.com/office/drawing/2014/main" id="{01C4FCE2-7873-1F63-ED99-177FCAF7ECC4}"/>
                </a:ext>
              </a:extLst>
            </p:cNvPr>
            <p:cNvSpPr/>
            <p:nvPr/>
          </p:nvSpPr>
          <p:spPr>
            <a:xfrm>
              <a:off x="7219277" y="5212175"/>
              <a:ext cx="561091" cy="517417"/>
            </a:xfrm>
            <a:prstGeom prst="triangle">
              <a:avLst/>
            </a:prstGeom>
            <a:gradFill flip="none" rotWithShape="1">
              <a:gsLst>
                <a:gs pos="0">
                  <a:sysClr val="window" lastClr="FFFFFF"/>
                </a:gs>
                <a:gs pos="47000">
                  <a:srgbClr val="FF7676"/>
                </a:gs>
                <a:gs pos="83000">
                  <a:srgbClr val="FF2727"/>
                </a:gs>
              </a:gsLst>
              <a:lin ang="2700000" scaled="1"/>
              <a:tileRect/>
            </a:gradFill>
            <a:ln w="9525" cap="flat" cmpd="sng" algn="ctr">
              <a:solidFill>
                <a:srgbClr val="FF27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cxnSp>
          <p:nvCxnSpPr>
            <p:cNvPr id="71" name="Straight Connector 70">
              <a:extLst>
                <a:ext uri="{FF2B5EF4-FFF2-40B4-BE49-F238E27FC236}">
                  <a16:creationId xmlns:a16="http://schemas.microsoft.com/office/drawing/2014/main" id="{A4E92BCD-ABBA-8F00-D42A-57B04E9335E7}"/>
                </a:ext>
              </a:extLst>
            </p:cNvPr>
            <p:cNvCxnSpPr>
              <a:cxnSpLocks/>
            </p:cNvCxnSpPr>
            <p:nvPr/>
          </p:nvCxnSpPr>
          <p:spPr>
            <a:xfrm>
              <a:off x="5587917" y="5756966"/>
              <a:ext cx="4368456" cy="0"/>
            </a:xfrm>
            <a:prstGeom prst="line">
              <a:avLst/>
            </a:prstGeom>
            <a:noFill/>
            <a:ln w="76200" cap="rnd" cmpd="sng" algn="ctr">
              <a:solidFill>
                <a:sysClr val="windowText" lastClr="000000"/>
              </a:solidFill>
              <a:prstDash val="solid"/>
              <a:miter lim="800000"/>
            </a:ln>
            <a:effectLst/>
          </p:spPr>
        </p:cxnSp>
        <p:grpSp>
          <p:nvGrpSpPr>
            <p:cNvPr id="72" name="Group 71">
              <a:extLst>
                <a:ext uri="{FF2B5EF4-FFF2-40B4-BE49-F238E27FC236}">
                  <a16:creationId xmlns:a16="http://schemas.microsoft.com/office/drawing/2014/main" id="{4E23C254-D205-BF75-0EBF-81CDBB0CA398}"/>
                </a:ext>
              </a:extLst>
            </p:cNvPr>
            <p:cNvGrpSpPr/>
            <p:nvPr/>
          </p:nvGrpSpPr>
          <p:grpSpPr>
            <a:xfrm rot="19515558">
              <a:off x="2092105" y="4195699"/>
              <a:ext cx="1606001" cy="1668007"/>
              <a:chOff x="3955072" y="5167866"/>
              <a:chExt cx="1222453" cy="1220966"/>
            </a:xfrm>
          </p:grpSpPr>
          <p:sp>
            <p:nvSpPr>
              <p:cNvPr id="74" name="Oval 73">
                <a:extLst>
                  <a:ext uri="{FF2B5EF4-FFF2-40B4-BE49-F238E27FC236}">
                    <a16:creationId xmlns:a16="http://schemas.microsoft.com/office/drawing/2014/main" id="{51CD8255-14CD-A9AA-9AD3-B0010DC3648B}"/>
                  </a:ext>
                </a:extLst>
              </p:cNvPr>
              <p:cNvSpPr/>
              <p:nvPr/>
            </p:nvSpPr>
            <p:spPr>
              <a:xfrm>
                <a:off x="3955072" y="5167866"/>
                <a:ext cx="1208846" cy="1215444"/>
              </a:xfrm>
              <a:prstGeom prst="ellipse">
                <a:avLst/>
              </a:prstGeom>
              <a:gradFill flip="none" rotWithShape="1">
                <a:gsLst>
                  <a:gs pos="0">
                    <a:sysClr val="window" lastClr="FFFFFF"/>
                  </a:gs>
                  <a:gs pos="46000">
                    <a:srgbClr val="9E5FCE"/>
                  </a:gs>
                  <a:gs pos="23000">
                    <a:srgbClr val="AE79D5">
                      <a:alpha val="82000"/>
                    </a:srgbClr>
                  </a:gs>
                  <a:gs pos="83000">
                    <a:srgbClr val="8E45C7"/>
                  </a:gs>
                </a:gsLst>
                <a:lin ang="5400000" scaled="1"/>
                <a:tileRect/>
              </a:gradFill>
              <a:ln w="12700" cap="flat" cmpd="sng" algn="ctr">
                <a:solidFill>
                  <a:srgbClr val="8E45C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75" name="Isosceles Triangle 74">
                <a:extLst>
                  <a:ext uri="{FF2B5EF4-FFF2-40B4-BE49-F238E27FC236}">
                    <a16:creationId xmlns:a16="http://schemas.microsoft.com/office/drawing/2014/main" id="{C5328196-699D-A072-E82C-A850EC39E71B}"/>
                  </a:ext>
                </a:extLst>
              </p:cNvPr>
              <p:cNvSpPr/>
              <p:nvPr/>
            </p:nvSpPr>
            <p:spPr>
              <a:xfrm>
                <a:off x="4575379" y="5827189"/>
                <a:ext cx="561091" cy="517417"/>
              </a:xfrm>
              <a:prstGeom prst="triangle">
                <a:avLst/>
              </a:prstGeom>
              <a:solidFill>
                <a:sysClr val="window" lastClr="FFFFFF"/>
              </a:soli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76" name="Isosceles Triangle 75">
                <a:extLst>
                  <a:ext uri="{FF2B5EF4-FFF2-40B4-BE49-F238E27FC236}">
                    <a16:creationId xmlns:a16="http://schemas.microsoft.com/office/drawing/2014/main" id="{8607D18F-F432-4739-00F0-C75C6A49E74E}"/>
                  </a:ext>
                </a:extLst>
              </p:cNvPr>
              <p:cNvSpPr/>
              <p:nvPr/>
            </p:nvSpPr>
            <p:spPr>
              <a:xfrm>
                <a:off x="4033441" y="5827189"/>
                <a:ext cx="561091" cy="517417"/>
              </a:xfrm>
              <a:prstGeom prst="triangle">
                <a:avLst/>
              </a:prstGeom>
              <a:solidFill>
                <a:sysClr val="window" lastClr="FFFFFF"/>
              </a:soli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CB6858C2-32CB-927B-5AA8-B23503CA4581}"/>
                  </a:ext>
                </a:extLst>
              </p:cNvPr>
              <p:cNvSpPr/>
              <p:nvPr/>
            </p:nvSpPr>
            <p:spPr>
              <a:xfrm>
                <a:off x="3955072" y="6218956"/>
                <a:ext cx="1222453" cy="16987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73" name="Rectangle 72">
              <a:extLst>
                <a:ext uri="{FF2B5EF4-FFF2-40B4-BE49-F238E27FC236}">
                  <a16:creationId xmlns:a16="http://schemas.microsoft.com/office/drawing/2014/main" id="{418A429B-50B9-BF8A-B090-4F0A3A98CA10}"/>
                </a:ext>
              </a:extLst>
            </p:cNvPr>
            <p:cNvSpPr/>
            <p:nvPr/>
          </p:nvSpPr>
          <p:spPr>
            <a:xfrm rot="19254339">
              <a:off x="1904371" y="4547863"/>
              <a:ext cx="1609583" cy="428388"/>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rial"/>
                  <a:ea typeface="+mn-ea"/>
                  <a:cs typeface="+mn-cs"/>
                </a:rPr>
                <a:t>Aminoglycoside</a:t>
              </a:r>
            </a:p>
          </p:txBody>
        </p:sp>
      </p:grpSp>
    </p:spTree>
    <p:extLst>
      <p:ext uri="{BB962C8B-B14F-4D97-AF65-F5344CB8AC3E}">
        <p14:creationId xmlns:p14="http://schemas.microsoft.com/office/powerpoint/2010/main" val="1733707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9189D-E718-A184-FF06-788D60A16CE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A1DBE9A-2931-3377-70B7-ED85C9502389}"/>
              </a:ext>
            </a:extLst>
          </p:cNvPr>
          <p:cNvSpPr txBox="1"/>
          <p:nvPr/>
        </p:nvSpPr>
        <p:spPr>
          <a:xfrm>
            <a:off x="322319" y="660144"/>
            <a:ext cx="9120000" cy="655372"/>
          </a:xfrm>
          <a:prstGeom prst="rect">
            <a:avLst/>
          </a:prstGeom>
          <a:noFill/>
        </p:spPr>
        <p:txBody>
          <a:bodyPr wrap="square" lIns="0" tIns="0" rIns="0" bIns="0" rtlCol="0" anchor="t">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3200" b="1">
                <a:solidFill>
                  <a:srgbClr val="003341"/>
                </a:solidFill>
                <a:latin typeface="Montserrat" panose="00000500000000000000" pitchFamily="2" charset="0"/>
                <a:cs typeface="Calibri" panose="020F0502020204030204" pitchFamily="34" charset="0"/>
              </a:rPr>
              <a:t>Aminoglycoside antibiotics use</a:t>
            </a:r>
            <a:endParaRPr kumimoji="0" lang="en-US" sz="3200" b="1" i="0" u="none" strike="noStrike" kern="1200" cap="none" spc="0" normalizeH="0" baseline="0" noProof="0">
              <a:ln>
                <a:noFill/>
              </a:ln>
              <a:solidFill>
                <a:srgbClr val="003341"/>
              </a:solidFill>
              <a:effectLst/>
              <a:uLnTx/>
              <a:uFillTx/>
              <a:latin typeface="Montserrat" panose="00000500000000000000" pitchFamily="2" charset="0"/>
            </a:endParaRPr>
          </a:p>
        </p:txBody>
      </p:sp>
      <p:sp>
        <p:nvSpPr>
          <p:cNvPr id="30" name="TextBox 29">
            <a:extLst>
              <a:ext uri="{FF2B5EF4-FFF2-40B4-BE49-F238E27FC236}">
                <a16:creationId xmlns:a16="http://schemas.microsoft.com/office/drawing/2014/main" id="{B37D5CC3-9555-3ADC-6488-B52E33C1DF34}"/>
              </a:ext>
            </a:extLst>
          </p:cNvPr>
          <p:cNvSpPr txBox="1"/>
          <p:nvPr/>
        </p:nvSpPr>
        <p:spPr>
          <a:xfrm>
            <a:off x="6177525" y="4432223"/>
            <a:ext cx="3054499" cy="860044"/>
          </a:xfrm>
          <a:prstGeom prst="rect">
            <a:avLst/>
          </a:prstGeom>
          <a:noFill/>
        </p:spPr>
        <p:txBody>
          <a:bodyPr wrap="square" rtlCol="0">
            <a:spAutoFit/>
          </a:bodyPr>
          <a:lstStyle/>
          <a:p>
            <a:pPr algn="ctr" defTabSz="844062">
              <a:defRPr/>
            </a:pPr>
            <a:r>
              <a:rPr lang="en-GB" sz="1663" b="1">
                <a:solidFill>
                  <a:schemeClr val="bg1"/>
                </a:solidFill>
                <a:latin typeface="Montserrat" panose="00000500000000000000" pitchFamily="2" charset="0"/>
              </a:rPr>
              <a:t>Annual UK NICU admissions for </a:t>
            </a:r>
          </a:p>
          <a:p>
            <a:pPr algn="ctr" defTabSz="844062">
              <a:defRPr/>
            </a:pPr>
            <a:r>
              <a:rPr lang="en-GB" sz="1663" b="1">
                <a:solidFill>
                  <a:schemeClr val="bg1"/>
                </a:solidFill>
                <a:latin typeface="Montserrat" panose="00000500000000000000" pitchFamily="2" charset="0"/>
              </a:rPr>
              <a:t>suspected sepsis</a:t>
            </a:r>
            <a:r>
              <a:rPr lang="en-GB" sz="1400" b="1" baseline="30000">
                <a:solidFill>
                  <a:schemeClr val="bg1"/>
                </a:solidFill>
                <a:latin typeface="Montserrat" panose="00000500000000000000" pitchFamily="2" charset="0"/>
              </a:rPr>
              <a:t>5</a:t>
            </a:r>
          </a:p>
        </p:txBody>
      </p:sp>
      <p:sp>
        <p:nvSpPr>
          <p:cNvPr id="19" name="TextBox 18">
            <a:extLst>
              <a:ext uri="{FF2B5EF4-FFF2-40B4-BE49-F238E27FC236}">
                <a16:creationId xmlns:a16="http://schemas.microsoft.com/office/drawing/2014/main" id="{4D96F33B-69AE-E1D8-590D-D2363553E5E9}"/>
              </a:ext>
            </a:extLst>
          </p:cNvPr>
          <p:cNvSpPr txBox="1"/>
          <p:nvPr/>
        </p:nvSpPr>
        <p:spPr>
          <a:xfrm>
            <a:off x="362426"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THE CLINICAL NEED</a:t>
            </a:r>
          </a:p>
        </p:txBody>
      </p:sp>
      <p:sp>
        <p:nvSpPr>
          <p:cNvPr id="3" name="TextBox 2">
            <a:extLst>
              <a:ext uri="{FF2B5EF4-FFF2-40B4-BE49-F238E27FC236}">
                <a16:creationId xmlns:a16="http://schemas.microsoft.com/office/drawing/2014/main" id="{F3C8A3D0-25F3-CA80-22EC-996ED138B737}"/>
              </a:ext>
            </a:extLst>
          </p:cNvPr>
          <p:cNvSpPr txBox="1"/>
          <p:nvPr/>
        </p:nvSpPr>
        <p:spPr>
          <a:xfrm>
            <a:off x="504084" y="1859147"/>
            <a:ext cx="5591916" cy="4154984"/>
          </a:xfrm>
          <a:prstGeom prst="rect">
            <a:avLst/>
          </a:prstGeom>
          <a:noFill/>
        </p:spPr>
        <p:txBody>
          <a:bodyPr wrap="square" lIns="0" tIns="0" rIns="0" bIns="0" rtlCol="0">
            <a:spAutoFit/>
          </a:bodyPr>
          <a:lstStyle/>
          <a:p>
            <a:pPr marL="263776" indent="-263776">
              <a:spcBef>
                <a:spcPts val="600"/>
              </a:spcBef>
              <a:buFont typeface="Arial"/>
              <a:buChar char="•"/>
            </a:pPr>
            <a:r>
              <a:rPr lang="en-US" sz="1600" b="0" dirty="0">
                <a:solidFill>
                  <a:srgbClr val="003341"/>
                </a:solidFill>
                <a:latin typeface="Metropolis Light"/>
                <a:ea typeface="+mn-lt"/>
                <a:cs typeface="Calibri" panose="020F0502020204030204" pitchFamily="34" charset="0"/>
              </a:rPr>
              <a:t>Only administered via IV</a:t>
            </a:r>
          </a:p>
          <a:p>
            <a:pPr marL="263776" indent="-263776">
              <a:spcBef>
                <a:spcPts val="600"/>
              </a:spcBef>
              <a:buFont typeface="Arial"/>
              <a:buChar char="•"/>
            </a:pPr>
            <a:r>
              <a:rPr lang="en-US" sz="1600" b="0" dirty="0">
                <a:solidFill>
                  <a:srgbClr val="003341"/>
                </a:solidFill>
                <a:latin typeface="Metropolis Light"/>
                <a:ea typeface="+mn-lt"/>
                <a:cs typeface="Calibri" panose="020F0502020204030204" pitchFamily="34" charset="0"/>
              </a:rPr>
              <a:t>Only used for gram negative Aerobic Bacteria (e.g., Sepsis)</a:t>
            </a:r>
          </a:p>
          <a:p>
            <a:pPr marL="263776" indent="-263776">
              <a:spcBef>
                <a:spcPts val="600"/>
              </a:spcBef>
              <a:buFont typeface="Arial"/>
              <a:buChar char="•"/>
            </a:pPr>
            <a:r>
              <a:rPr lang="en-US" sz="1600" b="0" dirty="0">
                <a:solidFill>
                  <a:srgbClr val="003341"/>
                </a:solidFill>
                <a:latin typeface="Metropolis Light"/>
                <a:ea typeface="+mn-lt"/>
                <a:cs typeface="Calibri" panose="020F0502020204030204" pitchFamily="34" charset="0"/>
              </a:rPr>
              <a:t>Usually administered in combination with other antibiotics (e.g., benzylpenicillin)</a:t>
            </a:r>
          </a:p>
          <a:p>
            <a:pPr marL="263776" indent="-263776">
              <a:spcBef>
                <a:spcPts val="600"/>
              </a:spcBef>
              <a:buFont typeface="Arial"/>
              <a:buChar char="•"/>
            </a:pPr>
            <a:r>
              <a:rPr lang="en-US" sz="1600" b="0" dirty="0">
                <a:solidFill>
                  <a:srgbClr val="003341"/>
                </a:solidFill>
                <a:latin typeface="Metropolis Light"/>
                <a:ea typeface="+mn-lt"/>
                <a:cs typeface="Calibri" panose="020F0502020204030204" pitchFamily="34" charset="0"/>
              </a:rPr>
              <a:t>Dose and duration of aminoglycoside treatment (e.g., gentamycin) must be carefully monitored due to known risks in causing hearing disorders</a:t>
            </a:r>
            <a:endParaRPr lang="en-US" sz="1600" b="0" dirty="0">
              <a:solidFill>
                <a:srgbClr val="003341"/>
              </a:solidFill>
              <a:latin typeface="Metropolis Light"/>
              <a:cs typeface="Calibri" panose="020F0502020204030204" pitchFamily="34" charset="0"/>
            </a:endParaRPr>
          </a:p>
          <a:p>
            <a:pPr marL="263776" indent="-263776">
              <a:spcBef>
                <a:spcPts val="600"/>
              </a:spcBef>
              <a:buFont typeface="Arial"/>
              <a:buChar char="•"/>
            </a:pPr>
            <a:r>
              <a:rPr lang="en-US" sz="1600" b="0" i="0" dirty="0">
                <a:solidFill>
                  <a:srgbClr val="003341"/>
                </a:solidFill>
                <a:effectLst/>
                <a:latin typeface="Metropolis Light"/>
                <a:ea typeface="+mn-lt"/>
                <a:cs typeface="Calibri" panose="020F0502020204030204" pitchFamily="34" charset="0"/>
              </a:rPr>
              <a:t>Designed to target bacterial ribosomes, by </a:t>
            </a:r>
            <a:r>
              <a:rPr lang="en-US" sz="1600" b="1" i="0" dirty="0">
                <a:solidFill>
                  <a:srgbClr val="009BA4"/>
                </a:solidFill>
                <a:effectLst/>
                <a:latin typeface="Metropolis Light"/>
                <a:ea typeface="+mn-lt"/>
                <a:cs typeface="Calibri" panose="020F0502020204030204" pitchFamily="34" charset="0"/>
              </a:rPr>
              <a:t>inhibiting translation of the mRNA</a:t>
            </a:r>
            <a:r>
              <a:rPr lang="en-US" sz="1600" i="0" dirty="0">
                <a:solidFill>
                  <a:srgbClr val="009BA4"/>
                </a:solidFill>
                <a:effectLst/>
                <a:latin typeface="Metropolis Light"/>
                <a:ea typeface="+mn-lt"/>
                <a:cs typeface="Calibri" panose="020F0502020204030204" pitchFamily="34" charset="0"/>
              </a:rPr>
              <a:t> </a:t>
            </a:r>
            <a:r>
              <a:rPr lang="en-US" sz="1600" i="0" dirty="0">
                <a:solidFill>
                  <a:srgbClr val="003341"/>
                </a:solidFill>
                <a:effectLst/>
                <a:latin typeface="Metropolis Light"/>
                <a:ea typeface="+mn-lt"/>
                <a:cs typeface="Calibri" panose="020F0502020204030204" pitchFamily="34" charset="0"/>
              </a:rPr>
              <a:t>by binding to the </a:t>
            </a:r>
            <a:r>
              <a:rPr lang="en-US" sz="1600" b="0" i="0" dirty="0">
                <a:solidFill>
                  <a:srgbClr val="003341"/>
                </a:solidFill>
                <a:effectLst/>
                <a:latin typeface="Metropolis Light"/>
                <a:ea typeface="+mn-lt"/>
                <a:cs typeface="Calibri" panose="020F0502020204030204" pitchFamily="34" charset="0"/>
              </a:rPr>
              <a:t>bacterial 30S ribosomal subunit</a:t>
            </a:r>
          </a:p>
          <a:p>
            <a:pPr marL="263776" indent="-263776">
              <a:spcBef>
                <a:spcPts val="600"/>
              </a:spcBef>
              <a:buFont typeface="Arial"/>
              <a:buChar char="•"/>
            </a:pPr>
            <a:r>
              <a:rPr lang="en-US" sz="1600" dirty="0">
                <a:solidFill>
                  <a:srgbClr val="003341"/>
                </a:solidFill>
                <a:latin typeface="Metropolis Light"/>
                <a:ea typeface="+mn-lt"/>
                <a:cs typeface="Calibri" panose="020F0502020204030204" pitchFamily="34" charset="0"/>
              </a:rPr>
              <a:t>The </a:t>
            </a:r>
            <a:r>
              <a:rPr lang="en-US" sz="1600" b="1" dirty="0">
                <a:solidFill>
                  <a:srgbClr val="009BA4"/>
                </a:solidFill>
                <a:latin typeface="Metropolis Light"/>
                <a:ea typeface="+mn-lt"/>
                <a:cs typeface="Calibri" panose="020F0502020204030204" pitchFamily="34" charset="0"/>
              </a:rPr>
              <a:t>irreversible binding </a:t>
            </a:r>
            <a:r>
              <a:rPr lang="en-US" sz="1600" dirty="0">
                <a:solidFill>
                  <a:srgbClr val="003341"/>
                </a:solidFill>
                <a:latin typeface="Metropolis Light"/>
                <a:ea typeface="+mn-lt"/>
                <a:cs typeface="Calibri" panose="020F0502020204030204" pitchFamily="34" charset="0"/>
              </a:rPr>
              <a:t>of the aminoglycoside to the 30S ribosome subunit, causes the misreading of the codons along the mRNA</a:t>
            </a:r>
          </a:p>
          <a:p>
            <a:pPr marL="263776" indent="-263776">
              <a:spcBef>
                <a:spcPts val="600"/>
              </a:spcBef>
              <a:buFont typeface="Arial"/>
              <a:buChar char="•"/>
            </a:pPr>
            <a:r>
              <a:rPr lang="en-US" sz="1600" b="0" i="0" dirty="0">
                <a:solidFill>
                  <a:srgbClr val="003341"/>
                </a:solidFill>
                <a:effectLst/>
                <a:latin typeface="Metropolis Light"/>
                <a:ea typeface="+mn-lt"/>
                <a:cs typeface="Calibri" panose="020F0502020204030204" pitchFamily="34" charset="0"/>
              </a:rPr>
              <a:t>This misreading of the codons causes an error in the proofreading process of translation leading to improper protein expression leading to </a:t>
            </a:r>
            <a:r>
              <a:rPr lang="en-US" sz="1600" b="1" i="0" dirty="0">
                <a:solidFill>
                  <a:srgbClr val="009BA4"/>
                </a:solidFill>
                <a:effectLst/>
                <a:latin typeface="Metropolis Light"/>
                <a:ea typeface="+mn-lt"/>
                <a:cs typeface="Calibri" panose="020F0502020204030204" pitchFamily="34" charset="0"/>
              </a:rPr>
              <a:t>bacterial cell death </a:t>
            </a:r>
            <a:endParaRPr lang="en-US" sz="1600" b="1" dirty="0">
              <a:solidFill>
                <a:srgbClr val="009BA4"/>
              </a:solidFill>
              <a:latin typeface="Metropolis Light"/>
              <a:cs typeface="Calibri" panose="020F0502020204030204" pitchFamily="34" charset="0"/>
            </a:endParaRPr>
          </a:p>
        </p:txBody>
      </p:sp>
      <p:pic>
        <p:nvPicPr>
          <p:cNvPr id="6" name="Picture 5">
            <a:extLst>
              <a:ext uri="{FF2B5EF4-FFF2-40B4-BE49-F238E27FC236}">
                <a16:creationId xmlns:a16="http://schemas.microsoft.com/office/drawing/2014/main" id="{0F8BBF42-C46F-0C6D-7767-94129639D22A}"/>
              </a:ext>
            </a:extLst>
          </p:cNvPr>
          <p:cNvPicPr>
            <a:picLocks noChangeAspect="1"/>
          </p:cNvPicPr>
          <p:nvPr/>
        </p:nvPicPr>
        <p:blipFill rotWithShape="1">
          <a:blip r:embed="rId3"/>
          <a:srcRect b="9898"/>
          <a:stretch/>
        </p:blipFill>
        <p:spPr>
          <a:xfrm>
            <a:off x="6512798" y="2325500"/>
            <a:ext cx="4863108" cy="32222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81019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265DD-1CFC-B44B-02FF-95593AC41D57}"/>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CEEF6AF9-FB60-78F3-E9B8-5C090219A506}"/>
              </a:ext>
            </a:extLst>
          </p:cNvPr>
          <p:cNvSpPr txBox="1">
            <a:spLocks/>
          </p:cNvSpPr>
          <p:nvPr/>
        </p:nvSpPr>
        <p:spPr>
          <a:xfrm>
            <a:off x="322319" y="2227934"/>
            <a:ext cx="4458687" cy="3605480"/>
          </a:xfrm>
          <a:prstGeom prst="rect">
            <a:avLst/>
          </a:prstGeom>
        </p:spPr>
        <p:txBody>
          <a:bodyPr wrap="square">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400" b="0" i="0" kern="1200">
                <a:solidFill>
                  <a:srgbClr val="003341"/>
                </a:solidFill>
                <a:latin typeface="Metropolis Light"/>
                <a:ea typeface="+mn-ea"/>
                <a:cs typeface="Poppins Light" pitchFamily="2" charset="77"/>
              </a:defRPr>
            </a:lvl1pPr>
            <a:lvl2pPr marL="385763"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2pPr>
            <a:lvl3pPr marL="642938"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3pPr>
            <a:lvl4pPr marL="900113"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4pPr>
            <a:lvl5pPr marL="1157288"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r>
              <a:rPr lang="en-US" sz="1600" b="1" dirty="0">
                <a:latin typeface="Montserrat" panose="00000500000000000000" pitchFamily="2" charset="0"/>
              </a:rPr>
              <a:t>Dose-Dependent Ototoxicity</a:t>
            </a:r>
          </a:p>
          <a:p>
            <a:pPr marL="0" indent="0">
              <a:buNone/>
            </a:pPr>
            <a:r>
              <a:rPr lang="en-US" sz="1600" dirty="0">
                <a:latin typeface="Montserrat" panose="00000500000000000000" pitchFamily="2" charset="0"/>
              </a:rPr>
              <a:t>(General Population)</a:t>
            </a:r>
          </a:p>
          <a:p>
            <a:pPr marL="0" indent="0">
              <a:buNone/>
            </a:pPr>
            <a:endParaRPr lang="en-US" sz="1600" dirty="0">
              <a:latin typeface="Montserrat" panose="00000500000000000000" pitchFamily="2" charset="0"/>
            </a:endParaRPr>
          </a:p>
          <a:p>
            <a:pPr marL="0" indent="0">
              <a:buNone/>
            </a:pPr>
            <a:r>
              <a:rPr lang="en-US" sz="1600" b="1" dirty="0">
                <a:latin typeface="Montserrat" panose="00000500000000000000" pitchFamily="2" charset="0"/>
              </a:rPr>
              <a:t>Cumulative Risk</a:t>
            </a:r>
          </a:p>
          <a:p>
            <a:pPr marL="0" indent="0">
              <a:buNone/>
            </a:pPr>
            <a:endParaRPr lang="en-US" sz="1600" dirty="0">
              <a:latin typeface="Montserrat" panose="00000500000000000000" pitchFamily="2" charset="0"/>
            </a:endParaRPr>
          </a:p>
          <a:p>
            <a:pPr marL="0" indent="0">
              <a:buNone/>
            </a:pPr>
            <a:endParaRPr lang="en-US" sz="1600" dirty="0">
              <a:latin typeface="Montserrat" panose="00000500000000000000" pitchFamily="2" charset="0"/>
            </a:endParaRPr>
          </a:p>
          <a:p>
            <a:pPr marL="0" indent="0">
              <a:buNone/>
            </a:pPr>
            <a:endParaRPr lang="en-US" sz="1600" dirty="0">
              <a:latin typeface="Montserrat" panose="00000500000000000000" pitchFamily="2" charset="0"/>
            </a:endParaRPr>
          </a:p>
          <a:p>
            <a:pPr marL="0" indent="0">
              <a:buNone/>
            </a:pPr>
            <a:endParaRPr lang="en-US" sz="1600" dirty="0">
              <a:latin typeface="Montserrat" panose="00000500000000000000" pitchFamily="2" charset="0"/>
            </a:endParaRPr>
          </a:p>
          <a:p>
            <a:pPr marL="0" indent="0">
              <a:buNone/>
            </a:pPr>
            <a:endParaRPr lang="en-US" sz="1600" dirty="0">
              <a:latin typeface="Montserrat" panose="00000500000000000000" pitchFamily="2" charset="0"/>
            </a:endParaRPr>
          </a:p>
          <a:p>
            <a:pPr marL="0" indent="0">
              <a:buNone/>
            </a:pPr>
            <a:endParaRPr lang="en-US" sz="1600" dirty="0">
              <a:latin typeface="Montserrat" panose="00000500000000000000" pitchFamily="2" charset="0"/>
            </a:endParaRPr>
          </a:p>
          <a:p>
            <a:pPr marL="0" indent="0">
              <a:buNone/>
            </a:pPr>
            <a:endParaRPr lang="en-US" sz="600" dirty="0">
              <a:latin typeface="Montserrat" panose="00000500000000000000" pitchFamily="2" charset="0"/>
            </a:endParaRPr>
          </a:p>
          <a:p>
            <a:pPr marL="0" indent="0">
              <a:buNone/>
            </a:pPr>
            <a:r>
              <a:rPr lang="en-US" dirty="0">
                <a:latin typeface="Montserrat" panose="00000500000000000000" pitchFamily="2" charset="0"/>
              </a:rPr>
              <a:t>Gentamicin monitoring helps manage dose-dependent ototoxicity, which correlates with cumulative exposure</a:t>
            </a:r>
          </a:p>
          <a:p>
            <a:pPr marL="0" indent="0">
              <a:buNone/>
            </a:pPr>
            <a:endParaRPr lang="en-US" sz="1600" dirty="0">
              <a:latin typeface="Montserrat" panose="00000500000000000000" pitchFamily="2" charset="0"/>
            </a:endParaRPr>
          </a:p>
          <a:p>
            <a:pPr marL="0" indent="0">
              <a:buNone/>
            </a:pPr>
            <a:endParaRPr lang="en-US" sz="1600" b="1" dirty="0">
              <a:solidFill>
                <a:srgbClr val="009BA4"/>
              </a:solidFill>
              <a:latin typeface="Montserrat" panose="00000500000000000000" pitchFamily="2" charset="0"/>
            </a:endParaRPr>
          </a:p>
          <a:p>
            <a:pPr marL="0" indent="0">
              <a:buNone/>
            </a:pPr>
            <a:endParaRPr lang="en-US" sz="1600" b="1" dirty="0">
              <a:solidFill>
                <a:srgbClr val="009BA4"/>
              </a:solidFill>
              <a:latin typeface="Montserrat" panose="00000500000000000000" pitchFamily="2" charset="0"/>
            </a:endParaRPr>
          </a:p>
          <a:p>
            <a:pPr marL="0" indent="0">
              <a:buNone/>
            </a:pPr>
            <a:endParaRPr lang="en-US" sz="1600" b="1" dirty="0">
              <a:solidFill>
                <a:srgbClr val="009BA4"/>
              </a:solidFill>
              <a:latin typeface="Montserrat" panose="00000500000000000000" pitchFamily="2" charset="0"/>
            </a:endParaRPr>
          </a:p>
          <a:p>
            <a:pPr marL="0" indent="0">
              <a:buNone/>
            </a:pPr>
            <a:endParaRPr lang="en-US" sz="1600" b="1" dirty="0">
              <a:solidFill>
                <a:srgbClr val="009BA4"/>
              </a:solidFill>
              <a:latin typeface="Montserrat" panose="00000500000000000000" pitchFamily="2" charset="0"/>
            </a:endParaRPr>
          </a:p>
          <a:p>
            <a:pPr marL="0" indent="0">
              <a:buNone/>
            </a:pPr>
            <a:endParaRPr lang="en-US" sz="1600" b="1" dirty="0">
              <a:solidFill>
                <a:srgbClr val="009BA4"/>
              </a:solidFill>
              <a:latin typeface="Montserrat" panose="00000500000000000000" pitchFamily="2" charset="0"/>
            </a:endParaRPr>
          </a:p>
        </p:txBody>
      </p:sp>
      <p:sp>
        <p:nvSpPr>
          <p:cNvPr id="10" name="Text Placeholder 1">
            <a:extLst>
              <a:ext uri="{FF2B5EF4-FFF2-40B4-BE49-F238E27FC236}">
                <a16:creationId xmlns:a16="http://schemas.microsoft.com/office/drawing/2014/main" id="{7016C356-D6F8-2798-CE6F-C34F7079CD56}"/>
              </a:ext>
            </a:extLst>
          </p:cNvPr>
          <p:cNvSpPr txBox="1">
            <a:spLocks/>
          </p:cNvSpPr>
          <p:nvPr/>
        </p:nvSpPr>
        <p:spPr>
          <a:xfrm>
            <a:off x="5017029" y="2227934"/>
            <a:ext cx="4458687" cy="3605480"/>
          </a:xfrm>
          <a:prstGeom prst="rect">
            <a:avLst/>
          </a:prstGeom>
        </p:spPr>
        <p:txBody>
          <a:bodyPr wrap="square">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400" b="0" i="0" kern="1200">
                <a:solidFill>
                  <a:srgbClr val="003341"/>
                </a:solidFill>
                <a:latin typeface="Metropolis Light"/>
                <a:ea typeface="+mn-ea"/>
                <a:cs typeface="Poppins Light" pitchFamily="2" charset="77"/>
              </a:defRPr>
            </a:lvl1pPr>
            <a:lvl2pPr marL="385763"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2pPr>
            <a:lvl3pPr marL="642938"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3pPr>
            <a:lvl4pPr marL="900113"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4pPr>
            <a:lvl5pPr marL="1157288"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r>
              <a:rPr lang="en-US" sz="1600" b="1">
                <a:latin typeface="Montserrat" panose="00000500000000000000" pitchFamily="2" charset="0"/>
              </a:rPr>
              <a:t>Dose-Independent Ototoxicity</a:t>
            </a:r>
          </a:p>
          <a:p>
            <a:pPr marL="0" indent="0">
              <a:buNone/>
            </a:pPr>
            <a:r>
              <a:rPr lang="en-US" sz="1600">
                <a:latin typeface="Montserrat" panose="00000500000000000000" pitchFamily="2" charset="0"/>
              </a:rPr>
              <a:t>(MT-RNR1 Variant Carriers)</a:t>
            </a:r>
          </a:p>
          <a:p>
            <a:pPr marL="0" indent="0">
              <a:buNone/>
            </a:pPr>
            <a:endParaRPr lang="en-US" sz="1600">
              <a:latin typeface="Montserrat" panose="00000500000000000000" pitchFamily="2" charset="0"/>
            </a:endParaRPr>
          </a:p>
          <a:p>
            <a:pPr marL="0" indent="0">
              <a:buNone/>
            </a:pPr>
            <a:r>
              <a:rPr lang="en-US" sz="1600" b="1">
                <a:latin typeface="Montserrat" panose="00000500000000000000" pitchFamily="2" charset="0"/>
              </a:rPr>
              <a:t>Genetic Risk</a:t>
            </a:r>
          </a:p>
          <a:p>
            <a:pPr marL="0" indent="0">
              <a:buNone/>
            </a:pPr>
            <a:endParaRPr lang="en-US" sz="1600">
              <a:latin typeface="Montserrat" panose="00000500000000000000" pitchFamily="2" charset="0"/>
            </a:endParaRPr>
          </a:p>
          <a:p>
            <a:pPr marL="0" indent="0">
              <a:buNone/>
            </a:pPr>
            <a:endParaRPr lang="en-US" sz="1600">
              <a:latin typeface="Montserrat" panose="00000500000000000000" pitchFamily="2" charset="0"/>
            </a:endParaRPr>
          </a:p>
          <a:p>
            <a:pPr marL="0" indent="0">
              <a:buNone/>
            </a:pPr>
            <a:endParaRPr lang="en-US" sz="1600">
              <a:latin typeface="Montserrat" panose="00000500000000000000" pitchFamily="2" charset="0"/>
            </a:endParaRPr>
          </a:p>
          <a:p>
            <a:pPr marL="0" indent="0">
              <a:buNone/>
            </a:pPr>
            <a:endParaRPr lang="en-US" sz="1600">
              <a:latin typeface="Montserrat" panose="00000500000000000000" pitchFamily="2" charset="0"/>
            </a:endParaRPr>
          </a:p>
          <a:p>
            <a:pPr marL="0" indent="0">
              <a:buNone/>
            </a:pPr>
            <a:endParaRPr lang="en-US" sz="1600">
              <a:latin typeface="Montserrat" panose="00000500000000000000" pitchFamily="2" charset="0"/>
            </a:endParaRPr>
          </a:p>
          <a:p>
            <a:pPr marL="0" indent="0">
              <a:buNone/>
            </a:pPr>
            <a:endParaRPr lang="en-US" sz="1600">
              <a:latin typeface="Montserrat" panose="00000500000000000000" pitchFamily="2" charset="0"/>
            </a:endParaRPr>
          </a:p>
          <a:p>
            <a:pPr marL="0" indent="0">
              <a:buNone/>
            </a:pPr>
            <a:endParaRPr lang="en-US" sz="600">
              <a:latin typeface="Montserrat" panose="00000500000000000000" pitchFamily="2" charset="0"/>
            </a:endParaRPr>
          </a:p>
          <a:p>
            <a:pPr marL="0" indent="0">
              <a:buNone/>
            </a:pPr>
            <a:r>
              <a:rPr lang="en-US">
                <a:latin typeface="Montserrat" panose="00000500000000000000" pitchFamily="2" charset="0"/>
              </a:rPr>
              <a:t>Can cause irreversible hearing loss even after a single, standard dose of gentamicin</a:t>
            </a:r>
          </a:p>
          <a:p>
            <a:pPr marL="0" indent="0">
              <a:buNone/>
            </a:pPr>
            <a:endParaRPr lang="en-US" sz="1600" b="1">
              <a:solidFill>
                <a:srgbClr val="009BA4"/>
              </a:solidFill>
              <a:latin typeface="Montserrat" panose="00000500000000000000" pitchFamily="2" charset="0"/>
            </a:endParaRPr>
          </a:p>
        </p:txBody>
      </p:sp>
      <p:sp>
        <p:nvSpPr>
          <p:cNvPr id="11" name="TextBox 10">
            <a:extLst>
              <a:ext uri="{FF2B5EF4-FFF2-40B4-BE49-F238E27FC236}">
                <a16:creationId xmlns:a16="http://schemas.microsoft.com/office/drawing/2014/main" id="{55872E3F-16A1-02F3-0958-A2B7CED28279}"/>
              </a:ext>
            </a:extLst>
          </p:cNvPr>
          <p:cNvSpPr txBox="1"/>
          <p:nvPr/>
        </p:nvSpPr>
        <p:spPr>
          <a:xfrm>
            <a:off x="322319" y="806217"/>
            <a:ext cx="9176504" cy="984885"/>
          </a:xfrm>
          <a:prstGeom prst="rect">
            <a:avLst/>
          </a:prstGeom>
          <a:noFill/>
        </p:spPr>
        <p:txBody>
          <a:bodyPr wrap="square" lIns="0" tIns="0" rIns="0" bIns="0" rtlCol="0">
            <a:spAutoFit/>
          </a:bodyPr>
          <a:lstStyle/>
          <a:p>
            <a:pPr marL="0" marR="0" lvl="0" indent="0" algn="l" defTabSz="121914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a:ln>
                  <a:noFill/>
                </a:ln>
                <a:solidFill>
                  <a:srgbClr val="003341"/>
                </a:solidFill>
                <a:effectLst/>
                <a:uLnTx/>
                <a:uFillTx/>
                <a:latin typeface="Montserrat" pitchFamily="2" charset="77"/>
                <a:ea typeface="+mn-ea"/>
                <a:cs typeface="+mn-cs"/>
              </a:rPr>
              <a:t>Why gentamicin monitoring alone isn’t enough: two pathways to ototoxicity</a:t>
            </a:r>
            <a:endParaRPr kumimoji="0" lang="en-US" sz="3200" b="0" i="0" u="none" strike="noStrike" kern="1200" cap="none" spc="0" normalizeH="0" baseline="0" noProof="0">
              <a:ln>
                <a:noFill/>
              </a:ln>
              <a:solidFill>
                <a:srgbClr val="003341"/>
              </a:solidFill>
              <a:effectLst/>
              <a:uLnTx/>
              <a:uFillTx/>
              <a:latin typeface="Metropolis Medium" pitchFamily="2" charset="77"/>
              <a:ea typeface="+mn-ea"/>
              <a:cs typeface="+mn-cs"/>
            </a:endParaRPr>
          </a:p>
        </p:txBody>
      </p:sp>
      <p:pic>
        <p:nvPicPr>
          <p:cNvPr id="12" name="Picture 11" descr="A circular logo with a dna strand in it&#10;&#10;AI-generated content may be incorrect.">
            <a:extLst>
              <a:ext uri="{FF2B5EF4-FFF2-40B4-BE49-F238E27FC236}">
                <a16:creationId xmlns:a16="http://schemas.microsoft.com/office/drawing/2014/main" id="{143C1794-4B27-221D-AAC0-55A3D7BD96CF}"/>
              </a:ext>
            </a:extLst>
          </p:cNvPr>
          <p:cNvPicPr>
            <a:picLocks noChangeAspect="1"/>
          </p:cNvPicPr>
          <p:nvPr/>
        </p:nvPicPr>
        <p:blipFill>
          <a:blip r:embed="rId3"/>
          <a:stretch>
            <a:fillRect/>
          </a:stretch>
        </p:blipFill>
        <p:spPr>
          <a:xfrm>
            <a:off x="5154380" y="3681046"/>
            <a:ext cx="951614" cy="951614"/>
          </a:xfrm>
          <a:prstGeom prst="rect">
            <a:avLst/>
          </a:prstGeom>
        </p:spPr>
      </p:pic>
      <p:pic>
        <p:nvPicPr>
          <p:cNvPr id="14" name="Picture 13" descr="A close-up of a medical device&#10;&#10;AI-generated content may be incorrect.">
            <a:extLst>
              <a:ext uri="{FF2B5EF4-FFF2-40B4-BE49-F238E27FC236}">
                <a16:creationId xmlns:a16="http://schemas.microsoft.com/office/drawing/2014/main" id="{EFD2D05C-BCC3-1177-0C2C-A31F2531EE3E}"/>
              </a:ext>
            </a:extLst>
          </p:cNvPr>
          <p:cNvPicPr>
            <a:picLocks noChangeAspect="1"/>
          </p:cNvPicPr>
          <p:nvPr/>
        </p:nvPicPr>
        <p:blipFill>
          <a:blip r:embed="rId4"/>
          <a:stretch>
            <a:fillRect/>
          </a:stretch>
        </p:blipFill>
        <p:spPr>
          <a:xfrm>
            <a:off x="6651507" y="3681046"/>
            <a:ext cx="951614" cy="951614"/>
          </a:xfrm>
          <a:prstGeom prst="rect">
            <a:avLst/>
          </a:prstGeom>
        </p:spPr>
      </p:pic>
      <p:pic>
        <p:nvPicPr>
          <p:cNvPr id="15" name="Picture 14" descr="A close up of a sign&#10;&#10;AI-generated content may be incorrect.">
            <a:extLst>
              <a:ext uri="{FF2B5EF4-FFF2-40B4-BE49-F238E27FC236}">
                <a16:creationId xmlns:a16="http://schemas.microsoft.com/office/drawing/2014/main" id="{A1CD81C5-F357-E5D2-D7DD-85881FBEAB20}"/>
              </a:ext>
            </a:extLst>
          </p:cNvPr>
          <p:cNvPicPr>
            <a:picLocks noChangeAspect="1"/>
          </p:cNvPicPr>
          <p:nvPr/>
        </p:nvPicPr>
        <p:blipFill>
          <a:blip r:embed="rId5"/>
          <a:stretch>
            <a:fillRect/>
          </a:stretch>
        </p:blipFill>
        <p:spPr>
          <a:xfrm>
            <a:off x="8148634" y="3681046"/>
            <a:ext cx="951614" cy="951614"/>
          </a:xfrm>
          <a:prstGeom prst="rect">
            <a:avLst/>
          </a:prstGeom>
        </p:spPr>
      </p:pic>
      <p:cxnSp>
        <p:nvCxnSpPr>
          <p:cNvPr id="16" name="Straight Arrow Connector 15">
            <a:extLst>
              <a:ext uri="{FF2B5EF4-FFF2-40B4-BE49-F238E27FC236}">
                <a16:creationId xmlns:a16="http://schemas.microsoft.com/office/drawing/2014/main" id="{8E1967CE-765B-1A8D-FC04-44235F85B4F5}"/>
              </a:ext>
            </a:extLst>
          </p:cNvPr>
          <p:cNvCxnSpPr>
            <a:cxnSpLocks/>
          </p:cNvCxnSpPr>
          <p:nvPr/>
        </p:nvCxnSpPr>
        <p:spPr>
          <a:xfrm>
            <a:off x="6147028" y="4156853"/>
            <a:ext cx="435483" cy="0"/>
          </a:xfrm>
          <a:prstGeom prst="straightConnector1">
            <a:avLst/>
          </a:prstGeom>
          <a:ln w="38100">
            <a:solidFill>
              <a:srgbClr val="E40329"/>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873D67D-33D6-10D9-0E65-55C3AE663B9B}"/>
              </a:ext>
            </a:extLst>
          </p:cNvPr>
          <p:cNvCxnSpPr/>
          <p:nvPr/>
        </p:nvCxnSpPr>
        <p:spPr>
          <a:xfrm>
            <a:off x="7655879" y="4156853"/>
            <a:ext cx="435483" cy="0"/>
          </a:xfrm>
          <a:prstGeom prst="straightConnector1">
            <a:avLst/>
          </a:prstGeom>
          <a:ln w="38100">
            <a:solidFill>
              <a:srgbClr val="E40329"/>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2EB0EC3-297D-3079-60BF-829826F5D10E}"/>
              </a:ext>
            </a:extLst>
          </p:cNvPr>
          <p:cNvSpPr txBox="1"/>
          <p:nvPr/>
        </p:nvSpPr>
        <p:spPr>
          <a:xfrm>
            <a:off x="6497112" y="4632660"/>
            <a:ext cx="1314324" cy="369332"/>
          </a:xfrm>
          <a:prstGeom prst="rect">
            <a:avLst/>
          </a:prstGeom>
          <a:noFill/>
        </p:spPr>
        <p:txBody>
          <a:bodyPr wrap="square" rtlCol="0">
            <a:spAutoFit/>
          </a:bodyPr>
          <a:lstStyle/>
          <a:p>
            <a:pPr algn="ctr"/>
            <a:r>
              <a:rPr lang="en-US" sz="900" b="1">
                <a:solidFill>
                  <a:srgbClr val="009BA4"/>
                </a:solidFill>
                <a:latin typeface="Montserrat" panose="00000500000000000000" pitchFamily="2" charset="0"/>
              </a:rPr>
              <a:t>Standard gentamicin dose</a:t>
            </a:r>
            <a:endParaRPr lang="en-GB" sz="900" b="1">
              <a:solidFill>
                <a:srgbClr val="009BA4"/>
              </a:solidFill>
              <a:latin typeface="Montserrat" panose="00000500000000000000" pitchFamily="2" charset="0"/>
            </a:endParaRPr>
          </a:p>
        </p:txBody>
      </p:sp>
      <p:sp>
        <p:nvSpPr>
          <p:cNvPr id="19" name="TextBox 18">
            <a:extLst>
              <a:ext uri="{FF2B5EF4-FFF2-40B4-BE49-F238E27FC236}">
                <a16:creationId xmlns:a16="http://schemas.microsoft.com/office/drawing/2014/main" id="{9D5261B4-205A-D415-6E7F-CF554C02B355}"/>
              </a:ext>
            </a:extLst>
          </p:cNvPr>
          <p:cNvSpPr txBox="1"/>
          <p:nvPr/>
        </p:nvSpPr>
        <p:spPr>
          <a:xfrm>
            <a:off x="4981897" y="4632660"/>
            <a:ext cx="1314324" cy="369332"/>
          </a:xfrm>
          <a:prstGeom prst="rect">
            <a:avLst/>
          </a:prstGeom>
          <a:noFill/>
        </p:spPr>
        <p:txBody>
          <a:bodyPr wrap="square" rtlCol="0">
            <a:spAutoFit/>
          </a:bodyPr>
          <a:lstStyle/>
          <a:p>
            <a:pPr algn="ctr"/>
            <a:r>
              <a:rPr lang="en-US" sz="900" b="1">
                <a:latin typeface="Montserrat" panose="00000500000000000000" pitchFamily="2" charset="0"/>
              </a:rPr>
              <a:t>MT-RNR1 variant m.1555A&gt;G</a:t>
            </a:r>
            <a:endParaRPr lang="en-GB" sz="900" b="1">
              <a:latin typeface="Montserrat" panose="00000500000000000000" pitchFamily="2" charset="0"/>
            </a:endParaRPr>
          </a:p>
        </p:txBody>
      </p:sp>
      <p:sp>
        <p:nvSpPr>
          <p:cNvPr id="20" name="TextBox 19">
            <a:extLst>
              <a:ext uri="{FF2B5EF4-FFF2-40B4-BE49-F238E27FC236}">
                <a16:creationId xmlns:a16="http://schemas.microsoft.com/office/drawing/2014/main" id="{0F7EC76B-4B11-DD6B-1E08-93AD3F97A9CC}"/>
              </a:ext>
            </a:extLst>
          </p:cNvPr>
          <p:cNvSpPr txBox="1"/>
          <p:nvPr/>
        </p:nvSpPr>
        <p:spPr>
          <a:xfrm>
            <a:off x="8020499" y="4625802"/>
            <a:ext cx="1314324" cy="230832"/>
          </a:xfrm>
          <a:prstGeom prst="rect">
            <a:avLst/>
          </a:prstGeom>
          <a:noFill/>
        </p:spPr>
        <p:txBody>
          <a:bodyPr wrap="square" rtlCol="0">
            <a:spAutoFit/>
          </a:bodyPr>
          <a:lstStyle/>
          <a:p>
            <a:pPr algn="ctr"/>
            <a:r>
              <a:rPr lang="en-US" sz="900" b="1">
                <a:latin typeface="Montserrat" panose="00000500000000000000" pitchFamily="2" charset="0"/>
              </a:rPr>
              <a:t>Risk of AIHL</a:t>
            </a:r>
            <a:endParaRPr lang="en-GB" sz="900" b="1">
              <a:latin typeface="Montserrat" panose="00000500000000000000" pitchFamily="2" charset="0"/>
            </a:endParaRPr>
          </a:p>
        </p:txBody>
      </p:sp>
      <p:grpSp>
        <p:nvGrpSpPr>
          <p:cNvPr id="30" name="Group 29">
            <a:extLst>
              <a:ext uri="{FF2B5EF4-FFF2-40B4-BE49-F238E27FC236}">
                <a16:creationId xmlns:a16="http://schemas.microsoft.com/office/drawing/2014/main" id="{8AA887E2-8577-7D71-5068-F17AC9220B50}"/>
              </a:ext>
            </a:extLst>
          </p:cNvPr>
          <p:cNvGrpSpPr/>
          <p:nvPr/>
        </p:nvGrpSpPr>
        <p:grpSpPr>
          <a:xfrm>
            <a:off x="966141" y="3362659"/>
            <a:ext cx="2386608" cy="1905633"/>
            <a:chOff x="896075" y="3109303"/>
            <a:chExt cx="2567065" cy="2095099"/>
          </a:xfrm>
        </p:grpSpPr>
        <p:grpSp>
          <p:nvGrpSpPr>
            <p:cNvPr id="31" name="Group 30">
              <a:extLst>
                <a:ext uri="{FF2B5EF4-FFF2-40B4-BE49-F238E27FC236}">
                  <a16:creationId xmlns:a16="http://schemas.microsoft.com/office/drawing/2014/main" id="{F86E8565-1E26-90EC-D8EF-E1D1EBA815F2}"/>
                </a:ext>
              </a:extLst>
            </p:cNvPr>
            <p:cNvGrpSpPr/>
            <p:nvPr/>
          </p:nvGrpSpPr>
          <p:grpSpPr>
            <a:xfrm>
              <a:off x="896075" y="3109303"/>
              <a:ext cx="2567065" cy="2095099"/>
              <a:chOff x="896075" y="3276599"/>
              <a:chExt cx="2567065" cy="2095099"/>
            </a:xfrm>
          </p:grpSpPr>
          <p:graphicFrame>
            <p:nvGraphicFramePr>
              <p:cNvPr id="34" name="Chart 33">
                <a:extLst>
                  <a:ext uri="{FF2B5EF4-FFF2-40B4-BE49-F238E27FC236}">
                    <a16:creationId xmlns:a16="http://schemas.microsoft.com/office/drawing/2014/main" id="{D6C3804F-386A-1C80-A005-F6734F732737}"/>
                  </a:ext>
                </a:extLst>
              </p:cNvPr>
              <p:cNvGraphicFramePr/>
              <p:nvPr/>
            </p:nvGraphicFramePr>
            <p:xfrm>
              <a:off x="896075" y="3276599"/>
              <a:ext cx="2567065" cy="2095099"/>
            </p:xfrm>
            <a:graphic>
              <a:graphicData uri="http://schemas.openxmlformats.org/drawingml/2006/chart">
                <c:chart xmlns:c="http://schemas.openxmlformats.org/drawingml/2006/chart" xmlns:r="http://schemas.openxmlformats.org/officeDocument/2006/relationships" r:id="rId6"/>
              </a:graphicData>
            </a:graphic>
          </p:graphicFrame>
          <p:sp>
            <p:nvSpPr>
              <p:cNvPr id="35" name="Rectangle 34">
                <a:extLst>
                  <a:ext uri="{FF2B5EF4-FFF2-40B4-BE49-F238E27FC236}">
                    <a16:creationId xmlns:a16="http://schemas.microsoft.com/office/drawing/2014/main" id="{E4F2217A-8BA7-3725-B598-9793B655837E}"/>
                  </a:ext>
                </a:extLst>
              </p:cNvPr>
              <p:cNvSpPr/>
              <p:nvPr/>
            </p:nvSpPr>
            <p:spPr>
              <a:xfrm>
                <a:off x="1009650" y="3376613"/>
                <a:ext cx="2371725" cy="904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2" name="Straight Arrow Connector 31">
              <a:extLst>
                <a:ext uri="{FF2B5EF4-FFF2-40B4-BE49-F238E27FC236}">
                  <a16:creationId xmlns:a16="http://schemas.microsoft.com/office/drawing/2014/main" id="{41E7C72A-612D-5FBE-6013-BC2794AC9A70}"/>
                </a:ext>
              </a:extLst>
            </p:cNvPr>
            <p:cNvCxnSpPr>
              <a:cxnSpLocks/>
            </p:cNvCxnSpPr>
            <p:nvPr/>
          </p:nvCxnSpPr>
          <p:spPr>
            <a:xfrm>
              <a:off x="1248652" y="4857392"/>
              <a:ext cx="2114386" cy="0"/>
            </a:xfrm>
            <a:prstGeom prst="straightConnector1">
              <a:avLst/>
            </a:prstGeom>
            <a:ln>
              <a:solidFill>
                <a:srgbClr val="00334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9B3E4A3-0F03-B296-9EC6-6310538B3F12}"/>
                </a:ext>
              </a:extLst>
            </p:cNvPr>
            <p:cNvCxnSpPr>
              <a:cxnSpLocks/>
            </p:cNvCxnSpPr>
            <p:nvPr/>
          </p:nvCxnSpPr>
          <p:spPr>
            <a:xfrm flipV="1">
              <a:off x="1248652" y="3418091"/>
              <a:ext cx="0" cy="1448611"/>
            </a:xfrm>
            <a:prstGeom prst="straightConnector1">
              <a:avLst/>
            </a:prstGeom>
            <a:ln>
              <a:solidFill>
                <a:srgbClr val="00334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2969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F8243-E773-210A-A355-5CEC884D909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C78B9DE-30E3-AF60-032D-51AF4D19FB6C}"/>
              </a:ext>
            </a:extLst>
          </p:cNvPr>
          <p:cNvSpPr txBox="1"/>
          <p:nvPr/>
        </p:nvSpPr>
        <p:spPr>
          <a:xfrm>
            <a:off x="322319" y="660144"/>
            <a:ext cx="9120000" cy="655372"/>
          </a:xfrm>
          <a:prstGeom prst="rect">
            <a:avLst/>
          </a:prstGeom>
          <a:noFill/>
        </p:spPr>
        <p:txBody>
          <a:bodyPr wrap="square" lIns="0" tIns="0" rIns="0" bIns="0" rtlCol="0" anchor="t">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3200" b="1">
                <a:solidFill>
                  <a:srgbClr val="003341"/>
                </a:solidFill>
                <a:latin typeface="Montserrat" panose="00000500000000000000" pitchFamily="2" charset="0"/>
                <a:cs typeface="Calibri" panose="020F0502020204030204" pitchFamily="34" charset="0"/>
              </a:rPr>
              <a:t>What is Sepsis?</a:t>
            </a:r>
            <a:endParaRPr kumimoji="0" lang="en-US" sz="3200" b="1" i="0" u="none" strike="noStrike" kern="1200" cap="none" spc="0" normalizeH="0" baseline="0" noProof="0">
              <a:ln>
                <a:noFill/>
              </a:ln>
              <a:solidFill>
                <a:srgbClr val="003341"/>
              </a:solidFill>
              <a:effectLst/>
              <a:uLnTx/>
              <a:uFillTx/>
              <a:latin typeface="Montserrat" panose="00000500000000000000" pitchFamily="2" charset="0"/>
            </a:endParaRPr>
          </a:p>
        </p:txBody>
      </p:sp>
      <p:sp>
        <p:nvSpPr>
          <p:cNvPr id="30" name="TextBox 29">
            <a:extLst>
              <a:ext uri="{FF2B5EF4-FFF2-40B4-BE49-F238E27FC236}">
                <a16:creationId xmlns:a16="http://schemas.microsoft.com/office/drawing/2014/main" id="{66948804-9E6A-DC88-0669-094A7E6D8BB3}"/>
              </a:ext>
            </a:extLst>
          </p:cNvPr>
          <p:cNvSpPr txBox="1"/>
          <p:nvPr/>
        </p:nvSpPr>
        <p:spPr>
          <a:xfrm>
            <a:off x="6177525" y="4432223"/>
            <a:ext cx="3054499" cy="860044"/>
          </a:xfrm>
          <a:prstGeom prst="rect">
            <a:avLst/>
          </a:prstGeom>
          <a:noFill/>
        </p:spPr>
        <p:txBody>
          <a:bodyPr wrap="square" rtlCol="0">
            <a:spAutoFit/>
          </a:bodyPr>
          <a:lstStyle/>
          <a:p>
            <a:pPr algn="ctr" defTabSz="844062">
              <a:defRPr/>
            </a:pPr>
            <a:r>
              <a:rPr lang="en-GB" sz="1663" b="1">
                <a:solidFill>
                  <a:schemeClr val="bg1"/>
                </a:solidFill>
                <a:latin typeface="Montserrat" panose="00000500000000000000" pitchFamily="2" charset="0"/>
              </a:rPr>
              <a:t>Annual UK NICU admissions for </a:t>
            </a:r>
          </a:p>
          <a:p>
            <a:pPr algn="ctr" defTabSz="844062">
              <a:defRPr/>
            </a:pPr>
            <a:r>
              <a:rPr lang="en-GB" sz="1663" b="1">
                <a:solidFill>
                  <a:schemeClr val="bg1"/>
                </a:solidFill>
                <a:latin typeface="Montserrat" panose="00000500000000000000" pitchFamily="2" charset="0"/>
              </a:rPr>
              <a:t>suspected sepsis</a:t>
            </a:r>
            <a:r>
              <a:rPr lang="en-GB" sz="1400" b="1" baseline="30000">
                <a:solidFill>
                  <a:schemeClr val="bg1"/>
                </a:solidFill>
                <a:latin typeface="Montserrat" panose="00000500000000000000" pitchFamily="2" charset="0"/>
              </a:rPr>
              <a:t>5</a:t>
            </a:r>
          </a:p>
        </p:txBody>
      </p:sp>
      <p:sp>
        <p:nvSpPr>
          <p:cNvPr id="19" name="TextBox 18">
            <a:extLst>
              <a:ext uri="{FF2B5EF4-FFF2-40B4-BE49-F238E27FC236}">
                <a16:creationId xmlns:a16="http://schemas.microsoft.com/office/drawing/2014/main" id="{6DBD9C8D-102A-7CF8-70E0-586428EB2BE2}"/>
              </a:ext>
            </a:extLst>
          </p:cNvPr>
          <p:cNvSpPr txBox="1"/>
          <p:nvPr/>
        </p:nvSpPr>
        <p:spPr>
          <a:xfrm>
            <a:off x="362426"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THE CLINICAL NEED</a:t>
            </a:r>
          </a:p>
        </p:txBody>
      </p:sp>
      <p:pic>
        <p:nvPicPr>
          <p:cNvPr id="4" name="Picture 3">
            <a:extLst>
              <a:ext uri="{FF2B5EF4-FFF2-40B4-BE49-F238E27FC236}">
                <a16:creationId xmlns:a16="http://schemas.microsoft.com/office/drawing/2014/main" id="{0366CD6E-1EF9-B7EF-B760-DEE0D8A99FB8}"/>
              </a:ext>
            </a:extLst>
          </p:cNvPr>
          <p:cNvPicPr>
            <a:picLocks noChangeAspect="1"/>
          </p:cNvPicPr>
          <p:nvPr/>
        </p:nvPicPr>
        <p:blipFill>
          <a:blip r:embed="rId3"/>
          <a:stretch>
            <a:fillRect/>
          </a:stretch>
        </p:blipFill>
        <p:spPr>
          <a:xfrm>
            <a:off x="6904653" y="2366715"/>
            <a:ext cx="4497355" cy="3391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 Placeholder 9">
            <a:extLst>
              <a:ext uri="{FF2B5EF4-FFF2-40B4-BE49-F238E27FC236}">
                <a16:creationId xmlns:a16="http://schemas.microsoft.com/office/drawing/2014/main" id="{42DDF3A1-A38E-4AAB-506D-5826534EC9E3}"/>
              </a:ext>
            </a:extLst>
          </p:cNvPr>
          <p:cNvSpPr>
            <a:spLocks noGrp="1"/>
          </p:cNvSpPr>
          <p:nvPr>
            <p:ph type="body" sz="quarter" idx="17"/>
          </p:nvPr>
        </p:nvSpPr>
        <p:spPr>
          <a:xfrm>
            <a:off x="506938" y="2479010"/>
            <a:ext cx="6034151" cy="3391601"/>
          </a:xfrm>
        </p:spPr>
        <p:txBody>
          <a:bodyPr>
            <a:normAutofit fontScale="92500" lnSpcReduction="20000"/>
          </a:bodyPr>
          <a:lstStyle/>
          <a:p>
            <a:r>
              <a:rPr lang="en-US" dirty="0"/>
              <a:t>It is a life-threatening medical emergency</a:t>
            </a:r>
          </a:p>
          <a:p>
            <a:r>
              <a:rPr lang="en-US" dirty="0"/>
              <a:t>It happens when your immune system overreacts to an infection and starts to damage your body's own tissues and organs</a:t>
            </a:r>
          </a:p>
          <a:p>
            <a:r>
              <a:rPr lang="en-US" dirty="0"/>
              <a:t>Without timely treatment, sepsis can rapidly lead to tissue damage, multiple organ failure, and death </a:t>
            </a:r>
          </a:p>
          <a:p>
            <a:r>
              <a:rPr lang="en-US" dirty="0"/>
              <a:t>Frequently caused by 4 bacteria5</a:t>
            </a:r>
          </a:p>
          <a:p>
            <a:r>
              <a:rPr lang="en-US" dirty="0"/>
              <a:t>Staphylococcus Aureus</a:t>
            </a:r>
          </a:p>
          <a:p>
            <a:r>
              <a:rPr lang="en-US" dirty="0"/>
              <a:t>Pseudomonas species</a:t>
            </a:r>
          </a:p>
          <a:p>
            <a:r>
              <a:rPr lang="en-US" dirty="0"/>
              <a:t>Escherichia Coli (E. Coli)</a:t>
            </a:r>
          </a:p>
          <a:p>
            <a:r>
              <a:rPr lang="en-US" dirty="0"/>
              <a:t>Group B streptococcus </a:t>
            </a:r>
          </a:p>
          <a:p>
            <a:endParaRPr lang="en-GB" dirty="0"/>
          </a:p>
        </p:txBody>
      </p:sp>
      <p:sp>
        <p:nvSpPr>
          <p:cNvPr id="8" name="Title 7">
            <a:extLst>
              <a:ext uri="{FF2B5EF4-FFF2-40B4-BE49-F238E27FC236}">
                <a16:creationId xmlns:a16="http://schemas.microsoft.com/office/drawing/2014/main" id="{DE5789AE-8246-1DEC-890A-92C5ADED228D}"/>
              </a:ext>
            </a:extLst>
          </p:cNvPr>
          <p:cNvSpPr>
            <a:spLocks noGrp="1"/>
          </p:cNvSpPr>
          <p:nvPr>
            <p:ph type="title"/>
          </p:nvPr>
        </p:nvSpPr>
        <p:spPr>
          <a:xfrm>
            <a:off x="322319" y="1289197"/>
            <a:ext cx="9001919" cy="926717"/>
          </a:xfrm>
        </p:spPr>
        <p:txBody>
          <a:bodyPr>
            <a:normAutofit/>
          </a:bodyPr>
          <a:lstStyle/>
          <a:p>
            <a:r>
              <a:rPr lang="en-GB" sz="2400" b="1"/>
              <a:t>Sepsis is the body’s extreme response to infection</a:t>
            </a:r>
          </a:p>
        </p:txBody>
      </p:sp>
    </p:spTree>
    <p:extLst>
      <p:ext uri="{BB962C8B-B14F-4D97-AF65-F5344CB8AC3E}">
        <p14:creationId xmlns:p14="http://schemas.microsoft.com/office/powerpoint/2010/main" val="2852913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46DBF-C26A-2709-D99B-F419E61F3F36}"/>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6CFB464E-8ED2-512E-BF78-6C1D9747F294}"/>
              </a:ext>
            </a:extLst>
          </p:cNvPr>
          <p:cNvSpPr txBox="1"/>
          <p:nvPr/>
        </p:nvSpPr>
        <p:spPr>
          <a:xfrm>
            <a:off x="322319" y="499049"/>
            <a:ext cx="9120000" cy="660822"/>
          </a:xfrm>
          <a:prstGeom prst="rect">
            <a:avLst/>
          </a:prstGeom>
          <a:noFill/>
        </p:spPr>
        <p:txBody>
          <a:bodyPr wrap="square" lIns="0" tIns="0" rIns="0" bIns="0" rtlCol="0">
            <a:spAutoFit/>
          </a:bodyPr>
          <a:lstStyle/>
          <a:p>
            <a:pPr defTabSz="1219140">
              <a:lnSpc>
                <a:spcPct val="150000"/>
              </a:lnSpc>
              <a:defRPr/>
            </a:pPr>
            <a:r>
              <a:rPr lang="en-US" sz="3200" b="1">
                <a:solidFill>
                  <a:srgbClr val="003341"/>
                </a:solidFill>
                <a:latin typeface="Montserrat" pitchFamily="2" charset="77"/>
              </a:rPr>
              <a:t>Current situation</a:t>
            </a:r>
            <a:endParaRPr lang="en-US" sz="3200">
              <a:solidFill>
                <a:srgbClr val="003341"/>
              </a:solidFill>
              <a:latin typeface="Metropolis Medium" pitchFamily="2" charset="77"/>
            </a:endParaRPr>
          </a:p>
        </p:txBody>
      </p:sp>
      <p:cxnSp>
        <p:nvCxnSpPr>
          <p:cNvPr id="17" name="Straight Connector 16">
            <a:extLst>
              <a:ext uri="{FF2B5EF4-FFF2-40B4-BE49-F238E27FC236}">
                <a16:creationId xmlns:a16="http://schemas.microsoft.com/office/drawing/2014/main" id="{7EAB818B-B5AA-7CB1-02E2-428F8329B48B}"/>
              </a:ext>
            </a:extLst>
          </p:cNvPr>
          <p:cNvCxnSpPr>
            <a:cxnSpLocks/>
          </p:cNvCxnSpPr>
          <p:nvPr/>
        </p:nvCxnSpPr>
        <p:spPr>
          <a:xfrm>
            <a:off x="322319" y="6399332"/>
            <a:ext cx="9120000"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B2A30CCB-2ABB-5F03-E5E2-C8B739DF3E27}"/>
              </a:ext>
            </a:extLst>
          </p:cNvPr>
          <p:cNvSpPr txBox="1"/>
          <p:nvPr/>
        </p:nvSpPr>
        <p:spPr>
          <a:xfrm>
            <a:off x="5161017" y="6120049"/>
            <a:ext cx="4829531" cy="246221"/>
          </a:xfrm>
          <a:prstGeom prst="rect">
            <a:avLst/>
          </a:prstGeom>
          <a:noFill/>
        </p:spPr>
        <p:txBody>
          <a:bodyPr wrap="square" rtlCol="0">
            <a:spAutoFit/>
          </a:bodyPr>
          <a:lstStyle/>
          <a:p>
            <a:r>
              <a:rPr lang="en-GB" sz="1000">
                <a:solidFill>
                  <a:srgbClr val="475C6D"/>
                </a:solidFill>
                <a:latin typeface="Metropolis Light"/>
              </a:rPr>
              <a:t>* AIHL = Aminoglycoside Induce Hearing loss</a:t>
            </a:r>
          </a:p>
        </p:txBody>
      </p:sp>
      <p:grpSp>
        <p:nvGrpSpPr>
          <p:cNvPr id="131" name="Group 130">
            <a:extLst>
              <a:ext uri="{FF2B5EF4-FFF2-40B4-BE49-F238E27FC236}">
                <a16:creationId xmlns:a16="http://schemas.microsoft.com/office/drawing/2014/main" id="{DB69F263-6474-C6F2-195E-A78E9865C6EC}"/>
              </a:ext>
            </a:extLst>
          </p:cNvPr>
          <p:cNvGrpSpPr/>
          <p:nvPr/>
        </p:nvGrpSpPr>
        <p:grpSpPr>
          <a:xfrm>
            <a:off x="265769" y="1095450"/>
            <a:ext cx="11591637" cy="1766182"/>
            <a:chOff x="267261" y="1094783"/>
            <a:chExt cx="11591637" cy="1766182"/>
          </a:xfrm>
        </p:grpSpPr>
        <p:cxnSp>
          <p:nvCxnSpPr>
            <p:cNvPr id="66" name="Straight Connector 65">
              <a:extLst>
                <a:ext uri="{FF2B5EF4-FFF2-40B4-BE49-F238E27FC236}">
                  <a16:creationId xmlns:a16="http://schemas.microsoft.com/office/drawing/2014/main" id="{67F76706-196D-FEC4-8CEA-3A9773C2ADED}"/>
                </a:ext>
              </a:extLst>
            </p:cNvPr>
            <p:cNvCxnSpPr>
              <a:cxnSpLocks/>
            </p:cNvCxnSpPr>
            <p:nvPr/>
          </p:nvCxnSpPr>
          <p:spPr>
            <a:xfrm flipH="1">
              <a:off x="7137735" y="1776936"/>
              <a:ext cx="216000" cy="0"/>
            </a:xfrm>
            <a:prstGeom prst="line">
              <a:avLst/>
            </a:prstGeom>
            <a:ln w="34925" cap="rnd">
              <a:solidFill>
                <a:srgbClr val="F38608"/>
              </a:solidFill>
              <a:prstDash val="sysDot"/>
              <a:round/>
              <a:head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43C6DCA-7C4D-3612-0AB0-ECFD388334A4}"/>
                </a:ext>
              </a:extLst>
            </p:cNvPr>
            <p:cNvCxnSpPr>
              <a:cxnSpLocks/>
            </p:cNvCxnSpPr>
            <p:nvPr/>
          </p:nvCxnSpPr>
          <p:spPr>
            <a:xfrm flipH="1">
              <a:off x="8639402" y="1776936"/>
              <a:ext cx="288000" cy="0"/>
            </a:xfrm>
            <a:prstGeom prst="line">
              <a:avLst/>
            </a:prstGeom>
            <a:ln w="34925" cap="rnd">
              <a:solidFill>
                <a:srgbClr val="F38608"/>
              </a:solidFill>
              <a:prstDash val="sysDot"/>
              <a:round/>
              <a:head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0BA41A4-C7F0-70AA-AF78-22590256CA81}"/>
                </a:ext>
              </a:extLst>
            </p:cNvPr>
            <p:cNvCxnSpPr>
              <a:cxnSpLocks/>
            </p:cNvCxnSpPr>
            <p:nvPr/>
          </p:nvCxnSpPr>
          <p:spPr>
            <a:xfrm flipH="1">
              <a:off x="10183823" y="1776936"/>
              <a:ext cx="288000" cy="0"/>
            </a:xfrm>
            <a:prstGeom prst="line">
              <a:avLst/>
            </a:prstGeom>
            <a:ln w="34925" cap="rnd">
              <a:solidFill>
                <a:srgbClr val="F38608"/>
              </a:solidFill>
              <a:prstDash val="sysDot"/>
              <a:round/>
              <a:head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13C4651-6C86-AB8E-FF26-F2028B04A6B3}"/>
                </a:ext>
              </a:extLst>
            </p:cNvPr>
            <p:cNvCxnSpPr>
              <a:cxnSpLocks/>
            </p:cNvCxnSpPr>
            <p:nvPr/>
          </p:nvCxnSpPr>
          <p:spPr>
            <a:xfrm flipH="1">
              <a:off x="4060425" y="1776936"/>
              <a:ext cx="1584000" cy="0"/>
            </a:xfrm>
            <a:prstGeom prst="line">
              <a:avLst/>
            </a:prstGeom>
            <a:ln w="34925" cap="rnd">
              <a:solidFill>
                <a:srgbClr val="F38608"/>
              </a:solidFill>
              <a:prstDash val="sysDot"/>
              <a:round/>
              <a:headEnd type="none"/>
            </a:ln>
          </p:spPr>
          <p:style>
            <a:lnRef idx="1">
              <a:schemeClr val="accent1"/>
            </a:lnRef>
            <a:fillRef idx="0">
              <a:schemeClr val="accent1"/>
            </a:fillRef>
            <a:effectRef idx="0">
              <a:schemeClr val="accent1"/>
            </a:effectRef>
            <a:fontRef idx="minor">
              <a:schemeClr val="tx1"/>
            </a:fontRef>
          </p:style>
        </p:cxnSp>
        <p:pic>
          <p:nvPicPr>
            <p:cNvPr id="3" name="Picture 2" descr="A baby in a incubator&#10;&#10;Description automatically generated">
              <a:extLst>
                <a:ext uri="{FF2B5EF4-FFF2-40B4-BE49-F238E27FC236}">
                  <a16:creationId xmlns:a16="http://schemas.microsoft.com/office/drawing/2014/main" id="{AD5E6720-E3D1-9095-FE93-90904E2C76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261" y="1094783"/>
              <a:ext cx="1833051" cy="1343627"/>
            </a:xfrm>
            <a:prstGeom prst="rect">
              <a:avLst/>
            </a:prstGeom>
          </p:spPr>
        </p:pic>
        <p:pic>
          <p:nvPicPr>
            <p:cNvPr id="5" name="Picture 4" descr="A clock with a number on it&#10;&#10;Description automatically generated">
              <a:extLst>
                <a:ext uri="{FF2B5EF4-FFF2-40B4-BE49-F238E27FC236}">
                  <a16:creationId xmlns:a16="http://schemas.microsoft.com/office/drawing/2014/main" id="{A053DFD3-5530-79AD-6746-98F9BB465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1278221"/>
              <a:ext cx="926708" cy="976751"/>
            </a:xfrm>
            <a:prstGeom prst="rect">
              <a:avLst/>
            </a:prstGeom>
          </p:spPr>
        </p:pic>
        <p:pic>
          <p:nvPicPr>
            <p:cNvPr id="28" name="Picture 27" descr="A cartoon of a baby&#10;&#10;Description automatically generated">
              <a:extLst>
                <a:ext uri="{FF2B5EF4-FFF2-40B4-BE49-F238E27FC236}">
                  <a16:creationId xmlns:a16="http://schemas.microsoft.com/office/drawing/2014/main" id="{743DA5E9-5506-B915-1324-351976945B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2955" y="1318253"/>
              <a:ext cx="926708" cy="926708"/>
            </a:xfrm>
            <a:prstGeom prst="rect">
              <a:avLst/>
            </a:prstGeom>
          </p:spPr>
        </p:pic>
        <p:pic>
          <p:nvPicPr>
            <p:cNvPr id="30" name="Picture 29" descr="A circular logo with a dna strand in the center&#10;&#10;Description automatically generated">
              <a:extLst>
                <a:ext uri="{FF2B5EF4-FFF2-40B4-BE49-F238E27FC236}">
                  <a16:creationId xmlns:a16="http://schemas.microsoft.com/office/drawing/2014/main" id="{490A965C-37D8-2AD5-4805-54B3ED383E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741" y="1318253"/>
              <a:ext cx="926709" cy="926709"/>
            </a:xfrm>
            <a:prstGeom prst="rect">
              <a:avLst/>
            </a:prstGeom>
          </p:spPr>
        </p:pic>
        <p:pic>
          <p:nvPicPr>
            <p:cNvPr id="32" name="Picture 31" descr="A hand with a iv drip attached to a tube&#10;&#10;Description automatically generated">
              <a:extLst>
                <a:ext uri="{FF2B5EF4-FFF2-40B4-BE49-F238E27FC236}">
                  <a16:creationId xmlns:a16="http://schemas.microsoft.com/office/drawing/2014/main" id="{7F94D5F4-B175-AB66-27C9-26129E91B2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57350" y="1318253"/>
              <a:ext cx="926709" cy="926709"/>
            </a:xfrm>
            <a:prstGeom prst="rect">
              <a:avLst/>
            </a:prstGeom>
          </p:spPr>
        </p:pic>
        <p:pic>
          <p:nvPicPr>
            <p:cNvPr id="34" name="Picture 33" descr="A close up of an ear and sound waves&#10;&#10;Description automatically generated">
              <a:extLst>
                <a:ext uri="{FF2B5EF4-FFF2-40B4-BE49-F238E27FC236}">
                  <a16:creationId xmlns:a16="http://schemas.microsoft.com/office/drawing/2014/main" id="{C4256360-39D2-523D-C7A6-1DB5F83582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08959" y="1318252"/>
              <a:ext cx="926710" cy="926710"/>
            </a:xfrm>
            <a:prstGeom prst="rect">
              <a:avLst/>
            </a:prstGeom>
          </p:spPr>
        </p:pic>
        <p:cxnSp>
          <p:nvCxnSpPr>
            <p:cNvPr id="63" name="Straight Connector 62">
              <a:extLst>
                <a:ext uri="{FF2B5EF4-FFF2-40B4-BE49-F238E27FC236}">
                  <a16:creationId xmlns:a16="http://schemas.microsoft.com/office/drawing/2014/main" id="{7A4AB5EA-F28D-7B2A-EA77-D828FCC62D9F}"/>
                </a:ext>
              </a:extLst>
            </p:cNvPr>
            <p:cNvCxnSpPr>
              <a:cxnSpLocks/>
            </p:cNvCxnSpPr>
            <p:nvPr/>
          </p:nvCxnSpPr>
          <p:spPr>
            <a:xfrm flipH="1">
              <a:off x="2236264" y="1778752"/>
              <a:ext cx="681482" cy="0"/>
            </a:xfrm>
            <a:prstGeom prst="line">
              <a:avLst/>
            </a:prstGeom>
            <a:ln w="34925" cap="rnd">
              <a:solidFill>
                <a:srgbClr val="009BA4"/>
              </a:solidFill>
              <a:prstDash val="sysDot"/>
              <a:round/>
              <a:headEnd type="none"/>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0C990985-80CA-8FAC-7C90-A2C6F59ADAC8}"/>
                </a:ext>
              </a:extLst>
            </p:cNvPr>
            <p:cNvSpPr/>
            <p:nvPr/>
          </p:nvSpPr>
          <p:spPr>
            <a:xfrm>
              <a:off x="2986414" y="1742752"/>
              <a:ext cx="72000" cy="72000"/>
            </a:xfrm>
            <a:prstGeom prst="ellipse">
              <a:avLst/>
            </a:prstGeom>
            <a:noFill/>
            <a:ln w="19050">
              <a:solidFill>
                <a:srgbClr val="009B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solidFill>
                  <a:srgbClr val="009BA4"/>
                </a:solidFill>
              </a:endParaRPr>
            </a:p>
          </p:txBody>
        </p:sp>
        <p:sp>
          <p:nvSpPr>
            <p:cNvPr id="97" name="Oval 96">
              <a:extLst>
                <a:ext uri="{FF2B5EF4-FFF2-40B4-BE49-F238E27FC236}">
                  <a16:creationId xmlns:a16="http://schemas.microsoft.com/office/drawing/2014/main" id="{06505CEC-C074-BE7A-A4C7-008E80C3227D}"/>
                </a:ext>
              </a:extLst>
            </p:cNvPr>
            <p:cNvSpPr/>
            <p:nvPr/>
          </p:nvSpPr>
          <p:spPr>
            <a:xfrm>
              <a:off x="5711751" y="1740936"/>
              <a:ext cx="72000" cy="72000"/>
            </a:xfrm>
            <a:prstGeom prst="ellipse">
              <a:avLst/>
            </a:prstGeom>
            <a:noFill/>
            <a:ln w="19050">
              <a:solidFill>
                <a:srgbClr val="F386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a:t>  </a:t>
              </a:r>
            </a:p>
          </p:txBody>
        </p:sp>
        <p:sp>
          <p:nvSpPr>
            <p:cNvPr id="99" name="Oval 98">
              <a:extLst>
                <a:ext uri="{FF2B5EF4-FFF2-40B4-BE49-F238E27FC236}">
                  <a16:creationId xmlns:a16="http://schemas.microsoft.com/office/drawing/2014/main" id="{64AB5CB2-A8D4-ECCB-D53A-A055E6998AB9}"/>
                </a:ext>
              </a:extLst>
            </p:cNvPr>
            <p:cNvSpPr/>
            <p:nvPr/>
          </p:nvSpPr>
          <p:spPr>
            <a:xfrm>
              <a:off x="7419899" y="1740936"/>
              <a:ext cx="72000" cy="72000"/>
            </a:xfrm>
            <a:prstGeom prst="ellipse">
              <a:avLst/>
            </a:prstGeom>
            <a:noFill/>
            <a:ln w="19050">
              <a:solidFill>
                <a:srgbClr val="F386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0" name="Oval 99">
              <a:extLst>
                <a:ext uri="{FF2B5EF4-FFF2-40B4-BE49-F238E27FC236}">
                  <a16:creationId xmlns:a16="http://schemas.microsoft.com/office/drawing/2014/main" id="{9AEBC2BD-268B-139E-562B-4381AE2029C9}"/>
                </a:ext>
              </a:extLst>
            </p:cNvPr>
            <p:cNvSpPr/>
            <p:nvPr/>
          </p:nvSpPr>
          <p:spPr>
            <a:xfrm>
              <a:off x="8988066" y="1740936"/>
              <a:ext cx="72000" cy="72000"/>
            </a:xfrm>
            <a:prstGeom prst="ellipse">
              <a:avLst/>
            </a:prstGeom>
            <a:noFill/>
            <a:ln w="19050">
              <a:solidFill>
                <a:srgbClr val="F386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1" name="Oval 100">
              <a:extLst>
                <a:ext uri="{FF2B5EF4-FFF2-40B4-BE49-F238E27FC236}">
                  <a16:creationId xmlns:a16="http://schemas.microsoft.com/office/drawing/2014/main" id="{E822455B-88DA-FED1-93D4-4F48FC9BEFC1}"/>
                </a:ext>
              </a:extLst>
            </p:cNvPr>
            <p:cNvSpPr/>
            <p:nvPr/>
          </p:nvSpPr>
          <p:spPr>
            <a:xfrm>
              <a:off x="10535794" y="1740936"/>
              <a:ext cx="72000" cy="72000"/>
            </a:xfrm>
            <a:prstGeom prst="ellipse">
              <a:avLst/>
            </a:prstGeom>
            <a:noFill/>
            <a:ln w="19050">
              <a:solidFill>
                <a:srgbClr val="F386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8" name="TextBox 107">
              <a:extLst>
                <a:ext uri="{FF2B5EF4-FFF2-40B4-BE49-F238E27FC236}">
                  <a16:creationId xmlns:a16="http://schemas.microsoft.com/office/drawing/2014/main" id="{73EB7CCD-ACF5-B67D-7100-86FC8BA3B943}"/>
                </a:ext>
              </a:extLst>
            </p:cNvPr>
            <p:cNvSpPr txBox="1"/>
            <p:nvPr/>
          </p:nvSpPr>
          <p:spPr>
            <a:xfrm>
              <a:off x="267261" y="2478899"/>
              <a:ext cx="2244481" cy="254044"/>
            </a:xfrm>
            <a:prstGeom prst="rect">
              <a:avLst/>
            </a:prstGeom>
            <a:noFill/>
          </p:spPr>
          <p:txBody>
            <a:bodyPr wrap="square" rtlCol="0">
              <a:spAutoFit/>
            </a:bodyPr>
            <a:lstStyle/>
            <a:p>
              <a:r>
                <a:rPr lang="en-GB" sz="1051">
                  <a:solidFill>
                    <a:srgbClr val="475C6D"/>
                  </a:solidFill>
                  <a:latin typeface="Montserrat ExtraBold" panose="00000900000000000000" pitchFamily="2" charset="0"/>
                </a:rPr>
                <a:t>Baby admitted to NICU</a:t>
              </a:r>
            </a:p>
          </p:txBody>
        </p:sp>
        <p:sp>
          <p:nvSpPr>
            <p:cNvPr id="110" name="TextBox 109">
              <a:extLst>
                <a:ext uri="{FF2B5EF4-FFF2-40B4-BE49-F238E27FC236}">
                  <a16:creationId xmlns:a16="http://schemas.microsoft.com/office/drawing/2014/main" id="{8589560E-B119-88CD-F803-D06602F77034}"/>
                </a:ext>
              </a:extLst>
            </p:cNvPr>
            <p:cNvSpPr txBox="1"/>
            <p:nvPr/>
          </p:nvSpPr>
          <p:spPr>
            <a:xfrm>
              <a:off x="2650101" y="2283499"/>
              <a:ext cx="1905852" cy="577466"/>
            </a:xfrm>
            <a:prstGeom prst="rect">
              <a:avLst/>
            </a:prstGeom>
            <a:noFill/>
          </p:spPr>
          <p:txBody>
            <a:bodyPr wrap="square" rtlCol="0">
              <a:spAutoFit/>
            </a:bodyPr>
            <a:lstStyle/>
            <a:p>
              <a:pPr algn="ctr"/>
              <a:r>
                <a:rPr lang="en-GB" sz="1051">
                  <a:solidFill>
                    <a:srgbClr val="475C6D"/>
                  </a:solidFill>
                  <a:latin typeface="Montserrat ExtraBold" panose="00000900000000000000" pitchFamily="2" charset="0"/>
                </a:rPr>
                <a:t>Clinician has 1 hour to administer gentamicin and benzylpenicillin</a:t>
              </a:r>
            </a:p>
          </p:txBody>
        </p:sp>
        <p:sp>
          <p:nvSpPr>
            <p:cNvPr id="113" name="TextBox 112">
              <a:extLst>
                <a:ext uri="{FF2B5EF4-FFF2-40B4-BE49-F238E27FC236}">
                  <a16:creationId xmlns:a16="http://schemas.microsoft.com/office/drawing/2014/main" id="{4CD4797F-FBAD-1D8F-BE5D-67EB60BB59E6}"/>
                </a:ext>
              </a:extLst>
            </p:cNvPr>
            <p:cNvSpPr txBox="1"/>
            <p:nvPr/>
          </p:nvSpPr>
          <p:spPr>
            <a:xfrm>
              <a:off x="5910033" y="2234536"/>
              <a:ext cx="1296437" cy="254044"/>
            </a:xfrm>
            <a:prstGeom prst="rect">
              <a:avLst/>
            </a:prstGeom>
            <a:noFill/>
          </p:spPr>
          <p:txBody>
            <a:bodyPr wrap="square" rtlCol="0">
              <a:spAutoFit/>
            </a:bodyPr>
            <a:lstStyle/>
            <a:p>
              <a:pPr algn="ctr"/>
              <a:r>
                <a:rPr lang="en-GB" sz="1051">
                  <a:solidFill>
                    <a:srgbClr val="009BA4"/>
                  </a:solidFill>
                  <a:latin typeface="Montserrat ExtraBold" panose="00000900000000000000" pitchFamily="2" charset="0"/>
                </a:rPr>
                <a:t>499 in 500</a:t>
              </a:r>
            </a:p>
          </p:txBody>
        </p:sp>
        <p:sp>
          <p:nvSpPr>
            <p:cNvPr id="116" name="TextBox 115">
              <a:extLst>
                <a:ext uri="{FF2B5EF4-FFF2-40B4-BE49-F238E27FC236}">
                  <a16:creationId xmlns:a16="http://schemas.microsoft.com/office/drawing/2014/main" id="{F19B0530-F7C7-2FDB-9F4C-4DA47CEACA8F}"/>
                </a:ext>
              </a:extLst>
            </p:cNvPr>
            <p:cNvSpPr txBox="1"/>
            <p:nvPr/>
          </p:nvSpPr>
          <p:spPr>
            <a:xfrm>
              <a:off x="7275599" y="2234536"/>
              <a:ext cx="1635813" cy="400110"/>
            </a:xfrm>
            <a:prstGeom prst="rect">
              <a:avLst/>
            </a:prstGeom>
            <a:noFill/>
          </p:spPr>
          <p:txBody>
            <a:bodyPr wrap="square" rtlCol="0">
              <a:spAutoFit/>
            </a:bodyPr>
            <a:lstStyle/>
            <a:p>
              <a:pPr algn="ctr"/>
              <a:r>
                <a:rPr lang="en-GB" sz="1000" b="1">
                  <a:solidFill>
                    <a:srgbClr val="475C6D"/>
                  </a:solidFill>
                  <a:latin typeface="Montserrat" panose="00000500000000000000" pitchFamily="2" charset="0"/>
                </a:rPr>
                <a:t>MT-RNR1 A variant (m.1555A)</a:t>
              </a:r>
            </a:p>
          </p:txBody>
        </p:sp>
        <p:sp>
          <p:nvSpPr>
            <p:cNvPr id="117" name="TextBox 116">
              <a:extLst>
                <a:ext uri="{FF2B5EF4-FFF2-40B4-BE49-F238E27FC236}">
                  <a16:creationId xmlns:a16="http://schemas.microsoft.com/office/drawing/2014/main" id="{3A4C6719-3926-D6AB-092F-BD96F3903034}"/>
                </a:ext>
              </a:extLst>
            </p:cNvPr>
            <p:cNvSpPr txBox="1"/>
            <p:nvPr/>
          </p:nvSpPr>
          <p:spPr>
            <a:xfrm>
              <a:off x="8768646" y="2234536"/>
              <a:ext cx="1704116" cy="400110"/>
            </a:xfrm>
            <a:prstGeom prst="rect">
              <a:avLst/>
            </a:prstGeom>
            <a:noFill/>
          </p:spPr>
          <p:txBody>
            <a:bodyPr wrap="square" rtlCol="0">
              <a:spAutoFit/>
            </a:bodyPr>
            <a:lstStyle/>
            <a:p>
              <a:pPr algn="ctr"/>
              <a:r>
                <a:rPr lang="en-GB" sz="1000" b="1">
                  <a:solidFill>
                    <a:srgbClr val="475C6D"/>
                  </a:solidFill>
                  <a:latin typeface="Montserrat" panose="00000500000000000000" pitchFamily="2" charset="0"/>
                </a:rPr>
                <a:t>Consider gentamicin and benzylpenicillin</a:t>
              </a:r>
            </a:p>
          </p:txBody>
        </p:sp>
        <p:sp>
          <p:nvSpPr>
            <p:cNvPr id="118" name="TextBox 117">
              <a:extLst>
                <a:ext uri="{FF2B5EF4-FFF2-40B4-BE49-F238E27FC236}">
                  <a16:creationId xmlns:a16="http://schemas.microsoft.com/office/drawing/2014/main" id="{A6E18BA3-DE29-0072-F11B-0E9DDC0A1097}"/>
                </a:ext>
              </a:extLst>
            </p:cNvPr>
            <p:cNvSpPr txBox="1"/>
            <p:nvPr/>
          </p:nvSpPr>
          <p:spPr>
            <a:xfrm>
              <a:off x="10511381" y="2234536"/>
              <a:ext cx="1347517" cy="400110"/>
            </a:xfrm>
            <a:prstGeom prst="rect">
              <a:avLst/>
            </a:prstGeom>
            <a:noFill/>
          </p:spPr>
          <p:txBody>
            <a:bodyPr wrap="square" rtlCol="0">
              <a:spAutoFit/>
            </a:bodyPr>
            <a:lstStyle/>
            <a:p>
              <a:pPr algn="ctr"/>
              <a:r>
                <a:rPr lang="en-GB" sz="1000" b="1">
                  <a:solidFill>
                    <a:srgbClr val="475C6D"/>
                  </a:solidFill>
                  <a:latin typeface="Montserrat" panose="00000500000000000000" pitchFamily="2" charset="0"/>
                </a:rPr>
                <a:t>Patient is at low risk of AIHL</a:t>
              </a:r>
            </a:p>
          </p:txBody>
        </p:sp>
      </p:grpSp>
      <p:grpSp>
        <p:nvGrpSpPr>
          <p:cNvPr id="132" name="Group 131">
            <a:extLst>
              <a:ext uri="{FF2B5EF4-FFF2-40B4-BE49-F238E27FC236}">
                <a16:creationId xmlns:a16="http://schemas.microsoft.com/office/drawing/2014/main" id="{337487C7-3E05-F414-962D-BF1619650297}"/>
              </a:ext>
            </a:extLst>
          </p:cNvPr>
          <p:cNvGrpSpPr/>
          <p:nvPr/>
        </p:nvGrpSpPr>
        <p:grpSpPr>
          <a:xfrm>
            <a:off x="4084113" y="1865402"/>
            <a:ext cx="7718416" cy="2469439"/>
            <a:chOff x="4084113" y="1865401"/>
            <a:chExt cx="7718416" cy="2469440"/>
          </a:xfrm>
        </p:grpSpPr>
        <p:grpSp>
          <p:nvGrpSpPr>
            <p:cNvPr id="45" name="Group 44">
              <a:extLst>
                <a:ext uri="{FF2B5EF4-FFF2-40B4-BE49-F238E27FC236}">
                  <a16:creationId xmlns:a16="http://schemas.microsoft.com/office/drawing/2014/main" id="{AF6B02F7-1D48-88AE-AE9A-716D4CD20426}"/>
                </a:ext>
              </a:extLst>
            </p:cNvPr>
            <p:cNvGrpSpPr/>
            <p:nvPr/>
          </p:nvGrpSpPr>
          <p:grpSpPr>
            <a:xfrm>
              <a:off x="6094898" y="3025479"/>
              <a:ext cx="5540771" cy="926709"/>
              <a:chOff x="6416633" y="3025479"/>
              <a:chExt cx="5540771" cy="926709"/>
            </a:xfrm>
          </p:grpSpPr>
          <p:pic>
            <p:nvPicPr>
              <p:cNvPr id="36" name="Picture 35" descr="A cartoon of a baby&#10;&#10;Description automatically generated">
                <a:extLst>
                  <a:ext uri="{FF2B5EF4-FFF2-40B4-BE49-F238E27FC236}">
                    <a16:creationId xmlns:a16="http://schemas.microsoft.com/office/drawing/2014/main" id="{B47D39F4-21C1-B86B-03F0-8FB0250109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6633" y="3025479"/>
                <a:ext cx="926708" cy="926708"/>
              </a:xfrm>
              <a:prstGeom prst="rect">
                <a:avLst/>
              </a:prstGeom>
            </p:spPr>
          </p:pic>
          <p:pic>
            <p:nvPicPr>
              <p:cNvPr id="38" name="Picture 37" descr="A circular logo with a dna strand in it&#10;&#10;Description automatically generated">
                <a:extLst>
                  <a:ext uri="{FF2B5EF4-FFF2-40B4-BE49-F238E27FC236}">
                    <a16:creationId xmlns:a16="http://schemas.microsoft.com/office/drawing/2014/main" id="{236E491D-ABC1-ADB0-B17F-3705D0344D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27476" y="3025479"/>
                <a:ext cx="926709" cy="926709"/>
              </a:xfrm>
              <a:prstGeom prst="rect">
                <a:avLst/>
              </a:prstGeom>
            </p:spPr>
          </p:pic>
          <p:pic>
            <p:nvPicPr>
              <p:cNvPr id="40" name="Picture 39" descr="A close-up of a medical device&#10;&#10;Description automatically generated">
                <a:extLst>
                  <a:ext uri="{FF2B5EF4-FFF2-40B4-BE49-F238E27FC236}">
                    <a16:creationId xmlns:a16="http://schemas.microsoft.com/office/drawing/2014/main" id="{2E67B1F9-88B8-5B0B-87B5-1BE9899270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9085" y="3025479"/>
                <a:ext cx="926709" cy="926709"/>
              </a:xfrm>
              <a:prstGeom prst="rect">
                <a:avLst/>
              </a:prstGeom>
            </p:spPr>
          </p:pic>
          <p:pic>
            <p:nvPicPr>
              <p:cNvPr id="42" name="Picture 41" descr="A close up of a sign&#10;&#10;Description automatically generated">
                <a:extLst>
                  <a:ext uri="{FF2B5EF4-FFF2-40B4-BE49-F238E27FC236}">
                    <a16:creationId xmlns:a16="http://schemas.microsoft.com/office/drawing/2014/main" id="{0E3DCD24-88D6-997B-C266-C4505F0D5FE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30695" y="3025479"/>
                <a:ext cx="926709" cy="926709"/>
              </a:xfrm>
              <a:prstGeom prst="rect">
                <a:avLst/>
              </a:prstGeom>
            </p:spPr>
          </p:pic>
        </p:grpSp>
        <p:cxnSp>
          <p:nvCxnSpPr>
            <p:cNvPr id="70" name="Straight Connector 69">
              <a:extLst>
                <a:ext uri="{FF2B5EF4-FFF2-40B4-BE49-F238E27FC236}">
                  <a16:creationId xmlns:a16="http://schemas.microsoft.com/office/drawing/2014/main" id="{4D72BBB0-AE7E-2C34-6E95-6F91344D3423}"/>
                </a:ext>
              </a:extLst>
            </p:cNvPr>
            <p:cNvCxnSpPr>
              <a:cxnSpLocks/>
            </p:cNvCxnSpPr>
            <p:nvPr/>
          </p:nvCxnSpPr>
          <p:spPr>
            <a:xfrm flipH="1">
              <a:off x="7096223" y="3456162"/>
              <a:ext cx="252000" cy="0"/>
            </a:xfrm>
            <a:prstGeom prst="line">
              <a:avLst/>
            </a:prstGeom>
            <a:ln w="34925" cap="rnd">
              <a:solidFill>
                <a:srgbClr val="E30023"/>
              </a:solidFill>
              <a:prstDash val="sysDot"/>
              <a:round/>
              <a:head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5EA6947-3A41-5D8F-3D1B-5E7968DD9497}"/>
                </a:ext>
              </a:extLst>
            </p:cNvPr>
            <p:cNvCxnSpPr>
              <a:cxnSpLocks/>
            </p:cNvCxnSpPr>
            <p:nvPr/>
          </p:nvCxnSpPr>
          <p:spPr>
            <a:xfrm flipH="1">
              <a:off x="8635720" y="3456162"/>
              <a:ext cx="288000" cy="0"/>
            </a:xfrm>
            <a:prstGeom prst="line">
              <a:avLst/>
            </a:prstGeom>
            <a:ln w="34925" cap="rnd">
              <a:solidFill>
                <a:srgbClr val="E30023"/>
              </a:solidFill>
              <a:prstDash val="sysDot"/>
              <a:round/>
              <a:head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DD20E22-57BB-8BF8-497F-F8F8B5455FFE}"/>
                </a:ext>
              </a:extLst>
            </p:cNvPr>
            <p:cNvCxnSpPr>
              <a:cxnSpLocks/>
            </p:cNvCxnSpPr>
            <p:nvPr/>
          </p:nvCxnSpPr>
          <p:spPr>
            <a:xfrm flipH="1">
              <a:off x="10183823" y="3456162"/>
              <a:ext cx="288000" cy="0"/>
            </a:xfrm>
            <a:prstGeom prst="line">
              <a:avLst/>
            </a:prstGeom>
            <a:ln w="34925" cap="rnd">
              <a:solidFill>
                <a:srgbClr val="E30023"/>
              </a:solidFill>
              <a:prstDash val="sysDot"/>
              <a:round/>
              <a:head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4C657CC-0367-9982-0522-0940EB453C78}"/>
                </a:ext>
              </a:extLst>
            </p:cNvPr>
            <p:cNvCxnSpPr>
              <a:cxnSpLocks/>
            </p:cNvCxnSpPr>
            <p:nvPr/>
          </p:nvCxnSpPr>
          <p:spPr>
            <a:xfrm rot="10800000">
              <a:off x="4084113" y="1865401"/>
              <a:ext cx="1584000" cy="1584025"/>
            </a:xfrm>
            <a:prstGeom prst="bentConnector3">
              <a:avLst>
                <a:gd name="adj1" fmla="val 22714"/>
              </a:avLst>
            </a:prstGeom>
            <a:ln w="34925" cap="rnd">
              <a:solidFill>
                <a:srgbClr val="E30023"/>
              </a:solidFill>
              <a:prstDash val="sysDot"/>
              <a:round/>
              <a:headEnd type="none"/>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37A6C566-A266-B1D9-199C-9E8D80200D9D}"/>
                </a:ext>
              </a:extLst>
            </p:cNvPr>
            <p:cNvSpPr/>
            <p:nvPr/>
          </p:nvSpPr>
          <p:spPr>
            <a:xfrm>
              <a:off x="5715202" y="3420162"/>
              <a:ext cx="72000" cy="72000"/>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4" name="Oval 103">
              <a:extLst>
                <a:ext uri="{FF2B5EF4-FFF2-40B4-BE49-F238E27FC236}">
                  <a16:creationId xmlns:a16="http://schemas.microsoft.com/office/drawing/2014/main" id="{F0A1598A-8DA1-6A0E-542F-F10A0B973DE6}"/>
                </a:ext>
              </a:extLst>
            </p:cNvPr>
            <p:cNvSpPr/>
            <p:nvPr/>
          </p:nvSpPr>
          <p:spPr>
            <a:xfrm>
              <a:off x="7420858" y="3420162"/>
              <a:ext cx="72000" cy="72000"/>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5" name="Oval 104">
              <a:extLst>
                <a:ext uri="{FF2B5EF4-FFF2-40B4-BE49-F238E27FC236}">
                  <a16:creationId xmlns:a16="http://schemas.microsoft.com/office/drawing/2014/main" id="{76A1E18D-0660-9508-A57E-2FBE3CA79D82}"/>
                </a:ext>
              </a:extLst>
            </p:cNvPr>
            <p:cNvSpPr/>
            <p:nvPr/>
          </p:nvSpPr>
          <p:spPr>
            <a:xfrm>
              <a:off x="8990302" y="3420162"/>
              <a:ext cx="72000" cy="72000"/>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6" name="Oval 105">
              <a:extLst>
                <a:ext uri="{FF2B5EF4-FFF2-40B4-BE49-F238E27FC236}">
                  <a16:creationId xmlns:a16="http://schemas.microsoft.com/office/drawing/2014/main" id="{3CE30D1C-87E5-F8FB-3475-58CF22AB658F}"/>
                </a:ext>
              </a:extLst>
            </p:cNvPr>
            <p:cNvSpPr/>
            <p:nvPr/>
          </p:nvSpPr>
          <p:spPr>
            <a:xfrm>
              <a:off x="10540874" y="3420162"/>
              <a:ext cx="72000" cy="72000"/>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4" name="TextBox 113">
              <a:extLst>
                <a:ext uri="{FF2B5EF4-FFF2-40B4-BE49-F238E27FC236}">
                  <a16:creationId xmlns:a16="http://schemas.microsoft.com/office/drawing/2014/main" id="{3E40E393-C320-B873-6B8E-02C6E1E83DC8}"/>
                </a:ext>
              </a:extLst>
            </p:cNvPr>
            <p:cNvSpPr txBox="1"/>
            <p:nvPr/>
          </p:nvSpPr>
          <p:spPr>
            <a:xfrm>
              <a:off x="5910032" y="3934731"/>
              <a:ext cx="1296437" cy="254044"/>
            </a:xfrm>
            <a:prstGeom prst="rect">
              <a:avLst/>
            </a:prstGeom>
            <a:noFill/>
          </p:spPr>
          <p:txBody>
            <a:bodyPr wrap="square" rtlCol="0">
              <a:spAutoFit/>
            </a:bodyPr>
            <a:lstStyle/>
            <a:p>
              <a:pPr algn="ctr"/>
              <a:r>
                <a:rPr lang="en-GB" sz="1051">
                  <a:solidFill>
                    <a:srgbClr val="009BA4"/>
                  </a:solidFill>
                  <a:latin typeface="Montserrat ExtraBold" panose="00000900000000000000" pitchFamily="2" charset="0"/>
                </a:rPr>
                <a:t>1 in 500</a:t>
              </a:r>
            </a:p>
          </p:txBody>
        </p:sp>
        <p:sp>
          <p:nvSpPr>
            <p:cNvPr id="119" name="TextBox 118">
              <a:extLst>
                <a:ext uri="{FF2B5EF4-FFF2-40B4-BE49-F238E27FC236}">
                  <a16:creationId xmlns:a16="http://schemas.microsoft.com/office/drawing/2014/main" id="{452E33FF-9405-7EFB-F014-79650121D97E}"/>
                </a:ext>
              </a:extLst>
            </p:cNvPr>
            <p:cNvSpPr txBox="1"/>
            <p:nvPr/>
          </p:nvSpPr>
          <p:spPr>
            <a:xfrm>
              <a:off x="7254046" y="3934731"/>
              <a:ext cx="1635813" cy="400110"/>
            </a:xfrm>
            <a:prstGeom prst="rect">
              <a:avLst/>
            </a:prstGeom>
            <a:noFill/>
          </p:spPr>
          <p:txBody>
            <a:bodyPr wrap="square" rtlCol="0">
              <a:spAutoFit/>
            </a:bodyPr>
            <a:lstStyle/>
            <a:p>
              <a:pPr algn="ctr"/>
              <a:r>
                <a:rPr lang="en-GB" sz="1000" b="1">
                  <a:solidFill>
                    <a:srgbClr val="475C6D"/>
                  </a:solidFill>
                  <a:latin typeface="Montserrat" panose="00000500000000000000" pitchFamily="2" charset="0"/>
                </a:rPr>
                <a:t>MT-RNR1 G variant (m.1555G)</a:t>
              </a:r>
            </a:p>
          </p:txBody>
        </p:sp>
        <p:sp>
          <p:nvSpPr>
            <p:cNvPr id="120" name="TextBox 119">
              <a:extLst>
                <a:ext uri="{FF2B5EF4-FFF2-40B4-BE49-F238E27FC236}">
                  <a16:creationId xmlns:a16="http://schemas.microsoft.com/office/drawing/2014/main" id="{ABB03796-930F-341B-25A1-6B006B39B7F1}"/>
                </a:ext>
              </a:extLst>
            </p:cNvPr>
            <p:cNvSpPr txBox="1"/>
            <p:nvPr/>
          </p:nvSpPr>
          <p:spPr>
            <a:xfrm>
              <a:off x="8834889" y="3934731"/>
              <a:ext cx="1704116" cy="400110"/>
            </a:xfrm>
            <a:prstGeom prst="rect">
              <a:avLst/>
            </a:prstGeom>
            <a:noFill/>
          </p:spPr>
          <p:txBody>
            <a:bodyPr wrap="square" rtlCol="0">
              <a:spAutoFit/>
            </a:bodyPr>
            <a:lstStyle/>
            <a:p>
              <a:pPr algn="ctr"/>
              <a:r>
                <a:rPr lang="en-GB" sz="1000" b="1">
                  <a:solidFill>
                    <a:srgbClr val="475C6D"/>
                  </a:solidFill>
                  <a:latin typeface="Montserrat" panose="00000500000000000000" pitchFamily="2" charset="0"/>
                </a:rPr>
                <a:t>Consider gentamicin and benzylpenicillin</a:t>
              </a:r>
            </a:p>
          </p:txBody>
        </p:sp>
        <p:sp>
          <p:nvSpPr>
            <p:cNvPr id="121" name="TextBox 120">
              <a:extLst>
                <a:ext uri="{FF2B5EF4-FFF2-40B4-BE49-F238E27FC236}">
                  <a16:creationId xmlns:a16="http://schemas.microsoft.com/office/drawing/2014/main" id="{EEB6B1A3-762E-8B9B-0972-475FB3BAA055}"/>
                </a:ext>
              </a:extLst>
            </p:cNvPr>
            <p:cNvSpPr txBox="1"/>
            <p:nvPr/>
          </p:nvSpPr>
          <p:spPr>
            <a:xfrm>
              <a:off x="10578713" y="3934731"/>
              <a:ext cx="1223816" cy="400110"/>
            </a:xfrm>
            <a:prstGeom prst="rect">
              <a:avLst/>
            </a:prstGeom>
            <a:noFill/>
          </p:spPr>
          <p:txBody>
            <a:bodyPr wrap="square" rtlCol="0">
              <a:spAutoFit/>
            </a:bodyPr>
            <a:lstStyle/>
            <a:p>
              <a:pPr algn="ctr"/>
              <a:r>
                <a:rPr lang="en-GB" sz="1000" b="1">
                  <a:solidFill>
                    <a:srgbClr val="475C6D"/>
                  </a:solidFill>
                  <a:latin typeface="Montserrat" panose="00000500000000000000" pitchFamily="2" charset="0"/>
                </a:rPr>
                <a:t>Patient is at risk of AIHL</a:t>
              </a:r>
            </a:p>
          </p:txBody>
        </p:sp>
      </p:grpSp>
      <p:grpSp>
        <p:nvGrpSpPr>
          <p:cNvPr id="133" name="Group 132">
            <a:extLst>
              <a:ext uri="{FF2B5EF4-FFF2-40B4-BE49-F238E27FC236}">
                <a16:creationId xmlns:a16="http://schemas.microsoft.com/office/drawing/2014/main" id="{5AFE1BC8-C4F5-3A21-D193-229926601449}"/>
              </a:ext>
            </a:extLst>
          </p:cNvPr>
          <p:cNvGrpSpPr/>
          <p:nvPr/>
        </p:nvGrpSpPr>
        <p:grpSpPr>
          <a:xfrm>
            <a:off x="219025" y="2837224"/>
            <a:ext cx="11724977" cy="3589070"/>
            <a:chOff x="219023" y="2837223"/>
            <a:chExt cx="11724977" cy="3589069"/>
          </a:xfrm>
        </p:grpSpPr>
        <p:pic>
          <p:nvPicPr>
            <p:cNvPr id="16" name="Picture 15" descr="A white machine with a screen&#10;&#10;Description automatically generated">
              <a:extLst>
                <a:ext uri="{FF2B5EF4-FFF2-40B4-BE49-F238E27FC236}">
                  <a16:creationId xmlns:a16="http://schemas.microsoft.com/office/drawing/2014/main" id="{793DCF68-DB4A-2153-116A-7C192EE681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81020" y="3937115"/>
              <a:ext cx="2579458" cy="2489177"/>
            </a:xfrm>
            <a:prstGeom prst="rect">
              <a:avLst/>
            </a:prstGeom>
          </p:spPr>
        </p:pic>
        <p:pic>
          <p:nvPicPr>
            <p:cNvPr id="20" name="Picture 19" descr="A cartoon of a baby&#10;&#10;Description automatically generated">
              <a:extLst>
                <a:ext uri="{FF2B5EF4-FFF2-40B4-BE49-F238E27FC236}">
                  <a16:creationId xmlns:a16="http://schemas.microsoft.com/office/drawing/2014/main" id="{F32EF910-A7BF-95F8-4B75-3D46A9C48D6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02955" y="4835842"/>
              <a:ext cx="926708" cy="926708"/>
            </a:xfrm>
            <a:prstGeom prst="rect">
              <a:avLst/>
            </a:prstGeom>
          </p:spPr>
        </p:pic>
        <p:pic>
          <p:nvPicPr>
            <p:cNvPr id="22" name="Picture 21" descr="A circular logo with a dna strand in it&#10;&#10;Description automatically generated">
              <a:extLst>
                <a:ext uri="{FF2B5EF4-FFF2-40B4-BE49-F238E27FC236}">
                  <a16:creationId xmlns:a16="http://schemas.microsoft.com/office/drawing/2014/main" id="{9A2C51AD-0741-95C9-A730-CE29DEE7755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9232" y="4835842"/>
              <a:ext cx="926708" cy="926708"/>
            </a:xfrm>
            <a:prstGeom prst="rect">
              <a:avLst/>
            </a:prstGeom>
          </p:spPr>
        </p:pic>
        <p:pic>
          <p:nvPicPr>
            <p:cNvPr id="24" name="Picture 23" descr="A hand with a iv drip attached to a tube&#10;&#10;Description automatically generated">
              <a:extLst>
                <a:ext uri="{FF2B5EF4-FFF2-40B4-BE49-F238E27FC236}">
                  <a16:creationId xmlns:a16="http://schemas.microsoft.com/office/drawing/2014/main" id="{45A3C17C-231E-3B8A-3F65-6E764367411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57350" y="4835842"/>
              <a:ext cx="926709" cy="926709"/>
            </a:xfrm>
            <a:prstGeom prst="rect">
              <a:avLst/>
            </a:prstGeom>
          </p:spPr>
        </p:pic>
        <p:pic>
          <p:nvPicPr>
            <p:cNvPr id="26" name="Picture 25" descr="A close up of a ear and sound waves&#10;&#10;Description automatically generated">
              <a:extLst>
                <a:ext uri="{FF2B5EF4-FFF2-40B4-BE49-F238E27FC236}">
                  <a16:creationId xmlns:a16="http://schemas.microsoft.com/office/drawing/2014/main" id="{7FFDDC85-8D9C-5A44-6EF6-E1E2949995F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708959" y="4835841"/>
              <a:ext cx="926710" cy="926710"/>
            </a:xfrm>
            <a:prstGeom prst="rect">
              <a:avLst/>
            </a:prstGeom>
          </p:spPr>
        </p:pic>
        <p:pic>
          <p:nvPicPr>
            <p:cNvPr id="43" name="Picture 42" descr="A clock with a number on it&#10;&#10;Description automatically generated">
              <a:extLst>
                <a:ext uri="{FF2B5EF4-FFF2-40B4-BE49-F238E27FC236}">
                  <a16:creationId xmlns:a16="http://schemas.microsoft.com/office/drawing/2014/main" id="{06F04D19-832E-3DA3-4DD7-1735171846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994" y="4693328"/>
              <a:ext cx="926708" cy="976751"/>
            </a:xfrm>
            <a:prstGeom prst="rect">
              <a:avLst/>
            </a:prstGeom>
          </p:spPr>
        </p:pic>
        <p:cxnSp>
          <p:nvCxnSpPr>
            <p:cNvPr id="48" name="Straight Connector 47">
              <a:extLst>
                <a:ext uri="{FF2B5EF4-FFF2-40B4-BE49-F238E27FC236}">
                  <a16:creationId xmlns:a16="http://schemas.microsoft.com/office/drawing/2014/main" id="{FCE8C51A-CACC-0683-5F3F-A94A0B2CED63}"/>
                </a:ext>
              </a:extLst>
            </p:cNvPr>
            <p:cNvCxnSpPr>
              <a:cxnSpLocks/>
            </p:cNvCxnSpPr>
            <p:nvPr/>
          </p:nvCxnSpPr>
          <p:spPr>
            <a:xfrm>
              <a:off x="1150561" y="2837223"/>
              <a:ext cx="0" cy="1882662"/>
            </a:xfrm>
            <a:prstGeom prst="line">
              <a:avLst/>
            </a:prstGeom>
            <a:ln w="34925" cap="rnd">
              <a:solidFill>
                <a:srgbClr val="009BA4"/>
              </a:solidFill>
              <a:prstDash val="sysDot"/>
              <a:round/>
              <a:head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1A607B9-EE06-731F-186E-F3DF5B22E603}"/>
                </a:ext>
              </a:extLst>
            </p:cNvPr>
            <p:cNvCxnSpPr>
              <a:cxnSpLocks/>
            </p:cNvCxnSpPr>
            <p:nvPr/>
          </p:nvCxnSpPr>
          <p:spPr>
            <a:xfrm flipH="1">
              <a:off x="1727821" y="5303556"/>
              <a:ext cx="681482" cy="0"/>
            </a:xfrm>
            <a:prstGeom prst="line">
              <a:avLst/>
            </a:prstGeom>
            <a:ln w="34925" cap="rnd">
              <a:solidFill>
                <a:srgbClr val="009BA4"/>
              </a:solidFill>
              <a:prstDash val="sysDot"/>
              <a:round/>
              <a:head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C7B2FF8-91A0-F348-486D-F183655DA1E3}"/>
                </a:ext>
              </a:extLst>
            </p:cNvPr>
            <p:cNvCxnSpPr>
              <a:cxnSpLocks/>
            </p:cNvCxnSpPr>
            <p:nvPr/>
          </p:nvCxnSpPr>
          <p:spPr>
            <a:xfrm flipH="1">
              <a:off x="5000531" y="5303556"/>
              <a:ext cx="648000" cy="0"/>
            </a:xfrm>
            <a:prstGeom prst="line">
              <a:avLst/>
            </a:prstGeom>
            <a:ln w="34925" cap="rnd">
              <a:solidFill>
                <a:srgbClr val="009BA4"/>
              </a:solidFill>
              <a:prstDash val="sysDot"/>
              <a:round/>
              <a:head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15A5BC6-05DF-57D2-B706-0BE34A1C94A5}"/>
                </a:ext>
              </a:extLst>
            </p:cNvPr>
            <p:cNvCxnSpPr>
              <a:cxnSpLocks/>
            </p:cNvCxnSpPr>
            <p:nvPr/>
          </p:nvCxnSpPr>
          <p:spPr>
            <a:xfrm flipH="1">
              <a:off x="7124265" y="5303556"/>
              <a:ext cx="252000" cy="0"/>
            </a:xfrm>
            <a:prstGeom prst="line">
              <a:avLst/>
            </a:prstGeom>
            <a:ln w="34925" cap="rnd">
              <a:solidFill>
                <a:srgbClr val="009BA4"/>
              </a:solidFill>
              <a:prstDash val="sysDot"/>
              <a:round/>
              <a:head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1CE5641-3A1E-D89F-FB9F-76E721C11BAF}"/>
                </a:ext>
              </a:extLst>
            </p:cNvPr>
            <p:cNvCxnSpPr>
              <a:cxnSpLocks/>
            </p:cNvCxnSpPr>
            <p:nvPr/>
          </p:nvCxnSpPr>
          <p:spPr>
            <a:xfrm flipH="1">
              <a:off x="8634322" y="5303556"/>
              <a:ext cx="288000" cy="0"/>
            </a:xfrm>
            <a:prstGeom prst="line">
              <a:avLst/>
            </a:prstGeom>
            <a:ln w="34925" cap="rnd">
              <a:solidFill>
                <a:srgbClr val="009BA4"/>
              </a:solidFill>
              <a:prstDash val="sysDot"/>
              <a:round/>
              <a:head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E6BD0D1-49EE-0454-A3A0-1BAB657A21B1}"/>
                </a:ext>
              </a:extLst>
            </p:cNvPr>
            <p:cNvCxnSpPr>
              <a:cxnSpLocks/>
            </p:cNvCxnSpPr>
            <p:nvPr/>
          </p:nvCxnSpPr>
          <p:spPr>
            <a:xfrm flipH="1">
              <a:off x="10192585" y="5303556"/>
              <a:ext cx="288000" cy="0"/>
            </a:xfrm>
            <a:prstGeom prst="line">
              <a:avLst/>
            </a:prstGeom>
            <a:ln w="34925" cap="rnd">
              <a:solidFill>
                <a:srgbClr val="009BA4"/>
              </a:solidFill>
              <a:prstDash val="sysDot"/>
              <a:round/>
              <a:headEnd type="none"/>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131235C1-5920-B606-B288-953D9D6AC528}"/>
                </a:ext>
              </a:extLst>
            </p:cNvPr>
            <p:cNvSpPr/>
            <p:nvPr/>
          </p:nvSpPr>
          <p:spPr>
            <a:xfrm>
              <a:off x="1108211" y="4706066"/>
              <a:ext cx="72000" cy="72000"/>
            </a:xfrm>
            <a:prstGeom prst="ellipse">
              <a:avLst/>
            </a:prstGeom>
            <a:noFill/>
            <a:ln w="19050">
              <a:solidFill>
                <a:srgbClr val="009B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Oval 91">
              <a:extLst>
                <a:ext uri="{FF2B5EF4-FFF2-40B4-BE49-F238E27FC236}">
                  <a16:creationId xmlns:a16="http://schemas.microsoft.com/office/drawing/2014/main" id="{1A9DC0B9-74A3-FBD4-E246-0C0DAB938B50}"/>
                </a:ext>
              </a:extLst>
            </p:cNvPr>
            <p:cNvSpPr/>
            <p:nvPr/>
          </p:nvSpPr>
          <p:spPr>
            <a:xfrm>
              <a:off x="2469609" y="5267556"/>
              <a:ext cx="72000" cy="72000"/>
            </a:xfrm>
            <a:prstGeom prst="ellipse">
              <a:avLst/>
            </a:prstGeom>
            <a:noFill/>
            <a:ln w="19050">
              <a:solidFill>
                <a:srgbClr val="009B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3" name="Oval 92">
              <a:extLst>
                <a:ext uri="{FF2B5EF4-FFF2-40B4-BE49-F238E27FC236}">
                  <a16:creationId xmlns:a16="http://schemas.microsoft.com/office/drawing/2014/main" id="{05C3D64C-2CB3-BFDF-AC17-5AB8BF383E26}"/>
                </a:ext>
              </a:extLst>
            </p:cNvPr>
            <p:cNvSpPr/>
            <p:nvPr/>
          </p:nvSpPr>
          <p:spPr>
            <a:xfrm>
              <a:off x="5717996" y="5267556"/>
              <a:ext cx="72000" cy="72000"/>
            </a:xfrm>
            <a:prstGeom prst="ellipse">
              <a:avLst/>
            </a:prstGeom>
            <a:noFill/>
            <a:ln w="19050">
              <a:solidFill>
                <a:srgbClr val="009B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4" name="Oval 93">
              <a:extLst>
                <a:ext uri="{FF2B5EF4-FFF2-40B4-BE49-F238E27FC236}">
                  <a16:creationId xmlns:a16="http://schemas.microsoft.com/office/drawing/2014/main" id="{8A1FF13D-717D-493F-4BC6-D39878D53CBE}"/>
                </a:ext>
              </a:extLst>
            </p:cNvPr>
            <p:cNvSpPr/>
            <p:nvPr/>
          </p:nvSpPr>
          <p:spPr>
            <a:xfrm>
              <a:off x="7441618" y="5267556"/>
              <a:ext cx="72000" cy="72000"/>
            </a:xfrm>
            <a:prstGeom prst="ellipse">
              <a:avLst/>
            </a:prstGeom>
            <a:noFill/>
            <a:ln w="19050">
              <a:solidFill>
                <a:srgbClr val="009B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5" name="Oval 94">
              <a:extLst>
                <a:ext uri="{FF2B5EF4-FFF2-40B4-BE49-F238E27FC236}">
                  <a16:creationId xmlns:a16="http://schemas.microsoft.com/office/drawing/2014/main" id="{0DAB8AA9-0080-BD9F-84B4-833163F5C29D}"/>
                </a:ext>
              </a:extLst>
            </p:cNvPr>
            <p:cNvSpPr/>
            <p:nvPr/>
          </p:nvSpPr>
          <p:spPr>
            <a:xfrm>
              <a:off x="8992547" y="5267556"/>
              <a:ext cx="72000" cy="72000"/>
            </a:xfrm>
            <a:prstGeom prst="ellipse">
              <a:avLst/>
            </a:prstGeom>
            <a:noFill/>
            <a:ln w="19050">
              <a:solidFill>
                <a:srgbClr val="009B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6" name="Oval 95">
              <a:extLst>
                <a:ext uri="{FF2B5EF4-FFF2-40B4-BE49-F238E27FC236}">
                  <a16:creationId xmlns:a16="http://schemas.microsoft.com/office/drawing/2014/main" id="{5665F981-317D-02CE-4FB3-42654AC6F116}"/>
                </a:ext>
              </a:extLst>
            </p:cNvPr>
            <p:cNvSpPr/>
            <p:nvPr/>
          </p:nvSpPr>
          <p:spPr>
            <a:xfrm>
              <a:off x="10546761" y="5267556"/>
              <a:ext cx="72000" cy="72000"/>
            </a:xfrm>
            <a:prstGeom prst="ellipse">
              <a:avLst/>
            </a:prstGeom>
            <a:noFill/>
            <a:ln w="19050">
              <a:solidFill>
                <a:srgbClr val="009B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9" name="TextBox 108">
              <a:extLst>
                <a:ext uri="{FF2B5EF4-FFF2-40B4-BE49-F238E27FC236}">
                  <a16:creationId xmlns:a16="http://schemas.microsoft.com/office/drawing/2014/main" id="{2CC1714F-00D2-5842-358F-141117E80F45}"/>
                </a:ext>
              </a:extLst>
            </p:cNvPr>
            <p:cNvSpPr txBox="1"/>
            <p:nvPr/>
          </p:nvSpPr>
          <p:spPr>
            <a:xfrm>
              <a:off x="219023" y="5718145"/>
              <a:ext cx="1905852" cy="577466"/>
            </a:xfrm>
            <a:prstGeom prst="rect">
              <a:avLst/>
            </a:prstGeom>
            <a:noFill/>
          </p:spPr>
          <p:txBody>
            <a:bodyPr wrap="square" rtlCol="0">
              <a:spAutoFit/>
            </a:bodyPr>
            <a:lstStyle/>
            <a:p>
              <a:pPr algn="ctr"/>
              <a:r>
                <a:rPr lang="en-GB" sz="1051">
                  <a:solidFill>
                    <a:srgbClr val="009BA4"/>
                  </a:solidFill>
                  <a:latin typeface="Montserrat ExtraBold" panose="00000900000000000000" pitchFamily="2" charset="0"/>
                </a:rPr>
                <a:t>Clinician has 1 hour to administer gentamicin and benzylpenicillin</a:t>
              </a:r>
            </a:p>
          </p:txBody>
        </p:sp>
        <p:sp>
          <p:nvSpPr>
            <p:cNvPr id="111" name="TextBox 110">
              <a:extLst>
                <a:ext uri="{FF2B5EF4-FFF2-40B4-BE49-F238E27FC236}">
                  <a16:creationId xmlns:a16="http://schemas.microsoft.com/office/drawing/2014/main" id="{192E31E6-1951-3BD5-5FD0-BBBECEB053A9}"/>
                </a:ext>
              </a:extLst>
            </p:cNvPr>
            <p:cNvSpPr txBox="1"/>
            <p:nvPr/>
          </p:nvSpPr>
          <p:spPr>
            <a:xfrm>
              <a:off x="2210916" y="3468975"/>
              <a:ext cx="3145363" cy="666977"/>
            </a:xfrm>
            <a:prstGeom prst="rect">
              <a:avLst/>
            </a:prstGeom>
            <a:noFill/>
          </p:spPr>
          <p:txBody>
            <a:bodyPr wrap="square" rtlCol="0">
              <a:spAutoFit/>
            </a:bodyPr>
            <a:lstStyle/>
            <a:p>
              <a:pPr algn="ctr"/>
              <a:r>
                <a:rPr lang="en-GB" sz="1867">
                  <a:solidFill>
                    <a:srgbClr val="009BA4"/>
                  </a:solidFill>
                  <a:latin typeface="Montserrat ExtraBold" panose="00000900000000000000" pitchFamily="2" charset="0"/>
                </a:rPr>
                <a:t>With Genedrive</a:t>
              </a:r>
              <a:r>
                <a:rPr lang="en-GB" sz="1867" baseline="30000">
                  <a:solidFill>
                    <a:srgbClr val="009BA4"/>
                  </a:solidFill>
                  <a:latin typeface="Montserrat ExtraBold" panose="00000900000000000000" pitchFamily="2" charset="0"/>
                </a:rPr>
                <a:t>® </a:t>
              </a:r>
              <a:r>
                <a:rPr lang="en-GB" sz="1867">
                  <a:solidFill>
                    <a:srgbClr val="009BA4"/>
                  </a:solidFill>
                  <a:latin typeface="Montserrat ExtraBold" panose="00000900000000000000" pitchFamily="2" charset="0"/>
                </a:rPr>
                <a:t>System implemented</a:t>
              </a:r>
            </a:p>
          </p:txBody>
        </p:sp>
        <p:sp>
          <p:nvSpPr>
            <p:cNvPr id="112" name="TextBox 111">
              <a:extLst>
                <a:ext uri="{FF2B5EF4-FFF2-40B4-BE49-F238E27FC236}">
                  <a16:creationId xmlns:a16="http://schemas.microsoft.com/office/drawing/2014/main" id="{C6DAA357-2957-2469-5B9D-EF9F216430F9}"/>
                </a:ext>
              </a:extLst>
            </p:cNvPr>
            <p:cNvSpPr txBox="1"/>
            <p:nvPr/>
          </p:nvSpPr>
          <p:spPr>
            <a:xfrm>
              <a:off x="3108675" y="5720805"/>
              <a:ext cx="1296437" cy="415755"/>
            </a:xfrm>
            <a:prstGeom prst="rect">
              <a:avLst/>
            </a:prstGeom>
            <a:noFill/>
          </p:spPr>
          <p:txBody>
            <a:bodyPr wrap="square" rtlCol="0">
              <a:spAutoFit/>
            </a:bodyPr>
            <a:lstStyle/>
            <a:p>
              <a:pPr algn="ctr"/>
              <a:r>
                <a:rPr lang="en-GB" sz="1051">
                  <a:solidFill>
                    <a:srgbClr val="009BA4"/>
                  </a:solidFill>
                  <a:latin typeface="Montserrat ExtraBold" panose="00000900000000000000" pitchFamily="2" charset="0"/>
                </a:rPr>
                <a:t>Time to result of 26 mins </a:t>
              </a:r>
            </a:p>
          </p:txBody>
        </p:sp>
        <p:sp>
          <p:nvSpPr>
            <p:cNvPr id="115" name="TextBox 114">
              <a:extLst>
                <a:ext uri="{FF2B5EF4-FFF2-40B4-BE49-F238E27FC236}">
                  <a16:creationId xmlns:a16="http://schemas.microsoft.com/office/drawing/2014/main" id="{2891A086-6A5F-CF0E-1903-CEFD7980F140}"/>
                </a:ext>
              </a:extLst>
            </p:cNvPr>
            <p:cNvSpPr txBox="1"/>
            <p:nvPr/>
          </p:nvSpPr>
          <p:spPr>
            <a:xfrm>
              <a:off x="5922062" y="5755721"/>
              <a:ext cx="1296437" cy="254044"/>
            </a:xfrm>
            <a:prstGeom prst="rect">
              <a:avLst/>
            </a:prstGeom>
            <a:noFill/>
          </p:spPr>
          <p:txBody>
            <a:bodyPr wrap="square" rtlCol="0">
              <a:spAutoFit/>
            </a:bodyPr>
            <a:lstStyle/>
            <a:p>
              <a:pPr algn="ctr"/>
              <a:r>
                <a:rPr lang="en-GB" sz="1051">
                  <a:solidFill>
                    <a:srgbClr val="009BA4"/>
                  </a:solidFill>
                  <a:latin typeface="Montserrat ExtraBold" panose="00000900000000000000" pitchFamily="2" charset="0"/>
                </a:rPr>
                <a:t>1 in 500</a:t>
              </a:r>
            </a:p>
          </p:txBody>
        </p:sp>
        <p:sp>
          <p:nvSpPr>
            <p:cNvPr id="122" name="TextBox 121">
              <a:extLst>
                <a:ext uri="{FF2B5EF4-FFF2-40B4-BE49-F238E27FC236}">
                  <a16:creationId xmlns:a16="http://schemas.microsoft.com/office/drawing/2014/main" id="{2753CE84-C609-3DA9-E88F-D1B70B456FB7}"/>
                </a:ext>
              </a:extLst>
            </p:cNvPr>
            <p:cNvSpPr txBox="1"/>
            <p:nvPr/>
          </p:nvSpPr>
          <p:spPr>
            <a:xfrm>
              <a:off x="7208940" y="5755721"/>
              <a:ext cx="1635813" cy="400110"/>
            </a:xfrm>
            <a:prstGeom prst="rect">
              <a:avLst/>
            </a:prstGeom>
            <a:noFill/>
          </p:spPr>
          <p:txBody>
            <a:bodyPr wrap="square" rtlCol="0">
              <a:spAutoFit/>
            </a:bodyPr>
            <a:lstStyle/>
            <a:p>
              <a:pPr algn="ctr"/>
              <a:r>
                <a:rPr lang="en-GB" sz="1000" b="1">
                  <a:solidFill>
                    <a:srgbClr val="009BA4"/>
                  </a:solidFill>
                  <a:latin typeface="Montserrat" panose="00000500000000000000" pitchFamily="2" charset="0"/>
                </a:rPr>
                <a:t>MT-RNR1 G variant (m.1555G)</a:t>
              </a:r>
            </a:p>
          </p:txBody>
        </p:sp>
        <p:sp>
          <p:nvSpPr>
            <p:cNvPr id="123" name="TextBox 122">
              <a:extLst>
                <a:ext uri="{FF2B5EF4-FFF2-40B4-BE49-F238E27FC236}">
                  <a16:creationId xmlns:a16="http://schemas.microsoft.com/office/drawing/2014/main" id="{3BAB568A-5DA2-80EA-67E8-012B704019F0}"/>
                </a:ext>
              </a:extLst>
            </p:cNvPr>
            <p:cNvSpPr txBox="1"/>
            <p:nvPr/>
          </p:nvSpPr>
          <p:spPr>
            <a:xfrm>
              <a:off x="8789783" y="5755721"/>
              <a:ext cx="1704116" cy="400110"/>
            </a:xfrm>
            <a:prstGeom prst="rect">
              <a:avLst/>
            </a:prstGeom>
            <a:noFill/>
          </p:spPr>
          <p:txBody>
            <a:bodyPr wrap="square" rtlCol="0">
              <a:spAutoFit/>
            </a:bodyPr>
            <a:lstStyle/>
            <a:p>
              <a:pPr algn="ctr"/>
              <a:r>
                <a:rPr lang="en-GB" sz="1000" b="1">
                  <a:solidFill>
                    <a:srgbClr val="009BA4"/>
                  </a:solidFill>
                  <a:latin typeface="Montserrat" panose="00000500000000000000" pitchFamily="2" charset="0"/>
                </a:rPr>
                <a:t>Consider an alternative antibiotic</a:t>
              </a:r>
            </a:p>
          </p:txBody>
        </p:sp>
        <p:sp>
          <p:nvSpPr>
            <p:cNvPr id="124" name="TextBox 123">
              <a:extLst>
                <a:ext uri="{FF2B5EF4-FFF2-40B4-BE49-F238E27FC236}">
                  <a16:creationId xmlns:a16="http://schemas.microsoft.com/office/drawing/2014/main" id="{00FF19AB-BF64-1459-E802-0548FFE22BAD}"/>
                </a:ext>
              </a:extLst>
            </p:cNvPr>
            <p:cNvSpPr txBox="1"/>
            <p:nvPr/>
          </p:nvSpPr>
          <p:spPr>
            <a:xfrm>
              <a:off x="10389361" y="5755721"/>
              <a:ext cx="1554639" cy="400110"/>
            </a:xfrm>
            <a:prstGeom prst="rect">
              <a:avLst/>
            </a:prstGeom>
            <a:noFill/>
          </p:spPr>
          <p:txBody>
            <a:bodyPr wrap="square" rtlCol="0">
              <a:spAutoFit/>
            </a:bodyPr>
            <a:lstStyle/>
            <a:p>
              <a:pPr algn="ctr"/>
              <a:r>
                <a:rPr lang="en-GB" sz="1000" b="1">
                  <a:solidFill>
                    <a:srgbClr val="009BA4"/>
                  </a:solidFill>
                  <a:latin typeface="Montserrat" panose="00000500000000000000" pitchFamily="2" charset="0"/>
                </a:rPr>
                <a:t>Patient has reduced risk of AIHL</a:t>
              </a:r>
            </a:p>
          </p:txBody>
        </p:sp>
      </p:grpSp>
      <p:sp>
        <p:nvSpPr>
          <p:cNvPr id="6" name="TextBox 5">
            <a:extLst>
              <a:ext uri="{FF2B5EF4-FFF2-40B4-BE49-F238E27FC236}">
                <a16:creationId xmlns:a16="http://schemas.microsoft.com/office/drawing/2014/main" id="{05A36BF2-7E5B-4DC3-2B20-D4394D91EE5B}"/>
              </a:ext>
            </a:extLst>
          </p:cNvPr>
          <p:cNvSpPr txBox="1"/>
          <p:nvPr/>
        </p:nvSpPr>
        <p:spPr>
          <a:xfrm>
            <a:off x="346384"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OUR SOLUTION</a:t>
            </a:r>
          </a:p>
        </p:txBody>
      </p:sp>
    </p:spTree>
    <p:extLst>
      <p:ext uri="{BB962C8B-B14F-4D97-AF65-F5344CB8AC3E}">
        <p14:creationId xmlns:p14="http://schemas.microsoft.com/office/powerpoint/2010/main" val="211694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970BA-8206-231D-5BE5-A1A1BEF509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3269D5-91B0-5940-01CC-3AD7C37BA2A2}"/>
              </a:ext>
            </a:extLst>
          </p:cNvPr>
          <p:cNvSpPr>
            <a:spLocks noGrp="1"/>
          </p:cNvSpPr>
          <p:nvPr>
            <p:ph type="title"/>
          </p:nvPr>
        </p:nvSpPr>
        <p:spPr/>
        <p:txBody>
          <a:bodyPr/>
          <a:lstStyle/>
          <a:p>
            <a:pPr algn="ctr"/>
            <a:r>
              <a:rPr lang="en-GB" b="1"/>
              <a:t>OUR SOLUTION</a:t>
            </a:r>
          </a:p>
        </p:txBody>
      </p:sp>
    </p:spTree>
    <p:extLst>
      <p:ext uri="{BB962C8B-B14F-4D97-AF65-F5344CB8AC3E}">
        <p14:creationId xmlns:p14="http://schemas.microsoft.com/office/powerpoint/2010/main" val="328071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73BDDF-1D2F-AAFA-B67E-FE9345B06059}"/>
              </a:ext>
            </a:extLst>
          </p:cNvPr>
          <p:cNvSpPr txBox="1"/>
          <p:nvPr/>
        </p:nvSpPr>
        <p:spPr>
          <a:xfrm>
            <a:off x="358416" y="659094"/>
            <a:ext cx="9359162" cy="655372"/>
          </a:xfrm>
          <a:prstGeom prst="rect">
            <a:avLst/>
          </a:prstGeom>
          <a:noFill/>
        </p:spPr>
        <p:txBody>
          <a:bodyPr wrap="square" lIns="0" tIns="0" rIns="0" bIns="0" rtlCol="0" anchor="t">
            <a:spAutoFit/>
          </a:bodyPr>
          <a:lstStyle/>
          <a:p>
            <a:pPr>
              <a:lnSpc>
                <a:spcPct val="150000"/>
              </a:lnSpc>
            </a:pPr>
            <a:r>
              <a:rPr lang="en-US" sz="3200" b="1" dirty="0">
                <a:solidFill>
                  <a:srgbClr val="003341"/>
                </a:solidFill>
                <a:latin typeface="Montserrat"/>
              </a:rPr>
              <a:t>The </a:t>
            </a:r>
            <a:r>
              <a:rPr lang="en-US" sz="3200" b="1" dirty="0" err="1">
                <a:solidFill>
                  <a:srgbClr val="003341"/>
                </a:solidFill>
                <a:latin typeface="Montserrat"/>
              </a:rPr>
              <a:t>Genedrive</a:t>
            </a:r>
            <a:r>
              <a:rPr lang="en-US" sz="3200" b="1" baseline="30000" dirty="0">
                <a:solidFill>
                  <a:srgbClr val="003341"/>
                </a:solidFill>
                <a:latin typeface="Montserrat"/>
              </a:rPr>
              <a:t>®</a:t>
            </a:r>
            <a:r>
              <a:rPr lang="en-US" sz="3200" b="1" dirty="0">
                <a:solidFill>
                  <a:srgbClr val="003341"/>
                </a:solidFill>
                <a:latin typeface="Montserrat"/>
              </a:rPr>
              <a:t> System</a:t>
            </a:r>
            <a:endParaRPr lang="en-US" sz="3200" dirty="0">
              <a:solidFill>
                <a:srgbClr val="003341"/>
              </a:solidFill>
              <a:latin typeface="Montserrat"/>
            </a:endParaRPr>
          </a:p>
        </p:txBody>
      </p:sp>
      <p:grpSp>
        <p:nvGrpSpPr>
          <p:cNvPr id="12" name="Group 11">
            <a:extLst>
              <a:ext uri="{FF2B5EF4-FFF2-40B4-BE49-F238E27FC236}">
                <a16:creationId xmlns:a16="http://schemas.microsoft.com/office/drawing/2014/main" id="{98BE3D1A-31CE-2FBB-4EBC-F07E428C5A8B}"/>
              </a:ext>
            </a:extLst>
          </p:cNvPr>
          <p:cNvGrpSpPr/>
          <p:nvPr/>
        </p:nvGrpSpPr>
        <p:grpSpPr>
          <a:xfrm>
            <a:off x="5626687" y="1542859"/>
            <a:ext cx="3972652" cy="3700620"/>
            <a:chOff x="2931612" y="1986553"/>
            <a:chExt cx="3972652" cy="3700620"/>
          </a:xfrm>
        </p:grpSpPr>
        <p:pic>
          <p:nvPicPr>
            <p:cNvPr id="1026" name="Picture 2" descr="A white machine with a screen&#10;&#10;Description automatically generated">
              <a:extLst>
                <a:ext uri="{FF2B5EF4-FFF2-40B4-BE49-F238E27FC236}">
                  <a16:creationId xmlns:a16="http://schemas.microsoft.com/office/drawing/2014/main" id="{98F7AB81-7F67-A0E8-087A-410E472283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117"/>
            <a:stretch/>
          </p:blipFill>
          <p:spPr bwMode="auto">
            <a:xfrm>
              <a:off x="2931612" y="1986553"/>
              <a:ext cx="3838844" cy="370062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4CFEBF50-8D89-7BFB-03C5-38CFF7540F67}"/>
                </a:ext>
              </a:extLst>
            </p:cNvPr>
            <p:cNvSpPr/>
            <p:nvPr/>
          </p:nvSpPr>
          <p:spPr>
            <a:xfrm>
              <a:off x="6561364" y="4658906"/>
              <a:ext cx="342900" cy="43288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2" name="TextBox 21">
            <a:extLst>
              <a:ext uri="{FF2B5EF4-FFF2-40B4-BE49-F238E27FC236}">
                <a16:creationId xmlns:a16="http://schemas.microsoft.com/office/drawing/2014/main" id="{B8C62706-BBD7-E017-B897-C794CFAE1A10}"/>
              </a:ext>
            </a:extLst>
          </p:cNvPr>
          <p:cNvSpPr txBox="1"/>
          <p:nvPr/>
        </p:nvSpPr>
        <p:spPr>
          <a:xfrm>
            <a:off x="358416"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OUR SOLUTION</a:t>
            </a:r>
          </a:p>
        </p:txBody>
      </p:sp>
      <p:sp>
        <p:nvSpPr>
          <p:cNvPr id="4" name="TextBox 3">
            <a:extLst>
              <a:ext uri="{FF2B5EF4-FFF2-40B4-BE49-F238E27FC236}">
                <a16:creationId xmlns:a16="http://schemas.microsoft.com/office/drawing/2014/main" id="{80972A44-FF8E-1E33-D231-9BD8456DD500}"/>
              </a:ext>
            </a:extLst>
          </p:cNvPr>
          <p:cNvSpPr txBox="1"/>
          <p:nvPr/>
        </p:nvSpPr>
        <p:spPr>
          <a:xfrm>
            <a:off x="490451" y="1614521"/>
            <a:ext cx="5533733" cy="923330"/>
          </a:xfrm>
          <a:prstGeom prst="rect">
            <a:avLst/>
          </a:prstGeom>
          <a:noFill/>
        </p:spPr>
        <p:txBody>
          <a:bodyPr wrap="square" lIns="0" tIns="0" rIns="0" bIns="0" rtlCol="0">
            <a:spAutoFit/>
          </a:bodyPr>
          <a:lstStyle/>
          <a:p>
            <a:pPr defTabSz="1219170"/>
            <a:r>
              <a:rPr lang="en-GB" sz="2000" dirty="0">
                <a:solidFill>
                  <a:srgbClr val="475C6D"/>
                </a:solidFill>
                <a:latin typeface="Montserrat" pitchFamily="2" charset="77"/>
              </a:rPr>
              <a:t>Using the </a:t>
            </a:r>
            <a:r>
              <a:rPr lang="en-GB" sz="2000" dirty="0" err="1">
                <a:solidFill>
                  <a:srgbClr val="475C6D"/>
                </a:solidFill>
                <a:latin typeface="Montserrat" pitchFamily="2" charset="77"/>
              </a:rPr>
              <a:t>Genedrive</a:t>
            </a:r>
            <a:r>
              <a:rPr lang="en-GB" sz="2000" dirty="0">
                <a:solidFill>
                  <a:srgbClr val="475C6D"/>
                </a:solidFill>
                <a:latin typeface="Montserrat" pitchFamily="2" charset="77"/>
              </a:rPr>
              <a:t> MT-RNR1 ID Kit is a point-of-care in vitro diagnostic device, designed for professional use </a:t>
            </a:r>
          </a:p>
        </p:txBody>
      </p:sp>
      <p:sp>
        <p:nvSpPr>
          <p:cNvPr id="8" name="TextBox 7">
            <a:extLst>
              <a:ext uri="{FF2B5EF4-FFF2-40B4-BE49-F238E27FC236}">
                <a16:creationId xmlns:a16="http://schemas.microsoft.com/office/drawing/2014/main" id="{253CB6E5-7D13-D1E5-47D3-25F89742F181}"/>
              </a:ext>
            </a:extLst>
          </p:cNvPr>
          <p:cNvSpPr txBox="1"/>
          <p:nvPr/>
        </p:nvSpPr>
        <p:spPr>
          <a:xfrm>
            <a:off x="556975" y="3416993"/>
            <a:ext cx="5232552" cy="1231106"/>
          </a:xfrm>
          <a:prstGeom prst="rect">
            <a:avLst/>
          </a:prstGeom>
          <a:noFill/>
        </p:spPr>
        <p:txBody>
          <a:bodyPr wrap="square" lIns="0" tIns="0" rIns="0" bIns="0" rtlCol="0">
            <a:spAutoFit/>
          </a:bodyPr>
          <a:lstStyle/>
          <a:p>
            <a:pPr defTabSz="1219170" fontAlgn="base">
              <a:spcBef>
                <a:spcPts val="800"/>
              </a:spcBef>
            </a:pPr>
            <a:r>
              <a:rPr lang="en-US" sz="2000" dirty="0">
                <a:solidFill>
                  <a:srgbClr val="003341"/>
                </a:solidFill>
                <a:latin typeface="Metropolis Light"/>
              </a:rPr>
              <a:t>World’s first point-of-care genetic test used to guide neonatal management in time critical settings and reduce the risk of aminoglycoside induced hearing loss (AIHL)</a:t>
            </a:r>
          </a:p>
        </p:txBody>
      </p:sp>
    </p:spTree>
    <p:extLst>
      <p:ext uri="{BB962C8B-B14F-4D97-AF65-F5344CB8AC3E}">
        <p14:creationId xmlns:p14="http://schemas.microsoft.com/office/powerpoint/2010/main" val="3754876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FB3FA-30A1-D8A9-33EB-9C9AFABEA9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B9108E-CDBE-226D-0419-2A7311302616}"/>
              </a:ext>
            </a:extLst>
          </p:cNvPr>
          <p:cNvSpPr txBox="1"/>
          <p:nvPr/>
        </p:nvSpPr>
        <p:spPr>
          <a:xfrm>
            <a:off x="322320" y="659094"/>
            <a:ext cx="9120769" cy="655372"/>
          </a:xfrm>
          <a:prstGeom prst="rect">
            <a:avLst/>
          </a:prstGeom>
          <a:noFill/>
        </p:spPr>
        <p:txBody>
          <a:bodyPr wrap="square" lIns="0" tIns="0" rIns="0" bIns="0" rtlCol="0" anchor="t">
            <a:spAutoFit/>
          </a:bodyPr>
          <a:lstStyle/>
          <a:p>
            <a:pPr>
              <a:lnSpc>
                <a:spcPct val="150000"/>
              </a:lnSpc>
            </a:pPr>
            <a:r>
              <a:rPr lang="en-US" sz="3200" b="1">
                <a:solidFill>
                  <a:srgbClr val="003341"/>
                </a:solidFill>
                <a:latin typeface="Montserrat"/>
              </a:rPr>
              <a:t>The </a:t>
            </a:r>
            <a:r>
              <a:rPr lang="en-US" sz="3200" b="1" err="1">
                <a:solidFill>
                  <a:srgbClr val="003341"/>
                </a:solidFill>
                <a:latin typeface="Montserrat"/>
              </a:rPr>
              <a:t>Genedrive</a:t>
            </a:r>
            <a:r>
              <a:rPr lang="en-US" sz="3200" b="1" baseline="30000">
                <a:solidFill>
                  <a:srgbClr val="003341"/>
                </a:solidFill>
                <a:latin typeface="Montserrat"/>
              </a:rPr>
              <a:t>®</a:t>
            </a:r>
            <a:r>
              <a:rPr lang="en-US" sz="3200" b="1">
                <a:solidFill>
                  <a:srgbClr val="003341"/>
                </a:solidFill>
                <a:latin typeface="Montserrat"/>
              </a:rPr>
              <a:t> System</a:t>
            </a:r>
            <a:endParaRPr lang="en-US" sz="3200">
              <a:solidFill>
                <a:srgbClr val="003341"/>
              </a:solidFill>
              <a:latin typeface="Montserrat"/>
            </a:endParaRPr>
          </a:p>
        </p:txBody>
      </p:sp>
      <p:grpSp>
        <p:nvGrpSpPr>
          <p:cNvPr id="12" name="Group 11">
            <a:extLst>
              <a:ext uri="{FF2B5EF4-FFF2-40B4-BE49-F238E27FC236}">
                <a16:creationId xmlns:a16="http://schemas.microsoft.com/office/drawing/2014/main" id="{81B8056F-0562-D036-E55F-212F743D5DCC}"/>
              </a:ext>
            </a:extLst>
          </p:cNvPr>
          <p:cNvGrpSpPr/>
          <p:nvPr/>
        </p:nvGrpSpPr>
        <p:grpSpPr>
          <a:xfrm>
            <a:off x="2931613" y="1986554"/>
            <a:ext cx="3972652" cy="3700620"/>
            <a:chOff x="2931612" y="1986553"/>
            <a:chExt cx="3972652" cy="3700620"/>
          </a:xfrm>
        </p:grpSpPr>
        <p:pic>
          <p:nvPicPr>
            <p:cNvPr id="1026" name="Picture 2" descr="A white machine with a screen&#10;&#10;Description automatically generated">
              <a:extLst>
                <a:ext uri="{FF2B5EF4-FFF2-40B4-BE49-F238E27FC236}">
                  <a16:creationId xmlns:a16="http://schemas.microsoft.com/office/drawing/2014/main" id="{B6E5E817-A016-9E79-1331-A7A1C670D5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117"/>
            <a:stretch/>
          </p:blipFill>
          <p:spPr bwMode="auto">
            <a:xfrm>
              <a:off x="2931612" y="1986553"/>
              <a:ext cx="3838844" cy="370062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704D79B0-631F-0688-FBA9-71975CFBA8D7}"/>
                </a:ext>
              </a:extLst>
            </p:cNvPr>
            <p:cNvSpPr/>
            <p:nvPr/>
          </p:nvSpPr>
          <p:spPr>
            <a:xfrm>
              <a:off x="6561364" y="4658906"/>
              <a:ext cx="342900" cy="43288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 name="Group 5">
            <a:extLst>
              <a:ext uri="{FF2B5EF4-FFF2-40B4-BE49-F238E27FC236}">
                <a16:creationId xmlns:a16="http://schemas.microsoft.com/office/drawing/2014/main" id="{9BDDA46E-43B0-4136-FC22-E4873D55B00B}"/>
              </a:ext>
            </a:extLst>
          </p:cNvPr>
          <p:cNvGrpSpPr/>
          <p:nvPr/>
        </p:nvGrpSpPr>
        <p:grpSpPr>
          <a:xfrm>
            <a:off x="6066917" y="1262150"/>
            <a:ext cx="3292771" cy="1030014"/>
            <a:chOff x="6066918" y="1262148"/>
            <a:chExt cx="3292770" cy="1030013"/>
          </a:xfrm>
        </p:grpSpPr>
        <p:sp>
          <p:nvSpPr>
            <p:cNvPr id="75" name="TextBox 74">
              <a:extLst>
                <a:ext uri="{FF2B5EF4-FFF2-40B4-BE49-F238E27FC236}">
                  <a16:creationId xmlns:a16="http://schemas.microsoft.com/office/drawing/2014/main" id="{BF2406B3-79BD-6F28-BC7B-ED9E803ACAE1}"/>
                </a:ext>
              </a:extLst>
            </p:cNvPr>
            <p:cNvSpPr txBox="1"/>
            <p:nvPr/>
          </p:nvSpPr>
          <p:spPr>
            <a:xfrm>
              <a:off x="7220523" y="1467832"/>
              <a:ext cx="2139165" cy="738664"/>
            </a:xfrm>
            <a:prstGeom prst="rect">
              <a:avLst/>
            </a:prstGeom>
            <a:noFill/>
          </p:spPr>
          <p:txBody>
            <a:bodyPr wrap="square" lIns="0" tIns="0" rIns="0" bIns="0" rtlCol="0">
              <a:spAutoFit/>
            </a:bodyPr>
            <a:lstStyle/>
            <a:p>
              <a:pPr algn="ctr" defTabSz="1219140"/>
              <a:r>
                <a:rPr lang="en-GB" sz="1600">
                  <a:solidFill>
                    <a:srgbClr val="003341"/>
                  </a:solidFill>
                  <a:latin typeface="Metropolis Light" pitchFamily="2" charset="77"/>
                </a:rPr>
                <a:t>Seamless connectivity to export results via ethernet or Wi-Fi to SFTP</a:t>
              </a:r>
            </a:p>
          </p:txBody>
        </p:sp>
        <p:grpSp>
          <p:nvGrpSpPr>
            <p:cNvPr id="88" name="Group 87">
              <a:extLst>
                <a:ext uri="{FF2B5EF4-FFF2-40B4-BE49-F238E27FC236}">
                  <a16:creationId xmlns:a16="http://schemas.microsoft.com/office/drawing/2014/main" id="{4081C03D-FFF6-99E7-E028-1F7A7F60C084}"/>
                </a:ext>
              </a:extLst>
            </p:cNvPr>
            <p:cNvGrpSpPr/>
            <p:nvPr/>
          </p:nvGrpSpPr>
          <p:grpSpPr>
            <a:xfrm>
              <a:off x="6066918" y="1262148"/>
              <a:ext cx="1030013" cy="1030013"/>
              <a:chOff x="6056589" y="2410142"/>
              <a:chExt cx="772510" cy="772510"/>
            </a:xfrm>
          </p:grpSpPr>
          <p:sp>
            <p:nvSpPr>
              <p:cNvPr id="83" name="Oval 82">
                <a:extLst>
                  <a:ext uri="{FF2B5EF4-FFF2-40B4-BE49-F238E27FC236}">
                    <a16:creationId xmlns:a16="http://schemas.microsoft.com/office/drawing/2014/main" id="{89EA593E-1C33-7F69-94DE-816251C019F1}"/>
                  </a:ext>
                </a:extLst>
              </p:cNvPr>
              <p:cNvSpPr/>
              <p:nvPr/>
            </p:nvSpPr>
            <p:spPr>
              <a:xfrm>
                <a:off x="6056589" y="2410142"/>
                <a:ext cx="772510" cy="772510"/>
              </a:xfrm>
              <a:prstGeom prst="ellipse">
                <a:avLst/>
              </a:prstGeom>
              <a:solidFill>
                <a:schemeClr val="bg1"/>
              </a:solidFill>
              <a:ln w="41275">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40"/>
                <a:endParaRPr lang="en-US" sz="3200">
                  <a:noFill/>
                  <a:latin typeface="Calibri" panose="020F0502020204030204"/>
                </a:endParaRPr>
              </a:p>
            </p:txBody>
          </p:sp>
          <p:pic>
            <p:nvPicPr>
              <p:cNvPr id="84" name="Picture 83">
                <a:extLst>
                  <a:ext uri="{FF2B5EF4-FFF2-40B4-BE49-F238E27FC236}">
                    <a16:creationId xmlns:a16="http://schemas.microsoft.com/office/drawing/2014/main" id="{60975097-9480-E777-52D5-295854C9E185}"/>
                  </a:ext>
                </a:extLst>
              </p:cNvPr>
              <p:cNvPicPr>
                <a:picLocks noChangeAspect="1"/>
              </p:cNvPicPr>
              <p:nvPr/>
            </p:nvPicPr>
            <p:blipFill>
              <a:blip r:embed="rId4"/>
              <a:srcRect/>
              <a:stretch/>
            </p:blipFill>
            <p:spPr>
              <a:xfrm>
                <a:off x="6128656" y="2490025"/>
                <a:ext cx="628378" cy="628378"/>
              </a:xfrm>
              <a:prstGeom prst="rect">
                <a:avLst/>
              </a:prstGeom>
            </p:spPr>
          </p:pic>
        </p:grpSp>
      </p:grpSp>
      <p:grpSp>
        <p:nvGrpSpPr>
          <p:cNvPr id="9" name="Group 8">
            <a:extLst>
              <a:ext uri="{FF2B5EF4-FFF2-40B4-BE49-F238E27FC236}">
                <a16:creationId xmlns:a16="http://schemas.microsoft.com/office/drawing/2014/main" id="{31F32DC6-4575-1CB6-CC36-27706ED9AAF5}"/>
              </a:ext>
            </a:extLst>
          </p:cNvPr>
          <p:cNvGrpSpPr/>
          <p:nvPr/>
        </p:nvGrpSpPr>
        <p:grpSpPr>
          <a:xfrm>
            <a:off x="6732083" y="4658903"/>
            <a:ext cx="2576343" cy="1648202"/>
            <a:chOff x="6732083" y="4658905"/>
            <a:chExt cx="2576342" cy="1648203"/>
          </a:xfrm>
        </p:grpSpPr>
        <p:sp>
          <p:nvSpPr>
            <p:cNvPr id="74" name="TextBox 73">
              <a:extLst>
                <a:ext uri="{FF2B5EF4-FFF2-40B4-BE49-F238E27FC236}">
                  <a16:creationId xmlns:a16="http://schemas.microsoft.com/office/drawing/2014/main" id="{3FAA1763-97F5-068A-F52A-5A40A8872316}"/>
                </a:ext>
              </a:extLst>
            </p:cNvPr>
            <p:cNvSpPr txBox="1"/>
            <p:nvPr/>
          </p:nvSpPr>
          <p:spPr>
            <a:xfrm>
              <a:off x="6732083" y="5814665"/>
              <a:ext cx="2576342" cy="492443"/>
            </a:xfrm>
            <a:prstGeom prst="rect">
              <a:avLst/>
            </a:prstGeom>
            <a:noFill/>
          </p:spPr>
          <p:txBody>
            <a:bodyPr wrap="square" lIns="0" tIns="0" rIns="0" bIns="0" rtlCol="0">
              <a:spAutoFit/>
            </a:bodyPr>
            <a:lstStyle/>
            <a:p>
              <a:pPr algn="ctr" defTabSz="1219140"/>
              <a:r>
                <a:rPr lang="en-GB" sz="1600">
                  <a:solidFill>
                    <a:srgbClr val="003341"/>
                  </a:solidFill>
                  <a:latin typeface="Metropolis Light" pitchFamily="2" charset="77"/>
                </a:rPr>
                <a:t>RFID enabled reagent lock out to prevent use of expired tests</a:t>
              </a:r>
            </a:p>
          </p:txBody>
        </p:sp>
        <p:grpSp>
          <p:nvGrpSpPr>
            <p:cNvPr id="14" name="Group 13">
              <a:extLst>
                <a:ext uri="{FF2B5EF4-FFF2-40B4-BE49-F238E27FC236}">
                  <a16:creationId xmlns:a16="http://schemas.microsoft.com/office/drawing/2014/main" id="{EA57C366-9439-AFA9-7C78-7CE24AF2DAF7}"/>
                </a:ext>
              </a:extLst>
            </p:cNvPr>
            <p:cNvGrpSpPr/>
            <p:nvPr/>
          </p:nvGrpSpPr>
          <p:grpSpPr>
            <a:xfrm>
              <a:off x="7426835" y="4658905"/>
              <a:ext cx="1030013" cy="1030013"/>
              <a:chOff x="8391910" y="3461596"/>
              <a:chExt cx="1030013" cy="1030013"/>
            </a:xfrm>
          </p:grpSpPr>
          <p:sp>
            <p:nvSpPr>
              <p:cNvPr id="77" name="Oval 76">
                <a:extLst>
                  <a:ext uri="{FF2B5EF4-FFF2-40B4-BE49-F238E27FC236}">
                    <a16:creationId xmlns:a16="http://schemas.microsoft.com/office/drawing/2014/main" id="{C2E3AD58-294E-1992-2383-32E18AA9FC7E}"/>
                  </a:ext>
                </a:extLst>
              </p:cNvPr>
              <p:cNvSpPr/>
              <p:nvPr/>
            </p:nvSpPr>
            <p:spPr>
              <a:xfrm>
                <a:off x="8391910" y="3461596"/>
                <a:ext cx="1030013" cy="1030013"/>
              </a:xfrm>
              <a:prstGeom prst="ellipse">
                <a:avLst/>
              </a:prstGeom>
              <a:solidFill>
                <a:schemeClr val="bg1"/>
              </a:solidFill>
              <a:ln w="41275">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40"/>
                <a:endParaRPr lang="en-US" sz="3200">
                  <a:noFill/>
                  <a:latin typeface="Calibri" panose="020F0502020204030204"/>
                </a:endParaRPr>
              </a:p>
            </p:txBody>
          </p:sp>
          <p:pic>
            <p:nvPicPr>
              <p:cNvPr id="56" name="Picture 55">
                <a:extLst>
                  <a:ext uri="{FF2B5EF4-FFF2-40B4-BE49-F238E27FC236}">
                    <a16:creationId xmlns:a16="http://schemas.microsoft.com/office/drawing/2014/main" id="{42BB227E-00B8-B96B-394E-03CEADFE64D2}"/>
                  </a:ext>
                </a:extLst>
              </p:cNvPr>
              <p:cNvPicPr>
                <a:picLocks noChangeAspect="1"/>
              </p:cNvPicPr>
              <p:nvPr/>
            </p:nvPicPr>
            <p:blipFill>
              <a:blip r:embed="rId5"/>
              <a:srcRect/>
              <a:stretch/>
            </p:blipFill>
            <p:spPr>
              <a:xfrm>
                <a:off x="8487998" y="3568107"/>
                <a:ext cx="837837" cy="837837"/>
              </a:xfrm>
              <a:prstGeom prst="rect">
                <a:avLst/>
              </a:prstGeom>
            </p:spPr>
          </p:pic>
        </p:grpSp>
      </p:grpSp>
      <p:grpSp>
        <p:nvGrpSpPr>
          <p:cNvPr id="5" name="Group 4">
            <a:extLst>
              <a:ext uri="{FF2B5EF4-FFF2-40B4-BE49-F238E27FC236}">
                <a16:creationId xmlns:a16="http://schemas.microsoft.com/office/drawing/2014/main" id="{36C10F47-A400-2F5B-7EE9-C27FBC114385}"/>
              </a:ext>
            </a:extLst>
          </p:cNvPr>
          <p:cNvGrpSpPr/>
          <p:nvPr/>
        </p:nvGrpSpPr>
        <p:grpSpPr>
          <a:xfrm>
            <a:off x="330561" y="1555549"/>
            <a:ext cx="2200304" cy="1654417"/>
            <a:chOff x="330561" y="1555547"/>
            <a:chExt cx="2200304" cy="1654417"/>
          </a:xfrm>
        </p:grpSpPr>
        <p:sp>
          <p:nvSpPr>
            <p:cNvPr id="72" name="TextBox 71">
              <a:extLst>
                <a:ext uri="{FF2B5EF4-FFF2-40B4-BE49-F238E27FC236}">
                  <a16:creationId xmlns:a16="http://schemas.microsoft.com/office/drawing/2014/main" id="{CBB23E24-B1AA-DBC6-2B58-6AAE3934BA46}"/>
                </a:ext>
              </a:extLst>
            </p:cNvPr>
            <p:cNvSpPr txBox="1"/>
            <p:nvPr/>
          </p:nvSpPr>
          <p:spPr>
            <a:xfrm>
              <a:off x="330561" y="1555547"/>
              <a:ext cx="2200304" cy="738664"/>
            </a:xfrm>
            <a:prstGeom prst="rect">
              <a:avLst/>
            </a:prstGeom>
            <a:noFill/>
          </p:spPr>
          <p:txBody>
            <a:bodyPr wrap="square" lIns="0" tIns="0" rIns="0" bIns="0" rtlCol="0">
              <a:spAutoFit/>
            </a:bodyPr>
            <a:lstStyle/>
            <a:p>
              <a:pPr defTabSz="1219140"/>
              <a:r>
                <a:rPr lang="en-GB" sz="1600">
                  <a:solidFill>
                    <a:srgbClr val="003341"/>
                  </a:solidFill>
                  <a:latin typeface="Metropolis Light" pitchFamily="2" charset="77"/>
                </a:rPr>
                <a:t>Provides rapid automated</a:t>
              </a:r>
            </a:p>
            <a:p>
              <a:pPr defTabSz="1219140"/>
              <a:r>
                <a:rPr lang="en-GB" sz="1600">
                  <a:solidFill>
                    <a:srgbClr val="003341"/>
                  </a:solidFill>
                  <a:latin typeface="Metropolis Light" pitchFamily="2" charset="77"/>
                </a:rPr>
                <a:t>results in approximately 26 minutes</a:t>
              </a:r>
            </a:p>
          </p:txBody>
        </p:sp>
        <p:grpSp>
          <p:nvGrpSpPr>
            <p:cNvPr id="17" name="Group 16">
              <a:extLst>
                <a:ext uri="{FF2B5EF4-FFF2-40B4-BE49-F238E27FC236}">
                  <a16:creationId xmlns:a16="http://schemas.microsoft.com/office/drawing/2014/main" id="{2D1A0993-C511-BB7C-8F25-7AFFBA181DE5}"/>
                </a:ext>
              </a:extLst>
            </p:cNvPr>
            <p:cNvGrpSpPr/>
            <p:nvPr/>
          </p:nvGrpSpPr>
          <p:grpSpPr>
            <a:xfrm>
              <a:off x="1352488" y="2179951"/>
              <a:ext cx="1030013" cy="1030013"/>
              <a:chOff x="2101532" y="2494419"/>
              <a:chExt cx="772510" cy="772510"/>
            </a:xfrm>
          </p:grpSpPr>
          <p:sp>
            <p:nvSpPr>
              <p:cNvPr id="18" name="Oval 17">
                <a:extLst>
                  <a:ext uri="{FF2B5EF4-FFF2-40B4-BE49-F238E27FC236}">
                    <a16:creationId xmlns:a16="http://schemas.microsoft.com/office/drawing/2014/main" id="{E1E0D761-675A-FE9A-11AC-E7534ED7C7E5}"/>
                  </a:ext>
                </a:extLst>
              </p:cNvPr>
              <p:cNvSpPr/>
              <p:nvPr/>
            </p:nvSpPr>
            <p:spPr>
              <a:xfrm>
                <a:off x="2101532" y="2494419"/>
                <a:ext cx="772510" cy="772510"/>
              </a:xfrm>
              <a:prstGeom prst="ellipse">
                <a:avLst/>
              </a:prstGeom>
              <a:solidFill>
                <a:schemeClr val="bg1"/>
              </a:solidFill>
              <a:ln w="41275">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40"/>
                <a:endParaRPr lang="en-US" sz="3200">
                  <a:noFill/>
                  <a:latin typeface="Calibri" panose="020F0502020204030204"/>
                </a:endParaRPr>
              </a:p>
            </p:txBody>
          </p:sp>
          <p:pic>
            <p:nvPicPr>
              <p:cNvPr id="19" name="Picture 18">
                <a:extLst>
                  <a:ext uri="{FF2B5EF4-FFF2-40B4-BE49-F238E27FC236}">
                    <a16:creationId xmlns:a16="http://schemas.microsoft.com/office/drawing/2014/main" id="{E78B640F-6565-8882-3F37-617A9A5AEC81}"/>
                  </a:ext>
                </a:extLst>
              </p:cNvPr>
              <p:cNvPicPr>
                <a:picLocks noChangeAspect="1"/>
              </p:cNvPicPr>
              <p:nvPr/>
            </p:nvPicPr>
            <p:blipFill>
              <a:blip r:embed="rId6"/>
              <a:srcRect/>
              <a:stretch/>
            </p:blipFill>
            <p:spPr>
              <a:xfrm>
                <a:off x="2173598" y="2574302"/>
                <a:ext cx="628378" cy="628378"/>
              </a:xfrm>
              <a:prstGeom prst="rect">
                <a:avLst/>
              </a:prstGeom>
            </p:spPr>
          </p:pic>
        </p:grpSp>
      </p:grpSp>
      <p:grpSp>
        <p:nvGrpSpPr>
          <p:cNvPr id="7" name="Group 6">
            <a:extLst>
              <a:ext uri="{FF2B5EF4-FFF2-40B4-BE49-F238E27FC236}">
                <a16:creationId xmlns:a16="http://schemas.microsoft.com/office/drawing/2014/main" id="{73A7B3CB-939D-C059-4B10-B667E027C4A9}"/>
              </a:ext>
            </a:extLst>
          </p:cNvPr>
          <p:cNvGrpSpPr/>
          <p:nvPr/>
        </p:nvGrpSpPr>
        <p:grpSpPr>
          <a:xfrm>
            <a:off x="296053" y="5229094"/>
            <a:ext cx="3116463" cy="1030014"/>
            <a:chOff x="296051" y="5229090"/>
            <a:chExt cx="3116463" cy="1030013"/>
          </a:xfrm>
        </p:grpSpPr>
        <p:sp>
          <p:nvSpPr>
            <p:cNvPr id="34" name="TextBox 33">
              <a:extLst>
                <a:ext uri="{FF2B5EF4-FFF2-40B4-BE49-F238E27FC236}">
                  <a16:creationId xmlns:a16="http://schemas.microsoft.com/office/drawing/2014/main" id="{1D66ED49-7FBB-5DE9-B757-1F7EE4DD4060}"/>
                </a:ext>
              </a:extLst>
            </p:cNvPr>
            <p:cNvSpPr txBox="1"/>
            <p:nvPr/>
          </p:nvSpPr>
          <p:spPr>
            <a:xfrm>
              <a:off x="296051" y="5302453"/>
              <a:ext cx="2029154" cy="738663"/>
            </a:xfrm>
            <a:prstGeom prst="rect">
              <a:avLst/>
            </a:prstGeom>
            <a:noFill/>
          </p:spPr>
          <p:txBody>
            <a:bodyPr wrap="square" lIns="0" tIns="0" rIns="0" bIns="0" rtlCol="0">
              <a:spAutoFit/>
            </a:bodyPr>
            <a:lstStyle/>
            <a:p>
              <a:pPr defTabSz="1219140"/>
              <a:r>
                <a:rPr lang="en-GB" sz="1600">
                  <a:solidFill>
                    <a:srgbClr val="003341"/>
                  </a:solidFill>
                  <a:latin typeface="Metropolis Light" pitchFamily="2" charset="77"/>
                </a:rPr>
                <a:t>Flexible connectivity to external systems via middleware</a:t>
              </a:r>
            </a:p>
          </p:txBody>
        </p:sp>
        <p:grpSp>
          <p:nvGrpSpPr>
            <p:cNvPr id="13" name="Group 12">
              <a:extLst>
                <a:ext uri="{FF2B5EF4-FFF2-40B4-BE49-F238E27FC236}">
                  <a16:creationId xmlns:a16="http://schemas.microsoft.com/office/drawing/2014/main" id="{97D3852F-D649-6BE4-9075-877511C23DC3}"/>
                </a:ext>
              </a:extLst>
            </p:cNvPr>
            <p:cNvGrpSpPr/>
            <p:nvPr/>
          </p:nvGrpSpPr>
          <p:grpSpPr>
            <a:xfrm>
              <a:off x="2382501" y="5229090"/>
              <a:ext cx="1030013" cy="1030013"/>
              <a:chOff x="4443259" y="5088715"/>
              <a:chExt cx="1030013" cy="1030013"/>
            </a:xfrm>
          </p:grpSpPr>
          <p:sp>
            <p:nvSpPr>
              <p:cNvPr id="28" name="Oval 27">
                <a:extLst>
                  <a:ext uri="{FF2B5EF4-FFF2-40B4-BE49-F238E27FC236}">
                    <a16:creationId xmlns:a16="http://schemas.microsoft.com/office/drawing/2014/main" id="{66F53386-C581-6173-9E99-CE962D96482D}"/>
                  </a:ext>
                </a:extLst>
              </p:cNvPr>
              <p:cNvSpPr/>
              <p:nvPr/>
            </p:nvSpPr>
            <p:spPr>
              <a:xfrm>
                <a:off x="4443259" y="5088715"/>
                <a:ext cx="1030013" cy="1030013"/>
              </a:xfrm>
              <a:prstGeom prst="ellipse">
                <a:avLst/>
              </a:prstGeom>
              <a:solidFill>
                <a:schemeClr val="bg1"/>
              </a:solidFill>
              <a:ln w="41275">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40"/>
                <a:endParaRPr lang="en-US" sz="3200">
                  <a:noFill/>
                  <a:latin typeface="Calibri" panose="020F0502020204030204"/>
                </a:endParaRPr>
              </a:p>
            </p:txBody>
          </p:sp>
          <p:pic>
            <p:nvPicPr>
              <p:cNvPr id="29" name="Picture 28" descr="A blue and grey circle with black circles&#10;&#10;Description automatically generated with medium confidence">
                <a:extLst>
                  <a:ext uri="{FF2B5EF4-FFF2-40B4-BE49-F238E27FC236}">
                    <a16:creationId xmlns:a16="http://schemas.microsoft.com/office/drawing/2014/main" id="{D153C5B7-09AC-DC72-2FE7-BA119DD643EA}"/>
                  </a:ext>
                </a:extLst>
              </p:cNvPr>
              <p:cNvPicPr>
                <a:picLocks noChangeAspect="1"/>
              </p:cNvPicPr>
              <p:nvPr/>
            </p:nvPicPr>
            <p:blipFill>
              <a:blip r:embed="rId7"/>
              <a:stretch>
                <a:fillRect/>
              </a:stretch>
            </p:blipFill>
            <p:spPr>
              <a:xfrm>
                <a:off x="4539347" y="5195226"/>
                <a:ext cx="837837" cy="837837"/>
              </a:xfrm>
              <a:prstGeom prst="rect">
                <a:avLst/>
              </a:prstGeom>
            </p:spPr>
          </p:pic>
        </p:grpSp>
      </p:grpSp>
      <p:sp>
        <p:nvSpPr>
          <p:cNvPr id="22" name="TextBox 21">
            <a:extLst>
              <a:ext uri="{FF2B5EF4-FFF2-40B4-BE49-F238E27FC236}">
                <a16:creationId xmlns:a16="http://schemas.microsoft.com/office/drawing/2014/main" id="{BF36FC7B-E9B5-2815-CE7B-751244A3983C}"/>
              </a:ext>
            </a:extLst>
          </p:cNvPr>
          <p:cNvSpPr txBox="1"/>
          <p:nvPr/>
        </p:nvSpPr>
        <p:spPr>
          <a:xfrm>
            <a:off x="358416"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OUR SOLUTION</a:t>
            </a:r>
          </a:p>
        </p:txBody>
      </p:sp>
    </p:spTree>
    <p:extLst>
      <p:ext uri="{BB962C8B-B14F-4D97-AF65-F5344CB8AC3E}">
        <p14:creationId xmlns:p14="http://schemas.microsoft.com/office/powerpoint/2010/main" val="26692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57E7-1CCC-AA7C-991A-67CC66233938}"/>
              </a:ext>
            </a:extLst>
          </p:cNvPr>
          <p:cNvSpPr txBox="1"/>
          <p:nvPr/>
        </p:nvSpPr>
        <p:spPr>
          <a:xfrm>
            <a:off x="322320" y="659094"/>
            <a:ext cx="9120769" cy="1394036"/>
          </a:xfrm>
          <a:prstGeom prst="rect">
            <a:avLst/>
          </a:prstGeom>
          <a:noFill/>
        </p:spPr>
        <p:txBody>
          <a:bodyPr wrap="square" lIns="0" tIns="0" rIns="0" bIns="0" rtlCol="0" anchor="t">
            <a:spAutoFit/>
          </a:bodyPr>
          <a:lstStyle/>
          <a:p>
            <a:pPr>
              <a:lnSpc>
                <a:spcPct val="150000"/>
              </a:lnSpc>
            </a:pPr>
            <a:r>
              <a:rPr lang="en-US" sz="3200" b="1" err="1">
                <a:solidFill>
                  <a:srgbClr val="003341"/>
                </a:solidFill>
                <a:latin typeface="Montserrat"/>
              </a:rPr>
              <a:t>Genedrive</a:t>
            </a:r>
            <a:r>
              <a:rPr lang="en-US" sz="3200" b="1" baseline="30000">
                <a:solidFill>
                  <a:srgbClr val="003341"/>
                </a:solidFill>
                <a:latin typeface="Montserrat"/>
              </a:rPr>
              <a:t>®</a:t>
            </a:r>
            <a:r>
              <a:rPr lang="en-US" sz="3200" b="1">
                <a:solidFill>
                  <a:srgbClr val="003341"/>
                </a:solidFill>
                <a:latin typeface="Montserrat"/>
              </a:rPr>
              <a:t> MT-RNR1 ID Kit</a:t>
            </a:r>
          </a:p>
          <a:p>
            <a:pPr>
              <a:lnSpc>
                <a:spcPct val="150000"/>
              </a:lnSpc>
            </a:pPr>
            <a:endParaRPr lang="en-US" sz="3200">
              <a:solidFill>
                <a:srgbClr val="003341"/>
              </a:solidFill>
              <a:latin typeface="Montserrat"/>
            </a:endParaRPr>
          </a:p>
        </p:txBody>
      </p:sp>
      <p:pic>
        <p:nvPicPr>
          <p:cNvPr id="10" name="Picture 9">
            <a:extLst>
              <a:ext uri="{FF2B5EF4-FFF2-40B4-BE49-F238E27FC236}">
                <a16:creationId xmlns:a16="http://schemas.microsoft.com/office/drawing/2014/main" id="{90F3506C-AD5F-154B-FBB2-1670D0AB82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6794" y="3792245"/>
            <a:ext cx="3621225" cy="2458947"/>
          </a:xfrm>
          <a:prstGeom prst="rect">
            <a:avLst/>
          </a:prstGeom>
        </p:spPr>
      </p:pic>
      <p:sp>
        <p:nvSpPr>
          <p:cNvPr id="14" name="Text Placeholder 1">
            <a:extLst>
              <a:ext uri="{FF2B5EF4-FFF2-40B4-BE49-F238E27FC236}">
                <a16:creationId xmlns:a16="http://schemas.microsoft.com/office/drawing/2014/main" id="{0566868F-2DD4-3EC1-400A-4623CAE142FE}"/>
              </a:ext>
            </a:extLst>
          </p:cNvPr>
          <p:cNvSpPr txBox="1">
            <a:spLocks/>
          </p:cNvSpPr>
          <p:nvPr/>
        </p:nvSpPr>
        <p:spPr>
          <a:xfrm>
            <a:off x="290923" y="1744309"/>
            <a:ext cx="5880435" cy="3869092"/>
          </a:xfrm>
          <a:prstGeom prst="rect">
            <a:avLst/>
          </a:prstGeom>
        </p:spPr>
        <p:txBody>
          <a:bodyPr vert="horz" wrap="square" lIns="121920" tIns="60960" rIns="121920" bIns="60960" rtlCol="0" anchor="t">
            <a:noAutofit/>
          </a:bodyPr>
          <a:lstStyle>
            <a:lvl1pPr marL="0" indent="0" algn="l" defTabSz="514347" rtl="0" eaLnBrk="1" latinLnBrk="0" hangingPunct="1">
              <a:lnSpc>
                <a:spcPct val="90000"/>
              </a:lnSpc>
              <a:spcBef>
                <a:spcPts val="563"/>
              </a:spcBef>
              <a:buClr>
                <a:schemeClr val="tx1"/>
              </a:buClr>
              <a:buSzPct val="60000"/>
              <a:buFont typeface="Arial" panose="020B0604020202020204" pitchFamily="34" charset="0"/>
              <a:buNone/>
              <a:tabLst/>
              <a:defRPr sz="1400" b="0" i="0" kern="1200">
                <a:solidFill>
                  <a:srgbClr val="003341"/>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457189" indent="-457189" defTabSz="685779" fontAlgn="base">
              <a:lnSpc>
                <a:spcPct val="100000"/>
              </a:lnSpc>
              <a:spcBef>
                <a:spcPts val="800"/>
              </a:spcBef>
              <a:buClr>
                <a:srgbClr val="475C6D"/>
              </a:buClr>
              <a:buFont typeface="Arial" panose="020B0604020202020204" pitchFamily="34" charset="0"/>
              <a:buChar char="•"/>
            </a:pPr>
            <a:r>
              <a:rPr lang="en-US" sz="1867" b="1">
                <a:solidFill>
                  <a:srgbClr val="009BA4"/>
                </a:solidFill>
                <a:cs typeface="Poppins Light"/>
              </a:rPr>
              <a:t>Point of care genetic test </a:t>
            </a:r>
            <a:r>
              <a:rPr lang="en-US" sz="1867">
                <a:cs typeface="Poppins Light"/>
              </a:rPr>
              <a:t>to be used in time critical situations, to guide antibiotic treatment prescription​</a:t>
            </a:r>
          </a:p>
          <a:p>
            <a:pPr marL="457189" indent="-457189" defTabSz="685779" fontAlgn="base">
              <a:lnSpc>
                <a:spcPct val="100000"/>
              </a:lnSpc>
              <a:spcBef>
                <a:spcPts val="800"/>
              </a:spcBef>
              <a:buClr>
                <a:srgbClr val="475C6D"/>
              </a:buClr>
              <a:buFont typeface="Arial" panose="020B0604020202020204" pitchFamily="34" charset="0"/>
              <a:buChar char="•"/>
            </a:pPr>
            <a:r>
              <a:rPr lang="en-US" sz="1867" b="1">
                <a:solidFill>
                  <a:srgbClr val="009BA4"/>
                </a:solidFill>
                <a:cs typeface="Poppins Light"/>
              </a:rPr>
              <a:t>Reduces </a:t>
            </a:r>
            <a:r>
              <a:rPr lang="en-US" sz="1867">
                <a:cs typeface="Poppins Light"/>
              </a:rPr>
              <a:t>the risk of aminoglycoside induced hearing loss (AIHL) by </a:t>
            </a:r>
            <a:r>
              <a:rPr lang="en-GB" sz="1867">
                <a:cs typeface="Poppins Light"/>
              </a:rPr>
              <a:t>detecting a variant in the MT-RNR1 gene (m.1555A&gt;G)</a:t>
            </a:r>
            <a:r>
              <a:rPr lang="en-US" sz="1867">
                <a:cs typeface="Poppins Light"/>
              </a:rPr>
              <a:t>​​</a:t>
            </a:r>
          </a:p>
          <a:p>
            <a:pPr marL="457189" indent="-457189" defTabSz="685779" fontAlgn="base">
              <a:lnSpc>
                <a:spcPct val="100000"/>
              </a:lnSpc>
              <a:spcBef>
                <a:spcPts val="800"/>
              </a:spcBef>
              <a:buClr>
                <a:srgbClr val="475C6D"/>
              </a:buClr>
              <a:buFont typeface="Arial" panose="020B0604020202020204" pitchFamily="34" charset="0"/>
              <a:buChar char="•"/>
            </a:pPr>
            <a:r>
              <a:rPr lang="en-US" sz="1867" b="1">
                <a:solidFill>
                  <a:srgbClr val="009BA4"/>
                </a:solidFill>
                <a:cs typeface="Poppins Light"/>
              </a:rPr>
              <a:t>Non-invasive</a:t>
            </a:r>
            <a:r>
              <a:rPr lang="en-US" sz="1867" b="1">
                <a:cs typeface="Poppins Light"/>
              </a:rPr>
              <a:t> </a:t>
            </a:r>
            <a:r>
              <a:rPr lang="en-US" sz="1867">
                <a:cs typeface="Poppins Light"/>
              </a:rPr>
              <a:t>test, using a single buccal swab</a:t>
            </a:r>
          </a:p>
          <a:p>
            <a:pPr marL="457189" indent="-457189" defTabSz="685779" fontAlgn="base">
              <a:lnSpc>
                <a:spcPct val="100000"/>
              </a:lnSpc>
              <a:spcBef>
                <a:spcPts val="800"/>
              </a:spcBef>
              <a:buClr>
                <a:srgbClr val="475C6D"/>
              </a:buClr>
              <a:buFont typeface="Arial" panose="020B0604020202020204" pitchFamily="34" charset="0"/>
              <a:buChar char="•"/>
            </a:pPr>
            <a:r>
              <a:rPr lang="en-US" sz="1867" b="1">
                <a:solidFill>
                  <a:srgbClr val="009BA4"/>
                </a:solidFill>
                <a:cs typeface="Poppins Light"/>
              </a:rPr>
              <a:t>Simple to use</a:t>
            </a:r>
            <a:r>
              <a:rPr lang="en-US" sz="1867">
                <a:cs typeface="Poppins Light"/>
              </a:rPr>
              <a:t> test kits​</a:t>
            </a:r>
          </a:p>
          <a:p>
            <a:pPr marL="457189" indent="-457189" defTabSz="685779" fontAlgn="base">
              <a:lnSpc>
                <a:spcPct val="100000"/>
              </a:lnSpc>
              <a:spcBef>
                <a:spcPts val="800"/>
              </a:spcBef>
              <a:buClr>
                <a:srgbClr val="475C6D"/>
              </a:buClr>
              <a:buFont typeface="Arial" panose="020B0604020202020204" pitchFamily="34" charset="0"/>
              <a:buChar char="•"/>
            </a:pPr>
            <a:r>
              <a:rPr lang="en-US" sz="1867" b="1">
                <a:solidFill>
                  <a:srgbClr val="009BA4"/>
                </a:solidFill>
                <a:cs typeface="Poppins Light"/>
              </a:rPr>
              <a:t>Rapid</a:t>
            </a:r>
            <a:r>
              <a:rPr lang="en-US" sz="1867">
                <a:solidFill>
                  <a:srgbClr val="FF0000"/>
                </a:solidFill>
                <a:cs typeface="Poppins Light"/>
              </a:rPr>
              <a:t> </a:t>
            </a:r>
            <a:r>
              <a:rPr lang="en-US" sz="1867">
                <a:cs typeface="Poppins Light"/>
              </a:rPr>
              <a:t>point of care genetic test that delivers results </a:t>
            </a:r>
            <a:r>
              <a:rPr lang="en-US" sz="1867" b="1">
                <a:solidFill>
                  <a:srgbClr val="009BA4"/>
                </a:solidFill>
                <a:cs typeface="Poppins Light"/>
              </a:rPr>
              <a:t>within the ‘golden hour’</a:t>
            </a:r>
            <a:r>
              <a:rPr lang="en-US" sz="1867">
                <a:solidFill>
                  <a:srgbClr val="009BA4"/>
                </a:solidFill>
                <a:cs typeface="Poppins Light"/>
              </a:rPr>
              <a:t>​</a:t>
            </a:r>
          </a:p>
          <a:p>
            <a:pPr marL="457189" indent="-457189" defTabSz="685779" fontAlgn="base">
              <a:lnSpc>
                <a:spcPct val="100000"/>
              </a:lnSpc>
              <a:spcBef>
                <a:spcPts val="800"/>
              </a:spcBef>
              <a:buClr>
                <a:srgbClr val="475C6D"/>
              </a:buClr>
              <a:buFont typeface="Arial" panose="020B0604020202020204" pitchFamily="34" charset="0"/>
              <a:buChar char="•"/>
            </a:pPr>
            <a:r>
              <a:rPr lang="en-US" sz="1867" b="1">
                <a:solidFill>
                  <a:srgbClr val="009BA4"/>
                </a:solidFill>
                <a:cs typeface="Poppins Light"/>
              </a:rPr>
              <a:t>Easy adoption</a:t>
            </a:r>
            <a:r>
              <a:rPr lang="en-US" sz="1867">
                <a:solidFill>
                  <a:srgbClr val="009BA4"/>
                </a:solidFill>
                <a:cs typeface="Poppins Light"/>
              </a:rPr>
              <a:t> </a:t>
            </a:r>
            <a:r>
              <a:rPr lang="en-US" sz="1867">
                <a:cs typeface="Poppins Light"/>
              </a:rPr>
              <a:t>into existing neonatal workflows​</a:t>
            </a:r>
          </a:p>
          <a:p>
            <a:pPr defTabSz="685779">
              <a:spcBef>
                <a:spcPts val="751"/>
              </a:spcBef>
              <a:buClr>
                <a:srgbClr val="475C6D"/>
              </a:buClr>
            </a:pPr>
            <a:endParaRPr lang="en-US" sz="1867"/>
          </a:p>
        </p:txBody>
      </p:sp>
      <p:sp>
        <p:nvSpPr>
          <p:cNvPr id="17" name="TextBox 16">
            <a:extLst>
              <a:ext uri="{FF2B5EF4-FFF2-40B4-BE49-F238E27FC236}">
                <a16:creationId xmlns:a16="http://schemas.microsoft.com/office/drawing/2014/main" id="{7A8E15AB-5C6B-A635-A1BB-31299C86B460}"/>
              </a:ext>
            </a:extLst>
          </p:cNvPr>
          <p:cNvSpPr txBox="1"/>
          <p:nvPr/>
        </p:nvSpPr>
        <p:spPr>
          <a:xfrm>
            <a:off x="358416"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OUR SOLUTION</a:t>
            </a:r>
          </a:p>
        </p:txBody>
      </p:sp>
      <p:sp>
        <p:nvSpPr>
          <p:cNvPr id="3" name="Rectangle: Rounded Corners 2">
            <a:extLst>
              <a:ext uri="{FF2B5EF4-FFF2-40B4-BE49-F238E27FC236}">
                <a16:creationId xmlns:a16="http://schemas.microsoft.com/office/drawing/2014/main" id="{213A94DC-42F8-AD45-70E0-385BDD45779A}"/>
              </a:ext>
            </a:extLst>
          </p:cNvPr>
          <p:cNvSpPr/>
          <p:nvPr/>
        </p:nvSpPr>
        <p:spPr>
          <a:xfrm rot="2040000">
            <a:off x="8878738" y="5119857"/>
            <a:ext cx="629194" cy="90151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box with colorful dots and lines on it&#10;&#10;AI-generated content may be incorrect.">
            <a:extLst>
              <a:ext uri="{FF2B5EF4-FFF2-40B4-BE49-F238E27FC236}">
                <a16:creationId xmlns:a16="http://schemas.microsoft.com/office/drawing/2014/main" id="{7E3A4B3E-0A3B-F911-D6E9-58F1975D1761}"/>
              </a:ext>
            </a:extLst>
          </p:cNvPr>
          <p:cNvPicPr>
            <a:picLocks noChangeAspect="1"/>
          </p:cNvPicPr>
          <p:nvPr/>
        </p:nvPicPr>
        <p:blipFill>
          <a:blip r:embed="rId3"/>
          <a:srcRect l="13484" t="14045" r="16250" b="10071"/>
          <a:stretch>
            <a:fillRect/>
          </a:stretch>
        </p:blipFill>
        <p:spPr>
          <a:xfrm>
            <a:off x="6558248" y="1198356"/>
            <a:ext cx="3147961" cy="2273061"/>
          </a:xfrm>
          <a:prstGeom prst="rect">
            <a:avLst/>
          </a:prstGeom>
        </p:spPr>
      </p:pic>
    </p:spTree>
    <p:extLst>
      <p:ext uri="{BB962C8B-B14F-4D97-AF65-F5344CB8AC3E}">
        <p14:creationId xmlns:p14="http://schemas.microsoft.com/office/powerpoint/2010/main" val="40876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322320" y="659094"/>
            <a:ext cx="9120769" cy="655372"/>
          </a:xfrm>
          <a:prstGeom prst="rect">
            <a:avLst/>
          </a:prstGeom>
          <a:noFill/>
        </p:spPr>
        <p:txBody>
          <a:bodyPr wrap="square" lIns="0" tIns="0" rIns="0" bIns="0" rtlCol="0" anchor="t">
            <a:spAutoFit/>
          </a:bodyPr>
          <a:lstStyle/>
          <a:p>
            <a:pPr>
              <a:lnSpc>
                <a:spcPct val="150000"/>
              </a:lnSpc>
            </a:pPr>
            <a:r>
              <a:rPr lang="en-US" sz="3200" b="1">
                <a:solidFill>
                  <a:srgbClr val="003341"/>
                </a:solidFill>
                <a:latin typeface="Montserrat"/>
              </a:rPr>
              <a:t>The Simple Workflow</a:t>
            </a:r>
            <a:endParaRPr lang="en-US" sz="3200">
              <a:solidFill>
                <a:srgbClr val="003341"/>
              </a:solidFill>
              <a:latin typeface="Montserrat"/>
            </a:endParaRPr>
          </a:p>
        </p:txBody>
      </p:sp>
      <p:sp>
        <p:nvSpPr>
          <p:cNvPr id="6" name="TextBox 5">
            <a:extLst>
              <a:ext uri="{FF2B5EF4-FFF2-40B4-BE49-F238E27FC236}">
                <a16:creationId xmlns:a16="http://schemas.microsoft.com/office/drawing/2014/main" id="{0A6CE6E0-7FEC-590B-C375-3ECDE97761F7}"/>
              </a:ext>
            </a:extLst>
          </p:cNvPr>
          <p:cNvSpPr txBox="1"/>
          <p:nvPr/>
        </p:nvSpPr>
        <p:spPr>
          <a:xfrm>
            <a:off x="322319" y="2008076"/>
            <a:ext cx="9120000" cy="307777"/>
          </a:xfrm>
          <a:prstGeom prst="rect">
            <a:avLst/>
          </a:prstGeom>
          <a:noFill/>
        </p:spPr>
        <p:txBody>
          <a:bodyPr wrap="square" lIns="0" tIns="0" rIns="0" bIns="0" rtlCol="0">
            <a:spAutoFit/>
          </a:bodyPr>
          <a:lstStyle/>
          <a:p>
            <a:r>
              <a:rPr lang="en-US" sz="2000">
                <a:solidFill>
                  <a:srgbClr val="475C6D"/>
                </a:solidFill>
                <a:latin typeface="Montserrat" panose="00000500000000000000" pitchFamily="2" charset="0"/>
              </a:rPr>
              <a:t>Designed with easy sample collection and assay reconstitution in mind</a:t>
            </a:r>
            <a:endParaRPr lang="en-GB" sz="2000">
              <a:solidFill>
                <a:srgbClr val="475C6D"/>
              </a:solidFill>
              <a:latin typeface="Montserrat" panose="00000500000000000000" pitchFamily="2" charset="0"/>
            </a:endParaRPr>
          </a:p>
        </p:txBody>
      </p:sp>
      <p:grpSp>
        <p:nvGrpSpPr>
          <p:cNvPr id="3" name="Group 2">
            <a:extLst>
              <a:ext uri="{FF2B5EF4-FFF2-40B4-BE49-F238E27FC236}">
                <a16:creationId xmlns:a16="http://schemas.microsoft.com/office/drawing/2014/main" id="{AD6C2380-308C-383A-EDCE-BFDB5EBFE5A3}"/>
              </a:ext>
            </a:extLst>
          </p:cNvPr>
          <p:cNvGrpSpPr/>
          <p:nvPr/>
        </p:nvGrpSpPr>
        <p:grpSpPr>
          <a:xfrm>
            <a:off x="197787" y="2656779"/>
            <a:ext cx="1757444" cy="2331089"/>
            <a:chOff x="197787" y="2656778"/>
            <a:chExt cx="1757444" cy="2331088"/>
          </a:xfrm>
        </p:grpSpPr>
        <p:pic>
          <p:nvPicPr>
            <p:cNvPr id="25" name="Picture 24" descr="A close-up of a baby&#10;&#10;Description automatically generated">
              <a:extLst>
                <a:ext uri="{FF2B5EF4-FFF2-40B4-BE49-F238E27FC236}">
                  <a16:creationId xmlns:a16="http://schemas.microsoft.com/office/drawing/2014/main" id="{4A972334-BA9F-0C15-311B-C73A538E93E3}"/>
                </a:ext>
              </a:extLst>
            </p:cNvPr>
            <p:cNvPicPr>
              <a:picLocks noChangeAspect="1"/>
            </p:cNvPicPr>
            <p:nvPr/>
          </p:nvPicPr>
          <p:blipFill rotWithShape="1">
            <a:blip r:embed="rId2"/>
            <a:srcRect l="5579" t="5275" r="7220" b="8166"/>
            <a:stretch/>
          </p:blipFill>
          <p:spPr>
            <a:xfrm>
              <a:off x="197787" y="2656778"/>
              <a:ext cx="1757444" cy="1544445"/>
            </a:xfrm>
            <a:prstGeom prst="rect">
              <a:avLst/>
            </a:prstGeom>
          </p:spPr>
        </p:pic>
        <p:sp>
          <p:nvSpPr>
            <p:cNvPr id="36" name="TextBox 1">
              <a:extLst>
                <a:ext uri="{FF2B5EF4-FFF2-40B4-BE49-F238E27FC236}">
                  <a16:creationId xmlns:a16="http://schemas.microsoft.com/office/drawing/2014/main" id="{E0BED4AE-AF50-EAF6-839C-D95CD0C02C46}"/>
                </a:ext>
              </a:extLst>
            </p:cNvPr>
            <p:cNvSpPr txBox="1"/>
            <p:nvPr/>
          </p:nvSpPr>
          <p:spPr>
            <a:xfrm>
              <a:off x="322318" y="4341535"/>
              <a:ext cx="151501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rgbClr val="475C6D"/>
                  </a:solidFill>
                  <a:latin typeface="Metropolis Light"/>
                </a:rPr>
                <a:t>Firmly swab</a:t>
              </a:r>
              <a:r>
                <a:rPr lang="en-US">
                  <a:solidFill>
                    <a:srgbClr val="475C6D"/>
                  </a:solidFill>
                  <a:latin typeface="Metropolis Light"/>
                </a:rPr>
                <a:t> the patient</a:t>
              </a:r>
              <a:endParaRPr lang="en-GB">
                <a:solidFill>
                  <a:srgbClr val="475C6D"/>
                </a:solidFill>
                <a:latin typeface="Metropolis Light"/>
              </a:endParaRPr>
            </a:p>
          </p:txBody>
        </p:sp>
      </p:grpSp>
      <p:grpSp>
        <p:nvGrpSpPr>
          <p:cNvPr id="8" name="Group 7">
            <a:extLst>
              <a:ext uri="{FF2B5EF4-FFF2-40B4-BE49-F238E27FC236}">
                <a16:creationId xmlns:a16="http://schemas.microsoft.com/office/drawing/2014/main" id="{22B5423E-88C4-9832-BEE4-BBD34EFAC972}"/>
              </a:ext>
            </a:extLst>
          </p:cNvPr>
          <p:cNvGrpSpPr/>
          <p:nvPr/>
        </p:nvGrpSpPr>
        <p:grpSpPr>
          <a:xfrm>
            <a:off x="1903950" y="2656779"/>
            <a:ext cx="1757444" cy="3105232"/>
            <a:chOff x="1903949" y="2656778"/>
            <a:chExt cx="1757444" cy="3105231"/>
          </a:xfrm>
        </p:grpSpPr>
        <p:pic>
          <p:nvPicPr>
            <p:cNvPr id="27" name="Picture 26" descr="A close-up of a person holding a needle&#10;&#10;Description automatically generated">
              <a:extLst>
                <a:ext uri="{FF2B5EF4-FFF2-40B4-BE49-F238E27FC236}">
                  <a16:creationId xmlns:a16="http://schemas.microsoft.com/office/drawing/2014/main" id="{2708F8E8-40C0-9423-8DE4-52FA96C5A6E6}"/>
                </a:ext>
              </a:extLst>
            </p:cNvPr>
            <p:cNvPicPr>
              <a:picLocks noChangeAspect="1"/>
            </p:cNvPicPr>
            <p:nvPr/>
          </p:nvPicPr>
          <p:blipFill rotWithShape="1">
            <a:blip r:embed="rId3"/>
            <a:srcRect l="5622" t="4315" r="7176" b="9126"/>
            <a:stretch/>
          </p:blipFill>
          <p:spPr>
            <a:xfrm>
              <a:off x="1903949" y="2656778"/>
              <a:ext cx="1757444" cy="1544445"/>
            </a:xfrm>
            <a:prstGeom prst="rect">
              <a:avLst/>
            </a:prstGeom>
          </p:spPr>
        </p:pic>
        <p:sp>
          <p:nvSpPr>
            <p:cNvPr id="37" name="TextBox 1">
              <a:extLst>
                <a:ext uri="{FF2B5EF4-FFF2-40B4-BE49-F238E27FC236}">
                  <a16:creationId xmlns:a16="http://schemas.microsoft.com/office/drawing/2014/main" id="{ADE3BD6F-0167-7A04-6EB5-18F21606A634}"/>
                </a:ext>
              </a:extLst>
            </p:cNvPr>
            <p:cNvSpPr txBox="1"/>
            <p:nvPr/>
          </p:nvSpPr>
          <p:spPr>
            <a:xfrm>
              <a:off x="2048805" y="4284681"/>
              <a:ext cx="1515012"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rgbClr val="425563"/>
                  </a:solidFill>
                  <a:latin typeface="Metropolis Light"/>
                  <a:cs typeface="Calibri" panose="020F0502020204030204" pitchFamily="34" charset="0"/>
                </a:rPr>
                <a:t>Vigorously rotate </a:t>
              </a:r>
              <a:r>
                <a:rPr lang="en-US">
                  <a:solidFill>
                    <a:srgbClr val="425563"/>
                  </a:solidFill>
                  <a:latin typeface="Metropolis Light"/>
                  <a:cs typeface="Calibri" panose="020F0502020204030204" pitchFamily="34" charset="0"/>
                </a:rPr>
                <a:t>the swab </a:t>
              </a:r>
              <a:r>
                <a:rPr lang="en-US">
                  <a:solidFill>
                    <a:srgbClr val="475C6D"/>
                  </a:solidFill>
                  <a:latin typeface="Metropolis Light"/>
                </a:rPr>
                <a:t>to release the DNA</a:t>
              </a:r>
              <a:endParaRPr lang="en-GB">
                <a:solidFill>
                  <a:srgbClr val="475C6D"/>
                </a:solidFill>
                <a:latin typeface="Metropolis Light"/>
              </a:endParaRPr>
            </a:p>
          </p:txBody>
        </p:sp>
      </p:grpSp>
      <p:grpSp>
        <p:nvGrpSpPr>
          <p:cNvPr id="16" name="Group 15">
            <a:extLst>
              <a:ext uri="{FF2B5EF4-FFF2-40B4-BE49-F238E27FC236}">
                <a16:creationId xmlns:a16="http://schemas.microsoft.com/office/drawing/2014/main" id="{92F17D92-2023-CDE1-F580-6D6FDB6EBB1C}"/>
              </a:ext>
            </a:extLst>
          </p:cNvPr>
          <p:cNvGrpSpPr/>
          <p:nvPr/>
        </p:nvGrpSpPr>
        <p:grpSpPr>
          <a:xfrm>
            <a:off x="5235387" y="2714177"/>
            <a:ext cx="1776831" cy="2216836"/>
            <a:chOff x="5235386" y="2714176"/>
            <a:chExt cx="1776831" cy="2216834"/>
          </a:xfrm>
        </p:grpSpPr>
        <p:pic>
          <p:nvPicPr>
            <p:cNvPr id="31" name="Picture 30" descr="A close-up of hands in gloves holding a syringe&#10;&#10;Description automatically generated">
              <a:extLst>
                <a:ext uri="{FF2B5EF4-FFF2-40B4-BE49-F238E27FC236}">
                  <a16:creationId xmlns:a16="http://schemas.microsoft.com/office/drawing/2014/main" id="{19A4CE85-F3C5-E429-61F8-4A64853A91F9}"/>
                </a:ext>
              </a:extLst>
            </p:cNvPr>
            <p:cNvPicPr>
              <a:picLocks noChangeAspect="1"/>
            </p:cNvPicPr>
            <p:nvPr/>
          </p:nvPicPr>
          <p:blipFill rotWithShape="1">
            <a:blip r:embed="rId4"/>
            <a:srcRect l="5425" t="7454" r="6413" b="9455"/>
            <a:stretch/>
          </p:blipFill>
          <p:spPr>
            <a:xfrm>
              <a:off x="5235386" y="2714176"/>
              <a:ext cx="1776831" cy="1483592"/>
            </a:xfrm>
            <a:prstGeom prst="rect">
              <a:avLst/>
            </a:prstGeom>
          </p:spPr>
        </p:pic>
        <p:sp>
          <p:nvSpPr>
            <p:cNvPr id="38" name="TextBox 1">
              <a:extLst>
                <a:ext uri="{FF2B5EF4-FFF2-40B4-BE49-F238E27FC236}">
                  <a16:creationId xmlns:a16="http://schemas.microsoft.com/office/drawing/2014/main" id="{5D3CEEED-453F-2B9C-196A-69D962D5AAEA}"/>
                </a:ext>
              </a:extLst>
            </p:cNvPr>
            <p:cNvSpPr txBox="1"/>
            <p:nvPr/>
          </p:nvSpPr>
          <p:spPr>
            <a:xfrm>
              <a:off x="5370658" y="4284679"/>
              <a:ext cx="157089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rgbClr val="475C6D"/>
                  </a:solidFill>
                  <a:latin typeface="Metropolis Light"/>
                </a:rPr>
                <a:t>Transfer</a:t>
              </a:r>
              <a:r>
                <a:rPr lang="en-US">
                  <a:solidFill>
                    <a:srgbClr val="475C6D"/>
                  </a:solidFill>
                  <a:latin typeface="Metropolis Light"/>
                </a:rPr>
                <a:t> the sample</a:t>
              </a:r>
              <a:endParaRPr lang="en-GB">
                <a:solidFill>
                  <a:srgbClr val="475C6D"/>
                </a:solidFill>
                <a:latin typeface="Metropolis Light"/>
              </a:endParaRPr>
            </a:p>
          </p:txBody>
        </p:sp>
      </p:grpSp>
      <p:grpSp>
        <p:nvGrpSpPr>
          <p:cNvPr id="19" name="Group 18">
            <a:extLst>
              <a:ext uri="{FF2B5EF4-FFF2-40B4-BE49-F238E27FC236}">
                <a16:creationId xmlns:a16="http://schemas.microsoft.com/office/drawing/2014/main" id="{C11192BA-2B5D-5229-834A-08C84CB9FE83}"/>
              </a:ext>
            </a:extLst>
          </p:cNvPr>
          <p:cNvGrpSpPr/>
          <p:nvPr/>
        </p:nvGrpSpPr>
        <p:grpSpPr>
          <a:xfrm>
            <a:off x="6941547" y="2695128"/>
            <a:ext cx="1757444" cy="2235884"/>
            <a:chOff x="6941547" y="2695127"/>
            <a:chExt cx="1757444" cy="2235885"/>
          </a:xfrm>
        </p:grpSpPr>
        <p:pic>
          <p:nvPicPr>
            <p:cNvPr id="33" name="Picture 32" descr="A close-up of hands holding a device&#10;&#10;Description automatically generated">
              <a:extLst>
                <a:ext uri="{FF2B5EF4-FFF2-40B4-BE49-F238E27FC236}">
                  <a16:creationId xmlns:a16="http://schemas.microsoft.com/office/drawing/2014/main" id="{1CD501C1-27B4-A9B1-5FA3-CA54BF5931FC}"/>
                </a:ext>
              </a:extLst>
            </p:cNvPr>
            <p:cNvPicPr>
              <a:picLocks noChangeAspect="1"/>
            </p:cNvPicPr>
            <p:nvPr/>
          </p:nvPicPr>
          <p:blipFill rotWithShape="1">
            <a:blip r:embed="rId5"/>
            <a:srcRect l="6296" t="5424" r="6442" b="10641"/>
            <a:stretch/>
          </p:blipFill>
          <p:spPr>
            <a:xfrm>
              <a:off x="6941547" y="2695127"/>
              <a:ext cx="1757444" cy="1497615"/>
            </a:xfrm>
            <a:prstGeom prst="rect">
              <a:avLst/>
            </a:prstGeom>
          </p:spPr>
        </p:pic>
        <p:sp>
          <p:nvSpPr>
            <p:cNvPr id="41" name="TextBox 1">
              <a:extLst>
                <a:ext uri="{FF2B5EF4-FFF2-40B4-BE49-F238E27FC236}">
                  <a16:creationId xmlns:a16="http://schemas.microsoft.com/office/drawing/2014/main" id="{79FF77B1-B5E8-CF70-801A-5E09FB8F6F25}"/>
                </a:ext>
              </a:extLst>
            </p:cNvPr>
            <p:cNvSpPr txBox="1"/>
            <p:nvPr/>
          </p:nvSpPr>
          <p:spPr>
            <a:xfrm>
              <a:off x="7012216" y="4284681"/>
              <a:ext cx="159350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rgbClr val="475C6D"/>
                  </a:solidFill>
                  <a:latin typeface="Metropolis Light"/>
                </a:rPr>
                <a:t>Reconstitute</a:t>
              </a:r>
              <a:r>
                <a:rPr lang="en-US">
                  <a:solidFill>
                    <a:srgbClr val="475C6D"/>
                  </a:solidFill>
                  <a:latin typeface="Metropolis Light"/>
                </a:rPr>
                <a:t> assay</a:t>
              </a:r>
              <a:endParaRPr lang="en-GB">
                <a:solidFill>
                  <a:srgbClr val="475C6D"/>
                </a:solidFill>
                <a:latin typeface="Metropolis Light"/>
              </a:endParaRPr>
            </a:p>
          </p:txBody>
        </p:sp>
      </p:grpSp>
      <p:grpSp>
        <p:nvGrpSpPr>
          <p:cNvPr id="13" name="Group 12">
            <a:extLst>
              <a:ext uri="{FF2B5EF4-FFF2-40B4-BE49-F238E27FC236}">
                <a16:creationId xmlns:a16="http://schemas.microsoft.com/office/drawing/2014/main" id="{961F9A68-9EC8-50BD-684B-E396A62718D9}"/>
              </a:ext>
            </a:extLst>
          </p:cNvPr>
          <p:cNvGrpSpPr/>
          <p:nvPr/>
        </p:nvGrpSpPr>
        <p:grpSpPr>
          <a:xfrm>
            <a:off x="3653096" y="2799188"/>
            <a:ext cx="1595747" cy="2108153"/>
            <a:chOff x="3653095" y="2799188"/>
            <a:chExt cx="1595747" cy="2108152"/>
          </a:xfrm>
        </p:grpSpPr>
        <p:sp>
          <p:nvSpPr>
            <p:cNvPr id="42" name="TextBox 1">
              <a:extLst>
                <a:ext uri="{FF2B5EF4-FFF2-40B4-BE49-F238E27FC236}">
                  <a16:creationId xmlns:a16="http://schemas.microsoft.com/office/drawing/2014/main" id="{7AF4983E-FD1A-1327-637F-F72BA6761824}"/>
                </a:ext>
              </a:extLst>
            </p:cNvPr>
            <p:cNvSpPr txBox="1"/>
            <p:nvPr/>
          </p:nvSpPr>
          <p:spPr>
            <a:xfrm>
              <a:off x="3658398" y="4261009"/>
              <a:ext cx="151501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rgbClr val="475C6D"/>
                  </a:solidFill>
                  <a:latin typeface="Metropolis Light"/>
                </a:rPr>
                <a:t>Invert to mix</a:t>
              </a:r>
              <a:r>
                <a:rPr lang="en-US">
                  <a:solidFill>
                    <a:srgbClr val="475C6D"/>
                  </a:solidFill>
                  <a:latin typeface="Metropolis Light"/>
                </a:rPr>
                <a:t> the sample</a:t>
              </a:r>
              <a:endParaRPr lang="en-GB">
                <a:solidFill>
                  <a:srgbClr val="475C6D"/>
                </a:solidFill>
                <a:latin typeface="Metropolis Light"/>
              </a:endParaRPr>
            </a:p>
          </p:txBody>
        </p:sp>
        <p:pic>
          <p:nvPicPr>
            <p:cNvPr id="5" name="Picture 4" descr="A hand holding a test tube&#10;&#10;Description automatically generated">
              <a:extLst>
                <a:ext uri="{FF2B5EF4-FFF2-40B4-BE49-F238E27FC236}">
                  <a16:creationId xmlns:a16="http://schemas.microsoft.com/office/drawing/2014/main" id="{3A94052B-898B-BA9F-8C09-175FF66332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3095" y="2799188"/>
              <a:ext cx="1595747" cy="1326598"/>
            </a:xfrm>
            <a:prstGeom prst="rect">
              <a:avLst/>
            </a:prstGeom>
          </p:spPr>
        </p:pic>
      </p:grpSp>
      <p:grpSp>
        <p:nvGrpSpPr>
          <p:cNvPr id="20" name="Group 19">
            <a:extLst>
              <a:ext uri="{FF2B5EF4-FFF2-40B4-BE49-F238E27FC236}">
                <a16:creationId xmlns:a16="http://schemas.microsoft.com/office/drawing/2014/main" id="{B9D2AC15-FF0D-B54C-1E8C-78CF2E972912}"/>
              </a:ext>
            </a:extLst>
          </p:cNvPr>
          <p:cNvGrpSpPr/>
          <p:nvPr/>
        </p:nvGrpSpPr>
        <p:grpSpPr>
          <a:xfrm>
            <a:off x="8676390" y="2822076"/>
            <a:ext cx="1616239" cy="1831937"/>
            <a:chOff x="8676389" y="2822077"/>
            <a:chExt cx="1616239" cy="1831938"/>
          </a:xfrm>
        </p:grpSpPr>
        <p:sp>
          <p:nvSpPr>
            <p:cNvPr id="40" name="TextBox 1">
              <a:extLst>
                <a:ext uri="{FF2B5EF4-FFF2-40B4-BE49-F238E27FC236}">
                  <a16:creationId xmlns:a16="http://schemas.microsoft.com/office/drawing/2014/main" id="{CB53E084-5BEC-698E-EE87-2C8F7A088E7D}"/>
                </a:ext>
              </a:extLst>
            </p:cNvPr>
            <p:cNvSpPr txBox="1"/>
            <p:nvPr/>
          </p:nvSpPr>
          <p:spPr>
            <a:xfrm>
              <a:off x="8676389" y="4284683"/>
              <a:ext cx="1611663" cy="369332"/>
            </a:xfrm>
            <a:prstGeom prst="rect">
              <a:avLst/>
            </a:prstGeom>
            <a:solidFill>
              <a:schemeClr val="bg1"/>
            </a:solid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rgbClr val="475C6D"/>
                  </a:solidFill>
                  <a:latin typeface="Metropolis Light"/>
                </a:rPr>
                <a:t>Start test</a:t>
              </a:r>
              <a:endParaRPr lang="en-GB" b="1">
                <a:solidFill>
                  <a:srgbClr val="475C6D"/>
                </a:solidFill>
                <a:latin typeface="Metropolis Light"/>
              </a:endParaRPr>
            </a:p>
          </p:txBody>
        </p:sp>
        <p:pic>
          <p:nvPicPr>
            <p:cNvPr id="11" name="Picture 10" descr="A hand in a glove pressing a button on a white rectangular device&#10;&#10;Description automatically generated">
              <a:extLst>
                <a:ext uri="{FF2B5EF4-FFF2-40B4-BE49-F238E27FC236}">
                  <a16:creationId xmlns:a16="http://schemas.microsoft.com/office/drawing/2014/main" id="{8B9B55F1-49E0-3961-626C-1D1958ACD8B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232" t="4903" b="21025"/>
            <a:stretch/>
          </p:blipFill>
          <p:spPr>
            <a:xfrm>
              <a:off x="8730442" y="2822077"/>
              <a:ext cx="1562186" cy="1338182"/>
            </a:xfrm>
            <a:prstGeom prst="rect">
              <a:avLst/>
            </a:prstGeom>
            <a:solidFill>
              <a:schemeClr val="bg1"/>
            </a:solidFill>
            <a:ln>
              <a:solidFill>
                <a:srgbClr val="009FE3"/>
              </a:solidFill>
            </a:ln>
          </p:spPr>
        </p:pic>
      </p:grpSp>
      <p:sp>
        <p:nvSpPr>
          <p:cNvPr id="28" name="TextBox 27">
            <a:extLst>
              <a:ext uri="{FF2B5EF4-FFF2-40B4-BE49-F238E27FC236}">
                <a16:creationId xmlns:a16="http://schemas.microsoft.com/office/drawing/2014/main" id="{350CB04B-4C64-53CF-E923-ED2C7DD47A6D}"/>
              </a:ext>
            </a:extLst>
          </p:cNvPr>
          <p:cNvSpPr txBox="1"/>
          <p:nvPr/>
        </p:nvSpPr>
        <p:spPr>
          <a:xfrm>
            <a:off x="358416"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OUR SOLUTION</a:t>
            </a:r>
          </a:p>
        </p:txBody>
      </p:sp>
    </p:spTree>
    <p:extLst>
      <p:ext uri="{BB962C8B-B14F-4D97-AF65-F5344CB8AC3E}">
        <p14:creationId xmlns:p14="http://schemas.microsoft.com/office/powerpoint/2010/main" val="161857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54A84C-1886-2753-9401-4AB7A92DFCC3}"/>
              </a:ext>
            </a:extLst>
          </p:cNvPr>
          <p:cNvSpPr txBox="1"/>
          <p:nvPr/>
        </p:nvSpPr>
        <p:spPr>
          <a:xfrm>
            <a:off x="2862943" y="3179627"/>
            <a:ext cx="6579376" cy="372538"/>
          </a:xfrm>
          <a:prstGeom prst="rect">
            <a:avLst/>
          </a:prstGeom>
          <a:noFill/>
        </p:spPr>
        <p:txBody>
          <a:bodyPr wrap="square" lIns="0" tIns="0" rIns="0" bIns="0" rtlCol="0" anchor="t">
            <a:spAutoFit/>
          </a:bodyPr>
          <a:lstStyle/>
          <a:p>
            <a:pPr defTabSz="1219170">
              <a:lnSpc>
                <a:spcPct val="150000"/>
              </a:lnSpc>
              <a:spcAft>
                <a:spcPts val="400"/>
              </a:spcAft>
              <a:defRPr/>
            </a:pPr>
            <a:r>
              <a:rPr lang="en-GB" sz="1800">
                <a:solidFill>
                  <a:srgbClr val="003341"/>
                </a:solidFill>
                <a:latin typeface="Metropolis Light"/>
              </a:rPr>
              <a:t>To become the leading company globally in pharmacogenetic testing.</a:t>
            </a:r>
            <a:endParaRPr lang="en-GB" sz="1800">
              <a:solidFill>
                <a:srgbClr val="8597A3"/>
              </a:solidFill>
              <a:latin typeface="Metropolis Light"/>
            </a:endParaRPr>
          </a:p>
        </p:txBody>
      </p:sp>
      <p:sp>
        <p:nvSpPr>
          <p:cNvPr id="11" name="TextBox 10">
            <a:extLst>
              <a:ext uri="{FF2B5EF4-FFF2-40B4-BE49-F238E27FC236}">
                <a16:creationId xmlns:a16="http://schemas.microsoft.com/office/drawing/2014/main" id="{59E866C1-A3FF-AB89-1063-9DB5555FEDB1}"/>
              </a:ext>
            </a:extLst>
          </p:cNvPr>
          <p:cNvSpPr txBox="1"/>
          <p:nvPr/>
        </p:nvSpPr>
        <p:spPr>
          <a:xfrm>
            <a:off x="2862943" y="4742887"/>
            <a:ext cx="6535833" cy="880369"/>
          </a:xfrm>
          <a:prstGeom prst="rect">
            <a:avLst/>
          </a:prstGeom>
          <a:noFill/>
        </p:spPr>
        <p:txBody>
          <a:bodyPr wrap="square" lIns="91440" tIns="45720" rIns="91440" bIns="45720" anchor="t">
            <a:spAutoFit/>
          </a:bodyPr>
          <a:lstStyle/>
          <a:p>
            <a:pPr defTabSz="1219170">
              <a:lnSpc>
                <a:spcPct val="150000"/>
              </a:lnSpc>
              <a:spcAft>
                <a:spcPts val="400"/>
              </a:spcAft>
              <a:defRPr/>
            </a:pPr>
            <a:r>
              <a:rPr lang="en-US" sz="1800">
                <a:solidFill>
                  <a:srgbClr val="242424"/>
                </a:solidFill>
                <a:latin typeface="Metropolis Light"/>
              </a:rPr>
              <a:t>To design and develop easy-to-use pharmacogenetic tests that directly improve clinical outcomes.</a:t>
            </a:r>
            <a:endParaRPr lang="en-US" sz="1800">
              <a:latin typeface="Metropolis Light"/>
            </a:endParaRPr>
          </a:p>
        </p:txBody>
      </p:sp>
      <p:sp>
        <p:nvSpPr>
          <p:cNvPr id="2" name="Arrow: Pentagon 1">
            <a:extLst>
              <a:ext uri="{FF2B5EF4-FFF2-40B4-BE49-F238E27FC236}">
                <a16:creationId xmlns:a16="http://schemas.microsoft.com/office/drawing/2014/main" id="{E83F9DD4-F730-5214-E7F9-401F7569063D}"/>
              </a:ext>
            </a:extLst>
          </p:cNvPr>
          <p:cNvSpPr/>
          <p:nvPr/>
        </p:nvSpPr>
        <p:spPr>
          <a:xfrm>
            <a:off x="471462" y="1493630"/>
            <a:ext cx="1854824" cy="666531"/>
          </a:xfrm>
          <a:prstGeom prst="homePlate">
            <a:avLst/>
          </a:prstGeom>
          <a:solidFill>
            <a:srgbClr val="009FE3"/>
          </a:solidFill>
          <a:ln>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2000">
                <a:solidFill>
                  <a:srgbClr val="FFFFFF"/>
                </a:solidFill>
                <a:latin typeface="Metropolis Light"/>
              </a:rPr>
              <a:t>Our Why</a:t>
            </a:r>
            <a:endParaRPr kumimoji="0" lang="en-GB" sz="2000" b="0" i="0" u="none" strike="noStrike" kern="1200" cap="none" spc="0" normalizeH="0" baseline="0" noProof="0">
              <a:ln>
                <a:noFill/>
              </a:ln>
              <a:solidFill>
                <a:srgbClr val="FFFFFF"/>
              </a:solidFill>
              <a:effectLst/>
              <a:uLnTx/>
              <a:uFillTx/>
              <a:latin typeface="Metropolis Light"/>
            </a:endParaRPr>
          </a:p>
        </p:txBody>
      </p:sp>
      <p:sp>
        <p:nvSpPr>
          <p:cNvPr id="7" name="Arrow: Pentagon 6">
            <a:extLst>
              <a:ext uri="{FF2B5EF4-FFF2-40B4-BE49-F238E27FC236}">
                <a16:creationId xmlns:a16="http://schemas.microsoft.com/office/drawing/2014/main" id="{61E5E052-9985-99AC-171B-C48938A088A6}"/>
              </a:ext>
            </a:extLst>
          </p:cNvPr>
          <p:cNvSpPr/>
          <p:nvPr/>
        </p:nvSpPr>
        <p:spPr>
          <a:xfrm>
            <a:off x="434623" y="3095735"/>
            <a:ext cx="1854823" cy="666530"/>
          </a:xfrm>
          <a:prstGeom prst="homePlate">
            <a:avLst/>
          </a:prstGeom>
          <a:solidFill>
            <a:srgbClr val="475C6D"/>
          </a:solidFill>
          <a:ln>
            <a:solidFill>
              <a:srgbClr val="475C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FFFFFF"/>
                </a:solidFill>
                <a:latin typeface="Metropolis Light"/>
              </a:rPr>
              <a:t>Our Vision</a:t>
            </a:r>
            <a:endParaRPr kumimoji="0" lang="en-GB" sz="2000" b="0" i="0" u="none" strike="noStrike" kern="1200" cap="none" spc="0" normalizeH="0" baseline="0" noProof="0">
              <a:ln>
                <a:noFill/>
              </a:ln>
              <a:solidFill>
                <a:srgbClr val="FFFFFF"/>
              </a:solidFill>
              <a:effectLst/>
              <a:uLnTx/>
              <a:uFillTx/>
              <a:latin typeface="Metropolis Light"/>
            </a:endParaRPr>
          </a:p>
        </p:txBody>
      </p:sp>
      <p:sp>
        <p:nvSpPr>
          <p:cNvPr id="8" name="Arrow: Pentagon 7">
            <a:extLst>
              <a:ext uri="{FF2B5EF4-FFF2-40B4-BE49-F238E27FC236}">
                <a16:creationId xmlns:a16="http://schemas.microsoft.com/office/drawing/2014/main" id="{E951DDEB-7AB4-FD8D-5CC2-3858BFBF707D}"/>
              </a:ext>
            </a:extLst>
          </p:cNvPr>
          <p:cNvSpPr/>
          <p:nvPr/>
        </p:nvSpPr>
        <p:spPr>
          <a:xfrm>
            <a:off x="465951" y="4849807"/>
            <a:ext cx="1854822" cy="666530"/>
          </a:xfrm>
          <a:prstGeom prst="homePlate">
            <a:avLst/>
          </a:prstGeom>
          <a:solidFill>
            <a:srgbClr val="8597A3"/>
          </a:solidFill>
          <a:ln>
            <a:solidFill>
              <a:srgbClr val="8597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FFFFFF"/>
                </a:solidFill>
                <a:latin typeface="Metropolis Light"/>
              </a:rPr>
              <a:t>Our Mission</a:t>
            </a:r>
            <a:endParaRPr kumimoji="0" lang="en-GB" sz="2000" b="0" i="0" u="none" strike="noStrike" kern="1200" cap="none" spc="0" normalizeH="0" baseline="0" noProof="0">
              <a:ln>
                <a:noFill/>
              </a:ln>
              <a:solidFill>
                <a:srgbClr val="FFFFFF"/>
              </a:solidFill>
              <a:effectLst/>
              <a:uLnTx/>
              <a:uFillTx/>
              <a:latin typeface="Metropolis Light"/>
            </a:endParaRPr>
          </a:p>
        </p:txBody>
      </p:sp>
      <p:sp>
        <p:nvSpPr>
          <p:cNvPr id="9" name="TextBox 3">
            <a:extLst>
              <a:ext uri="{FF2B5EF4-FFF2-40B4-BE49-F238E27FC236}">
                <a16:creationId xmlns:a16="http://schemas.microsoft.com/office/drawing/2014/main" id="{E0CD57E2-5CB5-F13A-469D-9C9FA75FA913}"/>
              </a:ext>
            </a:extLst>
          </p:cNvPr>
          <p:cNvSpPr txBox="1"/>
          <p:nvPr/>
        </p:nvSpPr>
        <p:spPr>
          <a:xfrm>
            <a:off x="2811235" y="1387454"/>
            <a:ext cx="6587541" cy="88267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atin typeface="Metropolis Light"/>
              </a:rPr>
              <a:t>We want to improve patient outcomes by enabling healthcare professionals to deliver </a:t>
            </a:r>
            <a:r>
              <a:rPr lang="en-US" err="1">
                <a:latin typeface="Metropolis Light"/>
              </a:rPr>
              <a:t>personalised</a:t>
            </a:r>
            <a:r>
              <a:rPr lang="en-US">
                <a:latin typeface="Metropolis Light"/>
              </a:rPr>
              <a:t> treatment.</a:t>
            </a:r>
            <a:endParaRPr lang="en-GB">
              <a:latin typeface="Calibri" panose="020F0502020204030204"/>
              <a:ea typeface="Calibri" panose="020F0502020204030204"/>
              <a:cs typeface="Calibri" panose="020F0502020204030204"/>
            </a:endParaRPr>
          </a:p>
        </p:txBody>
      </p:sp>
      <p:sp>
        <p:nvSpPr>
          <p:cNvPr id="10" name="TextBox 9">
            <a:extLst>
              <a:ext uri="{FF2B5EF4-FFF2-40B4-BE49-F238E27FC236}">
                <a16:creationId xmlns:a16="http://schemas.microsoft.com/office/drawing/2014/main" id="{AB66013E-8F4D-F952-F878-DC4C7D6A9BB5}"/>
              </a:ext>
            </a:extLst>
          </p:cNvPr>
          <p:cNvSpPr txBox="1"/>
          <p:nvPr/>
        </p:nvSpPr>
        <p:spPr>
          <a:xfrm>
            <a:off x="334352"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ABOUT US</a:t>
            </a:r>
          </a:p>
        </p:txBody>
      </p:sp>
    </p:spTree>
    <p:extLst>
      <p:ext uri="{BB962C8B-B14F-4D97-AF65-F5344CB8AC3E}">
        <p14:creationId xmlns:p14="http://schemas.microsoft.com/office/powerpoint/2010/main" val="205260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2" grpId="0" animBg="1"/>
      <p:bldP spid="7" grpId="0" animBg="1"/>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321389" y="677276"/>
            <a:ext cx="9120769" cy="655372"/>
          </a:xfrm>
          <a:prstGeom prst="rect">
            <a:avLst/>
          </a:prstGeom>
          <a:noFill/>
        </p:spPr>
        <p:txBody>
          <a:bodyPr wrap="square" lIns="0" tIns="0" rIns="0" bIns="0" rtlCol="0" anchor="t">
            <a:spAutoFit/>
          </a:bodyPr>
          <a:lstStyle/>
          <a:p>
            <a:pPr defTabSz="914377">
              <a:lnSpc>
                <a:spcPct val="150000"/>
              </a:lnSpc>
              <a:defRPr/>
            </a:pPr>
            <a:r>
              <a:rPr lang="en-US" sz="3200" b="1">
                <a:solidFill>
                  <a:srgbClr val="003341"/>
                </a:solidFill>
                <a:latin typeface="Montserrat"/>
              </a:rPr>
              <a:t>Easy to Interpret Actionable Results</a:t>
            </a:r>
            <a:endParaRPr lang="en-US" sz="3200">
              <a:solidFill>
                <a:srgbClr val="003341"/>
              </a:solidFill>
              <a:latin typeface="Montserrat"/>
            </a:endParaRPr>
          </a:p>
        </p:txBody>
      </p:sp>
      <p:pic>
        <p:nvPicPr>
          <p:cNvPr id="12" name="Picture 11" descr="A black background with blue text&#10;&#10;Description automatically generated">
            <a:extLst>
              <a:ext uri="{FF2B5EF4-FFF2-40B4-BE49-F238E27FC236}">
                <a16:creationId xmlns:a16="http://schemas.microsoft.com/office/drawing/2014/main" id="{79E8BBF8-CE2B-21EF-0640-359D350B575A}"/>
              </a:ext>
            </a:extLst>
          </p:cNvPr>
          <p:cNvPicPr>
            <a:picLocks noChangeAspect="1"/>
          </p:cNvPicPr>
          <p:nvPr/>
        </p:nvPicPr>
        <p:blipFill>
          <a:blip r:embed="rId3"/>
          <a:stretch>
            <a:fillRect/>
          </a:stretch>
        </p:blipFill>
        <p:spPr>
          <a:xfrm>
            <a:off x="353662" y="6057492"/>
            <a:ext cx="8828516" cy="326376"/>
          </a:xfrm>
          <a:prstGeom prst="rect">
            <a:avLst/>
          </a:prstGeom>
        </p:spPr>
      </p:pic>
      <p:sp>
        <p:nvSpPr>
          <p:cNvPr id="13" name="Rectangle: Rounded Corners 12">
            <a:extLst>
              <a:ext uri="{FF2B5EF4-FFF2-40B4-BE49-F238E27FC236}">
                <a16:creationId xmlns:a16="http://schemas.microsoft.com/office/drawing/2014/main" id="{F93F5BBB-A884-DEA6-858D-C9B57AADF8D2}"/>
              </a:ext>
            </a:extLst>
          </p:cNvPr>
          <p:cNvSpPr/>
          <p:nvPr/>
        </p:nvSpPr>
        <p:spPr>
          <a:xfrm>
            <a:off x="6576820" y="4035071"/>
            <a:ext cx="1783080" cy="1790835"/>
          </a:xfrm>
          <a:prstGeom prst="roundRect">
            <a:avLst/>
          </a:prstGeom>
          <a:solidFill>
            <a:srgbClr val="F1B100"/>
          </a:solidFill>
          <a:ln>
            <a:solidFill>
              <a:srgbClr val="F1B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a:t>Test Fail</a:t>
            </a:r>
          </a:p>
          <a:p>
            <a:pPr algn="ctr"/>
            <a:endParaRPr lang="en-GB" sz="1800"/>
          </a:p>
          <a:p>
            <a:pPr algn="ctr"/>
            <a:r>
              <a:rPr lang="en-GB" sz="1600"/>
              <a:t>Consider alternative antibiotics* and repeat test</a:t>
            </a:r>
          </a:p>
        </p:txBody>
      </p:sp>
      <p:sp>
        <p:nvSpPr>
          <p:cNvPr id="16" name="Rectangle: Rounded Corners 15">
            <a:extLst>
              <a:ext uri="{FF2B5EF4-FFF2-40B4-BE49-F238E27FC236}">
                <a16:creationId xmlns:a16="http://schemas.microsoft.com/office/drawing/2014/main" id="{F76C85B8-1035-D601-E29A-1F7A694B4C22}"/>
              </a:ext>
            </a:extLst>
          </p:cNvPr>
          <p:cNvSpPr/>
          <p:nvPr/>
        </p:nvSpPr>
        <p:spPr>
          <a:xfrm>
            <a:off x="1212821" y="4035071"/>
            <a:ext cx="1783080" cy="1790835"/>
          </a:xfrm>
          <a:prstGeom prst="roundRect">
            <a:avLst/>
          </a:prstGeom>
          <a:solidFill>
            <a:srgbClr val="00853E"/>
          </a:solidFill>
          <a:ln>
            <a:solidFill>
              <a:srgbClr val="00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a:t>MT-RNR1</a:t>
            </a:r>
          </a:p>
          <a:p>
            <a:pPr algn="ctr"/>
            <a:r>
              <a:rPr lang="en-GB" sz="1800" b="1"/>
              <a:t>m.1555A</a:t>
            </a:r>
          </a:p>
          <a:p>
            <a:pPr algn="ctr"/>
            <a:endParaRPr lang="en-GB" sz="1800"/>
          </a:p>
          <a:p>
            <a:pPr algn="ctr"/>
            <a:r>
              <a:rPr lang="en-GB" sz="1600"/>
              <a:t>Consider aminoglycoside antibiotics*</a:t>
            </a:r>
          </a:p>
        </p:txBody>
      </p:sp>
      <p:sp>
        <p:nvSpPr>
          <p:cNvPr id="19" name="Rectangle: Rounded Corners 18">
            <a:extLst>
              <a:ext uri="{FF2B5EF4-FFF2-40B4-BE49-F238E27FC236}">
                <a16:creationId xmlns:a16="http://schemas.microsoft.com/office/drawing/2014/main" id="{F76FFABB-A954-4794-169B-A97B33935823}"/>
              </a:ext>
            </a:extLst>
          </p:cNvPr>
          <p:cNvSpPr/>
          <p:nvPr/>
        </p:nvSpPr>
        <p:spPr>
          <a:xfrm>
            <a:off x="3893891" y="4035071"/>
            <a:ext cx="1783080" cy="1790835"/>
          </a:xfrm>
          <a:prstGeom prst="roundRect">
            <a:avLst/>
          </a:prstGeom>
          <a:solidFill>
            <a:srgbClr val="B71D4A"/>
          </a:solidFill>
          <a:ln>
            <a:solidFill>
              <a:srgbClr val="B71D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a:t>MT-RNR1</a:t>
            </a:r>
          </a:p>
          <a:p>
            <a:pPr algn="ctr"/>
            <a:r>
              <a:rPr lang="en-GB" sz="1800" b="1"/>
              <a:t>m.1555G</a:t>
            </a:r>
          </a:p>
          <a:p>
            <a:pPr algn="ctr"/>
            <a:endParaRPr lang="en-GB" sz="1800"/>
          </a:p>
          <a:p>
            <a:pPr algn="ctr"/>
            <a:r>
              <a:rPr lang="en-GB" sz="1600"/>
              <a:t>Consider alternative antibiotics*</a:t>
            </a:r>
          </a:p>
        </p:txBody>
      </p:sp>
      <p:pic>
        <p:nvPicPr>
          <p:cNvPr id="8" name="Picture 7" descr="A white rectangular object with buttons and a button on it&#10;&#10;Description automatically generated">
            <a:extLst>
              <a:ext uri="{FF2B5EF4-FFF2-40B4-BE49-F238E27FC236}">
                <a16:creationId xmlns:a16="http://schemas.microsoft.com/office/drawing/2014/main" id="{74E147BD-0435-69FB-A801-00C63F3D0E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507" y="1885180"/>
            <a:ext cx="2049709" cy="2049709"/>
          </a:xfrm>
          <a:prstGeom prst="rect">
            <a:avLst/>
          </a:prstGeom>
        </p:spPr>
      </p:pic>
      <p:pic>
        <p:nvPicPr>
          <p:cNvPr id="20" name="Picture 19" descr="A white box with a red circle and a white sign&#10;&#10;Description automatically generated with medium confidence">
            <a:extLst>
              <a:ext uri="{FF2B5EF4-FFF2-40B4-BE49-F238E27FC236}">
                <a16:creationId xmlns:a16="http://schemas.microsoft.com/office/drawing/2014/main" id="{E1D03413-C48D-9F57-4F3D-A85A626743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5685" y="1867801"/>
            <a:ext cx="2084467" cy="2084467"/>
          </a:xfrm>
          <a:prstGeom prst="rect">
            <a:avLst/>
          </a:prstGeom>
        </p:spPr>
      </p:pic>
      <p:pic>
        <p:nvPicPr>
          <p:cNvPr id="24" name="Picture 23" descr="A white rectangular object with buttons and a red circle&#10;&#10;Description automatically generated">
            <a:extLst>
              <a:ext uri="{FF2B5EF4-FFF2-40B4-BE49-F238E27FC236}">
                <a16:creationId xmlns:a16="http://schemas.microsoft.com/office/drawing/2014/main" id="{3DA82368-3B91-8A36-CBB3-56EBAF1107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9770" y="1851443"/>
            <a:ext cx="2117183" cy="2117183"/>
          </a:xfrm>
          <a:prstGeom prst="rect">
            <a:avLst/>
          </a:prstGeom>
        </p:spPr>
      </p:pic>
      <p:sp>
        <p:nvSpPr>
          <p:cNvPr id="23" name="TextBox 22">
            <a:extLst>
              <a:ext uri="{FF2B5EF4-FFF2-40B4-BE49-F238E27FC236}">
                <a16:creationId xmlns:a16="http://schemas.microsoft.com/office/drawing/2014/main" id="{8FDACD1C-24A5-8BAE-D00C-CB819008D07B}"/>
              </a:ext>
            </a:extLst>
          </p:cNvPr>
          <p:cNvSpPr txBox="1"/>
          <p:nvPr/>
        </p:nvSpPr>
        <p:spPr>
          <a:xfrm>
            <a:off x="358416" y="215498"/>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OUR SOLUTION</a:t>
            </a:r>
          </a:p>
        </p:txBody>
      </p:sp>
    </p:spTree>
    <p:extLst>
      <p:ext uri="{BB962C8B-B14F-4D97-AF65-F5344CB8AC3E}">
        <p14:creationId xmlns:p14="http://schemas.microsoft.com/office/powerpoint/2010/main" val="1422466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F8C8540-DF43-D66C-B2C3-DD05993BFA9C}"/>
              </a:ext>
            </a:extLst>
          </p:cNvPr>
          <p:cNvSpPr>
            <a:spLocks noGrp="1"/>
          </p:cNvSpPr>
          <p:nvPr>
            <p:ph type="subTitle" idx="1"/>
          </p:nvPr>
        </p:nvSpPr>
        <p:spPr>
          <a:xfrm>
            <a:off x="436538" y="830164"/>
            <a:ext cx="9005781" cy="748289"/>
          </a:xfrm>
        </p:spPr>
        <p:txBody>
          <a:bodyPr/>
          <a:lstStyle/>
          <a:p>
            <a:r>
              <a:rPr lang="en-GB" sz="3200" dirty="0"/>
              <a:t>Information to add to the comments section of the </a:t>
            </a:r>
            <a:r>
              <a:rPr lang="en-GB" sz="3200" dirty="0" err="1"/>
              <a:t>Genedrive</a:t>
            </a:r>
            <a:r>
              <a:rPr lang="en-GB" sz="3200" baseline="30000" dirty="0"/>
              <a:t>®</a:t>
            </a:r>
            <a:r>
              <a:rPr lang="en-GB" sz="3200" dirty="0"/>
              <a:t> System</a:t>
            </a:r>
          </a:p>
          <a:p>
            <a:endParaRPr lang="en-GB" sz="3200" dirty="0"/>
          </a:p>
        </p:txBody>
      </p:sp>
      <p:sp>
        <p:nvSpPr>
          <p:cNvPr id="3" name="Title 2">
            <a:extLst>
              <a:ext uri="{FF2B5EF4-FFF2-40B4-BE49-F238E27FC236}">
                <a16:creationId xmlns:a16="http://schemas.microsoft.com/office/drawing/2014/main" id="{A2A98576-4A26-A124-009B-E6E12BDAAA3E}"/>
              </a:ext>
            </a:extLst>
          </p:cNvPr>
          <p:cNvSpPr>
            <a:spLocks noGrp="1"/>
          </p:cNvSpPr>
          <p:nvPr>
            <p:ph type="title"/>
          </p:nvPr>
        </p:nvSpPr>
        <p:spPr>
          <a:xfrm>
            <a:off x="440400" y="1879432"/>
            <a:ext cx="9001919" cy="926717"/>
          </a:xfrm>
        </p:spPr>
        <p:txBody>
          <a:bodyPr>
            <a:noAutofit/>
          </a:bodyPr>
          <a:lstStyle/>
          <a:p>
            <a:r>
              <a:rPr lang="en-US" sz="1600" dirty="0">
                <a:solidFill>
                  <a:srgbClr val="475C6D"/>
                </a:solidFill>
                <a:cs typeface="Arial" panose="020B0604020202020204" pitchFamily="34" charset="0"/>
              </a:rPr>
              <a:t>Important for </a:t>
            </a:r>
            <a:r>
              <a:rPr lang="en-US" sz="1600" dirty="0" err="1">
                <a:solidFill>
                  <a:srgbClr val="475C6D"/>
                </a:solidFill>
                <a:cs typeface="Arial" panose="020B0604020202020204" pitchFamily="34" charset="0"/>
              </a:rPr>
              <a:t>Genedrive</a:t>
            </a:r>
            <a:r>
              <a:rPr lang="en-US" sz="1600" dirty="0">
                <a:solidFill>
                  <a:srgbClr val="475C6D"/>
                </a:solidFill>
                <a:cs typeface="Arial" panose="020B0604020202020204" pitchFamily="34" charset="0"/>
              </a:rPr>
              <a:t> support and troubleshooting. As we cannot see personal identifiers (ID1 &amp; ID2), your comments give us valuable context to resolve queries effectively.</a:t>
            </a:r>
            <a:br>
              <a:rPr lang="en-US" sz="1600" dirty="0">
                <a:solidFill>
                  <a:srgbClr val="475C6D"/>
                </a:solidFill>
                <a:cs typeface="Arial" panose="020B0604020202020204" pitchFamily="34" charset="0"/>
              </a:rPr>
            </a:br>
            <a:endParaRPr lang="en-GB" sz="1400" dirty="0"/>
          </a:p>
        </p:txBody>
      </p:sp>
      <p:sp>
        <p:nvSpPr>
          <p:cNvPr id="4" name="Text Placeholder 2">
            <a:extLst>
              <a:ext uri="{FF2B5EF4-FFF2-40B4-BE49-F238E27FC236}">
                <a16:creationId xmlns:a16="http://schemas.microsoft.com/office/drawing/2014/main" id="{881A1109-4EBB-2582-F698-F6234E337A65}"/>
              </a:ext>
            </a:extLst>
          </p:cNvPr>
          <p:cNvSpPr txBox="1">
            <a:spLocks/>
          </p:cNvSpPr>
          <p:nvPr/>
        </p:nvSpPr>
        <p:spPr>
          <a:xfrm>
            <a:off x="449660" y="3050253"/>
            <a:ext cx="7068763" cy="4222596"/>
          </a:xfrm>
          <a:prstGeom prst="rect">
            <a:avLst/>
          </a:prstGeom>
        </p:spPr>
        <p:txBody>
          <a:bodyPr>
            <a:normAutofit/>
          </a:bodyPr>
          <a:lstStyle>
            <a:lvl1pPr marL="171449" indent="-171449" algn="l" defTabSz="685796" rtl="0" eaLnBrk="1" latinLnBrk="0" hangingPunct="1">
              <a:lnSpc>
                <a:spcPct val="90000"/>
              </a:lnSpc>
              <a:spcBef>
                <a:spcPts val="751"/>
              </a:spcBef>
              <a:buFont typeface="Arial" panose="020B0604020202020204" pitchFamily="34" charset="0"/>
              <a:buChar char="•"/>
              <a:defRPr sz="1867" b="0" i="0" kern="1200">
                <a:solidFill>
                  <a:srgbClr val="003341"/>
                </a:solidFill>
                <a:latin typeface="Metropolis Light"/>
                <a:ea typeface="+mn-ea"/>
                <a:cs typeface="Poppins Light" pitchFamily="2" charset="77"/>
              </a:defRPr>
            </a:lvl1pPr>
            <a:lvl2pPr marL="514348" indent="-171449" algn="l" defTabSz="685796" rtl="0" eaLnBrk="1" latinLnBrk="0" hangingPunct="1">
              <a:lnSpc>
                <a:spcPct val="90000"/>
              </a:lnSpc>
              <a:spcBef>
                <a:spcPts val="374"/>
              </a:spcBef>
              <a:buFont typeface="Arial" panose="020B0604020202020204" pitchFamily="34" charset="0"/>
              <a:buChar char="•"/>
              <a:defRPr sz="1867" b="0" i="0" kern="1200">
                <a:solidFill>
                  <a:srgbClr val="003341"/>
                </a:solidFill>
                <a:latin typeface="Metropolis Light"/>
                <a:ea typeface="+mn-ea"/>
                <a:cs typeface="Poppins Light" pitchFamily="2" charset="77"/>
              </a:defRPr>
            </a:lvl2pPr>
            <a:lvl3pPr marL="857246" indent="-171449" algn="l" defTabSz="685796" rtl="0" eaLnBrk="1" latinLnBrk="0" hangingPunct="1">
              <a:lnSpc>
                <a:spcPct val="90000"/>
              </a:lnSpc>
              <a:spcBef>
                <a:spcPts val="374"/>
              </a:spcBef>
              <a:buFont typeface="Arial" panose="020B0604020202020204" pitchFamily="34" charset="0"/>
              <a:buChar char="•"/>
              <a:defRPr sz="1867" b="0" i="0" kern="1200">
                <a:solidFill>
                  <a:srgbClr val="003341"/>
                </a:solidFill>
                <a:latin typeface="Metropolis Light"/>
                <a:ea typeface="+mn-ea"/>
                <a:cs typeface="Poppins Light" pitchFamily="2" charset="77"/>
              </a:defRPr>
            </a:lvl3pPr>
            <a:lvl4pPr marL="1200143" indent="-171449" algn="l" defTabSz="685796" rtl="0" eaLnBrk="1" latinLnBrk="0" hangingPunct="1">
              <a:lnSpc>
                <a:spcPct val="90000"/>
              </a:lnSpc>
              <a:spcBef>
                <a:spcPts val="374"/>
              </a:spcBef>
              <a:buFont typeface="Arial" panose="020B0604020202020204" pitchFamily="34" charset="0"/>
              <a:buChar char="•"/>
              <a:defRPr sz="1867" b="0" i="0" kern="1200">
                <a:solidFill>
                  <a:srgbClr val="003341"/>
                </a:solidFill>
                <a:latin typeface="Metropolis Light"/>
                <a:ea typeface="+mn-ea"/>
                <a:cs typeface="Poppins Light" pitchFamily="2" charset="77"/>
              </a:defRPr>
            </a:lvl4pPr>
            <a:lvl5pPr marL="1543042" indent="-171449" algn="l" defTabSz="685796" rtl="0" eaLnBrk="1" latinLnBrk="0" hangingPunct="1">
              <a:lnSpc>
                <a:spcPct val="90000"/>
              </a:lnSpc>
              <a:spcBef>
                <a:spcPts val="374"/>
              </a:spcBef>
              <a:buFont typeface="Arial" panose="020B0604020202020204" pitchFamily="34" charset="0"/>
              <a:buChar char="•"/>
              <a:defRPr sz="1867" b="0" i="0" kern="1200">
                <a:solidFill>
                  <a:srgbClr val="003341"/>
                </a:solidFill>
                <a:latin typeface="Metropolis Light"/>
                <a:ea typeface="+mn-ea"/>
                <a:cs typeface="Poppins Light" pitchFamily="2" charset="77"/>
              </a:defRPr>
            </a:lvl5pPr>
            <a:lvl6pPr marL="1885940" indent="-171449" algn="l" defTabSz="685796"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837" indent="-171449" algn="l" defTabSz="685796"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736" indent="-171449" algn="l" defTabSz="685796"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634" indent="-171449" algn="l" defTabSz="685796"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pPr fontAlgn="base"/>
            <a:r>
              <a:rPr lang="en-US" b="1" dirty="0">
                <a:solidFill>
                  <a:srgbClr val="009BA4"/>
                </a:solidFill>
                <a:ea typeface="Calibri"/>
                <a:cs typeface="Calibri"/>
              </a:rPr>
              <a:t>‘Training’</a:t>
            </a:r>
          </a:p>
          <a:p>
            <a:pPr fontAlgn="base"/>
            <a:r>
              <a:rPr lang="en-US" sz="1800" b="1" dirty="0">
                <a:solidFill>
                  <a:srgbClr val="009BA4"/>
                </a:solidFill>
                <a:highlight>
                  <a:srgbClr val="FFFFFF"/>
                </a:highlight>
                <a:latin typeface="Metropolis"/>
              </a:rPr>
              <a:t>‘Retest’ </a:t>
            </a:r>
          </a:p>
          <a:p>
            <a:pPr fontAlgn="base"/>
            <a:r>
              <a:rPr lang="en-US" dirty="0">
                <a:solidFill>
                  <a:srgbClr val="425563"/>
                </a:solidFill>
                <a:highlight>
                  <a:srgbClr val="FFFFFF"/>
                </a:highlight>
                <a:ea typeface="Calibri"/>
                <a:cs typeface="Calibri"/>
              </a:rPr>
              <a:t>Sample collection location e.g. </a:t>
            </a:r>
            <a:r>
              <a:rPr lang="en-US" b="1" dirty="0">
                <a:solidFill>
                  <a:srgbClr val="009BA4"/>
                </a:solidFill>
                <a:ea typeface="Calibri"/>
                <a:cs typeface="Calibri"/>
              </a:rPr>
              <a:t>‘NICU’ ‘DS’</a:t>
            </a:r>
          </a:p>
          <a:p>
            <a:pPr fontAlgn="base"/>
            <a:r>
              <a:rPr lang="en-US" dirty="0">
                <a:solidFill>
                  <a:schemeClr val="accent1"/>
                </a:solidFill>
                <a:ea typeface="Calibri"/>
                <a:cs typeface="Calibri"/>
              </a:rPr>
              <a:t>If the swab was taken by another user </a:t>
            </a:r>
            <a:r>
              <a:rPr lang="en-US" b="1" dirty="0">
                <a:solidFill>
                  <a:srgbClr val="009BA4"/>
                </a:solidFill>
                <a:ea typeface="Calibri"/>
                <a:cs typeface="Calibri"/>
              </a:rPr>
              <a:t>e.g. ‘Dr KH’</a:t>
            </a:r>
          </a:p>
          <a:p>
            <a:pPr fontAlgn="base"/>
            <a:endParaRPr lang="en-US" b="1" dirty="0">
              <a:solidFill>
                <a:srgbClr val="009BA4"/>
              </a:solidFill>
              <a:ea typeface="Calibri"/>
              <a:cs typeface="Calibri"/>
            </a:endParaRPr>
          </a:p>
          <a:p>
            <a:pPr marL="0" indent="0" fontAlgn="base">
              <a:buNone/>
            </a:pPr>
            <a:endParaRPr lang="en-US" b="1" dirty="0">
              <a:solidFill>
                <a:srgbClr val="009BA4"/>
              </a:solidFill>
              <a:ea typeface="Calibri"/>
              <a:cs typeface="Calibri"/>
            </a:endParaRPr>
          </a:p>
          <a:p>
            <a:pPr fontAlgn="base"/>
            <a:endParaRPr lang="en-US" b="1" dirty="0">
              <a:solidFill>
                <a:srgbClr val="009BA4"/>
              </a:solidFill>
              <a:ea typeface="Calibri"/>
              <a:cs typeface="Calibri"/>
            </a:endParaRPr>
          </a:p>
          <a:p>
            <a:pPr marL="0" indent="0" fontAlgn="base">
              <a:buNone/>
            </a:pPr>
            <a:r>
              <a:rPr lang="en-US" sz="1800" dirty="0">
                <a:solidFill>
                  <a:schemeClr val="accent1"/>
                </a:solidFill>
              </a:rPr>
              <a:t>See GPM-175 (for MT-RNR1 PALOH UK)</a:t>
            </a:r>
          </a:p>
          <a:p>
            <a:pPr fontAlgn="base"/>
            <a:endParaRPr lang="en-US" b="1" dirty="0">
              <a:solidFill>
                <a:srgbClr val="009BA4"/>
              </a:solidFill>
              <a:ea typeface="Calibri"/>
              <a:cs typeface="Calibri"/>
            </a:endParaRPr>
          </a:p>
        </p:txBody>
      </p:sp>
      <p:pic>
        <p:nvPicPr>
          <p:cNvPr id="5" name="Picture 4">
            <a:extLst>
              <a:ext uri="{FF2B5EF4-FFF2-40B4-BE49-F238E27FC236}">
                <a16:creationId xmlns:a16="http://schemas.microsoft.com/office/drawing/2014/main" id="{6DB38623-AF68-4627-0E3A-31CDDE0D6D45}"/>
              </a:ext>
            </a:extLst>
          </p:cNvPr>
          <p:cNvPicPr>
            <a:picLocks noChangeAspect="1"/>
          </p:cNvPicPr>
          <p:nvPr/>
        </p:nvPicPr>
        <p:blipFill>
          <a:blip r:embed="rId3"/>
          <a:srcRect b="33000"/>
          <a:stretch>
            <a:fillRect/>
          </a:stretch>
        </p:blipFill>
        <p:spPr>
          <a:xfrm>
            <a:off x="6446800" y="4546742"/>
            <a:ext cx="2521996" cy="1613895"/>
          </a:xfrm>
          <a:prstGeom prst="rect">
            <a:avLst/>
          </a:prstGeom>
        </p:spPr>
      </p:pic>
      <p:pic>
        <p:nvPicPr>
          <p:cNvPr id="6" name="Picture 5">
            <a:extLst>
              <a:ext uri="{FF2B5EF4-FFF2-40B4-BE49-F238E27FC236}">
                <a16:creationId xmlns:a16="http://schemas.microsoft.com/office/drawing/2014/main" id="{E2520466-0347-0C5E-724E-A754AB796BA4}"/>
              </a:ext>
            </a:extLst>
          </p:cNvPr>
          <p:cNvPicPr>
            <a:picLocks noChangeAspect="1"/>
          </p:cNvPicPr>
          <p:nvPr/>
        </p:nvPicPr>
        <p:blipFill>
          <a:blip r:embed="rId4"/>
          <a:srcRect b="33000"/>
          <a:stretch>
            <a:fillRect/>
          </a:stretch>
        </p:blipFill>
        <p:spPr>
          <a:xfrm>
            <a:off x="6440602" y="2691586"/>
            <a:ext cx="2528194" cy="1613895"/>
          </a:xfrm>
          <a:prstGeom prst="rect">
            <a:avLst/>
          </a:prstGeom>
        </p:spPr>
      </p:pic>
    </p:spTree>
    <p:extLst>
      <p:ext uri="{BB962C8B-B14F-4D97-AF65-F5344CB8AC3E}">
        <p14:creationId xmlns:p14="http://schemas.microsoft.com/office/powerpoint/2010/main" val="167753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DA653-3F33-BE50-173F-4024C9CC61A0}"/>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7BFF0623-14C2-C820-A842-9616BCE775D0}"/>
              </a:ext>
            </a:extLst>
          </p:cNvPr>
          <p:cNvSpPr>
            <a:spLocks noGrp="1"/>
          </p:cNvSpPr>
          <p:nvPr>
            <p:ph type="subTitle" idx="1"/>
          </p:nvPr>
        </p:nvSpPr>
        <p:spPr/>
        <p:txBody>
          <a:bodyPr/>
          <a:lstStyle/>
          <a:p>
            <a:r>
              <a:rPr lang="en-GB" sz="3200" b="1">
                <a:solidFill>
                  <a:srgbClr val="003341"/>
                </a:solidFill>
                <a:latin typeface="Montserrat"/>
              </a:rPr>
              <a:t>The </a:t>
            </a:r>
            <a:r>
              <a:rPr lang="en-GB" sz="3200" b="1" err="1">
                <a:solidFill>
                  <a:srgbClr val="003341"/>
                </a:solidFill>
                <a:latin typeface="Montserrat"/>
              </a:rPr>
              <a:t>Genedrive</a:t>
            </a:r>
            <a:r>
              <a:rPr lang="en-GB" sz="3200" b="1" baseline="30000">
                <a:solidFill>
                  <a:srgbClr val="003341"/>
                </a:solidFill>
                <a:latin typeface="Montserrat"/>
              </a:rPr>
              <a:t>®</a:t>
            </a:r>
            <a:r>
              <a:rPr lang="en-GB" sz="3200" b="1">
                <a:solidFill>
                  <a:srgbClr val="003341"/>
                </a:solidFill>
                <a:latin typeface="Montserrat"/>
              </a:rPr>
              <a:t> System – Export results</a:t>
            </a:r>
          </a:p>
          <a:p>
            <a:endParaRPr lang="en-GB"/>
          </a:p>
        </p:txBody>
      </p:sp>
      <p:grpSp>
        <p:nvGrpSpPr>
          <p:cNvPr id="14" name="Group 13">
            <a:extLst>
              <a:ext uri="{FF2B5EF4-FFF2-40B4-BE49-F238E27FC236}">
                <a16:creationId xmlns:a16="http://schemas.microsoft.com/office/drawing/2014/main" id="{4559B441-8AD1-216B-4ACF-91552917E138}"/>
              </a:ext>
            </a:extLst>
          </p:cNvPr>
          <p:cNvGrpSpPr/>
          <p:nvPr/>
        </p:nvGrpSpPr>
        <p:grpSpPr>
          <a:xfrm>
            <a:off x="356734" y="1574548"/>
            <a:ext cx="10610360" cy="4734774"/>
            <a:chOff x="356734" y="1590590"/>
            <a:chExt cx="10610360" cy="4734774"/>
          </a:xfrm>
        </p:grpSpPr>
        <p:cxnSp>
          <p:nvCxnSpPr>
            <p:cNvPr id="21" name="Straight Connector 20">
              <a:extLst>
                <a:ext uri="{FF2B5EF4-FFF2-40B4-BE49-F238E27FC236}">
                  <a16:creationId xmlns:a16="http://schemas.microsoft.com/office/drawing/2014/main" id="{2D2D64BB-7C6B-4CD8-D6C2-0BDBE6E83FFC}"/>
                </a:ext>
              </a:extLst>
            </p:cNvPr>
            <p:cNvCxnSpPr>
              <a:cxnSpLocks/>
            </p:cNvCxnSpPr>
            <p:nvPr/>
          </p:nvCxnSpPr>
          <p:spPr>
            <a:xfrm>
              <a:off x="6957383" y="3744100"/>
              <a:ext cx="2543680" cy="0"/>
            </a:xfrm>
            <a:prstGeom prst="line">
              <a:avLst/>
            </a:prstGeom>
            <a:ln>
              <a:solidFill>
                <a:srgbClr val="00B0F0"/>
              </a:solidFill>
              <a:tailEnd type="triangle" w="lg" len="med"/>
            </a:ln>
            <a:effectLst>
              <a:glow rad="50800">
                <a:schemeClr val="accent1">
                  <a:alpha val="22000"/>
                </a:schemeClr>
              </a:glow>
            </a:effectLst>
          </p:spPr>
          <p:style>
            <a:lnRef idx="3">
              <a:schemeClr val="accent1"/>
            </a:lnRef>
            <a:fillRef idx="0">
              <a:schemeClr val="accent1"/>
            </a:fillRef>
            <a:effectRef idx="2">
              <a:schemeClr val="accent1"/>
            </a:effectRef>
            <a:fontRef idx="minor">
              <a:schemeClr val="tx1"/>
            </a:fontRef>
          </p:style>
        </p:cxnSp>
        <p:grpSp>
          <p:nvGrpSpPr>
            <p:cNvPr id="6" name="Group 5">
              <a:extLst>
                <a:ext uri="{FF2B5EF4-FFF2-40B4-BE49-F238E27FC236}">
                  <a16:creationId xmlns:a16="http://schemas.microsoft.com/office/drawing/2014/main" id="{4C5D4DB5-4D39-15D8-D75D-46432EA2E5F4}"/>
                </a:ext>
              </a:extLst>
            </p:cNvPr>
            <p:cNvGrpSpPr/>
            <p:nvPr/>
          </p:nvGrpSpPr>
          <p:grpSpPr>
            <a:xfrm>
              <a:off x="356734" y="1590590"/>
              <a:ext cx="10610360" cy="4734774"/>
              <a:chOff x="356734" y="1606632"/>
              <a:chExt cx="10610360" cy="4734774"/>
            </a:xfrm>
          </p:grpSpPr>
          <p:pic>
            <p:nvPicPr>
              <p:cNvPr id="24" name="Picture 4" descr="POCcelerator™ Data Management System - Siemens Healthineers">
                <a:extLst>
                  <a:ext uri="{FF2B5EF4-FFF2-40B4-BE49-F238E27FC236}">
                    <a16:creationId xmlns:a16="http://schemas.microsoft.com/office/drawing/2014/main" id="{9A9E48F3-2F83-EB62-9995-1862EE2C55C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486" t="8218" r="26462" b="10264"/>
              <a:stretch/>
            </p:blipFill>
            <p:spPr bwMode="auto">
              <a:xfrm>
                <a:off x="8000564" y="3236149"/>
                <a:ext cx="393149" cy="38313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267DAC13-271E-50F4-6C24-1118422CF16B}"/>
                  </a:ext>
                </a:extLst>
              </p:cNvPr>
              <p:cNvGrpSpPr/>
              <p:nvPr/>
            </p:nvGrpSpPr>
            <p:grpSpPr>
              <a:xfrm>
                <a:off x="356734" y="1606632"/>
                <a:ext cx="10610360" cy="4734774"/>
                <a:chOff x="356734" y="1606632"/>
                <a:chExt cx="10610360" cy="4734774"/>
              </a:xfrm>
            </p:grpSpPr>
            <p:sp>
              <p:nvSpPr>
                <p:cNvPr id="5" name="Oval 4">
                  <a:extLst>
                    <a:ext uri="{FF2B5EF4-FFF2-40B4-BE49-F238E27FC236}">
                      <a16:creationId xmlns:a16="http://schemas.microsoft.com/office/drawing/2014/main" id="{D4C8B540-2B1A-B0C7-4985-F20BA51BD44C}"/>
                    </a:ext>
                  </a:extLst>
                </p:cNvPr>
                <p:cNvSpPr/>
                <p:nvPr/>
              </p:nvSpPr>
              <p:spPr>
                <a:xfrm>
                  <a:off x="500116" y="2665140"/>
                  <a:ext cx="2503394" cy="2323033"/>
                </a:xfrm>
                <a:prstGeom prst="ellipse">
                  <a:avLst/>
                </a:prstGeom>
                <a:noFill/>
                <a:ln w="41275">
                  <a:solidFill>
                    <a:srgbClr val="009FE3"/>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chemeClr val="tx1"/>
                    </a:solidFill>
                    <a:latin typeface="Calibri" panose="020F0502020204030204"/>
                  </a:endParaRPr>
                </a:p>
              </p:txBody>
            </p:sp>
            <p:pic>
              <p:nvPicPr>
                <p:cNvPr id="7" name="Picture 6" descr="A picture containing car, printer&#10;&#10;Description automatically generated">
                  <a:extLst>
                    <a:ext uri="{FF2B5EF4-FFF2-40B4-BE49-F238E27FC236}">
                      <a16:creationId xmlns:a16="http://schemas.microsoft.com/office/drawing/2014/main" id="{5B0E056B-2716-BF24-D5A6-7FF5B7D18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414" y="5110712"/>
                  <a:ext cx="1408320" cy="1230694"/>
                </a:xfrm>
                <a:prstGeom prst="rect">
                  <a:avLst/>
                </a:prstGeom>
              </p:spPr>
            </p:pic>
            <p:sp>
              <p:nvSpPr>
                <p:cNvPr id="9" name="TextBox 8">
                  <a:extLst>
                    <a:ext uri="{FF2B5EF4-FFF2-40B4-BE49-F238E27FC236}">
                      <a16:creationId xmlns:a16="http://schemas.microsoft.com/office/drawing/2014/main" id="{4CD91D67-E365-0D33-B551-361DA772B26E}"/>
                    </a:ext>
                  </a:extLst>
                </p:cNvPr>
                <p:cNvSpPr txBox="1"/>
                <p:nvPr/>
              </p:nvSpPr>
              <p:spPr>
                <a:xfrm>
                  <a:off x="3086690" y="3821299"/>
                  <a:ext cx="2283681" cy="584775"/>
                </a:xfrm>
                <a:prstGeom prst="rect">
                  <a:avLst/>
                </a:prstGeom>
                <a:noFill/>
              </p:spPr>
              <p:txBody>
                <a:bodyPr wrap="square">
                  <a:spAutoFit/>
                </a:bodyPr>
                <a:lstStyle/>
                <a:p>
                  <a:pPr algn="ctr"/>
                  <a:r>
                    <a:rPr lang="en-US" sz="1600"/>
                    <a:t>Files are exported by SFTP</a:t>
                  </a:r>
                </a:p>
              </p:txBody>
            </p:sp>
            <p:grpSp>
              <p:nvGrpSpPr>
                <p:cNvPr id="10" name="Group 9">
                  <a:extLst>
                    <a:ext uri="{FF2B5EF4-FFF2-40B4-BE49-F238E27FC236}">
                      <a16:creationId xmlns:a16="http://schemas.microsoft.com/office/drawing/2014/main" id="{29059457-6E72-E505-BC3C-180933487A4D}"/>
                    </a:ext>
                  </a:extLst>
                </p:cNvPr>
                <p:cNvGrpSpPr/>
                <p:nvPr/>
              </p:nvGrpSpPr>
              <p:grpSpPr>
                <a:xfrm>
                  <a:off x="3961885" y="3165642"/>
                  <a:ext cx="554805" cy="526716"/>
                  <a:chOff x="6056588" y="2410141"/>
                  <a:chExt cx="772510" cy="772510"/>
                </a:xfrm>
              </p:grpSpPr>
              <p:sp>
                <p:nvSpPr>
                  <p:cNvPr id="11" name="Oval 10">
                    <a:extLst>
                      <a:ext uri="{FF2B5EF4-FFF2-40B4-BE49-F238E27FC236}">
                        <a16:creationId xmlns:a16="http://schemas.microsoft.com/office/drawing/2014/main" id="{48C701AE-30B3-175D-8F40-E64B6BCE19C8}"/>
                      </a:ext>
                    </a:extLst>
                  </p:cNvPr>
                  <p:cNvSpPr/>
                  <p:nvPr/>
                </p:nvSpPr>
                <p:spPr>
                  <a:xfrm>
                    <a:off x="6056588" y="2410141"/>
                    <a:ext cx="772510" cy="772510"/>
                  </a:xfrm>
                  <a:prstGeom prst="ellipse">
                    <a:avLst/>
                  </a:prstGeom>
                  <a:solidFill>
                    <a:schemeClr val="bg1"/>
                  </a:solidFill>
                  <a:ln w="41275">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62551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no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80E3DBD-06F5-6030-6D8C-922B45473E03}"/>
                      </a:ext>
                    </a:extLst>
                  </p:cNvPr>
                  <p:cNvPicPr>
                    <a:picLocks noChangeAspect="1"/>
                  </p:cNvPicPr>
                  <p:nvPr/>
                </p:nvPicPr>
                <p:blipFill>
                  <a:blip r:embed="rId5"/>
                  <a:srcRect/>
                  <a:stretch/>
                </p:blipFill>
                <p:spPr>
                  <a:xfrm>
                    <a:off x="6150990" y="2490022"/>
                    <a:ext cx="628379" cy="628378"/>
                  </a:xfrm>
                  <a:prstGeom prst="rect">
                    <a:avLst/>
                  </a:prstGeom>
                </p:spPr>
              </p:pic>
            </p:grpSp>
            <p:cxnSp>
              <p:nvCxnSpPr>
                <p:cNvPr id="13" name="Straight Connector 12">
                  <a:extLst>
                    <a:ext uri="{FF2B5EF4-FFF2-40B4-BE49-F238E27FC236}">
                      <a16:creationId xmlns:a16="http://schemas.microsoft.com/office/drawing/2014/main" id="{6EFC525F-A828-E9EA-008F-D6DE86C6546B}"/>
                    </a:ext>
                  </a:extLst>
                </p:cNvPr>
                <p:cNvCxnSpPr>
                  <a:cxnSpLocks/>
                </p:cNvCxnSpPr>
                <p:nvPr/>
              </p:nvCxnSpPr>
              <p:spPr>
                <a:xfrm>
                  <a:off x="3003510" y="3744100"/>
                  <a:ext cx="2543680" cy="0"/>
                </a:xfrm>
                <a:prstGeom prst="line">
                  <a:avLst/>
                </a:prstGeom>
                <a:ln>
                  <a:solidFill>
                    <a:srgbClr val="00B0F0"/>
                  </a:solidFill>
                  <a:tailEnd type="triangle" w="lg" len="med"/>
                </a:ln>
                <a:effectLst>
                  <a:glow rad="50800">
                    <a:schemeClr val="accent1">
                      <a:alpha val="22000"/>
                    </a:schemeClr>
                  </a:glow>
                </a:effectLst>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07A8245E-920B-499E-76A4-8CFDFA8CB1CF}"/>
                    </a:ext>
                  </a:extLst>
                </p:cNvPr>
                <p:cNvSpPr txBox="1"/>
                <p:nvPr/>
              </p:nvSpPr>
              <p:spPr>
                <a:xfrm>
                  <a:off x="356734" y="1606632"/>
                  <a:ext cx="2808469" cy="830997"/>
                </a:xfrm>
                <a:prstGeom prst="rect">
                  <a:avLst/>
                </a:prstGeom>
                <a:noFill/>
              </p:spPr>
              <p:txBody>
                <a:bodyPr wrap="square">
                  <a:spAutoFit/>
                </a:bodyPr>
                <a:lstStyle/>
                <a:p>
                  <a:pPr algn="ctr"/>
                  <a:r>
                    <a:rPr lang="en-US" sz="1600"/>
                    <a:t>Results are automatically displayed with no need for interpretation</a:t>
                  </a:r>
                </a:p>
              </p:txBody>
            </p:sp>
            <p:pic>
              <p:nvPicPr>
                <p:cNvPr id="19" name="Graphic 18" descr="Cloud outline">
                  <a:extLst>
                    <a:ext uri="{FF2B5EF4-FFF2-40B4-BE49-F238E27FC236}">
                      <a16:creationId xmlns:a16="http://schemas.microsoft.com/office/drawing/2014/main" id="{EF9C0C3C-B2F1-1D70-57CF-BF4EC01ACA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47190" y="2959496"/>
                  <a:ext cx="1378109" cy="1378109"/>
                </a:xfrm>
                <a:prstGeom prst="rect">
                  <a:avLst/>
                </a:prstGeom>
                <a:effectLst>
                  <a:glow rad="101600">
                    <a:schemeClr val="accent1">
                      <a:satMod val="175000"/>
                      <a:alpha val="16000"/>
                    </a:schemeClr>
                  </a:glow>
                </a:effectLst>
              </p:spPr>
            </p:pic>
            <p:sp>
              <p:nvSpPr>
                <p:cNvPr id="25" name="Oval 24">
                  <a:extLst>
                    <a:ext uri="{FF2B5EF4-FFF2-40B4-BE49-F238E27FC236}">
                      <a16:creationId xmlns:a16="http://schemas.microsoft.com/office/drawing/2014/main" id="{F58114F0-108F-AC46-52D0-509E94A63B90}"/>
                    </a:ext>
                  </a:extLst>
                </p:cNvPr>
                <p:cNvSpPr/>
                <p:nvPr/>
              </p:nvSpPr>
              <p:spPr>
                <a:xfrm>
                  <a:off x="7919735" y="3172560"/>
                  <a:ext cx="554805" cy="526716"/>
                </a:xfrm>
                <a:prstGeom prst="ellipse">
                  <a:avLst/>
                </a:prstGeom>
                <a:noFill/>
                <a:ln w="41275">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62551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noFill/>
                    <a:effectLst/>
                    <a:uLnTx/>
                    <a:uFillTx/>
                    <a:latin typeface="Calibri" panose="020F0502020204030204"/>
                    <a:ea typeface="+mn-ea"/>
                    <a:cs typeface="+mn-cs"/>
                  </a:endParaRPr>
                </a:p>
              </p:txBody>
            </p:sp>
            <p:pic>
              <p:nvPicPr>
                <p:cNvPr id="27" name="Graphic 26" descr="Newspaper outline">
                  <a:extLst>
                    <a:ext uri="{FF2B5EF4-FFF2-40B4-BE49-F238E27FC236}">
                      <a16:creationId xmlns:a16="http://schemas.microsoft.com/office/drawing/2014/main" id="{106CC026-FEBC-9A11-9C88-D70B327F39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05582" y="3228864"/>
                  <a:ext cx="918522" cy="918522"/>
                </a:xfrm>
                <a:prstGeom prst="rect">
                  <a:avLst/>
                </a:prstGeom>
                <a:effectLst>
                  <a:glow rad="12700">
                    <a:schemeClr val="accent1">
                      <a:satMod val="175000"/>
                      <a:alpha val="14000"/>
                    </a:schemeClr>
                  </a:glow>
                </a:effectLst>
              </p:spPr>
            </p:pic>
            <p:sp>
              <p:nvSpPr>
                <p:cNvPr id="30" name="TextBox 29">
                  <a:extLst>
                    <a:ext uri="{FF2B5EF4-FFF2-40B4-BE49-F238E27FC236}">
                      <a16:creationId xmlns:a16="http://schemas.microsoft.com/office/drawing/2014/main" id="{2B20763B-7703-54BB-2989-98F86F426F0E}"/>
                    </a:ext>
                  </a:extLst>
                </p:cNvPr>
                <p:cNvSpPr txBox="1"/>
                <p:nvPr/>
              </p:nvSpPr>
              <p:spPr>
                <a:xfrm>
                  <a:off x="5402495" y="2406434"/>
                  <a:ext cx="1522804" cy="830997"/>
                </a:xfrm>
                <a:prstGeom prst="rect">
                  <a:avLst/>
                </a:prstGeom>
                <a:noFill/>
              </p:spPr>
              <p:txBody>
                <a:bodyPr wrap="square">
                  <a:spAutoFit/>
                </a:bodyPr>
                <a:lstStyle/>
                <a:p>
                  <a:pPr algn="ctr"/>
                  <a:r>
                    <a:rPr lang="en-US" sz="1600"/>
                    <a:t>Secure Server on hospital network</a:t>
                  </a:r>
                </a:p>
              </p:txBody>
            </p:sp>
            <p:sp>
              <p:nvSpPr>
                <p:cNvPr id="32" name="TextBox 31">
                  <a:extLst>
                    <a:ext uri="{FF2B5EF4-FFF2-40B4-BE49-F238E27FC236}">
                      <a16:creationId xmlns:a16="http://schemas.microsoft.com/office/drawing/2014/main" id="{C4FEE73F-9B8E-ED33-73DE-2A1623CFE6FC}"/>
                    </a:ext>
                  </a:extLst>
                </p:cNvPr>
                <p:cNvSpPr txBox="1"/>
                <p:nvPr/>
              </p:nvSpPr>
              <p:spPr>
                <a:xfrm>
                  <a:off x="6859711" y="3755692"/>
                  <a:ext cx="2609268" cy="584775"/>
                </a:xfrm>
                <a:prstGeom prst="rect">
                  <a:avLst/>
                </a:prstGeom>
                <a:noFill/>
              </p:spPr>
              <p:txBody>
                <a:bodyPr wrap="square">
                  <a:spAutoFit/>
                </a:bodyPr>
                <a:lstStyle/>
                <a:p>
                  <a:pPr algn="ctr"/>
                  <a:r>
                    <a:rPr lang="en-US" sz="1600"/>
                    <a:t>Automatically transfer results via Middleware</a:t>
                  </a:r>
                </a:p>
              </p:txBody>
            </p:sp>
            <p:sp>
              <p:nvSpPr>
                <p:cNvPr id="33" name="TextBox 32">
                  <a:extLst>
                    <a:ext uri="{FF2B5EF4-FFF2-40B4-BE49-F238E27FC236}">
                      <a16:creationId xmlns:a16="http://schemas.microsoft.com/office/drawing/2014/main" id="{321C5BB2-4BAA-0504-261B-CDDB8BD2A7C8}"/>
                    </a:ext>
                  </a:extLst>
                </p:cNvPr>
                <p:cNvSpPr txBox="1"/>
                <p:nvPr/>
              </p:nvSpPr>
              <p:spPr>
                <a:xfrm>
                  <a:off x="9162591" y="2688931"/>
                  <a:ext cx="1804503" cy="584775"/>
                </a:xfrm>
                <a:prstGeom prst="rect">
                  <a:avLst/>
                </a:prstGeom>
                <a:noFill/>
              </p:spPr>
              <p:txBody>
                <a:bodyPr wrap="square">
                  <a:spAutoFit/>
                </a:bodyPr>
                <a:lstStyle/>
                <a:p>
                  <a:pPr algn="ctr"/>
                  <a:r>
                    <a:rPr lang="en-US" sz="1600"/>
                    <a:t>Electronic Patient Record</a:t>
                  </a:r>
                </a:p>
              </p:txBody>
            </p:sp>
            <p:pic>
              <p:nvPicPr>
                <p:cNvPr id="34" name="Graphic 33" descr="Newspaper outline">
                  <a:extLst>
                    <a:ext uri="{FF2B5EF4-FFF2-40B4-BE49-F238E27FC236}">
                      <a16:creationId xmlns:a16="http://schemas.microsoft.com/office/drawing/2014/main" id="{72D56491-64CA-BFBC-4CF4-FD9D7CDA16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15279" y="5078653"/>
                  <a:ext cx="918522" cy="918522"/>
                </a:xfrm>
                <a:prstGeom prst="rect">
                  <a:avLst/>
                </a:prstGeom>
                <a:effectLst>
                  <a:glow rad="12700">
                    <a:schemeClr val="accent1">
                      <a:satMod val="175000"/>
                      <a:alpha val="14000"/>
                    </a:schemeClr>
                  </a:glow>
                </a:effectLst>
              </p:spPr>
            </p:pic>
            <p:cxnSp>
              <p:nvCxnSpPr>
                <p:cNvPr id="35" name="Straight Connector 34">
                  <a:extLst>
                    <a:ext uri="{FF2B5EF4-FFF2-40B4-BE49-F238E27FC236}">
                      <a16:creationId xmlns:a16="http://schemas.microsoft.com/office/drawing/2014/main" id="{DB4104B1-9A5A-C5C5-5EBD-0A20BFD979C3}"/>
                    </a:ext>
                  </a:extLst>
                </p:cNvPr>
                <p:cNvCxnSpPr>
                  <a:cxnSpLocks/>
                </p:cNvCxnSpPr>
                <p:nvPr/>
              </p:nvCxnSpPr>
              <p:spPr>
                <a:xfrm>
                  <a:off x="6195081" y="4113686"/>
                  <a:ext cx="0" cy="1424228"/>
                </a:xfrm>
                <a:prstGeom prst="line">
                  <a:avLst/>
                </a:prstGeom>
                <a:ln>
                  <a:solidFill>
                    <a:srgbClr val="00B0F0"/>
                  </a:solidFill>
                  <a:tailEnd type="none" w="lg" len="med"/>
                </a:ln>
                <a:effectLst>
                  <a:glow rad="50800">
                    <a:schemeClr val="accent1">
                      <a:alpha val="22000"/>
                    </a:schemeClr>
                  </a:glow>
                </a:effectLst>
              </p:spPr>
              <p:style>
                <a:lnRef idx="3">
                  <a:schemeClr val="accent1"/>
                </a:lnRef>
                <a:fillRef idx="0">
                  <a:schemeClr val="accent1"/>
                </a:fillRef>
                <a:effectRef idx="2">
                  <a:schemeClr val="accent1"/>
                </a:effectRef>
                <a:fontRef idx="minor">
                  <a:schemeClr val="tx1"/>
                </a:fontRef>
              </p:style>
            </p:cxnSp>
            <p:sp>
              <p:nvSpPr>
                <p:cNvPr id="38" name="TextBox 37">
                  <a:extLst>
                    <a:ext uri="{FF2B5EF4-FFF2-40B4-BE49-F238E27FC236}">
                      <a16:creationId xmlns:a16="http://schemas.microsoft.com/office/drawing/2014/main" id="{582BCCEB-A252-3EAD-395B-7BB0A6DE4CB4}"/>
                    </a:ext>
                  </a:extLst>
                </p:cNvPr>
                <p:cNvSpPr txBox="1"/>
                <p:nvPr/>
              </p:nvSpPr>
              <p:spPr>
                <a:xfrm>
                  <a:off x="1628878" y="5310560"/>
                  <a:ext cx="2384763" cy="830997"/>
                </a:xfrm>
                <a:prstGeom prst="rect">
                  <a:avLst/>
                </a:prstGeom>
                <a:noFill/>
              </p:spPr>
              <p:txBody>
                <a:bodyPr wrap="square">
                  <a:spAutoFit/>
                </a:bodyPr>
                <a:lstStyle/>
                <a:p>
                  <a:pPr algn="ctr"/>
                  <a:r>
                    <a:rPr lang="en-US" sz="1600"/>
                    <a:t>Results can be printed using the compatible label printer</a:t>
                  </a:r>
                  <a:endParaRPr lang="en-GB" sz="1600"/>
                </a:p>
              </p:txBody>
            </p:sp>
            <p:cxnSp>
              <p:nvCxnSpPr>
                <p:cNvPr id="39" name="Straight Connector 38">
                  <a:extLst>
                    <a:ext uri="{FF2B5EF4-FFF2-40B4-BE49-F238E27FC236}">
                      <a16:creationId xmlns:a16="http://schemas.microsoft.com/office/drawing/2014/main" id="{8BE7841F-B34D-3C51-797B-7DE22560F4F9}"/>
                    </a:ext>
                  </a:extLst>
                </p:cNvPr>
                <p:cNvCxnSpPr>
                  <a:cxnSpLocks/>
                </p:cNvCxnSpPr>
                <p:nvPr/>
              </p:nvCxnSpPr>
              <p:spPr>
                <a:xfrm>
                  <a:off x="2329250" y="4865883"/>
                  <a:ext cx="194750" cy="477357"/>
                </a:xfrm>
                <a:prstGeom prst="line">
                  <a:avLst/>
                </a:prstGeom>
                <a:ln>
                  <a:solidFill>
                    <a:srgbClr val="00B0F0"/>
                  </a:solidFill>
                  <a:tailEnd type="triangle" w="lg" len="med"/>
                </a:ln>
                <a:effectLst>
                  <a:glow rad="50800">
                    <a:schemeClr val="accent1">
                      <a:alpha val="22000"/>
                    </a:schemeClr>
                  </a:glow>
                </a:effectLst>
              </p:spPr>
              <p:style>
                <a:lnRef idx="3">
                  <a:schemeClr val="accent1"/>
                </a:lnRef>
                <a:fillRef idx="0">
                  <a:schemeClr val="accent1"/>
                </a:fillRef>
                <a:effectRef idx="2">
                  <a:schemeClr val="accent1"/>
                </a:effectRef>
                <a:fontRef idx="minor">
                  <a:schemeClr val="tx1"/>
                </a:fontRef>
              </p:style>
            </p:cxnSp>
            <p:cxnSp>
              <p:nvCxnSpPr>
                <p:cNvPr id="41" name="Straight Connector 40">
                  <a:extLst>
                    <a:ext uri="{FF2B5EF4-FFF2-40B4-BE49-F238E27FC236}">
                      <a16:creationId xmlns:a16="http://schemas.microsoft.com/office/drawing/2014/main" id="{6189C240-E153-90EC-67DF-B3370D5C5895}"/>
                    </a:ext>
                  </a:extLst>
                </p:cNvPr>
                <p:cNvCxnSpPr>
                  <a:cxnSpLocks/>
                </p:cNvCxnSpPr>
                <p:nvPr/>
              </p:nvCxnSpPr>
              <p:spPr>
                <a:xfrm>
                  <a:off x="4013641" y="5537914"/>
                  <a:ext cx="3800037" cy="0"/>
                </a:xfrm>
                <a:prstGeom prst="line">
                  <a:avLst/>
                </a:prstGeom>
                <a:ln>
                  <a:solidFill>
                    <a:srgbClr val="00B0F0"/>
                  </a:solidFill>
                  <a:tailEnd type="triangle" w="lg" len="med"/>
                </a:ln>
                <a:effectLst>
                  <a:glow rad="50800">
                    <a:schemeClr val="accent1">
                      <a:alpha val="22000"/>
                    </a:schemeClr>
                  </a:glow>
                </a:effectLst>
              </p:spPr>
              <p:style>
                <a:lnRef idx="3">
                  <a:schemeClr val="accent1"/>
                </a:lnRef>
                <a:fillRef idx="0">
                  <a:schemeClr val="accent1"/>
                </a:fillRef>
                <a:effectRef idx="2">
                  <a:schemeClr val="accent1"/>
                </a:effectRef>
                <a:fontRef idx="minor">
                  <a:schemeClr val="tx1"/>
                </a:fontRef>
              </p:style>
            </p:cxnSp>
            <p:sp>
              <p:nvSpPr>
                <p:cNvPr id="45" name="TextBox 44">
                  <a:extLst>
                    <a:ext uri="{FF2B5EF4-FFF2-40B4-BE49-F238E27FC236}">
                      <a16:creationId xmlns:a16="http://schemas.microsoft.com/office/drawing/2014/main" id="{0A1D9140-CCCD-AFF7-84E5-A26D6CE2DEC9}"/>
                    </a:ext>
                  </a:extLst>
                </p:cNvPr>
                <p:cNvSpPr txBox="1"/>
                <p:nvPr/>
              </p:nvSpPr>
              <p:spPr>
                <a:xfrm>
                  <a:off x="8871814" y="5368637"/>
                  <a:ext cx="1804503" cy="338554"/>
                </a:xfrm>
                <a:prstGeom prst="rect">
                  <a:avLst/>
                </a:prstGeom>
                <a:noFill/>
              </p:spPr>
              <p:txBody>
                <a:bodyPr wrap="square">
                  <a:spAutoFit/>
                </a:bodyPr>
                <a:lstStyle/>
                <a:p>
                  <a:pPr algn="ctr"/>
                  <a:r>
                    <a:rPr lang="en-US" sz="1600"/>
                    <a:t>Patient Record</a:t>
                  </a:r>
                </a:p>
              </p:txBody>
            </p:sp>
            <p:sp>
              <p:nvSpPr>
                <p:cNvPr id="46" name="TextBox 45">
                  <a:extLst>
                    <a:ext uri="{FF2B5EF4-FFF2-40B4-BE49-F238E27FC236}">
                      <a16:creationId xmlns:a16="http://schemas.microsoft.com/office/drawing/2014/main" id="{7310094D-4D07-81C4-74D3-4CEA49CF1D80}"/>
                    </a:ext>
                  </a:extLst>
                </p:cNvPr>
                <p:cNvSpPr txBox="1"/>
                <p:nvPr/>
              </p:nvSpPr>
              <p:spPr>
                <a:xfrm>
                  <a:off x="4477084" y="5591031"/>
                  <a:ext cx="3220354" cy="338554"/>
                </a:xfrm>
                <a:prstGeom prst="rect">
                  <a:avLst/>
                </a:prstGeom>
                <a:noFill/>
              </p:spPr>
              <p:txBody>
                <a:bodyPr wrap="square">
                  <a:spAutoFit/>
                </a:bodyPr>
                <a:lstStyle/>
                <a:p>
                  <a:pPr algn="ctr"/>
                  <a:r>
                    <a:rPr lang="en-US" sz="1600"/>
                    <a:t>Manual transfer of results</a:t>
                  </a:r>
                </a:p>
              </p:txBody>
            </p:sp>
            <p:pic>
              <p:nvPicPr>
                <p:cNvPr id="3" name="Picture 2" descr="A white box with a red circle and a white sign&#10;&#10;Description automatically generated with medium confidence">
                  <a:extLst>
                    <a:ext uri="{FF2B5EF4-FFF2-40B4-BE49-F238E27FC236}">
                      <a16:creationId xmlns:a16="http://schemas.microsoft.com/office/drawing/2014/main" id="{8D45BF70-4D7A-E9DC-5A23-B5CB3D2447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296" y="2462876"/>
                  <a:ext cx="2323033" cy="2323033"/>
                </a:xfrm>
                <a:prstGeom prst="rect">
                  <a:avLst/>
                </a:prstGeom>
              </p:spPr>
            </p:pic>
          </p:grpSp>
        </p:grpSp>
      </p:grpSp>
      <p:sp>
        <p:nvSpPr>
          <p:cNvPr id="8" name="TextBox 7">
            <a:extLst>
              <a:ext uri="{FF2B5EF4-FFF2-40B4-BE49-F238E27FC236}">
                <a16:creationId xmlns:a16="http://schemas.microsoft.com/office/drawing/2014/main" id="{B41257BA-DE5C-2275-E4A2-7F799B3ABBDC}"/>
              </a:ext>
            </a:extLst>
          </p:cNvPr>
          <p:cNvSpPr txBox="1"/>
          <p:nvPr/>
        </p:nvSpPr>
        <p:spPr>
          <a:xfrm>
            <a:off x="322320" y="227530"/>
            <a:ext cx="4509371" cy="1435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8C911A-5D6A-4B66-BDC1-3D9CEB936A21}" type="slidenum">
              <a:rPr kumimoji="0" lang="en-US" sz="933" b="1" i="0" u="none" strike="noStrike" kern="1200" cap="none" spc="0" normalizeH="0" baseline="0" noProof="0" smtClean="0">
                <a:ln>
                  <a:noFill/>
                </a:ln>
                <a:solidFill>
                  <a:srgbClr val="475C6D"/>
                </a:solidFill>
                <a:effectLst/>
                <a:uLnTx/>
                <a:uFillTx/>
                <a:latin typeface="Montserrat"/>
                <a:ea typeface="+mn-ea"/>
                <a:cs typeface="+mn-cs"/>
              </a:rPr>
              <a:t>32</a:t>
            </a:fld>
            <a:r>
              <a:rPr kumimoji="0" lang="en-US" sz="933" b="1" i="0" u="none" strike="noStrike" kern="1200" cap="none" spc="0" normalizeH="0" baseline="0" noProof="0">
                <a:ln>
                  <a:noFill/>
                </a:ln>
                <a:solidFill>
                  <a:srgbClr val="475C6D"/>
                </a:solidFill>
                <a:effectLst/>
                <a:uLnTx/>
                <a:uFillTx/>
                <a:latin typeface="Montserrat"/>
                <a:ea typeface="+mn-ea"/>
                <a:cs typeface="+mn-cs"/>
              </a:rPr>
              <a:t> |</a:t>
            </a:r>
            <a:r>
              <a:rPr kumimoji="0" lang="en-US" sz="933" b="0" i="0" u="none" strike="noStrike" kern="1200" cap="none" spc="0" normalizeH="0" baseline="0" noProof="0">
                <a:ln>
                  <a:noFill/>
                </a:ln>
                <a:solidFill>
                  <a:srgbClr val="475C6D"/>
                </a:solidFill>
                <a:effectLst/>
                <a:uLnTx/>
                <a:uFillTx/>
                <a:latin typeface="Metropolis Medium"/>
                <a:ea typeface="+mn-ea"/>
                <a:cs typeface="+mn-cs"/>
              </a:rPr>
              <a:t>  </a:t>
            </a:r>
            <a:r>
              <a:rPr lang="en-US" sz="933">
                <a:solidFill>
                  <a:srgbClr val="8597A3"/>
                </a:solidFill>
                <a:latin typeface="Metropolis Medium"/>
              </a:rPr>
              <a:t>OUR </a:t>
            </a:r>
            <a:r>
              <a:rPr kumimoji="0" lang="en-US" sz="933" b="0" i="0" u="none" strike="noStrike" kern="1200" cap="none" spc="0" normalizeH="0" baseline="0" noProof="0">
                <a:ln>
                  <a:noFill/>
                </a:ln>
                <a:solidFill>
                  <a:srgbClr val="8597A3"/>
                </a:solidFill>
                <a:effectLst/>
                <a:uLnTx/>
                <a:uFillTx/>
                <a:latin typeface="Metropolis Medium"/>
                <a:ea typeface="+mn-ea"/>
                <a:cs typeface="+mn-cs"/>
              </a:rPr>
              <a:t>SOLUTION</a:t>
            </a:r>
          </a:p>
        </p:txBody>
      </p:sp>
    </p:spTree>
    <p:extLst>
      <p:ext uri="{BB962C8B-B14F-4D97-AF65-F5344CB8AC3E}">
        <p14:creationId xmlns:p14="http://schemas.microsoft.com/office/powerpoint/2010/main" val="1147722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61725-C6D8-3CF7-41C6-7BA8871FF5C4}"/>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6AEDCD7D-6074-7C12-8749-810C1615B2F9}"/>
              </a:ext>
            </a:extLst>
          </p:cNvPr>
          <p:cNvSpPr txBox="1"/>
          <p:nvPr/>
        </p:nvSpPr>
        <p:spPr>
          <a:xfrm>
            <a:off x="358416" y="226008"/>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OUR SOLUTION</a:t>
            </a:r>
          </a:p>
        </p:txBody>
      </p:sp>
      <p:sp>
        <p:nvSpPr>
          <p:cNvPr id="2" name="TextBox 1">
            <a:extLst>
              <a:ext uri="{FF2B5EF4-FFF2-40B4-BE49-F238E27FC236}">
                <a16:creationId xmlns:a16="http://schemas.microsoft.com/office/drawing/2014/main" id="{8D86AE08-A386-F90B-5E79-FBC31DB5516F}"/>
              </a:ext>
            </a:extLst>
          </p:cNvPr>
          <p:cNvSpPr txBox="1"/>
          <p:nvPr/>
        </p:nvSpPr>
        <p:spPr>
          <a:xfrm>
            <a:off x="352348" y="676645"/>
            <a:ext cx="9148844" cy="492443"/>
          </a:xfrm>
          <a:prstGeom prst="rect">
            <a:avLst/>
          </a:prstGeom>
          <a:noFill/>
        </p:spPr>
        <p:txBody>
          <a:bodyPr wrap="square" lIns="0" tIns="0" rIns="0" bIns="0" rtlCol="0" anchor="t">
            <a:spAutoFit/>
          </a:bodyPr>
          <a:lstStyle/>
          <a:p>
            <a:pPr defTabSz="1219170"/>
            <a:r>
              <a:rPr lang="en-GB" sz="3200" b="1">
                <a:solidFill>
                  <a:srgbClr val="003341"/>
                </a:solidFill>
                <a:latin typeface="Montserrat"/>
              </a:rPr>
              <a:t>The </a:t>
            </a:r>
            <a:r>
              <a:rPr lang="en-GB" sz="3200" b="1" err="1">
                <a:solidFill>
                  <a:srgbClr val="003341"/>
                </a:solidFill>
                <a:latin typeface="Montserrat"/>
              </a:rPr>
              <a:t>Genedrive</a:t>
            </a:r>
            <a:r>
              <a:rPr lang="en-GB" sz="3200" b="1" baseline="30000">
                <a:solidFill>
                  <a:srgbClr val="003341"/>
                </a:solidFill>
                <a:latin typeface="Montserrat"/>
              </a:rPr>
              <a:t>®</a:t>
            </a:r>
            <a:r>
              <a:rPr lang="en-GB" sz="3200" b="1">
                <a:solidFill>
                  <a:srgbClr val="003341"/>
                </a:solidFill>
                <a:latin typeface="Montserrat"/>
              </a:rPr>
              <a:t> System – Export results</a:t>
            </a:r>
          </a:p>
        </p:txBody>
      </p:sp>
      <p:grpSp>
        <p:nvGrpSpPr>
          <p:cNvPr id="3" name="Group 2">
            <a:extLst>
              <a:ext uri="{FF2B5EF4-FFF2-40B4-BE49-F238E27FC236}">
                <a16:creationId xmlns:a16="http://schemas.microsoft.com/office/drawing/2014/main" id="{2426F7F6-5AFA-099C-BA86-367BD1D24CEE}"/>
              </a:ext>
            </a:extLst>
          </p:cNvPr>
          <p:cNvGrpSpPr/>
          <p:nvPr/>
        </p:nvGrpSpPr>
        <p:grpSpPr>
          <a:xfrm>
            <a:off x="0" y="1625872"/>
            <a:ext cx="9737947" cy="4746602"/>
            <a:chOff x="0" y="1625872"/>
            <a:chExt cx="9737947" cy="4746602"/>
          </a:xfrm>
        </p:grpSpPr>
        <p:pic>
          <p:nvPicPr>
            <p:cNvPr id="4" name="Picture 3" descr="A colorful dots and lines on a black background&#10;&#10;Description automatically generated">
              <a:extLst>
                <a:ext uri="{FF2B5EF4-FFF2-40B4-BE49-F238E27FC236}">
                  <a16:creationId xmlns:a16="http://schemas.microsoft.com/office/drawing/2014/main" id="{960DCC08-B820-0479-928A-028FF92999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698"/>
            <a:stretch/>
          </p:blipFill>
          <p:spPr>
            <a:xfrm flipH="1">
              <a:off x="1249583" y="3370881"/>
              <a:ext cx="7301968" cy="3001593"/>
            </a:xfrm>
            <a:prstGeom prst="rect">
              <a:avLst/>
            </a:prstGeom>
          </p:spPr>
        </p:pic>
        <p:pic>
          <p:nvPicPr>
            <p:cNvPr id="5" name="Picture 2" descr="A white machine with a screen&#10;&#10;Description automatically generated">
              <a:extLst>
                <a:ext uri="{FF2B5EF4-FFF2-40B4-BE49-F238E27FC236}">
                  <a16:creationId xmlns:a16="http://schemas.microsoft.com/office/drawing/2014/main" id="{A2252CAC-1800-F6C5-E60C-179D36D40B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33" t="8146" r="27489" b="7431"/>
            <a:stretch/>
          </p:blipFill>
          <p:spPr bwMode="auto">
            <a:xfrm>
              <a:off x="3470415" y="3299019"/>
              <a:ext cx="3021982" cy="273746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CB2B1E60-1F74-F2A0-2D27-D7946BD6367F}"/>
                </a:ext>
              </a:extLst>
            </p:cNvPr>
            <p:cNvSpPr/>
            <p:nvPr/>
          </p:nvSpPr>
          <p:spPr>
            <a:xfrm>
              <a:off x="3194879" y="2950141"/>
              <a:ext cx="3479118" cy="3231214"/>
            </a:xfrm>
            <a:prstGeom prst="ellipse">
              <a:avLst/>
            </a:prstGeom>
            <a:noFill/>
            <a:ln w="41275">
              <a:solidFill>
                <a:srgbClr val="009FE3"/>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chemeClr val="tx1"/>
                </a:solidFill>
                <a:latin typeface="Calibri" panose="020F0502020204030204"/>
              </a:endParaRPr>
            </a:p>
          </p:txBody>
        </p:sp>
        <p:grpSp>
          <p:nvGrpSpPr>
            <p:cNvPr id="7" name="Group 6">
              <a:extLst>
                <a:ext uri="{FF2B5EF4-FFF2-40B4-BE49-F238E27FC236}">
                  <a16:creationId xmlns:a16="http://schemas.microsoft.com/office/drawing/2014/main" id="{D213C23F-51AD-B10A-1007-FC0757F9BBDD}"/>
                </a:ext>
              </a:extLst>
            </p:cNvPr>
            <p:cNvGrpSpPr/>
            <p:nvPr/>
          </p:nvGrpSpPr>
          <p:grpSpPr>
            <a:xfrm>
              <a:off x="6649464" y="3021094"/>
              <a:ext cx="3088483" cy="1030013"/>
              <a:chOff x="6649464" y="3021094"/>
              <a:chExt cx="3088483" cy="1030013"/>
            </a:xfrm>
          </p:grpSpPr>
          <p:sp>
            <p:nvSpPr>
              <p:cNvPr id="36" name="Oval 35">
                <a:extLst>
                  <a:ext uri="{FF2B5EF4-FFF2-40B4-BE49-F238E27FC236}">
                    <a16:creationId xmlns:a16="http://schemas.microsoft.com/office/drawing/2014/main" id="{BF634139-F8AB-100E-A08C-AE44E1B1B2AE}"/>
                  </a:ext>
                </a:extLst>
              </p:cNvPr>
              <p:cNvSpPr/>
              <p:nvPr/>
            </p:nvSpPr>
            <p:spPr>
              <a:xfrm>
                <a:off x="7312126" y="3021094"/>
                <a:ext cx="1030013" cy="1030013"/>
              </a:xfrm>
              <a:prstGeom prst="ellipse">
                <a:avLst/>
              </a:prstGeom>
              <a:solidFill>
                <a:schemeClr val="bg1"/>
              </a:solidFill>
              <a:ln w="41275">
                <a:solidFill>
                  <a:srgbClr val="009FE3"/>
                </a:solidFill>
              </a:ln>
              <a:effectLst>
                <a:glow>
                  <a:schemeClr val="accent1">
                    <a:alpha val="23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chemeClr val="tx1"/>
                  </a:solidFill>
                  <a:latin typeface="Montserrat" panose="00000500000000000000" pitchFamily="2" charset="0"/>
                </a:endParaRPr>
              </a:p>
            </p:txBody>
          </p:sp>
          <p:sp>
            <p:nvSpPr>
              <p:cNvPr id="37" name="Rectangle: Rounded Corners 36">
                <a:extLst>
                  <a:ext uri="{FF2B5EF4-FFF2-40B4-BE49-F238E27FC236}">
                    <a16:creationId xmlns:a16="http://schemas.microsoft.com/office/drawing/2014/main" id="{F444DCE6-201F-7E26-049A-D6055D7A2732}"/>
                  </a:ext>
                </a:extLst>
              </p:cNvPr>
              <p:cNvSpPr/>
              <p:nvPr/>
            </p:nvSpPr>
            <p:spPr>
              <a:xfrm rot="19912936">
                <a:off x="6649464" y="3911757"/>
                <a:ext cx="669523" cy="50733"/>
              </a:xfrm>
              <a:prstGeom prst="roundRect">
                <a:avLst/>
              </a:prstGeom>
              <a:solidFill>
                <a:srgbClr val="009FE3"/>
              </a:solidFill>
              <a:ln>
                <a:solidFill>
                  <a:srgbClr val="003341"/>
                </a:solidFill>
              </a:ln>
              <a:effectLst>
                <a:glow rad="63500">
                  <a:schemeClr val="accent1">
                    <a:alpha val="24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68605920-29C2-D4E3-6A89-9B0939989A76}"/>
                  </a:ext>
                </a:extLst>
              </p:cNvPr>
              <p:cNvCxnSpPr>
                <a:cxnSpLocks/>
              </p:cNvCxnSpPr>
              <p:nvPr/>
            </p:nvCxnSpPr>
            <p:spPr>
              <a:xfrm>
                <a:off x="8360468" y="3543988"/>
                <a:ext cx="1086379" cy="0"/>
              </a:xfrm>
              <a:prstGeom prst="line">
                <a:avLst/>
              </a:prstGeom>
              <a:ln>
                <a:solidFill>
                  <a:srgbClr val="00B0F0"/>
                </a:solidFill>
              </a:ln>
              <a:effectLst>
                <a:glow rad="12700">
                  <a:schemeClr val="accent1">
                    <a:alpha val="22000"/>
                  </a:schemeClr>
                </a:glow>
              </a:effectLst>
            </p:spPr>
            <p:style>
              <a:lnRef idx="3">
                <a:schemeClr val="accent1"/>
              </a:lnRef>
              <a:fillRef idx="0">
                <a:schemeClr val="accent1"/>
              </a:fillRef>
              <a:effectRef idx="2">
                <a:schemeClr val="accent1"/>
              </a:effectRef>
              <a:fontRef idx="minor">
                <a:schemeClr val="tx1"/>
              </a:fontRef>
            </p:style>
          </p:cxnSp>
          <p:sp>
            <p:nvSpPr>
              <p:cNvPr id="39" name="TextBox 38">
                <a:extLst>
                  <a:ext uri="{FF2B5EF4-FFF2-40B4-BE49-F238E27FC236}">
                    <a16:creationId xmlns:a16="http://schemas.microsoft.com/office/drawing/2014/main" id="{5E895242-5791-9181-5A03-0FB76BAE5BA5}"/>
                  </a:ext>
                </a:extLst>
              </p:cNvPr>
              <p:cNvSpPr txBox="1"/>
              <p:nvPr/>
            </p:nvSpPr>
            <p:spPr>
              <a:xfrm>
                <a:off x="8374038" y="3171664"/>
                <a:ext cx="1363909" cy="338554"/>
              </a:xfrm>
              <a:prstGeom prst="rect">
                <a:avLst/>
              </a:prstGeom>
              <a:noFill/>
            </p:spPr>
            <p:txBody>
              <a:bodyPr wrap="square" rtlCol="0">
                <a:spAutoFit/>
              </a:bodyPr>
              <a:lstStyle/>
              <a:p>
                <a:r>
                  <a:rPr lang="en-US" sz="1600">
                    <a:latin typeface="Montserrat" panose="00000500000000000000" pitchFamily="2" charset="0"/>
                  </a:rPr>
                  <a:t>EKF-Link</a:t>
                </a:r>
                <a:endParaRPr lang="en-GB" sz="1600">
                  <a:latin typeface="Montserrat" panose="00000500000000000000" pitchFamily="2" charset="0"/>
                </a:endParaRPr>
              </a:p>
            </p:txBody>
          </p:sp>
          <p:pic>
            <p:nvPicPr>
              <p:cNvPr id="40" name="Picture 2" descr="EKF Link Device Connector - Google Play 앱">
                <a:extLst>
                  <a:ext uri="{FF2B5EF4-FFF2-40B4-BE49-F238E27FC236}">
                    <a16:creationId xmlns:a16="http://schemas.microsoft.com/office/drawing/2014/main" id="{ED71BBF4-2FAA-97B0-E5D9-E8288ACB72D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968" t="14611" r="14335" b="12979"/>
              <a:stretch/>
            </p:blipFill>
            <p:spPr bwMode="auto">
              <a:xfrm>
                <a:off x="7309113" y="3057360"/>
                <a:ext cx="1018806" cy="9876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9A24ADF5-3BEE-EF3C-2B3D-E9E0832475FE}"/>
                </a:ext>
              </a:extLst>
            </p:cNvPr>
            <p:cNvGrpSpPr/>
            <p:nvPr/>
          </p:nvGrpSpPr>
          <p:grpSpPr>
            <a:xfrm>
              <a:off x="0" y="1642476"/>
              <a:ext cx="4005315" cy="1333246"/>
              <a:chOff x="0" y="1642476"/>
              <a:chExt cx="4005315" cy="1333246"/>
            </a:xfrm>
          </p:grpSpPr>
          <p:sp>
            <p:nvSpPr>
              <p:cNvPr id="31" name="Oval 30">
                <a:extLst>
                  <a:ext uri="{FF2B5EF4-FFF2-40B4-BE49-F238E27FC236}">
                    <a16:creationId xmlns:a16="http://schemas.microsoft.com/office/drawing/2014/main" id="{F0C750C7-BC27-15B2-D373-CA7D2B266C2F}"/>
                  </a:ext>
                </a:extLst>
              </p:cNvPr>
              <p:cNvSpPr/>
              <p:nvPr/>
            </p:nvSpPr>
            <p:spPr>
              <a:xfrm>
                <a:off x="2590745" y="1760160"/>
                <a:ext cx="1030013" cy="1030013"/>
              </a:xfrm>
              <a:prstGeom prst="ellipse">
                <a:avLst/>
              </a:prstGeom>
              <a:solidFill>
                <a:schemeClr val="bg1"/>
              </a:solidFill>
              <a:ln w="41275">
                <a:solidFill>
                  <a:srgbClr val="009FE3"/>
                </a:solidFill>
              </a:ln>
              <a:effectLst>
                <a:glow>
                  <a:schemeClr val="accent1">
                    <a:alpha val="23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chemeClr val="tx1"/>
                  </a:solidFill>
                  <a:latin typeface="Montserrat" panose="00000500000000000000" pitchFamily="2" charset="0"/>
                </a:endParaRPr>
              </a:p>
            </p:txBody>
          </p:sp>
          <p:pic>
            <p:nvPicPr>
              <p:cNvPr id="32" name="Picture 4" descr="POCcelerator™ Data Management System - Siemens Healthineers">
                <a:extLst>
                  <a:ext uri="{FF2B5EF4-FFF2-40B4-BE49-F238E27FC236}">
                    <a16:creationId xmlns:a16="http://schemas.microsoft.com/office/drawing/2014/main" id="{1D482D5B-CE7A-F781-CBE4-CF7CB583A13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486" t="8218" r="26462" b="10264"/>
              <a:stretch/>
            </p:blipFill>
            <p:spPr bwMode="auto">
              <a:xfrm>
                <a:off x="2760407" y="1928154"/>
                <a:ext cx="690687" cy="67309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924C97A-A6EA-AE04-E094-AA5FED77E862}"/>
                  </a:ext>
                </a:extLst>
              </p:cNvPr>
              <p:cNvSpPr txBox="1"/>
              <p:nvPr/>
            </p:nvSpPr>
            <p:spPr>
              <a:xfrm>
                <a:off x="0" y="1642476"/>
                <a:ext cx="2592223" cy="584775"/>
              </a:xfrm>
              <a:prstGeom prst="rect">
                <a:avLst/>
              </a:prstGeom>
              <a:noFill/>
            </p:spPr>
            <p:txBody>
              <a:bodyPr wrap="square" rtlCol="0">
                <a:spAutoFit/>
              </a:bodyPr>
              <a:lstStyle/>
              <a:p>
                <a:pPr algn="ctr"/>
                <a:r>
                  <a:rPr lang="en-US" sz="1600">
                    <a:latin typeface="Montserrat" panose="00000500000000000000" pitchFamily="2" charset="0"/>
                  </a:rPr>
                  <a:t>Siemens </a:t>
                </a:r>
                <a:r>
                  <a:rPr lang="en-US" sz="1600" err="1">
                    <a:latin typeface="Montserrat" panose="00000500000000000000" pitchFamily="2" charset="0"/>
                  </a:rPr>
                  <a:t>POCcelerator</a:t>
                </a:r>
                <a:r>
                  <a:rPr lang="en-US" sz="1600">
                    <a:latin typeface="Montserrat" panose="00000500000000000000" pitchFamily="2" charset="0"/>
                  </a:rPr>
                  <a:t> &amp; </a:t>
                </a:r>
                <a:r>
                  <a:rPr lang="en-GB" sz="1600" b="0" i="0" err="1">
                    <a:solidFill>
                      <a:srgbClr val="242424"/>
                    </a:solidFill>
                    <a:effectLst/>
                    <a:latin typeface="Montserrat" panose="00000500000000000000" pitchFamily="2" charset="0"/>
                  </a:rPr>
                  <a:t>Attelica</a:t>
                </a:r>
                <a:r>
                  <a:rPr lang="en-GB" sz="1600" b="0" i="0">
                    <a:solidFill>
                      <a:srgbClr val="242424"/>
                    </a:solidFill>
                    <a:effectLst/>
                    <a:latin typeface="Montserrat" panose="00000500000000000000" pitchFamily="2" charset="0"/>
                  </a:rPr>
                  <a:t> Connect</a:t>
                </a:r>
                <a:endParaRPr lang="en-GB" sz="1600">
                  <a:latin typeface="Montserrat" panose="00000500000000000000" pitchFamily="2" charset="0"/>
                </a:endParaRPr>
              </a:p>
            </p:txBody>
          </p:sp>
          <p:cxnSp>
            <p:nvCxnSpPr>
              <p:cNvPr id="34" name="Straight Connector 33">
                <a:extLst>
                  <a:ext uri="{FF2B5EF4-FFF2-40B4-BE49-F238E27FC236}">
                    <a16:creationId xmlns:a16="http://schemas.microsoft.com/office/drawing/2014/main" id="{C2487286-03B2-6E40-B412-FC2564FAB5B5}"/>
                  </a:ext>
                </a:extLst>
              </p:cNvPr>
              <p:cNvCxnSpPr>
                <a:cxnSpLocks/>
              </p:cNvCxnSpPr>
              <p:nvPr/>
            </p:nvCxnSpPr>
            <p:spPr>
              <a:xfrm>
                <a:off x="199579" y="2348661"/>
                <a:ext cx="2250653" cy="0"/>
              </a:xfrm>
              <a:prstGeom prst="line">
                <a:avLst/>
              </a:prstGeom>
              <a:ln>
                <a:solidFill>
                  <a:srgbClr val="00B0F0"/>
                </a:solidFill>
              </a:ln>
              <a:effectLst>
                <a:glow>
                  <a:schemeClr val="accent1">
                    <a:alpha val="22000"/>
                  </a:schemeClr>
                </a:glow>
              </a:effectLst>
            </p:spPr>
            <p:style>
              <a:lnRef idx="3">
                <a:schemeClr val="accent1"/>
              </a:lnRef>
              <a:fillRef idx="0">
                <a:schemeClr val="accent1"/>
              </a:fillRef>
              <a:effectRef idx="2">
                <a:schemeClr val="accent1"/>
              </a:effectRef>
              <a:fontRef idx="minor">
                <a:schemeClr val="tx1"/>
              </a:fontRef>
            </p:style>
          </p:cxnSp>
          <p:sp>
            <p:nvSpPr>
              <p:cNvPr id="35" name="Rectangle: Rounded Corners 34">
                <a:extLst>
                  <a:ext uri="{FF2B5EF4-FFF2-40B4-BE49-F238E27FC236}">
                    <a16:creationId xmlns:a16="http://schemas.microsoft.com/office/drawing/2014/main" id="{93D22C49-4D03-B640-31A8-941979146F0B}"/>
                  </a:ext>
                </a:extLst>
              </p:cNvPr>
              <p:cNvSpPr/>
              <p:nvPr/>
            </p:nvSpPr>
            <p:spPr>
              <a:xfrm rot="2578587">
                <a:off x="3403150" y="2930003"/>
                <a:ext cx="602165" cy="45719"/>
              </a:xfrm>
              <a:prstGeom prst="roundRect">
                <a:avLst/>
              </a:prstGeom>
              <a:solidFill>
                <a:srgbClr val="009FE3"/>
              </a:solidFill>
              <a:ln>
                <a:solidFill>
                  <a:srgbClr val="003341"/>
                </a:solidFill>
              </a:ln>
              <a:effectLst>
                <a:glow rad="63500">
                  <a:schemeClr val="accent1">
                    <a:alpha val="24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8671B99D-57A3-5F21-1C17-3AFAE72A7E5D}"/>
                </a:ext>
              </a:extLst>
            </p:cNvPr>
            <p:cNvGrpSpPr/>
            <p:nvPr/>
          </p:nvGrpSpPr>
          <p:grpSpPr>
            <a:xfrm>
              <a:off x="70818" y="2958688"/>
              <a:ext cx="3051954" cy="1128685"/>
              <a:chOff x="70818" y="2958688"/>
              <a:chExt cx="3051954" cy="1128685"/>
            </a:xfrm>
          </p:grpSpPr>
          <p:sp>
            <p:nvSpPr>
              <p:cNvPr id="26" name="Oval 25">
                <a:extLst>
                  <a:ext uri="{FF2B5EF4-FFF2-40B4-BE49-F238E27FC236}">
                    <a16:creationId xmlns:a16="http://schemas.microsoft.com/office/drawing/2014/main" id="{8169EB44-0A01-6A37-EBF6-1E2DE3EB6C00}"/>
                  </a:ext>
                </a:extLst>
              </p:cNvPr>
              <p:cNvSpPr/>
              <p:nvPr/>
            </p:nvSpPr>
            <p:spPr>
              <a:xfrm>
                <a:off x="1497082" y="3057360"/>
                <a:ext cx="1030013" cy="1030013"/>
              </a:xfrm>
              <a:prstGeom prst="ellipse">
                <a:avLst/>
              </a:prstGeom>
              <a:solidFill>
                <a:schemeClr val="bg1"/>
              </a:solidFill>
              <a:ln w="41275">
                <a:solidFill>
                  <a:srgbClr val="009FE3"/>
                </a:solidFill>
              </a:ln>
              <a:effectLst>
                <a:glow>
                  <a:schemeClr val="accent1">
                    <a:alpha val="23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chemeClr val="tx1"/>
                  </a:solidFill>
                  <a:latin typeface="Montserrat" panose="00000500000000000000" pitchFamily="2" charset="0"/>
                </a:endParaRPr>
              </a:p>
            </p:txBody>
          </p:sp>
          <p:sp>
            <p:nvSpPr>
              <p:cNvPr id="27" name="Rectangle: Rounded Corners 26">
                <a:extLst>
                  <a:ext uri="{FF2B5EF4-FFF2-40B4-BE49-F238E27FC236}">
                    <a16:creationId xmlns:a16="http://schemas.microsoft.com/office/drawing/2014/main" id="{774043E3-0BBB-9EE1-945F-72C4C179DDF7}"/>
                  </a:ext>
                </a:extLst>
              </p:cNvPr>
              <p:cNvSpPr/>
              <p:nvPr/>
            </p:nvSpPr>
            <p:spPr>
              <a:xfrm rot="1449726">
                <a:off x="2520607" y="3984310"/>
                <a:ext cx="602165" cy="45719"/>
              </a:xfrm>
              <a:prstGeom prst="roundRect">
                <a:avLst/>
              </a:prstGeom>
              <a:solidFill>
                <a:srgbClr val="009FE3"/>
              </a:solidFill>
              <a:ln>
                <a:solidFill>
                  <a:srgbClr val="003341"/>
                </a:solidFill>
              </a:ln>
              <a:effectLst>
                <a:glow rad="63500">
                  <a:schemeClr val="accent1">
                    <a:alpha val="24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9B2A2FFF-7B47-2B41-FF7D-112AE58D1067}"/>
                  </a:ext>
                </a:extLst>
              </p:cNvPr>
              <p:cNvCxnSpPr>
                <a:cxnSpLocks/>
              </p:cNvCxnSpPr>
              <p:nvPr/>
            </p:nvCxnSpPr>
            <p:spPr>
              <a:xfrm>
                <a:off x="214259" y="3610286"/>
                <a:ext cx="1245744" cy="0"/>
              </a:xfrm>
              <a:prstGeom prst="line">
                <a:avLst/>
              </a:prstGeom>
              <a:ln>
                <a:solidFill>
                  <a:srgbClr val="00B0F0"/>
                </a:solidFill>
              </a:ln>
              <a:effectLst>
                <a:glow>
                  <a:schemeClr val="accent1">
                    <a:alpha val="22000"/>
                  </a:schemeClr>
                </a:glow>
              </a:effectLst>
            </p:spPr>
            <p:style>
              <a:lnRef idx="3">
                <a:schemeClr val="accent1"/>
              </a:lnRef>
              <a:fillRef idx="0">
                <a:schemeClr val="accent1"/>
              </a:fillRef>
              <a:effectRef idx="2">
                <a:schemeClr val="accent1"/>
              </a:effectRef>
              <a:fontRef idx="minor">
                <a:schemeClr val="tx1"/>
              </a:fontRef>
            </p:style>
          </p:cxnSp>
          <p:pic>
            <p:nvPicPr>
              <p:cNvPr id="29" name="Picture 10" descr="regulatory-affairs jobs | regulatory-affairs jobs at Roche">
                <a:extLst>
                  <a:ext uri="{FF2B5EF4-FFF2-40B4-BE49-F238E27FC236}">
                    <a16:creationId xmlns:a16="http://schemas.microsoft.com/office/drawing/2014/main" id="{95F7513A-905A-64F0-CE13-39D51C06785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121" t="19000" r="30742" b="17759"/>
              <a:stretch/>
            </p:blipFill>
            <p:spPr bwMode="auto">
              <a:xfrm>
                <a:off x="1586328" y="3347430"/>
                <a:ext cx="835721" cy="46194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53041D5-AE2D-2768-2072-3A8146778C49}"/>
                  </a:ext>
                </a:extLst>
              </p:cNvPr>
              <p:cNvSpPr txBox="1"/>
              <p:nvPr/>
            </p:nvSpPr>
            <p:spPr>
              <a:xfrm>
                <a:off x="70818" y="2958688"/>
                <a:ext cx="1486740" cy="584775"/>
              </a:xfrm>
              <a:prstGeom prst="rect">
                <a:avLst/>
              </a:prstGeom>
              <a:noFill/>
            </p:spPr>
            <p:txBody>
              <a:bodyPr wrap="square" rtlCol="0">
                <a:spAutoFit/>
              </a:bodyPr>
              <a:lstStyle/>
              <a:p>
                <a:pPr algn="ctr"/>
                <a:r>
                  <a:rPr lang="en-US" sz="1600">
                    <a:latin typeface="Montserrat" panose="00000500000000000000" pitchFamily="2" charset="0"/>
                  </a:rPr>
                  <a:t>Roche Infinity POC</a:t>
                </a:r>
                <a:endParaRPr lang="en-GB" sz="1600">
                  <a:latin typeface="Montserrat" panose="00000500000000000000" pitchFamily="2" charset="0"/>
                </a:endParaRPr>
              </a:p>
            </p:txBody>
          </p:sp>
        </p:grpSp>
        <p:grpSp>
          <p:nvGrpSpPr>
            <p:cNvPr id="11" name="Group 10">
              <a:extLst>
                <a:ext uri="{FF2B5EF4-FFF2-40B4-BE49-F238E27FC236}">
                  <a16:creationId xmlns:a16="http://schemas.microsoft.com/office/drawing/2014/main" id="{B2E6468F-D4DE-DA11-CA4F-48B30FB10140}"/>
                </a:ext>
              </a:extLst>
            </p:cNvPr>
            <p:cNvGrpSpPr/>
            <p:nvPr/>
          </p:nvGrpSpPr>
          <p:grpSpPr>
            <a:xfrm>
              <a:off x="5912308" y="1625872"/>
              <a:ext cx="3055270" cy="1334573"/>
              <a:chOff x="5912308" y="1625872"/>
              <a:chExt cx="3055270" cy="1334573"/>
            </a:xfrm>
          </p:grpSpPr>
          <p:sp>
            <p:nvSpPr>
              <p:cNvPr id="17" name="Oval 16">
                <a:extLst>
                  <a:ext uri="{FF2B5EF4-FFF2-40B4-BE49-F238E27FC236}">
                    <a16:creationId xmlns:a16="http://schemas.microsoft.com/office/drawing/2014/main" id="{07EFB270-D27B-5ED6-6262-D3881FBA99F4}"/>
                  </a:ext>
                </a:extLst>
              </p:cNvPr>
              <p:cNvSpPr/>
              <p:nvPr/>
            </p:nvSpPr>
            <p:spPr>
              <a:xfrm>
                <a:off x="6433642" y="1729933"/>
                <a:ext cx="1030013" cy="1030013"/>
              </a:xfrm>
              <a:prstGeom prst="ellipse">
                <a:avLst/>
              </a:prstGeom>
              <a:solidFill>
                <a:schemeClr val="bg1"/>
              </a:solidFill>
              <a:ln w="41275">
                <a:solidFill>
                  <a:srgbClr val="009FE3"/>
                </a:solidFill>
              </a:ln>
              <a:effectLst>
                <a:glow>
                  <a:schemeClr val="accent1">
                    <a:alpha val="23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chemeClr val="tx1"/>
                  </a:solidFill>
                  <a:latin typeface="Montserrat" panose="00000500000000000000" pitchFamily="2" charset="0"/>
                </a:endParaRPr>
              </a:p>
            </p:txBody>
          </p:sp>
          <p:sp>
            <p:nvSpPr>
              <p:cNvPr id="18" name="TextBox 17">
                <a:extLst>
                  <a:ext uri="{FF2B5EF4-FFF2-40B4-BE49-F238E27FC236}">
                    <a16:creationId xmlns:a16="http://schemas.microsoft.com/office/drawing/2014/main" id="{64055BCD-C74E-7D7D-8037-E1791DEC18F2}"/>
                  </a:ext>
                </a:extLst>
              </p:cNvPr>
              <p:cNvSpPr txBox="1"/>
              <p:nvPr/>
            </p:nvSpPr>
            <p:spPr>
              <a:xfrm>
                <a:off x="7480838" y="1625872"/>
                <a:ext cx="1486740" cy="584775"/>
              </a:xfrm>
              <a:prstGeom prst="rect">
                <a:avLst/>
              </a:prstGeom>
              <a:noFill/>
            </p:spPr>
            <p:txBody>
              <a:bodyPr wrap="square" rtlCol="0">
                <a:spAutoFit/>
              </a:bodyPr>
              <a:lstStyle/>
              <a:p>
                <a:pPr algn="ctr"/>
                <a:r>
                  <a:rPr lang="en-US" sz="1600">
                    <a:latin typeface="Montserrat" panose="00000500000000000000" pitchFamily="2" charset="0"/>
                  </a:rPr>
                  <a:t>Radiometer AQURE</a:t>
                </a:r>
                <a:endParaRPr lang="en-GB" sz="1600">
                  <a:latin typeface="Montserrat" panose="00000500000000000000" pitchFamily="2" charset="0"/>
                </a:endParaRPr>
              </a:p>
            </p:txBody>
          </p:sp>
          <p:sp>
            <p:nvSpPr>
              <p:cNvPr id="21" name="Rectangle: Rounded Corners 20">
                <a:extLst>
                  <a:ext uri="{FF2B5EF4-FFF2-40B4-BE49-F238E27FC236}">
                    <a16:creationId xmlns:a16="http://schemas.microsoft.com/office/drawing/2014/main" id="{F59D8116-C979-82EA-9A25-71877BF76485}"/>
                  </a:ext>
                </a:extLst>
              </p:cNvPr>
              <p:cNvSpPr/>
              <p:nvPr/>
            </p:nvSpPr>
            <p:spPr>
              <a:xfrm rot="18982122">
                <a:off x="5912308" y="2914726"/>
                <a:ext cx="602165" cy="45719"/>
              </a:xfrm>
              <a:prstGeom prst="roundRect">
                <a:avLst/>
              </a:prstGeom>
              <a:solidFill>
                <a:srgbClr val="009FE3"/>
              </a:solidFill>
              <a:ln>
                <a:solidFill>
                  <a:srgbClr val="003341"/>
                </a:solidFill>
              </a:ln>
              <a:effectLst>
                <a:glow rad="63500">
                  <a:schemeClr val="accent1">
                    <a:alpha val="24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12" descr="Prevention &amp; Management of Pressure Injuries from Respiratory Devices ...">
                <a:extLst>
                  <a:ext uri="{FF2B5EF4-FFF2-40B4-BE49-F238E27FC236}">
                    <a16:creationId xmlns:a16="http://schemas.microsoft.com/office/drawing/2014/main" id="{4443F4DE-BF65-5B81-1ADE-D0444482DC8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9821" t="-11178"/>
              <a:stretch/>
            </p:blipFill>
            <p:spPr bwMode="auto">
              <a:xfrm>
                <a:off x="6492397" y="1921425"/>
                <a:ext cx="800116" cy="605582"/>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498637FC-CA39-9DC6-53B2-CAAD8B160A20}"/>
                  </a:ext>
                </a:extLst>
              </p:cNvPr>
              <p:cNvCxnSpPr>
                <a:cxnSpLocks/>
              </p:cNvCxnSpPr>
              <p:nvPr/>
            </p:nvCxnSpPr>
            <p:spPr>
              <a:xfrm>
                <a:off x="7480838" y="2212213"/>
                <a:ext cx="1245744" cy="0"/>
              </a:xfrm>
              <a:prstGeom prst="line">
                <a:avLst/>
              </a:prstGeom>
              <a:ln>
                <a:solidFill>
                  <a:srgbClr val="00B0F0"/>
                </a:solidFill>
              </a:ln>
              <a:effectLst>
                <a:glow>
                  <a:schemeClr val="accent1">
                    <a:alpha val="22000"/>
                  </a:schemeClr>
                </a:glow>
              </a:effectLst>
            </p:spPr>
            <p:style>
              <a:lnRef idx="3">
                <a:schemeClr val="accent1"/>
              </a:lnRef>
              <a:fillRef idx="0">
                <a:schemeClr val="accent1"/>
              </a:fillRef>
              <a:effectRef idx="2">
                <a:schemeClr val="accent1"/>
              </a:effectRef>
              <a:fontRef idx="minor">
                <a:schemeClr val="tx1"/>
              </a:fontRef>
            </p:style>
          </p:cxnSp>
        </p:grpSp>
      </p:grpSp>
    </p:spTree>
    <p:extLst>
      <p:ext uri="{BB962C8B-B14F-4D97-AF65-F5344CB8AC3E}">
        <p14:creationId xmlns:p14="http://schemas.microsoft.com/office/powerpoint/2010/main" val="302391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EA065-6565-69C2-2B30-989F4571D8D7}"/>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A2EA9E52-B112-6F27-5617-D9ED1E0F986E}"/>
              </a:ext>
            </a:extLst>
          </p:cNvPr>
          <p:cNvSpPr txBox="1"/>
          <p:nvPr/>
        </p:nvSpPr>
        <p:spPr>
          <a:xfrm>
            <a:off x="358416" y="226008"/>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OUR SOLUTION</a:t>
            </a:r>
          </a:p>
        </p:txBody>
      </p:sp>
      <p:sp>
        <p:nvSpPr>
          <p:cNvPr id="8" name="TextBox 7">
            <a:extLst>
              <a:ext uri="{FF2B5EF4-FFF2-40B4-BE49-F238E27FC236}">
                <a16:creationId xmlns:a16="http://schemas.microsoft.com/office/drawing/2014/main" id="{A07948D1-2773-11E5-E6F0-308CCFB18983}"/>
              </a:ext>
            </a:extLst>
          </p:cNvPr>
          <p:cNvSpPr txBox="1"/>
          <p:nvPr/>
        </p:nvSpPr>
        <p:spPr>
          <a:xfrm>
            <a:off x="352348" y="676645"/>
            <a:ext cx="9148844" cy="492443"/>
          </a:xfrm>
          <a:prstGeom prst="rect">
            <a:avLst/>
          </a:prstGeom>
          <a:noFill/>
        </p:spPr>
        <p:txBody>
          <a:bodyPr wrap="square" lIns="0" tIns="0" rIns="0" bIns="0" rtlCol="0" anchor="t">
            <a:spAutoFit/>
          </a:bodyPr>
          <a:lstStyle/>
          <a:p>
            <a:pPr defTabSz="1219170"/>
            <a:r>
              <a:rPr lang="en-GB" sz="3200" b="1" err="1">
                <a:solidFill>
                  <a:srgbClr val="003341"/>
                </a:solidFill>
                <a:latin typeface="Montserrat"/>
              </a:rPr>
              <a:t>Genedrive</a:t>
            </a:r>
            <a:r>
              <a:rPr lang="en-GB" sz="3200" b="1" baseline="30000">
                <a:solidFill>
                  <a:srgbClr val="003341"/>
                </a:solidFill>
                <a:latin typeface="Montserrat"/>
              </a:rPr>
              <a:t>®</a:t>
            </a:r>
            <a:r>
              <a:rPr lang="en-GB" sz="3200" b="1">
                <a:solidFill>
                  <a:srgbClr val="003341"/>
                </a:solidFill>
                <a:latin typeface="Montserrat"/>
              </a:rPr>
              <a:t> Technology</a:t>
            </a:r>
          </a:p>
        </p:txBody>
      </p:sp>
      <p:sp>
        <p:nvSpPr>
          <p:cNvPr id="12" name="Content Placeholder 3">
            <a:extLst>
              <a:ext uri="{FF2B5EF4-FFF2-40B4-BE49-F238E27FC236}">
                <a16:creationId xmlns:a16="http://schemas.microsoft.com/office/drawing/2014/main" id="{1EC87451-0C29-06FC-201F-CC6DBE1FD8B0}"/>
              </a:ext>
            </a:extLst>
          </p:cNvPr>
          <p:cNvSpPr txBox="1">
            <a:spLocks/>
          </p:cNvSpPr>
          <p:nvPr/>
        </p:nvSpPr>
        <p:spPr>
          <a:xfrm>
            <a:off x="2277904" y="1594504"/>
            <a:ext cx="7439674" cy="4608341"/>
          </a:xfrm>
          <a:prstGeom prst="rect">
            <a:avLst/>
          </a:prstGeom>
        </p:spPr>
        <p:txBody>
          <a:bodyPr vert="horz" lIns="91440" tIns="45720" rIns="91440" bIns="45720" rtlCol="0">
            <a:noAutofit/>
          </a:bodyPr>
          <a:lstStyle>
            <a:lvl1pPr marL="128587" indent="-128587" algn="l" defTabSz="514347" rtl="0" eaLnBrk="1" latinLnBrk="0" hangingPunct="1">
              <a:lnSpc>
                <a:spcPct val="90000"/>
              </a:lnSpc>
              <a:spcBef>
                <a:spcPts val="563"/>
              </a:spcBef>
              <a:buFont typeface="Arial" panose="020B0604020202020204" pitchFamily="34" charset="0"/>
              <a:buChar char="•"/>
              <a:defRPr sz="1575" b="0" i="0" kern="1200">
                <a:solidFill>
                  <a:schemeClr val="tx1"/>
                </a:solidFill>
                <a:latin typeface="Poppins Light" pitchFamily="2" charset="77"/>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350" b="0" i="0" kern="1200">
                <a:solidFill>
                  <a:schemeClr val="tx1"/>
                </a:solidFill>
                <a:latin typeface="Poppins Light" pitchFamily="2" charset="77"/>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125" b="0" i="0" kern="1200">
                <a:solidFill>
                  <a:schemeClr val="tx1"/>
                </a:solidFill>
                <a:latin typeface="Poppins Light" pitchFamily="2" charset="77"/>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50000"/>
              </a:lnSpc>
              <a:buNone/>
            </a:pPr>
            <a:r>
              <a:rPr lang="en-US" sz="1600" b="0" dirty="0">
                <a:solidFill>
                  <a:srgbClr val="003341"/>
                </a:solidFill>
                <a:latin typeface="Metropolis Light"/>
                <a:cs typeface="Calibri" panose="020F0502020204030204" pitchFamily="34" charset="0"/>
              </a:rPr>
              <a:t>The </a:t>
            </a:r>
            <a:r>
              <a:rPr lang="en-US" sz="1600" b="0" dirty="0" err="1">
                <a:solidFill>
                  <a:srgbClr val="003341"/>
                </a:solidFill>
                <a:latin typeface="Metropolis Light"/>
                <a:cs typeface="Calibri" panose="020F0502020204030204" pitchFamily="34" charset="0"/>
              </a:rPr>
              <a:t>Genedrive</a:t>
            </a:r>
            <a:r>
              <a:rPr lang="en-US" sz="1600" b="0" dirty="0">
                <a:solidFill>
                  <a:srgbClr val="003341"/>
                </a:solidFill>
                <a:latin typeface="Metropolis Light"/>
                <a:cs typeface="Calibri" panose="020F0502020204030204" pitchFamily="34" charset="0"/>
              </a:rPr>
              <a:t>® System is a rapid thermocycling point of care platform that is programmed to perform loop-mediated isothermal amplification (</a:t>
            </a:r>
            <a:r>
              <a:rPr lang="en-US" sz="1600" dirty="0">
                <a:solidFill>
                  <a:srgbClr val="003341"/>
                </a:solidFill>
                <a:latin typeface="Metropolis Light"/>
                <a:cs typeface="Calibri" panose="020F0502020204030204" pitchFamily="34" charset="0"/>
              </a:rPr>
              <a:t>LAMP</a:t>
            </a:r>
            <a:r>
              <a:rPr lang="en-US" sz="1600" b="0" dirty="0">
                <a:solidFill>
                  <a:srgbClr val="003341"/>
                </a:solidFill>
                <a:latin typeface="Metropolis Light"/>
                <a:cs typeface="Calibri" panose="020F0502020204030204" pitchFamily="34" charset="0"/>
              </a:rPr>
              <a:t>), using human buccal cell samples, combined with </a:t>
            </a:r>
            <a:r>
              <a:rPr lang="en-US" sz="1600" b="0" dirty="0" err="1">
                <a:solidFill>
                  <a:srgbClr val="003341"/>
                </a:solidFill>
                <a:latin typeface="Metropolis Light"/>
                <a:cs typeface="Calibri" panose="020F0502020204030204" pitchFamily="34" charset="0"/>
              </a:rPr>
              <a:t>lyophilised</a:t>
            </a:r>
            <a:r>
              <a:rPr lang="en-US" sz="1600" b="0" dirty="0">
                <a:solidFill>
                  <a:srgbClr val="003341"/>
                </a:solidFill>
                <a:latin typeface="Metropolis Light"/>
                <a:cs typeface="Calibri" panose="020F0502020204030204" pitchFamily="34" charset="0"/>
              </a:rPr>
              <a:t> test reagents, which are heated to a constant temperature, to allow rapid amplification of target genetic material </a:t>
            </a:r>
          </a:p>
          <a:p>
            <a:pPr marL="0" indent="0">
              <a:lnSpc>
                <a:spcPct val="150000"/>
              </a:lnSpc>
              <a:buNone/>
            </a:pPr>
            <a:endParaRPr lang="en-US" sz="1600" b="0" dirty="0">
              <a:solidFill>
                <a:srgbClr val="003341"/>
              </a:solidFill>
              <a:latin typeface="Metropolis Light"/>
              <a:cs typeface="Calibri" panose="020F0502020204030204" pitchFamily="34" charset="0"/>
            </a:endParaRPr>
          </a:p>
          <a:p>
            <a:pPr marL="0" indent="0">
              <a:lnSpc>
                <a:spcPct val="150000"/>
              </a:lnSpc>
              <a:buNone/>
            </a:pPr>
            <a:r>
              <a:rPr lang="en-US" sz="1600" b="0" dirty="0">
                <a:solidFill>
                  <a:srgbClr val="003341"/>
                </a:solidFill>
                <a:latin typeface="Metropolis Light"/>
                <a:cs typeface="Calibri" panose="020F0502020204030204" pitchFamily="34" charset="0"/>
              </a:rPr>
              <a:t>Following amplification of genetic material, fluorescent differences are detected and reported by the </a:t>
            </a:r>
            <a:r>
              <a:rPr lang="en-US" sz="1600" b="0" dirty="0" err="1">
                <a:solidFill>
                  <a:srgbClr val="003341"/>
                </a:solidFill>
                <a:latin typeface="Metropolis Light"/>
                <a:cs typeface="Calibri" panose="020F0502020204030204" pitchFamily="34" charset="0"/>
              </a:rPr>
              <a:t>Genedrive</a:t>
            </a:r>
            <a:r>
              <a:rPr lang="en-US" sz="1600" b="0" dirty="0">
                <a:solidFill>
                  <a:srgbClr val="003341"/>
                </a:solidFill>
                <a:latin typeface="Metropolis Light"/>
                <a:cs typeface="Calibri" panose="020F0502020204030204" pitchFamily="34" charset="0"/>
              </a:rPr>
              <a:t>® System</a:t>
            </a:r>
          </a:p>
          <a:p>
            <a:pPr marL="0" indent="0">
              <a:lnSpc>
                <a:spcPct val="150000"/>
              </a:lnSpc>
              <a:buNone/>
            </a:pPr>
            <a:endParaRPr lang="en-US" sz="1600" b="0" dirty="0">
              <a:solidFill>
                <a:srgbClr val="003341"/>
              </a:solidFill>
              <a:latin typeface="Metropolis Light"/>
              <a:cs typeface="Calibri" panose="020F0502020204030204" pitchFamily="34" charset="0"/>
            </a:endParaRPr>
          </a:p>
          <a:p>
            <a:pPr marL="0" indent="0">
              <a:lnSpc>
                <a:spcPct val="150000"/>
              </a:lnSpc>
              <a:buNone/>
            </a:pPr>
            <a:r>
              <a:rPr lang="en-US" sz="1600" b="0" dirty="0">
                <a:solidFill>
                  <a:srgbClr val="003341"/>
                </a:solidFill>
                <a:latin typeface="Metropolis Light"/>
                <a:cs typeface="Calibri" panose="020F0502020204030204" pitchFamily="34" charset="0"/>
              </a:rPr>
              <a:t>The fluorescence differences, identify whether the MT-RNR1 m.1555A&gt;G gene variant is present or not, within a clinically actionable timeframe</a:t>
            </a:r>
          </a:p>
        </p:txBody>
      </p:sp>
      <p:pic>
        <p:nvPicPr>
          <p:cNvPr id="13" name="Picture 12" descr="A close-up of a baby&#10;&#10;Description automatically generated">
            <a:extLst>
              <a:ext uri="{FF2B5EF4-FFF2-40B4-BE49-F238E27FC236}">
                <a16:creationId xmlns:a16="http://schemas.microsoft.com/office/drawing/2014/main" id="{9E7040ED-AF05-AF8E-DF16-072DF1D1D6F8}"/>
              </a:ext>
            </a:extLst>
          </p:cNvPr>
          <p:cNvPicPr>
            <a:picLocks noChangeAspect="1"/>
          </p:cNvPicPr>
          <p:nvPr/>
        </p:nvPicPr>
        <p:blipFill>
          <a:blip r:embed="rId3">
            <a:extLst>
              <a:ext uri="{28A0092B-C50C-407E-A947-70E740481C1C}">
                <a14:useLocalDpi xmlns:a14="http://schemas.microsoft.com/office/drawing/2010/main" val="0"/>
              </a:ext>
            </a:extLst>
          </a:blip>
          <a:srcRect l="9720" t="10987" r="9116" b="10986"/>
          <a:stretch/>
        </p:blipFill>
        <p:spPr>
          <a:xfrm>
            <a:off x="541100" y="1559953"/>
            <a:ext cx="1582307" cy="1346691"/>
          </a:xfrm>
          <a:prstGeom prst="rect">
            <a:avLst/>
          </a:prstGeom>
        </p:spPr>
      </p:pic>
      <p:pic>
        <p:nvPicPr>
          <p:cNvPr id="14" name="Picture 2">
            <a:extLst>
              <a:ext uri="{FF2B5EF4-FFF2-40B4-BE49-F238E27FC236}">
                <a16:creationId xmlns:a16="http://schemas.microsoft.com/office/drawing/2014/main" id="{78F81CE4-89A9-DCBC-411B-6555C6BB47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12" y="4994871"/>
            <a:ext cx="1272975" cy="12884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white box with a red circle and a white sign&#10;&#10;Description automatically generated with medium confidence">
            <a:extLst>
              <a:ext uri="{FF2B5EF4-FFF2-40B4-BE49-F238E27FC236}">
                <a16:creationId xmlns:a16="http://schemas.microsoft.com/office/drawing/2014/main" id="{0B1477C6-910D-7A69-862C-5EDC98CEC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81" y="3175638"/>
            <a:ext cx="1582306" cy="1582306"/>
          </a:xfrm>
          <a:prstGeom prst="rect">
            <a:avLst/>
          </a:prstGeom>
        </p:spPr>
      </p:pic>
    </p:spTree>
    <p:extLst>
      <p:ext uri="{BB962C8B-B14F-4D97-AF65-F5344CB8AC3E}">
        <p14:creationId xmlns:p14="http://schemas.microsoft.com/office/powerpoint/2010/main" val="2753764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95BA8-2A0F-8ADB-15D5-4ADD0E8F0265}"/>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1E98E29A-F07B-7370-B5A9-45EF54D304EB}"/>
              </a:ext>
            </a:extLst>
          </p:cNvPr>
          <p:cNvSpPr txBox="1"/>
          <p:nvPr/>
        </p:nvSpPr>
        <p:spPr>
          <a:xfrm>
            <a:off x="358416" y="226008"/>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OUR SOLUTION</a:t>
            </a:r>
          </a:p>
        </p:txBody>
      </p:sp>
      <p:sp>
        <p:nvSpPr>
          <p:cNvPr id="2" name="TextBox 1">
            <a:extLst>
              <a:ext uri="{FF2B5EF4-FFF2-40B4-BE49-F238E27FC236}">
                <a16:creationId xmlns:a16="http://schemas.microsoft.com/office/drawing/2014/main" id="{94416D97-FB94-23D4-E8CD-0CE07529BD35}"/>
              </a:ext>
            </a:extLst>
          </p:cNvPr>
          <p:cNvSpPr txBox="1"/>
          <p:nvPr/>
        </p:nvSpPr>
        <p:spPr>
          <a:xfrm>
            <a:off x="352348" y="676645"/>
            <a:ext cx="9148844" cy="492443"/>
          </a:xfrm>
          <a:prstGeom prst="rect">
            <a:avLst/>
          </a:prstGeom>
          <a:noFill/>
        </p:spPr>
        <p:txBody>
          <a:bodyPr wrap="square" lIns="0" tIns="0" rIns="0" bIns="0" rtlCol="0" anchor="t">
            <a:spAutoFit/>
          </a:bodyPr>
          <a:lstStyle/>
          <a:p>
            <a:pPr defTabSz="1219170"/>
            <a:r>
              <a:rPr lang="en-GB" sz="3200" b="1">
                <a:solidFill>
                  <a:srgbClr val="003341"/>
                </a:solidFill>
                <a:latin typeface="Montserrat"/>
              </a:rPr>
              <a:t>Performance Data</a:t>
            </a:r>
          </a:p>
        </p:txBody>
      </p:sp>
      <p:graphicFrame>
        <p:nvGraphicFramePr>
          <p:cNvPr id="3" name="Table 6">
            <a:extLst>
              <a:ext uri="{FF2B5EF4-FFF2-40B4-BE49-F238E27FC236}">
                <a16:creationId xmlns:a16="http://schemas.microsoft.com/office/drawing/2014/main" id="{18908D70-618E-8B7A-6CE4-865D006DE581}"/>
              </a:ext>
            </a:extLst>
          </p:cNvPr>
          <p:cNvGraphicFramePr>
            <a:graphicFrameLocks noGrp="1"/>
          </p:cNvGraphicFramePr>
          <p:nvPr>
            <p:extLst>
              <p:ext uri="{D42A27DB-BD31-4B8C-83A1-F6EECF244321}">
                <p14:modId xmlns:p14="http://schemas.microsoft.com/office/powerpoint/2010/main" val="2626483076"/>
              </p:ext>
            </p:extLst>
          </p:nvPr>
        </p:nvGraphicFramePr>
        <p:xfrm>
          <a:off x="465950" y="2676344"/>
          <a:ext cx="7704214" cy="2082018"/>
        </p:xfrm>
        <a:graphic>
          <a:graphicData uri="http://schemas.openxmlformats.org/drawingml/2006/table">
            <a:tbl>
              <a:tblPr firstRow="1" bandRow="1">
                <a:tableStyleId>{5C22544A-7EE6-4342-B048-85BDC9FD1C3A}</a:tableStyleId>
              </a:tblPr>
              <a:tblGrid>
                <a:gridCol w="1847672">
                  <a:extLst>
                    <a:ext uri="{9D8B030D-6E8A-4147-A177-3AD203B41FA5}">
                      <a16:colId xmlns:a16="http://schemas.microsoft.com/office/drawing/2014/main" val="3222593454"/>
                    </a:ext>
                  </a:extLst>
                </a:gridCol>
                <a:gridCol w="1605775">
                  <a:extLst>
                    <a:ext uri="{9D8B030D-6E8A-4147-A177-3AD203B41FA5}">
                      <a16:colId xmlns:a16="http://schemas.microsoft.com/office/drawing/2014/main" val="3483885250"/>
                    </a:ext>
                  </a:extLst>
                </a:gridCol>
                <a:gridCol w="1235212">
                  <a:extLst>
                    <a:ext uri="{9D8B030D-6E8A-4147-A177-3AD203B41FA5}">
                      <a16:colId xmlns:a16="http://schemas.microsoft.com/office/drawing/2014/main" val="1112694564"/>
                    </a:ext>
                  </a:extLst>
                </a:gridCol>
                <a:gridCol w="1719004">
                  <a:extLst>
                    <a:ext uri="{9D8B030D-6E8A-4147-A177-3AD203B41FA5}">
                      <a16:colId xmlns:a16="http://schemas.microsoft.com/office/drawing/2014/main" val="1583912039"/>
                    </a:ext>
                  </a:extLst>
                </a:gridCol>
                <a:gridCol w="1296551">
                  <a:extLst>
                    <a:ext uri="{9D8B030D-6E8A-4147-A177-3AD203B41FA5}">
                      <a16:colId xmlns:a16="http://schemas.microsoft.com/office/drawing/2014/main" val="3347430972"/>
                    </a:ext>
                  </a:extLst>
                </a:gridCol>
              </a:tblGrid>
              <a:tr h="984738">
                <a:tc>
                  <a:txBody>
                    <a:bodyPr/>
                    <a:lstStyle/>
                    <a:p>
                      <a:endParaRPr lang="en-GB" sz="1300"/>
                    </a:p>
                  </a:txBody>
                  <a:tcPr marL="84406" marR="84406" marT="42203" marB="42203">
                    <a:solidFill>
                      <a:srgbClr val="009BA4"/>
                    </a:solidFill>
                  </a:tcPr>
                </a:tc>
                <a:tc>
                  <a:txBody>
                    <a:bodyPr/>
                    <a:lstStyle/>
                    <a:p>
                      <a:r>
                        <a:rPr lang="en-US" sz="1500">
                          <a:latin typeface="Calibri" panose="020F0502020204030204" pitchFamily="34" charset="0"/>
                          <a:cs typeface="Calibri" panose="020F0502020204030204" pitchFamily="34" charset="0"/>
                        </a:rPr>
                        <a:t>Positive </a:t>
                      </a:r>
                    </a:p>
                    <a:p>
                      <a:r>
                        <a:rPr lang="en-US" sz="1500">
                          <a:latin typeface="Calibri" panose="020F0502020204030204" pitchFamily="34" charset="0"/>
                          <a:cs typeface="Calibri" panose="020F0502020204030204" pitchFamily="34" charset="0"/>
                        </a:rPr>
                        <a:t>(Has the MT-RNR1 gene variant)</a:t>
                      </a:r>
                      <a:endParaRPr lang="en-GB" sz="1500">
                        <a:latin typeface="Calibri" panose="020F0502020204030204" pitchFamily="34" charset="0"/>
                        <a:cs typeface="Calibri" panose="020F0502020204030204" pitchFamily="34" charset="0"/>
                      </a:endParaRPr>
                    </a:p>
                  </a:txBody>
                  <a:tcPr marL="84406" marR="84406" marT="42203" marB="42203">
                    <a:solidFill>
                      <a:srgbClr val="009BA4"/>
                    </a:solidFill>
                  </a:tcPr>
                </a:tc>
                <a:tc>
                  <a:txBody>
                    <a:bodyPr/>
                    <a:lstStyle/>
                    <a:p>
                      <a:r>
                        <a:rPr lang="en-US" sz="1500">
                          <a:latin typeface="Calibri" panose="020F0502020204030204" pitchFamily="34" charset="0"/>
                          <a:cs typeface="Calibri" panose="020F0502020204030204" pitchFamily="34" charset="0"/>
                        </a:rPr>
                        <a:t>False Positives</a:t>
                      </a:r>
                      <a:endParaRPr lang="en-GB" sz="1500">
                        <a:latin typeface="Calibri" panose="020F0502020204030204" pitchFamily="34" charset="0"/>
                        <a:cs typeface="Calibri" panose="020F0502020204030204" pitchFamily="34" charset="0"/>
                      </a:endParaRPr>
                    </a:p>
                  </a:txBody>
                  <a:tcPr marL="84406" marR="84406" marT="42203" marB="42203">
                    <a:solidFill>
                      <a:srgbClr val="009BA4"/>
                    </a:solidFill>
                  </a:tcPr>
                </a:tc>
                <a:tc>
                  <a:txBody>
                    <a:bodyPr/>
                    <a:lstStyle/>
                    <a:p>
                      <a:r>
                        <a:rPr lang="en-US" sz="1500">
                          <a:latin typeface="Calibri" panose="020F0502020204030204" pitchFamily="34" charset="0"/>
                          <a:cs typeface="Calibri" panose="020F0502020204030204" pitchFamily="34" charset="0"/>
                        </a:rPr>
                        <a:t>Negative</a:t>
                      </a:r>
                    </a:p>
                    <a:p>
                      <a:r>
                        <a:rPr lang="en-US" sz="1500">
                          <a:latin typeface="Calibri" panose="020F0502020204030204" pitchFamily="34" charset="0"/>
                          <a:cs typeface="Calibri" panose="020F0502020204030204" pitchFamily="34" charset="0"/>
                        </a:rPr>
                        <a:t>(Does not have</a:t>
                      </a:r>
                      <a:r>
                        <a:rPr lang="en-US" sz="1500" baseline="0">
                          <a:latin typeface="Calibri" panose="020F0502020204030204" pitchFamily="34" charset="0"/>
                          <a:cs typeface="Calibri" panose="020F0502020204030204" pitchFamily="34" charset="0"/>
                        </a:rPr>
                        <a:t> </a:t>
                      </a:r>
                      <a:r>
                        <a:rPr lang="en-US" sz="1500">
                          <a:latin typeface="Calibri" panose="020F0502020204030204" pitchFamily="34" charset="0"/>
                          <a:cs typeface="Calibri" panose="020F0502020204030204" pitchFamily="34" charset="0"/>
                        </a:rPr>
                        <a:t>the </a:t>
                      </a:r>
                    </a:p>
                    <a:p>
                      <a:r>
                        <a:rPr lang="en-US" sz="1500">
                          <a:latin typeface="Calibri" panose="020F0502020204030204" pitchFamily="34" charset="0"/>
                          <a:cs typeface="Calibri" panose="020F0502020204030204" pitchFamily="34" charset="0"/>
                        </a:rPr>
                        <a:t>MT-RNR1 gene variant) </a:t>
                      </a:r>
                      <a:endParaRPr lang="en-GB" sz="1500">
                        <a:latin typeface="Calibri" panose="020F0502020204030204" pitchFamily="34" charset="0"/>
                        <a:cs typeface="Calibri" panose="020F0502020204030204" pitchFamily="34" charset="0"/>
                      </a:endParaRPr>
                    </a:p>
                  </a:txBody>
                  <a:tcPr marL="84406" marR="84406" marT="42203" marB="42203">
                    <a:solidFill>
                      <a:srgbClr val="009BA4"/>
                    </a:solidFill>
                  </a:tcPr>
                </a:tc>
                <a:tc>
                  <a:txBody>
                    <a:bodyPr/>
                    <a:lstStyle/>
                    <a:p>
                      <a:r>
                        <a:rPr lang="en-US" sz="1500">
                          <a:latin typeface="Calibri" panose="020F0502020204030204" pitchFamily="34" charset="0"/>
                          <a:cs typeface="Calibri" panose="020F0502020204030204" pitchFamily="34" charset="0"/>
                        </a:rPr>
                        <a:t>False Negatives</a:t>
                      </a:r>
                      <a:endParaRPr lang="en-GB" sz="1500">
                        <a:latin typeface="Calibri" panose="020F0502020204030204" pitchFamily="34" charset="0"/>
                        <a:cs typeface="Calibri" panose="020F0502020204030204" pitchFamily="34" charset="0"/>
                      </a:endParaRPr>
                    </a:p>
                  </a:txBody>
                  <a:tcPr marL="84406" marR="84406" marT="42203" marB="42203">
                    <a:solidFill>
                      <a:srgbClr val="009BA4"/>
                    </a:solidFill>
                  </a:tcPr>
                </a:tc>
                <a:extLst>
                  <a:ext uri="{0D108BD9-81ED-4DB2-BD59-A6C34878D82A}">
                    <a16:rowId xmlns:a16="http://schemas.microsoft.com/office/drawing/2014/main" val="501289913"/>
                  </a:ext>
                </a:extLst>
              </a:tr>
              <a:tr h="534572">
                <a:tc>
                  <a:txBody>
                    <a:bodyPr/>
                    <a:lstStyle/>
                    <a:p>
                      <a:r>
                        <a:rPr lang="en-US" sz="1500">
                          <a:latin typeface="Calibri" panose="020F0502020204030204" pitchFamily="34" charset="0"/>
                          <a:cs typeface="Calibri" panose="020F0502020204030204" pitchFamily="34" charset="0"/>
                        </a:rPr>
                        <a:t>Genedrive® System</a:t>
                      </a:r>
                    </a:p>
                    <a:p>
                      <a:r>
                        <a:rPr lang="en-US" sz="1500">
                          <a:latin typeface="Calibri" panose="020F0502020204030204" pitchFamily="34" charset="0"/>
                          <a:cs typeface="Calibri" panose="020F0502020204030204" pitchFamily="34" charset="0"/>
                        </a:rPr>
                        <a:t>Detected </a:t>
                      </a:r>
                      <a:endParaRPr lang="en-GB" sz="1500">
                        <a:latin typeface="Calibri" panose="020F0502020204030204" pitchFamily="34" charset="0"/>
                        <a:cs typeface="Calibri" panose="020F0502020204030204" pitchFamily="34" charset="0"/>
                      </a:endParaRPr>
                    </a:p>
                  </a:txBody>
                  <a:tcPr marL="84406" marR="84406" marT="42203" marB="42203"/>
                </a:tc>
                <a:tc>
                  <a:txBody>
                    <a:bodyPr/>
                    <a:lstStyle/>
                    <a:p>
                      <a:r>
                        <a:rPr lang="en-US" sz="1700">
                          <a:latin typeface="Calibri" panose="020F0502020204030204" pitchFamily="34" charset="0"/>
                          <a:cs typeface="Calibri" panose="020F0502020204030204" pitchFamily="34" charset="0"/>
                        </a:rPr>
                        <a:t>60</a:t>
                      </a:r>
                      <a:endParaRPr lang="en-GB" sz="1700">
                        <a:latin typeface="Calibri" panose="020F0502020204030204" pitchFamily="34" charset="0"/>
                        <a:cs typeface="Calibri" panose="020F0502020204030204" pitchFamily="34" charset="0"/>
                      </a:endParaRPr>
                    </a:p>
                  </a:txBody>
                  <a:tcPr marL="84406" marR="84406" marT="42203" marB="42203"/>
                </a:tc>
                <a:tc>
                  <a:txBody>
                    <a:bodyPr/>
                    <a:lstStyle/>
                    <a:p>
                      <a:r>
                        <a:rPr lang="en-US" sz="1700">
                          <a:latin typeface="Calibri" panose="020F0502020204030204" pitchFamily="34" charset="0"/>
                          <a:cs typeface="Calibri" panose="020F0502020204030204" pitchFamily="34" charset="0"/>
                        </a:rPr>
                        <a:t>0</a:t>
                      </a:r>
                      <a:endParaRPr lang="en-GB" sz="1700">
                        <a:latin typeface="Calibri" panose="020F0502020204030204" pitchFamily="34" charset="0"/>
                        <a:cs typeface="Calibri" panose="020F0502020204030204" pitchFamily="34" charset="0"/>
                      </a:endParaRPr>
                    </a:p>
                  </a:txBody>
                  <a:tcPr marL="84406" marR="84406" marT="42203" marB="42203"/>
                </a:tc>
                <a:tc>
                  <a:txBody>
                    <a:bodyPr/>
                    <a:lstStyle/>
                    <a:p>
                      <a:r>
                        <a:rPr lang="en-US" sz="1700">
                          <a:latin typeface="Calibri" panose="020F0502020204030204" pitchFamily="34" charset="0"/>
                          <a:cs typeface="Calibri" panose="020F0502020204030204" pitchFamily="34" charset="0"/>
                        </a:rPr>
                        <a:t>244</a:t>
                      </a:r>
                      <a:endParaRPr lang="en-GB" sz="1700">
                        <a:latin typeface="Calibri" panose="020F0502020204030204" pitchFamily="34" charset="0"/>
                        <a:cs typeface="Calibri" panose="020F0502020204030204" pitchFamily="34" charset="0"/>
                      </a:endParaRPr>
                    </a:p>
                  </a:txBody>
                  <a:tcPr marL="84406" marR="84406" marT="42203" marB="42203"/>
                </a:tc>
                <a:tc>
                  <a:txBody>
                    <a:bodyPr/>
                    <a:lstStyle/>
                    <a:p>
                      <a:r>
                        <a:rPr lang="en-US" sz="1700">
                          <a:latin typeface="Calibri" panose="020F0502020204030204" pitchFamily="34" charset="0"/>
                          <a:cs typeface="Calibri" panose="020F0502020204030204" pitchFamily="34" charset="0"/>
                        </a:rPr>
                        <a:t>0</a:t>
                      </a:r>
                      <a:endParaRPr lang="en-GB" sz="1700">
                        <a:latin typeface="Calibri" panose="020F0502020204030204" pitchFamily="34" charset="0"/>
                        <a:cs typeface="Calibri" panose="020F0502020204030204" pitchFamily="34" charset="0"/>
                      </a:endParaRPr>
                    </a:p>
                  </a:txBody>
                  <a:tcPr marL="84406" marR="84406" marT="42203" marB="42203"/>
                </a:tc>
                <a:extLst>
                  <a:ext uri="{0D108BD9-81ED-4DB2-BD59-A6C34878D82A}">
                    <a16:rowId xmlns:a16="http://schemas.microsoft.com/office/drawing/2014/main" val="3242145888"/>
                  </a:ext>
                </a:extLst>
              </a:tr>
              <a:tr h="534572">
                <a:tc>
                  <a:txBody>
                    <a:bodyPr/>
                    <a:lstStyle/>
                    <a:p>
                      <a:r>
                        <a:rPr lang="en-US" sz="1500">
                          <a:latin typeface="Calibri" panose="020F0502020204030204" pitchFamily="34" charset="0"/>
                          <a:cs typeface="Calibri" panose="020F0502020204030204" pitchFamily="34" charset="0"/>
                        </a:rPr>
                        <a:t>Sanger Sequencing</a:t>
                      </a:r>
                    </a:p>
                    <a:p>
                      <a:r>
                        <a:rPr lang="en-US" sz="1500">
                          <a:latin typeface="Calibri" panose="020F0502020204030204" pitchFamily="34" charset="0"/>
                          <a:cs typeface="Calibri" panose="020F0502020204030204" pitchFamily="34" charset="0"/>
                        </a:rPr>
                        <a:t>Detected</a:t>
                      </a:r>
                      <a:endParaRPr lang="en-GB" sz="1500">
                        <a:latin typeface="Calibri" panose="020F0502020204030204" pitchFamily="34" charset="0"/>
                        <a:cs typeface="Calibri" panose="020F0502020204030204" pitchFamily="34" charset="0"/>
                      </a:endParaRPr>
                    </a:p>
                  </a:txBody>
                  <a:tcPr marL="84406" marR="84406" marT="42203" marB="42203"/>
                </a:tc>
                <a:tc>
                  <a:txBody>
                    <a:bodyPr/>
                    <a:lstStyle/>
                    <a:p>
                      <a:r>
                        <a:rPr lang="en-US" sz="1700">
                          <a:latin typeface="Calibri" panose="020F0502020204030204" pitchFamily="34" charset="0"/>
                          <a:cs typeface="Calibri" panose="020F0502020204030204" pitchFamily="34" charset="0"/>
                        </a:rPr>
                        <a:t>60</a:t>
                      </a:r>
                      <a:endParaRPr lang="en-GB" sz="1700">
                        <a:latin typeface="Calibri" panose="020F0502020204030204" pitchFamily="34" charset="0"/>
                        <a:cs typeface="Calibri" panose="020F0502020204030204" pitchFamily="34" charset="0"/>
                      </a:endParaRPr>
                    </a:p>
                  </a:txBody>
                  <a:tcPr marL="84406" marR="84406" marT="42203" marB="42203"/>
                </a:tc>
                <a:tc>
                  <a:txBody>
                    <a:bodyPr/>
                    <a:lstStyle/>
                    <a:p>
                      <a:r>
                        <a:rPr lang="en-US" sz="1700" dirty="0">
                          <a:latin typeface="Calibri" panose="020F0502020204030204" pitchFamily="34" charset="0"/>
                          <a:cs typeface="Calibri" panose="020F0502020204030204" pitchFamily="34" charset="0"/>
                        </a:rPr>
                        <a:t>0</a:t>
                      </a:r>
                      <a:endParaRPr lang="en-GB" sz="1700" dirty="0">
                        <a:latin typeface="Calibri" panose="020F0502020204030204" pitchFamily="34" charset="0"/>
                        <a:cs typeface="Calibri" panose="020F0502020204030204" pitchFamily="34" charset="0"/>
                      </a:endParaRPr>
                    </a:p>
                  </a:txBody>
                  <a:tcPr marL="84406" marR="84406" marT="42203" marB="42203"/>
                </a:tc>
                <a:tc>
                  <a:txBody>
                    <a:bodyPr/>
                    <a:lstStyle/>
                    <a:p>
                      <a:r>
                        <a:rPr lang="en-US" sz="1700">
                          <a:latin typeface="Calibri" panose="020F0502020204030204" pitchFamily="34" charset="0"/>
                          <a:cs typeface="Calibri" panose="020F0502020204030204" pitchFamily="34" charset="0"/>
                        </a:rPr>
                        <a:t>244</a:t>
                      </a:r>
                      <a:endParaRPr lang="en-GB" sz="1700">
                        <a:latin typeface="Calibri" panose="020F0502020204030204" pitchFamily="34" charset="0"/>
                        <a:cs typeface="Calibri" panose="020F0502020204030204" pitchFamily="34" charset="0"/>
                      </a:endParaRPr>
                    </a:p>
                  </a:txBody>
                  <a:tcPr marL="84406" marR="84406" marT="42203" marB="42203"/>
                </a:tc>
                <a:tc>
                  <a:txBody>
                    <a:bodyPr/>
                    <a:lstStyle/>
                    <a:p>
                      <a:r>
                        <a:rPr lang="en-US" sz="1700" dirty="0">
                          <a:latin typeface="Calibri" panose="020F0502020204030204" pitchFamily="34" charset="0"/>
                          <a:cs typeface="Calibri" panose="020F0502020204030204" pitchFamily="34" charset="0"/>
                        </a:rPr>
                        <a:t>0</a:t>
                      </a:r>
                      <a:endParaRPr lang="en-GB" sz="1700" dirty="0">
                        <a:latin typeface="Calibri" panose="020F0502020204030204" pitchFamily="34" charset="0"/>
                        <a:cs typeface="Calibri" panose="020F0502020204030204" pitchFamily="34" charset="0"/>
                      </a:endParaRPr>
                    </a:p>
                  </a:txBody>
                  <a:tcPr marL="84406" marR="84406" marT="42203" marB="42203"/>
                </a:tc>
                <a:extLst>
                  <a:ext uri="{0D108BD9-81ED-4DB2-BD59-A6C34878D82A}">
                    <a16:rowId xmlns:a16="http://schemas.microsoft.com/office/drawing/2014/main" val="3366708946"/>
                  </a:ext>
                </a:extLst>
              </a:tr>
            </a:tbl>
          </a:graphicData>
        </a:graphic>
      </p:graphicFrame>
      <p:sp>
        <p:nvSpPr>
          <p:cNvPr id="4" name="Text Placeholder 2">
            <a:extLst>
              <a:ext uri="{FF2B5EF4-FFF2-40B4-BE49-F238E27FC236}">
                <a16:creationId xmlns:a16="http://schemas.microsoft.com/office/drawing/2014/main" id="{B4D52AA3-8FB0-0CFE-F438-69CC41996513}"/>
              </a:ext>
            </a:extLst>
          </p:cNvPr>
          <p:cNvSpPr txBox="1">
            <a:spLocks/>
          </p:cNvSpPr>
          <p:nvPr/>
        </p:nvSpPr>
        <p:spPr>
          <a:xfrm>
            <a:off x="347633" y="1612376"/>
            <a:ext cx="9378258" cy="661234"/>
          </a:xfrm>
          <a:prstGeom prst="rect">
            <a:avLst/>
          </a:prstGeom>
        </p:spPr>
        <p:txBody>
          <a:bodyPr/>
          <a:lstStyle>
            <a:lvl1pPr marL="128587" indent="-128587" algn="l" defTabSz="514347" rtl="0" eaLnBrk="1" latinLnBrk="0" hangingPunct="1">
              <a:lnSpc>
                <a:spcPct val="90000"/>
              </a:lnSpc>
              <a:spcBef>
                <a:spcPts val="563"/>
              </a:spcBef>
              <a:buFont typeface="Arial" panose="020B0604020202020204" pitchFamily="34" charset="0"/>
              <a:buChar char="•"/>
              <a:defRPr sz="1575" b="0" i="0" kern="1200">
                <a:solidFill>
                  <a:schemeClr val="tx1"/>
                </a:solidFill>
                <a:latin typeface="Poppins Light" pitchFamily="2" charset="77"/>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350" b="0" i="0" kern="1200">
                <a:solidFill>
                  <a:schemeClr val="tx1"/>
                </a:solidFill>
                <a:latin typeface="Poppins Light" pitchFamily="2" charset="77"/>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125" b="0" i="0" kern="1200">
                <a:solidFill>
                  <a:schemeClr val="tx1"/>
                </a:solidFill>
                <a:latin typeface="Poppins Light" pitchFamily="2" charset="77"/>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r>
              <a:rPr lang="en-US" sz="2000" dirty="0">
                <a:solidFill>
                  <a:srgbClr val="475C6D"/>
                </a:solidFill>
                <a:latin typeface="Montserrat  "/>
                <a:cs typeface="Calibri" panose="020F0502020204030204" pitchFamily="34" charset="0"/>
              </a:rPr>
              <a:t>Validation, </a:t>
            </a:r>
            <a:r>
              <a:rPr lang="en-GB" sz="2000" spc="-5" dirty="0">
                <a:solidFill>
                  <a:srgbClr val="475C6D"/>
                </a:solidFill>
                <a:latin typeface="Montserrat  "/>
                <a:cs typeface="Calibri" panose="020F0502020204030204" pitchFamily="34" charset="0"/>
              </a:rPr>
              <a:t>using the </a:t>
            </a:r>
            <a:r>
              <a:rPr lang="en-GB" sz="2000" spc="-5" dirty="0" err="1">
                <a:solidFill>
                  <a:srgbClr val="475C6D"/>
                </a:solidFill>
                <a:latin typeface="Montserrat  "/>
                <a:cs typeface="Calibri" panose="020F0502020204030204" pitchFamily="34" charset="0"/>
              </a:rPr>
              <a:t>Genedrive</a:t>
            </a:r>
            <a:r>
              <a:rPr lang="en-GB" sz="2000" baseline="30000" dirty="0">
                <a:solidFill>
                  <a:srgbClr val="475C6D"/>
                </a:solidFill>
                <a:latin typeface="Montserrat  "/>
                <a:cs typeface="Calibri" panose="020F0502020204030204" pitchFamily="34" charset="0"/>
              </a:rPr>
              <a:t>®</a:t>
            </a:r>
            <a:r>
              <a:rPr lang="en-GB" sz="2000" spc="-5" dirty="0">
                <a:solidFill>
                  <a:srgbClr val="475C6D"/>
                </a:solidFill>
                <a:latin typeface="Montserrat  "/>
                <a:cs typeface="Calibri" panose="020F0502020204030204" pitchFamily="34" charset="0"/>
              </a:rPr>
              <a:t> MT-RNR1 ID Kit, correctly detected 60 positive samples and 244 negative samples</a:t>
            </a:r>
            <a:endParaRPr lang="en-GB" sz="2000" spc="-5" dirty="0">
              <a:solidFill>
                <a:srgbClr val="475C6D"/>
              </a:solidFill>
              <a:latin typeface="Montserrat  "/>
            </a:endParaRPr>
          </a:p>
          <a:p>
            <a:endParaRPr lang="en-GB" dirty="0"/>
          </a:p>
        </p:txBody>
      </p:sp>
      <p:sp>
        <p:nvSpPr>
          <p:cNvPr id="5" name="object 4">
            <a:extLst>
              <a:ext uri="{FF2B5EF4-FFF2-40B4-BE49-F238E27FC236}">
                <a16:creationId xmlns:a16="http://schemas.microsoft.com/office/drawing/2014/main" id="{B51B7EB9-0708-B5C0-A4B1-083024550C3E}"/>
              </a:ext>
            </a:extLst>
          </p:cNvPr>
          <p:cNvSpPr txBox="1"/>
          <p:nvPr/>
        </p:nvSpPr>
        <p:spPr>
          <a:xfrm>
            <a:off x="541100" y="4921062"/>
            <a:ext cx="7629064" cy="358110"/>
          </a:xfrm>
          <a:prstGeom prst="rect">
            <a:avLst/>
          </a:prstGeom>
        </p:spPr>
        <p:txBody>
          <a:bodyPr vert="horz" wrap="square" lIns="0" tIns="129540" rIns="0" bIns="0" rtlCol="0">
            <a:spAutoFit/>
          </a:bodyPr>
          <a:lstStyle/>
          <a:p>
            <a:pPr marL="11723" defTabSz="844083">
              <a:spcBef>
                <a:spcPts val="1020"/>
              </a:spcBef>
              <a:buSzPct val="103125"/>
              <a:tabLst>
                <a:tab pos="274913" algn="l"/>
                <a:tab pos="275499" algn="l"/>
              </a:tabLst>
              <a:defRPr/>
            </a:pPr>
            <a:r>
              <a:rPr sz="1477" spc="-5" dirty="0">
                <a:solidFill>
                  <a:srgbClr val="003341"/>
                </a:solidFill>
                <a:latin typeface="Metropolis Light"/>
                <a:cs typeface="Arial"/>
              </a:rPr>
              <a:t>Sensitivity</a:t>
            </a:r>
            <a:r>
              <a:rPr sz="1477" spc="-18" dirty="0">
                <a:solidFill>
                  <a:srgbClr val="003341"/>
                </a:solidFill>
                <a:latin typeface="Metropolis Light"/>
                <a:cs typeface="Arial"/>
              </a:rPr>
              <a:t> </a:t>
            </a:r>
            <a:r>
              <a:rPr sz="1477" dirty="0">
                <a:solidFill>
                  <a:srgbClr val="003341"/>
                </a:solidFill>
                <a:latin typeface="Metropolis Light"/>
                <a:cs typeface="Arial"/>
              </a:rPr>
              <a:t>=</a:t>
            </a:r>
            <a:r>
              <a:rPr sz="1477" spc="-18" dirty="0">
                <a:solidFill>
                  <a:srgbClr val="003341"/>
                </a:solidFill>
                <a:latin typeface="Metropolis Light"/>
                <a:cs typeface="Arial"/>
              </a:rPr>
              <a:t> </a:t>
            </a:r>
            <a:r>
              <a:rPr sz="1477" spc="-5" dirty="0">
                <a:solidFill>
                  <a:srgbClr val="003341"/>
                </a:solidFill>
                <a:latin typeface="Metropolis Light"/>
                <a:cs typeface="Arial"/>
              </a:rPr>
              <a:t>100%</a:t>
            </a:r>
            <a:r>
              <a:rPr sz="1477" spc="-18" dirty="0">
                <a:solidFill>
                  <a:srgbClr val="003341"/>
                </a:solidFill>
                <a:latin typeface="Metropolis Light"/>
                <a:cs typeface="Arial"/>
              </a:rPr>
              <a:t> </a:t>
            </a:r>
            <a:r>
              <a:rPr sz="1477" dirty="0">
                <a:solidFill>
                  <a:srgbClr val="003341"/>
                </a:solidFill>
                <a:latin typeface="Metropolis Light"/>
                <a:cs typeface="Arial"/>
              </a:rPr>
              <a:t>(</a:t>
            </a:r>
            <a:r>
              <a:rPr lang="en-GB" sz="1477" dirty="0">
                <a:solidFill>
                  <a:srgbClr val="003341"/>
                </a:solidFill>
                <a:latin typeface="Metropolis Light"/>
                <a:cs typeface="Arial"/>
              </a:rPr>
              <a:t>95% CI, </a:t>
            </a:r>
            <a:r>
              <a:rPr sz="1477" dirty="0">
                <a:solidFill>
                  <a:srgbClr val="003341"/>
                </a:solidFill>
                <a:latin typeface="Metropolis Light"/>
                <a:cs typeface="Arial"/>
              </a:rPr>
              <a:t>9</a:t>
            </a:r>
            <a:r>
              <a:rPr lang="en-US" sz="1477" dirty="0">
                <a:solidFill>
                  <a:srgbClr val="003341"/>
                </a:solidFill>
                <a:latin typeface="Metropolis Light"/>
                <a:cs typeface="Arial"/>
              </a:rPr>
              <a:t>4</a:t>
            </a:r>
            <a:r>
              <a:rPr sz="1477" dirty="0">
                <a:solidFill>
                  <a:srgbClr val="003341"/>
                </a:solidFill>
                <a:latin typeface="Metropolis Light"/>
                <a:cs typeface="Arial"/>
              </a:rPr>
              <a:t>%</a:t>
            </a:r>
            <a:r>
              <a:rPr sz="1477" spc="-18" dirty="0">
                <a:solidFill>
                  <a:srgbClr val="003341"/>
                </a:solidFill>
                <a:latin typeface="Metropolis Light"/>
                <a:cs typeface="Arial"/>
              </a:rPr>
              <a:t> </a:t>
            </a:r>
            <a:r>
              <a:rPr lang="en-US" sz="1477" spc="-18" dirty="0">
                <a:solidFill>
                  <a:srgbClr val="003341"/>
                </a:solidFill>
                <a:latin typeface="Metropolis Light"/>
                <a:cs typeface="Arial"/>
              </a:rPr>
              <a:t>-</a:t>
            </a:r>
            <a:r>
              <a:rPr sz="1477" spc="-18" dirty="0">
                <a:solidFill>
                  <a:srgbClr val="003341"/>
                </a:solidFill>
                <a:latin typeface="Metropolis Light"/>
                <a:cs typeface="Arial"/>
              </a:rPr>
              <a:t> </a:t>
            </a:r>
            <a:r>
              <a:rPr sz="1477" spc="-5" dirty="0">
                <a:solidFill>
                  <a:srgbClr val="003341"/>
                </a:solidFill>
                <a:latin typeface="Metropolis Light"/>
                <a:cs typeface="Arial"/>
              </a:rPr>
              <a:t>100%)</a:t>
            </a:r>
            <a:r>
              <a:rPr lang="en-US" sz="1477" spc="-5" dirty="0">
                <a:solidFill>
                  <a:srgbClr val="003341"/>
                </a:solidFill>
                <a:latin typeface="Metropolis Light"/>
                <a:cs typeface="Arial"/>
              </a:rPr>
              <a:t> </a:t>
            </a:r>
            <a:r>
              <a:rPr sz="1477" spc="-5" dirty="0">
                <a:solidFill>
                  <a:srgbClr val="003341"/>
                </a:solidFill>
                <a:latin typeface="Metropolis Light"/>
                <a:cs typeface="Arial"/>
              </a:rPr>
              <a:t>Specificity</a:t>
            </a:r>
            <a:r>
              <a:rPr sz="1477" spc="-18" dirty="0">
                <a:solidFill>
                  <a:srgbClr val="003341"/>
                </a:solidFill>
                <a:latin typeface="Metropolis Light"/>
                <a:cs typeface="Arial"/>
              </a:rPr>
              <a:t> </a:t>
            </a:r>
            <a:r>
              <a:rPr sz="1477" dirty="0">
                <a:solidFill>
                  <a:srgbClr val="003341"/>
                </a:solidFill>
                <a:latin typeface="Metropolis Light"/>
                <a:cs typeface="Arial"/>
              </a:rPr>
              <a:t>=</a:t>
            </a:r>
            <a:r>
              <a:rPr sz="1477" spc="-18" dirty="0">
                <a:solidFill>
                  <a:srgbClr val="003341"/>
                </a:solidFill>
                <a:latin typeface="Metropolis Light"/>
                <a:cs typeface="Arial"/>
              </a:rPr>
              <a:t> </a:t>
            </a:r>
            <a:r>
              <a:rPr sz="1477" spc="-5" dirty="0">
                <a:solidFill>
                  <a:srgbClr val="003341"/>
                </a:solidFill>
                <a:latin typeface="Metropolis Light"/>
                <a:cs typeface="Arial"/>
              </a:rPr>
              <a:t>100%</a:t>
            </a:r>
            <a:r>
              <a:rPr sz="1477" spc="-18" dirty="0">
                <a:solidFill>
                  <a:srgbClr val="003341"/>
                </a:solidFill>
                <a:latin typeface="Metropolis Light"/>
                <a:cs typeface="Arial"/>
              </a:rPr>
              <a:t> </a:t>
            </a:r>
            <a:r>
              <a:rPr sz="1477" dirty="0">
                <a:solidFill>
                  <a:srgbClr val="003341"/>
                </a:solidFill>
                <a:latin typeface="Metropolis Light"/>
                <a:cs typeface="Arial"/>
              </a:rPr>
              <a:t>(</a:t>
            </a:r>
            <a:r>
              <a:rPr lang="en-GB" sz="1477" dirty="0">
                <a:solidFill>
                  <a:srgbClr val="003341"/>
                </a:solidFill>
                <a:latin typeface="Metropolis Light"/>
                <a:cs typeface="Arial"/>
              </a:rPr>
              <a:t>95% CI, </a:t>
            </a:r>
            <a:r>
              <a:rPr sz="1477" dirty="0">
                <a:solidFill>
                  <a:srgbClr val="003341"/>
                </a:solidFill>
                <a:latin typeface="Metropolis Light"/>
                <a:cs typeface="Arial"/>
              </a:rPr>
              <a:t>98.5%</a:t>
            </a:r>
            <a:r>
              <a:rPr sz="1477" spc="-18" dirty="0">
                <a:solidFill>
                  <a:srgbClr val="003341"/>
                </a:solidFill>
                <a:latin typeface="Metropolis Light"/>
                <a:cs typeface="Arial"/>
              </a:rPr>
              <a:t> </a:t>
            </a:r>
            <a:r>
              <a:rPr lang="en-US" sz="1477" spc="-18" dirty="0">
                <a:solidFill>
                  <a:srgbClr val="003341"/>
                </a:solidFill>
                <a:latin typeface="Metropolis Light"/>
                <a:cs typeface="Arial"/>
              </a:rPr>
              <a:t>- </a:t>
            </a:r>
            <a:r>
              <a:rPr sz="1477" spc="-5" dirty="0">
                <a:solidFill>
                  <a:srgbClr val="003341"/>
                </a:solidFill>
                <a:latin typeface="Metropolis Light"/>
                <a:cs typeface="Arial"/>
              </a:rPr>
              <a:t>100%)</a:t>
            </a:r>
            <a:endParaRPr sz="1477" dirty="0">
              <a:solidFill>
                <a:srgbClr val="003341"/>
              </a:solidFill>
              <a:latin typeface="Metropolis Light"/>
              <a:cs typeface="Arial"/>
            </a:endParaRPr>
          </a:p>
        </p:txBody>
      </p:sp>
      <p:sp>
        <p:nvSpPr>
          <p:cNvPr id="6" name="TextBox 5">
            <a:extLst>
              <a:ext uri="{FF2B5EF4-FFF2-40B4-BE49-F238E27FC236}">
                <a16:creationId xmlns:a16="http://schemas.microsoft.com/office/drawing/2014/main" id="{F3F66C62-9E9F-8962-8733-B4F58FCCCDB4}"/>
              </a:ext>
            </a:extLst>
          </p:cNvPr>
          <p:cNvSpPr txBox="1"/>
          <p:nvPr/>
        </p:nvSpPr>
        <p:spPr>
          <a:xfrm>
            <a:off x="541100" y="5563832"/>
            <a:ext cx="7477485" cy="681740"/>
          </a:xfrm>
          <a:prstGeom prst="rect">
            <a:avLst/>
          </a:prstGeom>
          <a:noFill/>
        </p:spPr>
        <p:txBody>
          <a:bodyPr wrap="square" lIns="84406" tIns="42203" rIns="84406" bIns="42203" rtlCol="0" anchor="t">
            <a:spAutoFit/>
          </a:bodyPr>
          <a:lstStyle/>
          <a:p>
            <a:pPr defTabSz="844083">
              <a:defRPr/>
            </a:pPr>
            <a:r>
              <a:rPr lang="en-US" sz="1292" dirty="0">
                <a:solidFill>
                  <a:srgbClr val="003341"/>
                </a:solidFill>
                <a:latin typeface="Metropolis Light"/>
                <a:cs typeface="Calibri"/>
              </a:rPr>
              <a:t>304 samples were tested and confirmed by sanger sequencing </a:t>
            </a:r>
          </a:p>
          <a:p>
            <a:pPr>
              <a:defRPr/>
            </a:pPr>
            <a:r>
              <a:rPr lang="en-US" sz="1292" dirty="0">
                <a:solidFill>
                  <a:srgbClr val="003341"/>
                </a:solidFill>
                <a:latin typeface="Metropolis Light"/>
              </a:rPr>
              <a:t>All 60 known positive samples tested, detected a true positive result </a:t>
            </a:r>
            <a:endParaRPr lang="en-US" sz="1292" dirty="0">
              <a:solidFill>
                <a:srgbClr val="003341"/>
              </a:solidFill>
              <a:latin typeface="Metropolis Light"/>
              <a:cs typeface="Calibri"/>
            </a:endParaRPr>
          </a:p>
          <a:p>
            <a:pPr>
              <a:defRPr/>
            </a:pPr>
            <a:r>
              <a:rPr lang="en-US" sz="1292" dirty="0">
                <a:solidFill>
                  <a:srgbClr val="003341"/>
                </a:solidFill>
                <a:latin typeface="Metropolis Light"/>
              </a:rPr>
              <a:t>All 244 known negative samples tested, detected a true negative result</a:t>
            </a:r>
            <a:endParaRPr lang="en-US" sz="1292" dirty="0">
              <a:solidFill>
                <a:srgbClr val="003341"/>
              </a:solidFill>
              <a:latin typeface="Metropolis Light"/>
              <a:cs typeface="Calibri"/>
            </a:endParaRPr>
          </a:p>
        </p:txBody>
      </p:sp>
    </p:spTree>
    <p:extLst>
      <p:ext uri="{BB962C8B-B14F-4D97-AF65-F5344CB8AC3E}">
        <p14:creationId xmlns:p14="http://schemas.microsoft.com/office/powerpoint/2010/main" val="244540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EC11C-8F57-1AA5-2F21-8B876FFA4AD7}"/>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DDD0ECA0-6398-4BF8-C3C9-126A0E708F47}"/>
              </a:ext>
            </a:extLst>
          </p:cNvPr>
          <p:cNvSpPr txBox="1"/>
          <p:nvPr/>
        </p:nvSpPr>
        <p:spPr>
          <a:xfrm>
            <a:off x="358416" y="226008"/>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OUR SOLUTION</a:t>
            </a:r>
          </a:p>
        </p:txBody>
      </p:sp>
      <p:sp>
        <p:nvSpPr>
          <p:cNvPr id="7" name="TextBox 6">
            <a:extLst>
              <a:ext uri="{FF2B5EF4-FFF2-40B4-BE49-F238E27FC236}">
                <a16:creationId xmlns:a16="http://schemas.microsoft.com/office/drawing/2014/main" id="{0BEBC143-E2FF-6F84-CD37-8CBC38742593}"/>
              </a:ext>
            </a:extLst>
          </p:cNvPr>
          <p:cNvSpPr txBox="1"/>
          <p:nvPr/>
        </p:nvSpPr>
        <p:spPr>
          <a:xfrm>
            <a:off x="352347" y="676645"/>
            <a:ext cx="9373543" cy="492443"/>
          </a:xfrm>
          <a:prstGeom prst="rect">
            <a:avLst/>
          </a:prstGeom>
          <a:noFill/>
        </p:spPr>
        <p:txBody>
          <a:bodyPr wrap="square" lIns="0" tIns="0" rIns="0" bIns="0" rtlCol="0" anchor="t">
            <a:spAutoFit/>
          </a:bodyPr>
          <a:lstStyle/>
          <a:p>
            <a:pPr defTabSz="1219170"/>
            <a:r>
              <a:rPr lang="en-GB" sz="3200" b="1">
                <a:solidFill>
                  <a:srgbClr val="003341"/>
                </a:solidFill>
                <a:latin typeface="Montserrat"/>
              </a:rPr>
              <a:t>Sensitivity in Rare Variant Testing</a:t>
            </a:r>
          </a:p>
        </p:txBody>
      </p:sp>
      <p:sp>
        <p:nvSpPr>
          <p:cNvPr id="8" name="Text Placeholder 2">
            <a:extLst>
              <a:ext uri="{FF2B5EF4-FFF2-40B4-BE49-F238E27FC236}">
                <a16:creationId xmlns:a16="http://schemas.microsoft.com/office/drawing/2014/main" id="{910FBF7A-FE92-22A0-FEB7-F240FBE994DC}"/>
              </a:ext>
            </a:extLst>
          </p:cNvPr>
          <p:cNvSpPr txBox="1">
            <a:spLocks/>
          </p:cNvSpPr>
          <p:nvPr/>
        </p:nvSpPr>
        <p:spPr>
          <a:xfrm>
            <a:off x="347633" y="1612376"/>
            <a:ext cx="9378258" cy="661234"/>
          </a:xfrm>
          <a:prstGeom prst="rect">
            <a:avLst/>
          </a:prstGeom>
        </p:spPr>
        <p:txBody>
          <a:bodyPr/>
          <a:lstStyle>
            <a:lvl1pPr marL="128587" indent="-128587" algn="l" defTabSz="514347" rtl="0" eaLnBrk="1" latinLnBrk="0" hangingPunct="1">
              <a:lnSpc>
                <a:spcPct val="90000"/>
              </a:lnSpc>
              <a:spcBef>
                <a:spcPts val="563"/>
              </a:spcBef>
              <a:buFont typeface="Arial" panose="020B0604020202020204" pitchFamily="34" charset="0"/>
              <a:buChar char="•"/>
              <a:defRPr sz="1575" b="0" i="0" kern="1200">
                <a:solidFill>
                  <a:schemeClr val="tx1"/>
                </a:solidFill>
                <a:latin typeface="Poppins Light" pitchFamily="2" charset="77"/>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350" b="0" i="0" kern="1200">
                <a:solidFill>
                  <a:schemeClr val="tx1"/>
                </a:solidFill>
                <a:latin typeface="Poppins Light" pitchFamily="2" charset="77"/>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125" b="0" i="0" kern="1200">
                <a:solidFill>
                  <a:schemeClr val="tx1"/>
                </a:solidFill>
                <a:latin typeface="Poppins Light" pitchFamily="2" charset="77"/>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r>
              <a:rPr lang="it-IT" sz="2000" dirty="0">
                <a:solidFill>
                  <a:srgbClr val="475C6D"/>
                </a:solidFill>
                <a:latin typeface="Montserrat  "/>
                <a:cs typeface="Calibri" panose="020F0502020204030204" pitchFamily="34" charset="0"/>
              </a:rPr>
              <a:t>Sensitivity = 100% (95% Confidence </a:t>
            </a:r>
            <a:r>
              <a:rPr lang="it-IT" sz="2000" dirty="0" err="1">
                <a:solidFill>
                  <a:srgbClr val="475C6D"/>
                </a:solidFill>
                <a:latin typeface="Montserrat  "/>
                <a:cs typeface="Calibri" panose="020F0502020204030204" pitchFamily="34" charset="0"/>
              </a:rPr>
              <a:t>Interval</a:t>
            </a:r>
            <a:r>
              <a:rPr lang="it-IT" sz="2000" dirty="0">
                <a:solidFill>
                  <a:srgbClr val="475C6D"/>
                </a:solidFill>
                <a:latin typeface="Montserrat  "/>
                <a:cs typeface="Calibri" panose="020F0502020204030204" pitchFamily="34" charset="0"/>
              </a:rPr>
              <a:t>: 94% - 100%) </a:t>
            </a:r>
          </a:p>
        </p:txBody>
      </p:sp>
      <p:sp>
        <p:nvSpPr>
          <p:cNvPr id="9" name="Content Placeholder 13">
            <a:extLst>
              <a:ext uri="{FF2B5EF4-FFF2-40B4-BE49-F238E27FC236}">
                <a16:creationId xmlns:a16="http://schemas.microsoft.com/office/drawing/2014/main" id="{26E3A7C4-730E-D1D6-A0AC-A88C948CFA5F}"/>
              </a:ext>
            </a:extLst>
          </p:cNvPr>
          <p:cNvSpPr txBox="1">
            <a:spLocks/>
          </p:cNvSpPr>
          <p:nvPr/>
        </p:nvSpPr>
        <p:spPr>
          <a:xfrm>
            <a:off x="322318" y="2442443"/>
            <a:ext cx="9031889" cy="3613561"/>
          </a:xfrm>
          <a:prstGeom prst="rect">
            <a:avLst/>
          </a:prstGeom>
        </p:spPr>
        <p:txBody>
          <a:bodyPr>
            <a:noAutofit/>
          </a:bodyPr>
          <a:lstStyle>
            <a:lvl1pPr marL="128587" indent="-128587" algn="l" defTabSz="514347" rtl="0" eaLnBrk="1" latinLnBrk="0" hangingPunct="1">
              <a:lnSpc>
                <a:spcPct val="90000"/>
              </a:lnSpc>
              <a:spcBef>
                <a:spcPts val="563"/>
              </a:spcBef>
              <a:buFont typeface="Arial" panose="020B0604020202020204" pitchFamily="34" charset="0"/>
              <a:buChar char="•"/>
              <a:defRPr sz="1575" b="0" i="0" kern="1200">
                <a:solidFill>
                  <a:schemeClr val="tx1"/>
                </a:solidFill>
                <a:latin typeface="Poppins Light" pitchFamily="2" charset="77"/>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350" b="0" i="0" kern="1200">
                <a:solidFill>
                  <a:schemeClr val="tx1"/>
                </a:solidFill>
                <a:latin typeface="Poppins Light" pitchFamily="2" charset="77"/>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125" b="0" i="0" kern="1200">
                <a:solidFill>
                  <a:schemeClr val="tx1"/>
                </a:solidFill>
                <a:latin typeface="Poppins Light" pitchFamily="2" charset="77"/>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 typeface="Arial" panose="020B0604020202020204" pitchFamily="34" charset="0"/>
              <a:buChar char="•"/>
            </a:pPr>
            <a:r>
              <a:rPr lang="en-US" sz="1600">
                <a:latin typeface="Metropolis Light"/>
              </a:rPr>
              <a:t>The m.1555A&gt;G variant is rare (~1 in 500 births)</a:t>
            </a:r>
          </a:p>
          <a:p>
            <a:pPr>
              <a:buFont typeface="Arial" panose="020B0604020202020204" pitchFamily="34" charset="0"/>
              <a:buChar char="•"/>
            </a:pPr>
            <a:endParaRPr lang="en-US" sz="1600" b="1">
              <a:latin typeface="Metropolis Light"/>
            </a:endParaRPr>
          </a:p>
          <a:p>
            <a:pPr>
              <a:buFont typeface="Arial" panose="020B0604020202020204" pitchFamily="34" charset="0"/>
              <a:buChar char="•"/>
            </a:pPr>
            <a:endParaRPr lang="en-US" sz="1600">
              <a:latin typeface="Metropolis Light"/>
            </a:endParaRPr>
          </a:p>
          <a:p>
            <a:pPr>
              <a:buFont typeface="Arial" panose="020B0604020202020204" pitchFamily="34" charset="0"/>
              <a:buChar char="•"/>
            </a:pPr>
            <a:r>
              <a:rPr lang="en-US" sz="1600">
                <a:latin typeface="Metropolis Light"/>
              </a:rPr>
              <a:t>To statistically demonstrate 100% sensitivity with &gt;95% CI, you would need to test over 45,000 babies</a:t>
            </a:r>
          </a:p>
          <a:p>
            <a:pPr>
              <a:buFont typeface="Arial" panose="020B0604020202020204" pitchFamily="34" charset="0"/>
              <a:buChar char="•"/>
            </a:pPr>
            <a:endParaRPr lang="en-US" sz="1600" b="1">
              <a:latin typeface="Metropolis Light"/>
            </a:endParaRPr>
          </a:p>
          <a:p>
            <a:pPr marL="0" indent="0">
              <a:buNone/>
            </a:pPr>
            <a:r>
              <a:rPr lang="en-US" sz="1800" b="1">
                <a:latin typeface="Metropolis Light"/>
              </a:rPr>
              <a:t>How was performance validated?</a:t>
            </a:r>
          </a:p>
          <a:p>
            <a:pPr>
              <a:buFont typeface="Arial" panose="020B0604020202020204" pitchFamily="34" charset="0"/>
              <a:buChar char="•"/>
            </a:pPr>
            <a:r>
              <a:rPr lang="en-US" sz="1600">
                <a:latin typeface="Metropolis Light"/>
              </a:rPr>
              <a:t>An enriched cohort was used during development to include more positive cases</a:t>
            </a:r>
          </a:p>
          <a:p>
            <a:endParaRPr lang="en-US" sz="1600">
              <a:latin typeface="Metropolis Light"/>
            </a:endParaRPr>
          </a:p>
          <a:p>
            <a:endParaRPr lang="en-US" sz="1600">
              <a:latin typeface="Metropolis Light"/>
            </a:endParaRPr>
          </a:p>
          <a:p>
            <a:r>
              <a:rPr lang="en-US" sz="1600">
                <a:latin typeface="Metropolis Light"/>
              </a:rPr>
              <a:t>The test detected 100% of known positives</a:t>
            </a:r>
          </a:p>
          <a:p>
            <a:pPr marL="0" indent="0">
              <a:buNone/>
            </a:pPr>
            <a:endParaRPr lang="en-US" sz="1600">
              <a:latin typeface="Metropolis Light"/>
            </a:endParaRPr>
          </a:p>
          <a:p>
            <a:pPr marL="0" indent="0">
              <a:buNone/>
            </a:pPr>
            <a:r>
              <a:rPr lang="en-US" sz="1600" b="1">
                <a:solidFill>
                  <a:srgbClr val="009BA4"/>
                </a:solidFill>
                <a:latin typeface="Metropolis Light"/>
              </a:rPr>
              <a:t>Confidence intervals reflect sample size – not test failure</a:t>
            </a:r>
          </a:p>
          <a:p>
            <a:pPr>
              <a:buFont typeface="Arial" panose="020B0604020202020204" pitchFamily="34" charset="0"/>
              <a:buChar char="•"/>
            </a:pPr>
            <a:endParaRPr lang="en-US" sz="1600">
              <a:latin typeface="Metropolis Light"/>
            </a:endParaRPr>
          </a:p>
          <a:p>
            <a:pPr>
              <a:buNone/>
            </a:pPr>
            <a:endParaRPr lang="en-US" sz="1600" b="1">
              <a:latin typeface="Metropolis Light"/>
            </a:endParaRPr>
          </a:p>
          <a:p>
            <a:pPr>
              <a:buNone/>
            </a:pPr>
            <a:endParaRPr lang="en-US" sz="1600">
              <a:latin typeface="Metropolis Light"/>
            </a:endParaRPr>
          </a:p>
          <a:p>
            <a:pPr>
              <a:buNone/>
            </a:pPr>
            <a:endParaRPr lang="en-US" sz="1600">
              <a:latin typeface="Metropolis Light"/>
            </a:endParaRPr>
          </a:p>
          <a:p>
            <a:pPr>
              <a:buNone/>
            </a:pPr>
            <a:endParaRPr lang="en-US" sz="1600">
              <a:latin typeface="Metropolis Light"/>
            </a:endParaRPr>
          </a:p>
          <a:p>
            <a:pPr>
              <a:buNone/>
            </a:pPr>
            <a:endParaRPr lang="en-US" sz="1600">
              <a:latin typeface="Metropolis Light"/>
            </a:endParaRPr>
          </a:p>
          <a:p>
            <a:pPr>
              <a:buNone/>
            </a:pPr>
            <a:endParaRPr lang="en-US" sz="1600">
              <a:latin typeface="Metropolis Light"/>
            </a:endParaRPr>
          </a:p>
          <a:p>
            <a:pPr>
              <a:buNone/>
            </a:pPr>
            <a:endParaRPr lang="en-US" sz="1600">
              <a:latin typeface="Metropolis Light"/>
            </a:endParaRPr>
          </a:p>
          <a:p>
            <a:pPr>
              <a:buNone/>
            </a:pPr>
            <a:endParaRPr lang="en-US" sz="1600">
              <a:latin typeface="Metropolis Light"/>
            </a:endParaRPr>
          </a:p>
          <a:p>
            <a:pPr>
              <a:buNone/>
            </a:pPr>
            <a:endParaRPr lang="en-US" sz="1600">
              <a:latin typeface="Metropolis Light"/>
            </a:endParaRPr>
          </a:p>
          <a:p>
            <a:pPr>
              <a:buNone/>
            </a:pPr>
            <a:endParaRPr lang="en-US" sz="1600">
              <a:latin typeface="Metropolis Light"/>
            </a:endParaRPr>
          </a:p>
          <a:p>
            <a:pPr>
              <a:buNone/>
            </a:pPr>
            <a:endParaRPr lang="en-US" sz="1600">
              <a:latin typeface="Metropolis Light"/>
            </a:endParaRPr>
          </a:p>
          <a:p>
            <a:pPr>
              <a:buNone/>
            </a:pPr>
            <a:r>
              <a:rPr lang="en-US" sz="1600">
                <a:latin typeface="Metropolis Light"/>
              </a:rPr>
              <a:t>One dose of gentamicin can cause irreversible hearing loss in babies with the variant.</a:t>
            </a:r>
          </a:p>
          <a:p>
            <a:pPr>
              <a:buFont typeface="Arial" panose="020B0604020202020204" pitchFamily="34" charset="0"/>
              <a:buChar char="•"/>
            </a:pPr>
            <a:r>
              <a:rPr lang="en-US" sz="1600" b="1">
                <a:latin typeface="Metropolis Light"/>
              </a:rPr>
              <a:t>Even low-level detection (</a:t>
            </a:r>
            <a:r>
              <a:rPr lang="en-US" sz="1600" b="1" err="1">
                <a:latin typeface="Metropolis Light"/>
              </a:rPr>
              <a:t>heteroplasmy</a:t>
            </a:r>
            <a:r>
              <a:rPr lang="en-US" sz="1600" b="1">
                <a:latin typeface="Metropolis Light"/>
              </a:rPr>
              <a:t>)</a:t>
            </a:r>
            <a:r>
              <a:rPr lang="en-US" sz="1600">
                <a:latin typeface="Metropolis Light"/>
              </a:rPr>
              <a:t> is reported as "Detected“ as the risk is clinically significant</a:t>
            </a:r>
          </a:p>
          <a:p>
            <a:pPr>
              <a:buFont typeface="Arial" panose="020B0604020202020204" pitchFamily="34" charset="0"/>
              <a:buChar char="•"/>
            </a:pPr>
            <a:endParaRPr lang="en-US" sz="1600">
              <a:latin typeface="Metropolis Light"/>
            </a:endParaRPr>
          </a:p>
          <a:p>
            <a:pPr>
              <a:buFont typeface="Arial" panose="020B0604020202020204" pitchFamily="34" charset="0"/>
              <a:buChar char="•"/>
            </a:pPr>
            <a:r>
              <a:rPr lang="en-US" sz="1600">
                <a:latin typeface="Metropolis Light"/>
              </a:rPr>
              <a:t>We can’t test 45,000 babies but we can help protect babies at risk.</a:t>
            </a:r>
          </a:p>
          <a:p>
            <a:pPr marL="0" indent="0">
              <a:spcBef>
                <a:spcPts val="554"/>
              </a:spcBef>
              <a:spcAft>
                <a:spcPts val="554"/>
              </a:spcAft>
              <a:buNone/>
            </a:pPr>
            <a:endParaRPr lang="en-US" sz="1200" b="1">
              <a:solidFill>
                <a:srgbClr val="009BA4"/>
              </a:solidFill>
              <a:latin typeface="Metropolis Light"/>
              <a:cs typeface="Calibri" panose="020F0502020204030204" pitchFamily="34" charset="0"/>
            </a:endParaRPr>
          </a:p>
        </p:txBody>
      </p:sp>
      <p:grpSp>
        <p:nvGrpSpPr>
          <p:cNvPr id="10" name="Group 9">
            <a:extLst>
              <a:ext uri="{FF2B5EF4-FFF2-40B4-BE49-F238E27FC236}">
                <a16:creationId xmlns:a16="http://schemas.microsoft.com/office/drawing/2014/main" id="{651FE93F-001A-E30F-3EAA-5EAB34792F22}"/>
              </a:ext>
            </a:extLst>
          </p:cNvPr>
          <p:cNvGrpSpPr/>
          <p:nvPr/>
        </p:nvGrpSpPr>
        <p:grpSpPr>
          <a:xfrm>
            <a:off x="609987" y="2813301"/>
            <a:ext cx="8318265" cy="415483"/>
            <a:chOff x="609987" y="2802791"/>
            <a:chExt cx="8318265" cy="415483"/>
          </a:xfrm>
        </p:grpSpPr>
        <p:pic>
          <p:nvPicPr>
            <p:cNvPr id="11" name="Picture 10" descr="A cartoon of a baby&#10;&#10;AI-generated content may be incorrect.">
              <a:extLst>
                <a:ext uri="{FF2B5EF4-FFF2-40B4-BE49-F238E27FC236}">
                  <a16:creationId xmlns:a16="http://schemas.microsoft.com/office/drawing/2014/main" id="{D63D3270-BD34-037E-074A-B059D389B69A}"/>
                </a:ext>
              </a:extLst>
            </p:cNvPr>
            <p:cNvPicPr>
              <a:picLocks noChangeAspect="1"/>
            </p:cNvPicPr>
            <p:nvPr/>
          </p:nvPicPr>
          <p:blipFill>
            <a:blip r:embed="rId3"/>
            <a:stretch>
              <a:fillRect/>
            </a:stretch>
          </p:blipFill>
          <p:spPr>
            <a:xfrm>
              <a:off x="609987" y="2812626"/>
              <a:ext cx="395812" cy="395812"/>
            </a:xfrm>
            <a:prstGeom prst="rect">
              <a:avLst/>
            </a:prstGeom>
          </p:spPr>
        </p:pic>
        <p:pic>
          <p:nvPicPr>
            <p:cNvPr id="12" name="Picture 11" descr="A cartoon of a baby&#10;&#10;AI-generated content may be incorrect.">
              <a:extLst>
                <a:ext uri="{FF2B5EF4-FFF2-40B4-BE49-F238E27FC236}">
                  <a16:creationId xmlns:a16="http://schemas.microsoft.com/office/drawing/2014/main" id="{BA5EFB4E-3777-C2E6-E7A5-8F874CFAAF59}"/>
                </a:ext>
              </a:extLst>
            </p:cNvPr>
            <p:cNvPicPr>
              <a:picLocks noChangeAspect="1"/>
            </p:cNvPicPr>
            <p:nvPr/>
          </p:nvPicPr>
          <p:blipFill>
            <a:blip r:embed="rId3"/>
            <a:stretch>
              <a:fillRect/>
            </a:stretch>
          </p:blipFill>
          <p:spPr>
            <a:xfrm>
              <a:off x="1074857" y="2812626"/>
              <a:ext cx="395812" cy="395812"/>
            </a:xfrm>
            <a:prstGeom prst="rect">
              <a:avLst/>
            </a:prstGeom>
          </p:spPr>
        </p:pic>
        <p:pic>
          <p:nvPicPr>
            <p:cNvPr id="13" name="Picture 12" descr="A cartoon of a baby&#10;&#10;AI-generated content may be incorrect.">
              <a:extLst>
                <a:ext uri="{FF2B5EF4-FFF2-40B4-BE49-F238E27FC236}">
                  <a16:creationId xmlns:a16="http://schemas.microsoft.com/office/drawing/2014/main" id="{14AD655F-9DB8-45A4-01CA-A33700372CA5}"/>
                </a:ext>
              </a:extLst>
            </p:cNvPr>
            <p:cNvPicPr>
              <a:picLocks noChangeAspect="1"/>
            </p:cNvPicPr>
            <p:nvPr/>
          </p:nvPicPr>
          <p:blipFill>
            <a:blip r:embed="rId3"/>
            <a:stretch>
              <a:fillRect/>
            </a:stretch>
          </p:blipFill>
          <p:spPr>
            <a:xfrm>
              <a:off x="1539727" y="2812626"/>
              <a:ext cx="395812" cy="395812"/>
            </a:xfrm>
            <a:prstGeom prst="rect">
              <a:avLst/>
            </a:prstGeom>
          </p:spPr>
        </p:pic>
        <p:pic>
          <p:nvPicPr>
            <p:cNvPr id="14" name="Picture 13" descr="A cartoon of a baby&#10;&#10;AI-generated content may be incorrect.">
              <a:extLst>
                <a:ext uri="{FF2B5EF4-FFF2-40B4-BE49-F238E27FC236}">
                  <a16:creationId xmlns:a16="http://schemas.microsoft.com/office/drawing/2014/main" id="{160740D5-CB00-AAEC-1724-8C7EE6DF1B18}"/>
                </a:ext>
              </a:extLst>
            </p:cNvPr>
            <p:cNvPicPr>
              <a:picLocks noChangeAspect="1"/>
            </p:cNvPicPr>
            <p:nvPr/>
          </p:nvPicPr>
          <p:blipFill>
            <a:blip r:embed="rId3"/>
            <a:stretch>
              <a:fillRect/>
            </a:stretch>
          </p:blipFill>
          <p:spPr>
            <a:xfrm>
              <a:off x="2004597" y="2812626"/>
              <a:ext cx="395812" cy="395812"/>
            </a:xfrm>
            <a:prstGeom prst="rect">
              <a:avLst/>
            </a:prstGeom>
          </p:spPr>
        </p:pic>
        <p:pic>
          <p:nvPicPr>
            <p:cNvPr id="16" name="Picture 15" descr="A cartoon of a baby&#10;&#10;AI-generated content may be incorrect.">
              <a:extLst>
                <a:ext uri="{FF2B5EF4-FFF2-40B4-BE49-F238E27FC236}">
                  <a16:creationId xmlns:a16="http://schemas.microsoft.com/office/drawing/2014/main" id="{926C8CF0-4E9E-F920-46A9-913372617F40}"/>
                </a:ext>
              </a:extLst>
            </p:cNvPr>
            <p:cNvPicPr>
              <a:picLocks noChangeAspect="1"/>
            </p:cNvPicPr>
            <p:nvPr/>
          </p:nvPicPr>
          <p:blipFill>
            <a:blip r:embed="rId4"/>
            <a:stretch>
              <a:fillRect/>
            </a:stretch>
          </p:blipFill>
          <p:spPr>
            <a:xfrm>
              <a:off x="2469467" y="2802791"/>
              <a:ext cx="415483" cy="415483"/>
            </a:xfrm>
            <a:prstGeom prst="rect">
              <a:avLst/>
            </a:prstGeom>
          </p:spPr>
        </p:pic>
        <p:pic>
          <p:nvPicPr>
            <p:cNvPr id="17" name="Picture 16" descr="A cartoon of a baby&#10;&#10;AI-generated content may be incorrect.">
              <a:extLst>
                <a:ext uri="{FF2B5EF4-FFF2-40B4-BE49-F238E27FC236}">
                  <a16:creationId xmlns:a16="http://schemas.microsoft.com/office/drawing/2014/main" id="{6755877A-3F47-FCAC-7AA6-E9B072C7170F}"/>
                </a:ext>
              </a:extLst>
            </p:cNvPr>
            <p:cNvPicPr>
              <a:picLocks noChangeAspect="1"/>
            </p:cNvPicPr>
            <p:nvPr/>
          </p:nvPicPr>
          <p:blipFill>
            <a:blip r:embed="rId3"/>
            <a:stretch>
              <a:fillRect/>
            </a:stretch>
          </p:blipFill>
          <p:spPr>
            <a:xfrm>
              <a:off x="2954008" y="2812626"/>
              <a:ext cx="395812" cy="395812"/>
            </a:xfrm>
            <a:prstGeom prst="rect">
              <a:avLst/>
            </a:prstGeom>
          </p:spPr>
        </p:pic>
        <p:pic>
          <p:nvPicPr>
            <p:cNvPr id="18" name="Picture 17" descr="A cartoon of a baby&#10;&#10;AI-generated content may be incorrect.">
              <a:extLst>
                <a:ext uri="{FF2B5EF4-FFF2-40B4-BE49-F238E27FC236}">
                  <a16:creationId xmlns:a16="http://schemas.microsoft.com/office/drawing/2014/main" id="{A03F5C4B-2F0A-058C-88EC-77ED96D2B6BF}"/>
                </a:ext>
              </a:extLst>
            </p:cNvPr>
            <p:cNvPicPr>
              <a:picLocks noChangeAspect="1"/>
            </p:cNvPicPr>
            <p:nvPr/>
          </p:nvPicPr>
          <p:blipFill>
            <a:blip r:embed="rId3"/>
            <a:stretch>
              <a:fillRect/>
            </a:stretch>
          </p:blipFill>
          <p:spPr>
            <a:xfrm>
              <a:off x="3418878" y="2812626"/>
              <a:ext cx="395812" cy="395812"/>
            </a:xfrm>
            <a:prstGeom prst="rect">
              <a:avLst/>
            </a:prstGeom>
          </p:spPr>
        </p:pic>
        <p:pic>
          <p:nvPicPr>
            <p:cNvPr id="19" name="Picture 18" descr="A cartoon of a baby&#10;&#10;AI-generated content may be incorrect.">
              <a:extLst>
                <a:ext uri="{FF2B5EF4-FFF2-40B4-BE49-F238E27FC236}">
                  <a16:creationId xmlns:a16="http://schemas.microsoft.com/office/drawing/2014/main" id="{5E86E839-B8CB-FE1B-631F-55DBBBAD1BDF}"/>
                </a:ext>
              </a:extLst>
            </p:cNvPr>
            <p:cNvPicPr>
              <a:picLocks noChangeAspect="1"/>
            </p:cNvPicPr>
            <p:nvPr/>
          </p:nvPicPr>
          <p:blipFill>
            <a:blip r:embed="rId3"/>
            <a:stretch>
              <a:fillRect/>
            </a:stretch>
          </p:blipFill>
          <p:spPr>
            <a:xfrm>
              <a:off x="3883748" y="2812626"/>
              <a:ext cx="395812" cy="395812"/>
            </a:xfrm>
            <a:prstGeom prst="rect">
              <a:avLst/>
            </a:prstGeom>
          </p:spPr>
        </p:pic>
        <p:pic>
          <p:nvPicPr>
            <p:cNvPr id="20" name="Picture 19" descr="A cartoon of a baby&#10;&#10;AI-generated content may be incorrect.">
              <a:extLst>
                <a:ext uri="{FF2B5EF4-FFF2-40B4-BE49-F238E27FC236}">
                  <a16:creationId xmlns:a16="http://schemas.microsoft.com/office/drawing/2014/main" id="{372688D2-0DA5-97B6-8E0A-7FD9DC814CBE}"/>
                </a:ext>
              </a:extLst>
            </p:cNvPr>
            <p:cNvPicPr>
              <a:picLocks noChangeAspect="1"/>
            </p:cNvPicPr>
            <p:nvPr/>
          </p:nvPicPr>
          <p:blipFill>
            <a:blip r:embed="rId3"/>
            <a:stretch>
              <a:fillRect/>
            </a:stretch>
          </p:blipFill>
          <p:spPr>
            <a:xfrm>
              <a:off x="4348618" y="2812626"/>
              <a:ext cx="395812" cy="395812"/>
            </a:xfrm>
            <a:prstGeom prst="rect">
              <a:avLst/>
            </a:prstGeom>
          </p:spPr>
        </p:pic>
        <p:pic>
          <p:nvPicPr>
            <p:cNvPr id="21" name="Picture 20" descr="A cartoon of a baby&#10;&#10;AI-generated content may be incorrect.">
              <a:extLst>
                <a:ext uri="{FF2B5EF4-FFF2-40B4-BE49-F238E27FC236}">
                  <a16:creationId xmlns:a16="http://schemas.microsoft.com/office/drawing/2014/main" id="{A2038209-827C-AB90-C3BB-CFD29930F95B}"/>
                </a:ext>
              </a:extLst>
            </p:cNvPr>
            <p:cNvPicPr>
              <a:picLocks noChangeAspect="1"/>
            </p:cNvPicPr>
            <p:nvPr/>
          </p:nvPicPr>
          <p:blipFill>
            <a:blip r:embed="rId3"/>
            <a:stretch>
              <a:fillRect/>
            </a:stretch>
          </p:blipFill>
          <p:spPr>
            <a:xfrm>
              <a:off x="4813488" y="2812626"/>
              <a:ext cx="395812" cy="395812"/>
            </a:xfrm>
            <a:prstGeom prst="rect">
              <a:avLst/>
            </a:prstGeom>
          </p:spPr>
        </p:pic>
        <p:pic>
          <p:nvPicPr>
            <p:cNvPr id="22" name="Picture 21" descr="A cartoon of a baby&#10;&#10;AI-generated content may be incorrect.">
              <a:extLst>
                <a:ext uri="{FF2B5EF4-FFF2-40B4-BE49-F238E27FC236}">
                  <a16:creationId xmlns:a16="http://schemas.microsoft.com/office/drawing/2014/main" id="{0FDF7B5C-651D-5DF7-F7C0-E04A515C02AE}"/>
                </a:ext>
              </a:extLst>
            </p:cNvPr>
            <p:cNvPicPr>
              <a:picLocks noChangeAspect="1"/>
            </p:cNvPicPr>
            <p:nvPr/>
          </p:nvPicPr>
          <p:blipFill>
            <a:blip r:embed="rId3"/>
            <a:stretch>
              <a:fillRect/>
            </a:stretch>
          </p:blipFill>
          <p:spPr>
            <a:xfrm>
              <a:off x="5278358" y="2812626"/>
              <a:ext cx="395812" cy="395812"/>
            </a:xfrm>
            <a:prstGeom prst="rect">
              <a:avLst/>
            </a:prstGeom>
          </p:spPr>
        </p:pic>
        <p:pic>
          <p:nvPicPr>
            <p:cNvPr id="24" name="Picture 23" descr="A cartoon of a baby&#10;&#10;AI-generated content may be incorrect.">
              <a:extLst>
                <a:ext uri="{FF2B5EF4-FFF2-40B4-BE49-F238E27FC236}">
                  <a16:creationId xmlns:a16="http://schemas.microsoft.com/office/drawing/2014/main" id="{65A117B5-9AFF-93C6-04C0-87F09D3B79BF}"/>
                </a:ext>
              </a:extLst>
            </p:cNvPr>
            <p:cNvPicPr>
              <a:picLocks noChangeAspect="1"/>
            </p:cNvPicPr>
            <p:nvPr/>
          </p:nvPicPr>
          <p:blipFill>
            <a:blip r:embed="rId3"/>
            <a:stretch>
              <a:fillRect/>
            </a:stretch>
          </p:blipFill>
          <p:spPr>
            <a:xfrm>
              <a:off x="5743228" y="2812626"/>
              <a:ext cx="395812" cy="395812"/>
            </a:xfrm>
            <a:prstGeom prst="rect">
              <a:avLst/>
            </a:prstGeom>
          </p:spPr>
        </p:pic>
        <p:pic>
          <p:nvPicPr>
            <p:cNvPr id="25" name="Picture 24" descr="A cartoon of a baby&#10;&#10;AI-generated content may be incorrect.">
              <a:extLst>
                <a:ext uri="{FF2B5EF4-FFF2-40B4-BE49-F238E27FC236}">
                  <a16:creationId xmlns:a16="http://schemas.microsoft.com/office/drawing/2014/main" id="{58C91987-B5A5-C785-380C-073751A41230}"/>
                </a:ext>
              </a:extLst>
            </p:cNvPr>
            <p:cNvPicPr>
              <a:picLocks noChangeAspect="1"/>
            </p:cNvPicPr>
            <p:nvPr/>
          </p:nvPicPr>
          <p:blipFill>
            <a:blip r:embed="rId3"/>
            <a:stretch>
              <a:fillRect/>
            </a:stretch>
          </p:blipFill>
          <p:spPr>
            <a:xfrm>
              <a:off x="6208098" y="2812626"/>
              <a:ext cx="395812" cy="395812"/>
            </a:xfrm>
            <a:prstGeom prst="rect">
              <a:avLst/>
            </a:prstGeom>
          </p:spPr>
        </p:pic>
        <p:pic>
          <p:nvPicPr>
            <p:cNvPr id="26" name="Picture 25" descr="A cartoon of a baby&#10;&#10;AI-generated content may be incorrect.">
              <a:extLst>
                <a:ext uri="{FF2B5EF4-FFF2-40B4-BE49-F238E27FC236}">
                  <a16:creationId xmlns:a16="http://schemas.microsoft.com/office/drawing/2014/main" id="{CDAFC701-31E9-BB4C-3730-D21CE1F74B8D}"/>
                </a:ext>
              </a:extLst>
            </p:cNvPr>
            <p:cNvPicPr>
              <a:picLocks noChangeAspect="1"/>
            </p:cNvPicPr>
            <p:nvPr/>
          </p:nvPicPr>
          <p:blipFill>
            <a:blip r:embed="rId3"/>
            <a:stretch>
              <a:fillRect/>
            </a:stretch>
          </p:blipFill>
          <p:spPr>
            <a:xfrm>
              <a:off x="6672968" y="2812626"/>
              <a:ext cx="395812" cy="395812"/>
            </a:xfrm>
            <a:prstGeom prst="rect">
              <a:avLst/>
            </a:prstGeom>
          </p:spPr>
        </p:pic>
        <p:pic>
          <p:nvPicPr>
            <p:cNvPr id="27" name="Picture 26" descr="A cartoon of a baby&#10;&#10;AI-generated content may be incorrect.">
              <a:extLst>
                <a:ext uri="{FF2B5EF4-FFF2-40B4-BE49-F238E27FC236}">
                  <a16:creationId xmlns:a16="http://schemas.microsoft.com/office/drawing/2014/main" id="{98165F57-2A89-5B24-E2D3-AB8E7D689B79}"/>
                </a:ext>
              </a:extLst>
            </p:cNvPr>
            <p:cNvPicPr>
              <a:picLocks noChangeAspect="1"/>
            </p:cNvPicPr>
            <p:nvPr/>
          </p:nvPicPr>
          <p:blipFill>
            <a:blip r:embed="rId3"/>
            <a:stretch>
              <a:fillRect/>
            </a:stretch>
          </p:blipFill>
          <p:spPr>
            <a:xfrm>
              <a:off x="7137838" y="2812626"/>
              <a:ext cx="395812" cy="395812"/>
            </a:xfrm>
            <a:prstGeom prst="rect">
              <a:avLst/>
            </a:prstGeom>
          </p:spPr>
        </p:pic>
        <p:pic>
          <p:nvPicPr>
            <p:cNvPr id="28" name="Picture 27" descr="A cartoon of a baby&#10;&#10;AI-generated content may be incorrect.">
              <a:extLst>
                <a:ext uri="{FF2B5EF4-FFF2-40B4-BE49-F238E27FC236}">
                  <a16:creationId xmlns:a16="http://schemas.microsoft.com/office/drawing/2014/main" id="{142AF509-A319-090B-8BBE-EC6477EB7F82}"/>
                </a:ext>
              </a:extLst>
            </p:cNvPr>
            <p:cNvPicPr>
              <a:picLocks noChangeAspect="1"/>
            </p:cNvPicPr>
            <p:nvPr/>
          </p:nvPicPr>
          <p:blipFill>
            <a:blip r:embed="rId3"/>
            <a:stretch>
              <a:fillRect/>
            </a:stretch>
          </p:blipFill>
          <p:spPr>
            <a:xfrm>
              <a:off x="7602708" y="2812626"/>
              <a:ext cx="395812" cy="395812"/>
            </a:xfrm>
            <a:prstGeom prst="rect">
              <a:avLst/>
            </a:prstGeom>
          </p:spPr>
        </p:pic>
        <p:pic>
          <p:nvPicPr>
            <p:cNvPr id="29" name="Picture 28" descr="A cartoon of a baby&#10;&#10;AI-generated content may be incorrect.">
              <a:extLst>
                <a:ext uri="{FF2B5EF4-FFF2-40B4-BE49-F238E27FC236}">
                  <a16:creationId xmlns:a16="http://schemas.microsoft.com/office/drawing/2014/main" id="{C02D21CE-1ACA-D383-91DB-1CB8D0C19FB7}"/>
                </a:ext>
              </a:extLst>
            </p:cNvPr>
            <p:cNvPicPr>
              <a:picLocks noChangeAspect="1"/>
            </p:cNvPicPr>
            <p:nvPr/>
          </p:nvPicPr>
          <p:blipFill>
            <a:blip r:embed="rId3"/>
            <a:stretch>
              <a:fillRect/>
            </a:stretch>
          </p:blipFill>
          <p:spPr>
            <a:xfrm>
              <a:off x="8067578" y="2812626"/>
              <a:ext cx="395812" cy="395812"/>
            </a:xfrm>
            <a:prstGeom prst="rect">
              <a:avLst/>
            </a:prstGeom>
          </p:spPr>
        </p:pic>
        <p:pic>
          <p:nvPicPr>
            <p:cNvPr id="30" name="Picture 29" descr="A cartoon of a baby&#10;&#10;AI-generated content may be incorrect.">
              <a:extLst>
                <a:ext uri="{FF2B5EF4-FFF2-40B4-BE49-F238E27FC236}">
                  <a16:creationId xmlns:a16="http://schemas.microsoft.com/office/drawing/2014/main" id="{20299754-42C6-9D54-201C-4D513974C9CB}"/>
                </a:ext>
              </a:extLst>
            </p:cNvPr>
            <p:cNvPicPr>
              <a:picLocks noChangeAspect="1"/>
            </p:cNvPicPr>
            <p:nvPr/>
          </p:nvPicPr>
          <p:blipFill>
            <a:blip r:embed="rId3"/>
            <a:stretch>
              <a:fillRect/>
            </a:stretch>
          </p:blipFill>
          <p:spPr>
            <a:xfrm>
              <a:off x="8532440" y="2812626"/>
              <a:ext cx="395812" cy="395812"/>
            </a:xfrm>
            <a:prstGeom prst="rect">
              <a:avLst/>
            </a:prstGeom>
          </p:spPr>
        </p:pic>
      </p:grpSp>
      <p:grpSp>
        <p:nvGrpSpPr>
          <p:cNvPr id="31" name="Group 30">
            <a:extLst>
              <a:ext uri="{FF2B5EF4-FFF2-40B4-BE49-F238E27FC236}">
                <a16:creationId xmlns:a16="http://schemas.microsoft.com/office/drawing/2014/main" id="{89CE7650-0E96-8D93-AE5C-0DDF40FD5714}"/>
              </a:ext>
            </a:extLst>
          </p:cNvPr>
          <p:cNvGrpSpPr/>
          <p:nvPr/>
        </p:nvGrpSpPr>
        <p:grpSpPr>
          <a:xfrm>
            <a:off x="609993" y="4657230"/>
            <a:ext cx="8318265" cy="415483"/>
            <a:chOff x="609993" y="3714754"/>
            <a:chExt cx="8318265" cy="415483"/>
          </a:xfrm>
        </p:grpSpPr>
        <p:grpSp>
          <p:nvGrpSpPr>
            <p:cNvPr id="32" name="Group 31">
              <a:extLst>
                <a:ext uri="{FF2B5EF4-FFF2-40B4-BE49-F238E27FC236}">
                  <a16:creationId xmlns:a16="http://schemas.microsoft.com/office/drawing/2014/main" id="{23636BBF-EC91-AAD7-DCA5-0822EC3EC942}"/>
                </a:ext>
              </a:extLst>
            </p:cNvPr>
            <p:cNvGrpSpPr/>
            <p:nvPr/>
          </p:nvGrpSpPr>
          <p:grpSpPr>
            <a:xfrm>
              <a:off x="609993" y="3714754"/>
              <a:ext cx="8318265" cy="415483"/>
              <a:chOff x="609987" y="2800094"/>
              <a:chExt cx="8318265" cy="415483"/>
            </a:xfrm>
          </p:grpSpPr>
          <p:pic>
            <p:nvPicPr>
              <p:cNvPr id="37" name="Picture 36" descr="A cartoon of a baby&#10;&#10;AI-generated content may be incorrect.">
                <a:extLst>
                  <a:ext uri="{FF2B5EF4-FFF2-40B4-BE49-F238E27FC236}">
                    <a16:creationId xmlns:a16="http://schemas.microsoft.com/office/drawing/2014/main" id="{C6454FFA-8800-F323-88EC-EE103AA58AC5}"/>
                  </a:ext>
                </a:extLst>
              </p:cNvPr>
              <p:cNvPicPr>
                <a:picLocks noChangeAspect="1"/>
              </p:cNvPicPr>
              <p:nvPr/>
            </p:nvPicPr>
            <p:blipFill>
              <a:blip r:embed="rId3"/>
              <a:stretch>
                <a:fillRect/>
              </a:stretch>
            </p:blipFill>
            <p:spPr>
              <a:xfrm>
                <a:off x="609987" y="2809929"/>
                <a:ext cx="395812" cy="395812"/>
              </a:xfrm>
              <a:prstGeom prst="rect">
                <a:avLst/>
              </a:prstGeom>
            </p:spPr>
          </p:pic>
          <p:pic>
            <p:nvPicPr>
              <p:cNvPr id="38" name="Picture 37" descr="A cartoon of a baby&#10;&#10;AI-generated content may be incorrect.">
                <a:extLst>
                  <a:ext uri="{FF2B5EF4-FFF2-40B4-BE49-F238E27FC236}">
                    <a16:creationId xmlns:a16="http://schemas.microsoft.com/office/drawing/2014/main" id="{FC501659-928E-FCAB-DFD0-B59B5D2290D7}"/>
                  </a:ext>
                </a:extLst>
              </p:cNvPr>
              <p:cNvPicPr>
                <a:picLocks noChangeAspect="1"/>
              </p:cNvPicPr>
              <p:nvPr/>
            </p:nvPicPr>
            <p:blipFill>
              <a:blip r:embed="rId3"/>
              <a:stretch>
                <a:fillRect/>
              </a:stretch>
            </p:blipFill>
            <p:spPr>
              <a:xfrm>
                <a:off x="1070228" y="2809929"/>
                <a:ext cx="395812" cy="395812"/>
              </a:xfrm>
              <a:prstGeom prst="rect">
                <a:avLst/>
              </a:prstGeom>
            </p:spPr>
          </p:pic>
          <p:pic>
            <p:nvPicPr>
              <p:cNvPr id="39" name="Picture 38" descr="A cartoon of a baby&#10;&#10;AI-generated content may be incorrect.">
                <a:extLst>
                  <a:ext uri="{FF2B5EF4-FFF2-40B4-BE49-F238E27FC236}">
                    <a16:creationId xmlns:a16="http://schemas.microsoft.com/office/drawing/2014/main" id="{75D36DFE-CF0E-7555-472F-260563DFA51D}"/>
                  </a:ext>
                </a:extLst>
              </p:cNvPr>
              <p:cNvPicPr>
                <a:picLocks noChangeAspect="1"/>
              </p:cNvPicPr>
              <p:nvPr/>
            </p:nvPicPr>
            <p:blipFill>
              <a:blip r:embed="rId3"/>
              <a:stretch>
                <a:fillRect/>
              </a:stretch>
            </p:blipFill>
            <p:spPr>
              <a:xfrm>
                <a:off x="1530469" y="2809929"/>
                <a:ext cx="395812" cy="395812"/>
              </a:xfrm>
              <a:prstGeom prst="rect">
                <a:avLst/>
              </a:prstGeom>
            </p:spPr>
          </p:pic>
          <p:pic>
            <p:nvPicPr>
              <p:cNvPr id="40" name="Picture 39" descr="A cartoon of a baby&#10;&#10;AI-generated content may be incorrect.">
                <a:extLst>
                  <a:ext uri="{FF2B5EF4-FFF2-40B4-BE49-F238E27FC236}">
                    <a16:creationId xmlns:a16="http://schemas.microsoft.com/office/drawing/2014/main" id="{BDAD352F-3333-59C1-B009-C19066986649}"/>
                  </a:ext>
                </a:extLst>
              </p:cNvPr>
              <p:cNvPicPr>
                <a:picLocks noChangeAspect="1"/>
              </p:cNvPicPr>
              <p:nvPr/>
            </p:nvPicPr>
            <p:blipFill>
              <a:blip r:embed="rId3"/>
              <a:stretch>
                <a:fillRect/>
              </a:stretch>
            </p:blipFill>
            <p:spPr>
              <a:xfrm>
                <a:off x="1990710" y="2809929"/>
                <a:ext cx="395812" cy="395812"/>
              </a:xfrm>
              <a:prstGeom prst="rect">
                <a:avLst/>
              </a:prstGeom>
            </p:spPr>
          </p:pic>
          <p:pic>
            <p:nvPicPr>
              <p:cNvPr id="41" name="Picture 40" descr="A cartoon of a baby&#10;&#10;AI-generated content may be incorrect.">
                <a:extLst>
                  <a:ext uri="{FF2B5EF4-FFF2-40B4-BE49-F238E27FC236}">
                    <a16:creationId xmlns:a16="http://schemas.microsoft.com/office/drawing/2014/main" id="{7D09DF11-673E-016F-36CE-97175D40CABA}"/>
                  </a:ext>
                </a:extLst>
              </p:cNvPr>
              <p:cNvPicPr>
                <a:picLocks noChangeAspect="1"/>
              </p:cNvPicPr>
              <p:nvPr/>
            </p:nvPicPr>
            <p:blipFill>
              <a:blip r:embed="rId4"/>
              <a:stretch>
                <a:fillRect/>
              </a:stretch>
            </p:blipFill>
            <p:spPr>
              <a:xfrm>
                <a:off x="2450951" y="2800094"/>
                <a:ext cx="415483" cy="415483"/>
              </a:xfrm>
              <a:prstGeom prst="rect">
                <a:avLst/>
              </a:prstGeom>
            </p:spPr>
          </p:pic>
          <p:pic>
            <p:nvPicPr>
              <p:cNvPr id="42" name="Picture 41" descr="A cartoon of a baby&#10;&#10;AI-generated content may be incorrect.">
                <a:extLst>
                  <a:ext uri="{FF2B5EF4-FFF2-40B4-BE49-F238E27FC236}">
                    <a16:creationId xmlns:a16="http://schemas.microsoft.com/office/drawing/2014/main" id="{7CBD182B-A98A-662C-6690-9F196C038889}"/>
                  </a:ext>
                </a:extLst>
              </p:cNvPr>
              <p:cNvPicPr>
                <a:picLocks noChangeAspect="1"/>
              </p:cNvPicPr>
              <p:nvPr/>
            </p:nvPicPr>
            <p:blipFill>
              <a:blip r:embed="rId3"/>
              <a:stretch>
                <a:fillRect/>
              </a:stretch>
            </p:blipFill>
            <p:spPr>
              <a:xfrm>
                <a:off x="2930863" y="2809929"/>
                <a:ext cx="395812" cy="395812"/>
              </a:xfrm>
              <a:prstGeom prst="rect">
                <a:avLst/>
              </a:prstGeom>
            </p:spPr>
          </p:pic>
          <p:pic>
            <p:nvPicPr>
              <p:cNvPr id="43" name="Picture 42" descr="A cartoon of a baby&#10;&#10;AI-generated content may be incorrect.">
                <a:extLst>
                  <a:ext uri="{FF2B5EF4-FFF2-40B4-BE49-F238E27FC236}">
                    <a16:creationId xmlns:a16="http://schemas.microsoft.com/office/drawing/2014/main" id="{61C30570-2835-B19E-B055-531E394A9C17}"/>
                  </a:ext>
                </a:extLst>
              </p:cNvPr>
              <p:cNvPicPr>
                <a:picLocks noChangeAspect="1"/>
              </p:cNvPicPr>
              <p:nvPr/>
            </p:nvPicPr>
            <p:blipFill>
              <a:blip r:embed="rId3"/>
              <a:stretch>
                <a:fillRect/>
              </a:stretch>
            </p:blipFill>
            <p:spPr>
              <a:xfrm>
                <a:off x="3871016" y="2809929"/>
                <a:ext cx="395812" cy="395812"/>
              </a:xfrm>
              <a:prstGeom prst="rect">
                <a:avLst/>
              </a:prstGeom>
            </p:spPr>
          </p:pic>
          <p:pic>
            <p:nvPicPr>
              <p:cNvPr id="44" name="Picture 43" descr="A cartoon of a baby&#10;&#10;AI-generated content may be incorrect.">
                <a:extLst>
                  <a:ext uri="{FF2B5EF4-FFF2-40B4-BE49-F238E27FC236}">
                    <a16:creationId xmlns:a16="http://schemas.microsoft.com/office/drawing/2014/main" id="{564C4BA1-2205-CD49-6298-768379FE603E}"/>
                  </a:ext>
                </a:extLst>
              </p:cNvPr>
              <p:cNvPicPr>
                <a:picLocks noChangeAspect="1"/>
              </p:cNvPicPr>
              <p:nvPr/>
            </p:nvPicPr>
            <p:blipFill>
              <a:blip r:embed="rId3"/>
              <a:stretch>
                <a:fillRect/>
              </a:stretch>
            </p:blipFill>
            <p:spPr>
              <a:xfrm>
                <a:off x="4331257" y="2809929"/>
                <a:ext cx="395812" cy="395812"/>
              </a:xfrm>
              <a:prstGeom prst="rect">
                <a:avLst/>
              </a:prstGeom>
            </p:spPr>
          </p:pic>
          <p:pic>
            <p:nvPicPr>
              <p:cNvPr id="45" name="Picture 44" descr="A cartoon of a baby&#10;&#10;AI-generated content may be incorrect.">
                <a:extLst>
                  <a:ext uri="{FF2B5EF4-FFF2-40B4-BE49-F238E27FC236}">
                    <a16:creationId xmlns:a16="http://schemas.microsoft.com/office/drawing/2014/main" id="{92D503DA-73A4-9F0D-63FE-3D1A3571E60A}"/>
                  </a:ext>
                </a:extLst>
              </p:cNvPr>
              <p:cNvPicPr>
                <a:picLocks noChangeAspect="1"/>
              </p:cNvPicPr>
              <p:nvPr/>
            </p:nvPicPr>
            <p:blipFill>
              <a:blip r:embed="rId3"/>
              <a:stretch>
                <a:fillRect/>
              </a:stretch>
            </p:blipFill>
            <p:spPr>
              <a:xfrm>
                <a:off x="4791498" y="2809929"/>
                <a:ext cx="395812" cy="395812"/>
              </a:xfrm>
              <a:prstGeom prst="rect">
                <a:avLst/>
              </a:prstGeom>
            </p:spPr>
          </p:pic>
          <p:pic>
            <p:nvPicPr>
              <p:cNvPr id="46" name="Picture 45" descr="A cartoon of a baby&#10;&#10;AI-generated content may be incorrect.">
                <a:extLst>
                  <a:ext uri="{FF2B5EF4-FFF2-40B4-BE49-F238E27FC236}">
                    <a16:creationId xmlns:a16="http://schemas.microsoft.com/office/drawing/2014/main" id="{958FA995-6032-A48A-05C3-06A6F9E12C0C}"/>
                  </a:ext>
                </a:extLst>
              </p:cNvPr>
              <p:cNvPicPr>
                <a:picLocks noChangeAspect="1"/>
              </p:cNvPicPr>
              <p:nvPr/>
            </p:nvPicPr>
            <p:blipFill>
              <a:blip r:embed="rId3"/>
              <a:stretch>
                <a:fillRect/>
              </a:stretch>
            </p:blipFill>
            <p:spPr>
              <a:xfrm>
                <a:off x="5251739" y="2809929"/>
                <a:ext cx="395812" cy="395812"/>
              </a:xfrm>
              <a:prstGeom prst="rect">
                <a:avLst/>
              </a:prstGeom>
            </p:spPr>
          </p:pic>
          <p:pic>
            <p:nvPicPr>
              <p:cNvPr id="47" name="Picture 46" descr="A cartoon of a baby&#10;&#10;AI-generated content may be incorrect.">
                <a:extLst>
                  <a:ext uri="{FF2B5EF4-FFF2-40B4-BE49-F238E27FC236}">
                    <a16:creationId xmlns:a16="http://schemas.microsoft.com/office/drawing/2014/main" id="{BD0AC3BE-050D-4FB3-20EB-E81AC135E421}"/>
                  </a:ext>
                </a:extLst>
              </p:cNvPr>
              <p:cNvPicPr>
                <a:picLocks noChangeAspect="1"/>
              </p:cNvPicPr>
              <p:nvPr/>
            </p:nvPicPr>
            <p:blipFill>
              <a:blip r:embed="rId3"/>
              <a:stretch>
                <a:fillRect/>
              </a:stretch>
            </p:blipFill>
            <p:spPr>
              <a:xfrm>
                <a:off x="6191892" y="2809929"/>
                <a:ext cx="395812" cy="395812"/>
              </a:xfrm>
              <a:prstGeom prst="rect">
                <a:avLst/>
              </a:prstGeom>
            </p:spPr>
          </p:pic>
          <p:pic>
            <p:nvPicPr>
              <p:cNvPr id="48" name="Picture 47" descr="A cartoon of a baby&#10;&#10;AI-generated content may be incorrect.">
                <a:extLst>
                  <a:ext uri="{FF2B5EF4-FFF2-40B4-BE49-F238E27FC236}">
                    <a16:creationId xmlns:a16="http://schemas.microsoft.com/office/drawing/2014/main" id="{9E31AD42-765E-B025-E440-A2AC254E1BCB}"/>
                  </a:ext>
                </a:extLst>
              </p:cNvPr>
              <p:cNvPicPr>
                <a:picLocks noChangeAspect="1"/>
              </p:cNvPicPr>
              <p:nvPr/>
            </p:nvPicPr>
            <p:blipFill>
              <a:blip r:embed="rId3"/>
              <a:stretch>
                <a:fillRect/>
              </a:stretch>
            </p:blipFill>
            <p:spPr>
              <a:xfrm>
                <a:off x="6652133" y="2809929"/>
                <a:ext cx="395812" cy="395812"/>
              </a:xfrm>
              <a:prstGeom prst="rect">
                <a:avLst/>
              </a:prstGeom>
            </p:spPr>
          </p:pic>
          <p:pic>
            <p:nvPicPr>
              <p:cNvPr id="49" name="Picture 48" descr="A cartoon of a baby&#10;&#10;AI-generated content may be incorrect.">
                <a:extLst>
                  <a:ext uri="{FF2B5EF4-FFF2-40B4-BE49-F238E27FC236}">
                    <a16:creationId xmlns:a16="http://schemas.microsoft.com/office/drawing/2014/main" id="{DE8492D5-7A2E-F8AC-227E-ACB1074E641A}"/>
                  </a:ext>
                </a:extLst>
              </p:cNvPr>
              <p:cNvPicPr>
                <a:picLocks noChangeAspect="1"/>
              </p:cNvPicPr>
              <p:nvPr/>
            </p:nvPicPr>
            <p:blipFill>
              <a:blip r:embed="rId3"/>
              <a:stretch>
                <a:fillRect/>
              </a:stretch>
            </p:blipFill>
            <p:spPr>
              <a:xfrm>
                <a:off x="7112374" y="2809929"/>
                <a:ext cx="395812" cy="395812"/>
              </a:xfrm>
              <a:prstGeom prst="rect">
                <a:avLst/>
              </a:prstGeom>
            </p:spPr>
          </p:pic>
          <p:pic>
            <p:nvPicPr>
              <p:cNvPr id="50" name="Picture 49" descr="A cartoon of a baby&#10;&#10;AI-generated content may be incorrect.">
                <a:extLst>
                  <a:ext uri="{FF2B5EF4-FFF2-40B4-BE49-F238E27FC236}">
                    <a16:creationId xmlns:a16="http://schemas.microsoft.com/office/drawing/2014/main" id="{82655316-9876-8430-ABB6-E8E9B33D9A1D}"/>
                  </a:ext>
                </a:extLst>
              </p:cNvPr>
              <p:cNvPicPr>
                <a:picLocks noChangeAspect="1"/>
              </p:cNvPicPr>
              <p:nvPr/>
            </p:nvPicPr>
            <p:blipFill>
              <a:blip r:embed="rId3"/>
              <a:stretch>
                <a:fillRect/>
              </a:stretch>
            </p:blipFill>
            <p:spPr>
              <a:xfrm>
                <a:off x="8532440" y="2809929"/>
                <a:ext cx="395812" cy="395812"/>
              </a:xfrm>
              <a:prstGeom prst="rect">
                <a:avLst/>
              </a:prstGeom>
            </p:spPr>
          </p:pic>
        </p:grpSp>
        <p:pic>
          <p:nvPicPr>
            <p:cNvPr id="33" name="Picture 32" descr="A cartoon of a baby&#10;&#10;AI-generated content may be incorrect.">
              <a:extLst>
                <a:ext uri="{FF2B5EF4-FFF2-40B4-BE49-F238E27FC236}">
                  <a16:creationId xmlns:a16="http://schemas.microsoft.com/office/drawing/2014/main" id="{66A4ECCF-48CE-A519-FF61-54883EEE7FD1}"/>
                </a:ext>
              </a:extLst>
            </p:cNvPr>
            <p:cNvPicPr>
              <a:picLocks noChangeAspect="1"/>
            </p:cNvPicPr>
            <p:nvPr/>
          </p:nvPicPr>
          <p:blipFill>
            <a:blip r:embed="rId4"/>
            <a:stretch>
              <a:fillRect/>
            </a:stretch>
          </p:blipFill>
          <p:spPr>
            <a:xfrm>
              <a:off x="3391110" y="3714754"/>
              <a:ext cx="415483" cy="415483"/>
            </a:xfrm>
            <a:prstGeom prst="rect">
              <a:avLst/>
            </a:prstGeom>
          </p:spPr>
        </p:pic>
        <p:pic>
          <p:nvPicPr>
            <p:cNvPr id="34" name="Picture 33" descr="A cartoon of a baby&#10;&#10;AI-generated content may be incorrect.">
              <a:extLst>
                <a:ext uri="{FF2B5EF4-FFF2-40B4-BE49-F238E27FC236}">
                  <a16:creationId xmlns:a16="http://schemas.microsoft.com/office/drawing/2014/main" id="{49FEDE31-99BC-384F-28E7-04943E606FD3}"/>
                </a:ext>
              </a:extLst>
            </p:cNvPr>
            <p:cNvPicPr>
              <a:picLocks noChangeAspect="1"/>
            </p:cNvPicPr>
            <p:nvPr/>
          </p:nvPicPr>
          <p:blipFill>
            <a:blip r:embed="rId4"/>
            <a:stretch>
              <a:fillRect/>
            </a:stretch>
          </p:blipFill>
          <p:spPr>
            <a:xfrm>
              <a:off x="7572621" y="3714754"/>
              <a:ext cx="415483" cy="415483"/>
            </a:xfrm>
            <a:prstGeom prst="rect">
              <a:avLst/>
            </a:prstGeom>
          </p:spPr>
        </p:pic>
        <p:pic>
          <p:nvPicPr>
            <p:cNvPr id="35" name="Picture 34" descr="A cartoon of a baby&#10;&#10;AI-generated content may be incorrect.">
              <a:extLst>
                <a:ext uri="{FF2B5EF4-FFF2-40B4-BE49-F238E27FC236}">
                  <a16:creationId xmlns:a16="http://schemas.microsoft.com/office/drawing/2014/main" id="{88443C96-332F-7C33-1E9E-89B7276009C7}"/>
                </a:ext>
              </a:extLst>
            </p:cNvPr>
            <p:cNvPicPr>
              <a:picLocks noChangeAspect="1"/>
            </p:cNvPicPr>
            <p:nvPr/>
          </p:nvPicPr>
          <p:blipFill>
            <a:blip r:embed="rId4"/>
            <a:stretch>
              <a:fillRect/>
            </a:stretch>
          </p:blipFill>
          <p:spPr>
            <a:xfrm>
              <a:off x="5711986" y="3714754"/>
              <a:ext cx="415483" cy="415483"/>
            </a:xfrm>
            <a:prstGeom prst="rect">
              <a:avLst/>
            </a:prstGeom>
          </p:spPr>
        </p:pic>
        <p:pic>
          <p:nvPicPr>
            <p:cNvPr id="36" name="Picture 35" descr="A cartoon of a baby&#10;&#10;AI-generated content may be incorrect.">
              <a:extLst>
                <a:ext uri="{FF2B5EF4-FFF2-40B4-BE49-F238E27FC236}">
                  <a16:creationId xmlns:a16="http://schemas.microsoft.com/office/drawing/2014/main" id="{7D901095-92A6-8C67-9A19-A7692E6DEBFD}"/>
                </a:ext>
              </a:extLst>
            </p:cNvPr>
            <p:cNvPicPr>
              <a:picLocks noChangeAspect="1"/>
            </p:cNvPicPr>
            <p:nvPr/>
          </p:nvPicPr>
          <p:blipFill>
            <a:blip r:embed="rId4"/>
            <a:stretch>
              <a:fillRect/>
            </a:stretch>
          </p:blipFill>
          <p:spPr>
            <a:xfrm>
              <a:off x="8052533" y="3714754"/>
              <a:ext cx="415483" cy="415483"/>
            </a:xfrm>
            <a:prstGeom prst="rect">
              <a:avLst/>
            </a:prstGeom>
          </p:spPr>
        </p:pic>
      </p:grpSp>
    </p:spTree>
    <p:extLst>
      <p:ext uri="{BB962C8B-B14F-4D97-AF65-F5344CB8AC3E}">
        <p14:creationId xmlns:p14="http://schemas.microsoft.com/office/powerpoint/2010/main" val="2315031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36CC4-70FD-D63F-B692-44D83612112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7F88B6A-BD71-237D-AE54-BDB131F60539}"/>
              </a:ext>
            </a:extLst>
          </p:cNvPr>
          <p:cNvSpPr>
            <a:spLocks noGrp="1"/>
          </p:cNvSpPr>
          <p:nvPr>
            <p:ph type="title"/>
          </p:nvPr>
        </p:nvSpPr>
        <p:spPr>
          <a:xfrm>
            <a:off x="1347766" y="2965641"/>
            <a:ext cx="9496468" cy="926717"/>
          </a:xfrm>
        </p:spPr>
        <p:txBody>
          <a:bodyPr>
            <a:normAutofit fontScale="90000"/>
          </a:bodyPr>
          <a:lstStyle/>
          <a:p>
            <a:pPr algn="ctr"/>
            <a:r>
              <a:rPr lang="en-GB" b="1"/>
              <a:t>GENEDRIVE EVOLUTION &amp; P A L O H</a:t>
            </a:r>
          </a:p>
        </p:txBody>
      </p:sp>
      <p:sp>
        <p:nvSpPr>
          <p:cNvPr id="2" name="TextBox 1">
            <a:extLst>
              <a:ext uri="{FF2B5EF4-FFF2-40B4-BE49-F238E27FC236}">
                <a16:creationId xmlns:a16="http://schemas.microsoft.com/office/drawing/2014/main" id="{F19EC45D-CAD8-4B22-246D-370D94FD1789}"/>
              </a:ext>
            </a:extLst>
          </p:cNvPr>
          <p:cNvSpPr txBox="1"/>
          <p:nvPr/>
        </p:nvSpPr>
        <p:spPr>
          <a:xfrm>
            <a:off x="2129589" y="3812511"/>
            <a:ext cx="7940843" cy="1050737"/>
          </a:xfrm>
          <a:prstGeom prst="rect">
            <a:avLst/>
          </a:prstGeom>
          <a:noFill/>
        </p:spPr>
        <p:txBody>
          <a:bodyPr wrap="square" lIns="0" tIns="0" rIns="0" bIns="0" rtlCol="0">
            <a:spAutoFit/>
          </a:bodyPr>
          <a:lstStyle/>
          <a:p>
            <a:pPr algn="ctr" defTabSz="1219170">
              <a:lnSpc>
                <a:spcPct val="150000"/>
              </a:lnSpc>
              <a:defRPr/>
            </a:pPr>
            <a:r>
              <a:rPr lang="en-US" sz="2133">
                <a:solidFill>
                  <a:srgbClr val="FFFFFF"/>
                </a:solidFill>
                <a:latin typeface="Montserrat Medium" pitchFamily="2" charset="77"/>
              </a:rPr>
              <a:t>Pharmacogenetic to Avoid Loss of Hearing </a:t>
            </a:r>
            <a:r>
              <a:rPr lang="en-GB" sz="2400" b="0">
                <a:solidFill>
                  <a:schemeClr val="bg1"/>
                </a:solidFill>
                <a:latin typeface="Calibri" panose="020F0502020204030204" pitchFamily="34" charset="0"/>
                <a:cs typeface="Calibri" panose="020F0502020204030204" pitchFamily="34" charset="0"/>
              </a:rPr>
              <a:t>pragmatic prospective implementation </a:t>
            </a:r>
            <a:r>
              <a:rPr lang="en-US" sz="2133" b="0">
                <a:solidFill>
                  <a:srgbClr val="FFFFFF"/>
                </a:solidFill>
                <a:latin typeface="Montserrat Medium" pitchFamily="2" charset="77"/>
                <a:cs typeface="Calibri" panose="020F0502020204030204" pitchFamily="34" charset="0"/>
              </a:rPr>
              <a:t>trial</a:t>
            </a:r>
            <a:endParaRPr lang="en-US" sz="2133">
              <a:solidFill>
                <a:srgbClr val="FFFFFF"/>
              </a:solidFill>
              <a:latin typeface="Montserrat Medium" pitchFamily="2" charset="77"/>
            </a:endParaRPr>
          </a:p>
        </p:txBody>
      </p:sp>
    </p:spTree>
    <p:extLst>
      <p:ext uri="{BB962C8B-B14F-4D97-AF65-F5344CB8AC3E}">
        <p14:creationId xmlns:p14="http://schemas.microsoft.com/office/powerpoint/2010/main" val="628495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322318" y="731597"/>
            <a:ext cx="9379817" cy="1219821"/>
          </a:xfrm>
          <a:prstGeom prst="rect">
            <a:avLst/>
          </a:prstGeom>
          <a:noFill/>
        </p:spPr>
        <p:txBody>
          <a:bodyPr wrap="square" lIns="0" tIns="0" rIns="0" bIns="0" rtlCol="0" anchor="t">
            <a:spAutoFit/>
          </a:bodyPr>
          <a:lstStyle/>
          <a:p>
            <a:pPr defTabSz="1219140">
              <a:lnSpc>
                <a:spcPct val="150000"/>
              </a:lnSpc>
              <a:defRPr/>
            </a:pPr>
            <a:r>
              <a:rPr lang="en-US" sz="2800" b="1">
                <a:solidFill>
                  <a:srgbClr val="009BA4"/>
                </a:solidFill>
                <a:latin typeface="Montserrat" panose="00000500000000000000" pitchFamily="2" charset="0"/>
              </a:rPr>
              <a:t>P</a:t>
            </a:r>
            <a:r>
              <a:rPr lang="en-US" sz="2800" b="1">
                <a:solidFill>
                  <a:srgbClr val="003341"/>
                </a:solidFill>
                <a:latin typeface="Montserrat" panose="00000500000000000000" pitchFamily="2" charset="0"/>
              </a:rPr>
              <a:t>harmacogenetics to </a:t>
            </a:r>
            <a:r>
              <a:rPr lang="en-US" sz="2800" b="1">
                <a:solidFill>
                  <a:srgbClr val="009BA4"/>
                </a:solidFill>
                <a:latin typeface="Montserrat" panose="00000500000000000000" pitchFamily="2" charset="0"/>
              </a:rPr>
              <a:t>A</a:t>
            </a:r>
            <a:r>
              <a:rPr lang="en-US" sz="2800" b="1">
                <a:solidFill>
                  <a:srgbClr val="003341"/>
                </a:solidFill>
                <a:latin typeface="Montserrat" panose="00000500000000000000" pitchFamily="2" charset="0"/>
              </a:rPr>
              <a:t>void </a:t>
            </a:r>
            <a:r>
              <a:rPr lang="en-US" sz="2800" b="1">
                <a:solidFill>
                  <a:srgbClr val="009BA4"/>
                </a:solidFill>
                <a:latin typeface="Montserrat" panose="00000500000000000000" pitchFamily="2" charset="0"/>
              </a:rPr>
              <a:t>L</a:t>
            </a:r>
            <a:r>
              <a:rPr lang="en-US" sz="2800" b="1">
                <a:solidFill>
                  <a:srgbClr val="003341"/>
                </a:solidFill>
                <a:latin typeface="Montserrat" panose="00000500000000000000" pitchFamily="2" charset="0"/>
              </a:rPr>
              <a:t>oss </a:t>
            </a:r>
            <a:r>
              <a:rPr lang="en-US" sz="2800" b="1">
                <a:solidFill>
                  <a:srgbClr val="009BA4"/>
                </a:solidFill>
                <a:latin typeface="Montserrat" panose="00000500000000000000" pitchFamily="2" charset="0"/>
              </a:rPr>
              <a:t>o</a:t>
            </a:r>
            <a:r>
              <a:rPr lang="en-US" sz="2800" b="1">
                <a:solidFill>
                  <a:srgbClr val="003341"/>
                </a:solidFill>
                <a:latin typeface="Montserrat" panose="00000500000000000000" pitchFamily="2" charset="0"/>
              </a:rPr>
              <a:t>f </a:t>
            </a:r>
            <a:r>
              <a:rPr lang="en-US" sz="2800" b="1">
                <a:solidFill>
                  <a:srgbClr val="009BA4"/>
                </a:solidFill>
                <a:latin typeface="Montserrat" panose="00000500000000000000" pitchFamily="2" charset="0"/>
              </a:rPr>
              <a:t>H</a:t>
            </a:r>
            <a:r>
              <a:rPr lang="en-US" sz="2800" b="1">
                <a:solidFill>
                  <a:srgbClr val="003341"/>
                </a:solidFill>
                <a:latin typeface="Montserrat" panose="00000500000000000000" pitchFamily="2" charset="0"/>
              </a:rPr>
              <a:t>earing </a:t>
            </a:r>
            <a:r>
              <a:rPr lang="en-GB" sz="2800" b="1">
                <a:solidFill>
                  <a:srgbClr val="003341"/>
                </a:solidFill>
                <a:latin typeface="Montserrat" panose="00000500000000000000" pitchFamily="2" charset="0"/>
                <a:cs typeface="Calibri" panose="020F0502020204030204" pitchFamily="34" charset="0"/>
              </a:rPr>
              <a:t>pragmatic prospective implementation </a:t>
            </a:r>
            <a:r>
              <a:rPr lang="en-US" sz="2800" b="1">
                <a:solidFill>
                  <a:srgbClr val="003341"/>
                </a:solidFill>
                <a:latin typeface="Montserrat" panose="00000500000000000000" pitchFamily="2" charset="0"/>
                <a:cs typeface="Calibri" panose="020F0502020204030204" pitchFamily="34" charset="0"/>
              </a:rPr>
              <a:t>trial</a:t>
            </a:r>
            <a:endParaRPr lang="en-US" sz="2800" b="1">
              <a:solidFill>
                <a:srgbClr val="003341"/>
              </a:solidFill>
              <a:latin typeface="Montserrat" panose="00000500000000000000" pitchFamily="2" charset="0"/>
            </a:endParaRPr>
          </a:p>
        </p:txBody>
      </p:sp>
      <p:pic>
        <p:nvPicPr>
          <p:cNvPr id="12" name="Picture 11">
            <a:extLst>
              <a:ext uri="{FF2B5EF4-FFF2-40B4-BE49-F238E27FC236}">
                <a16:creationId xmlns:a16="http://schemas.microsoft.com/office/drawing/2014/main" id="{F106A4E7-C5FD-395A-C117-0348F047CF3C}"/>
              </a:ext>
            </a:extLst>
          </p:cNvPr>
          <p:cNvPicPr>
            <a:picLocks noChangeAspect="1"/>
          </p:cNvPicPr>
          <p:nvPr/>
        </p:nvPicPr>
        <p:blipFill>
          <a:blip r:embed="rId3"/>
          <a:stretch>
            <a:fillRect/>
          </a:stretch>
        </p:blipFill>
        <p:spPr>
          <a:xfrm>
            <a:off x="4038652" y="2357298"/>
            <a:ext cx="1261981" cy="1261981"/>
          </a:xfrm>
          <a:prstGeom prst="rect">
            <a:avLst/>
          </a:prstGeom>
        </p:spPr>
      </p:pic>
      <p:sp>
        <p:nvSpPr>
          <p:cNvPr id="16" name="TextBox 15">
            <a:extLst>
              <a:ext uri="{FF2B5EF4-FFF2-40B4-BE49-F238E27FC236}">
                <a16:creationId xmlns:a16="http://schemas.microsoft.com/office/drawing/2014/main" id="{DD6ACCCC-2E01-D2C3-40E8-C27B1D79C20A}"/>
              </a:ext>
            </a:extLst>
          </p:cNvPr>
          <p:cNvSpPr txBox="1"/>
          <p:nvPr/>
        </p:nvSpPr>
        <p:spPr>
          <a:xfrm>
            <a:off x="5425003" y="2662799"/>
            <a:ext cx="1028200" cy="707886"/>
          </a:xfrm>
          <a:prstGeom prst="rect">
            <a:avLst/>
          </a:prstGeom>
          <a:noFill/>
        </p:spPr>
        <p:txBody>
          <a:bodyPr wrap="square" rtlCol="0">
            <a:spAutoFit/>
          </a:bodyPr>
          <a:lstStyle/>
          <a:p>
            <a:pPr algn="just">
              <a:defRPr/>
            </a:pPr>
            <a:r>
              <a:rPr lang="en-US" sz="4000" b="1">
                <a:solidFill>
                  <a:srgbClr val="003341"/>
                </a:solidFill>
                <a:latin typeface="Montserrat" panose="00000500000000000000" pitchFamily="2" charset="0"/>
              </a:rPr>
              <a:t>751</a:t>
            </a:r>
            <a:endParaRPr lang="en-GB" sz="4000">
              <a:solidFill>
                <a:srgbClr val="475C6D"/>
              </a:solidFill>
              <a:latin typeface="Montserrat" panose="00000500000000000000" pitchFamily="2" charset="0"/>
            </a:endParaRPr>
          </a:p>
        </p:txBody>
      </p:sp>
      <p:sp>
        <p:nvSpPr>
          <p:cNvPr id="19" name="TextBox 18">
            <a:extLst>
              <a:ext uri="{FF2B5EF4-FFF2-40B4-BE49-F238E27FC236}">
                <a16:creationId xmlns:a16="http://schemas.microsoft.com/office/drawing/2014/main" id="{780A0E65-4702-2C43-5FDF-1E630AD45221}"/>
              </a:ext>
            </a:extLst>
          </p:cNvPr>
          <p:cNvSpPr txBox="1"/>
          <p:nvPr/>
        </p:nvSpPr>
        <p:spPr>
          <a:xfrm>
            <a:off x="6576646" y="2832077"/>
            <a:ext cx="2739591" cy="369332"/>
          </a:xfrm>
          <a:prstGeom prst="rect">
            <a:avLst/>
          </a:prstGeom>
          <a:noFill/>
        </p:spPr>
        <p:txBody>
          <a:bodyPr wrap="square" rtlCol="0">
            <a:spAutoFit/>
          </a:bodyPr>
          <a:lstStyle/>
          <a:p>
            <a:pPr algn="just">
              <a:defRPr/>
            </a:pPr>
            <a:r>
              <a:rPr lang="en-GB" sz="1800">
                <a:solidFill>
                  <a:srgbClr val="003341"/>
                </a:solidFill>
                <a:latin typeface="Montserrat" panose="00000500000000000000" pitchFamily="2" charset="0"/>
              </a:rPr>
              <a:t>Patients recruited </a:t>
            </a:r>
          </a:p>
        </p:txBody>
      </p:sp>
      <p:pic>
        <p:nvPicPr>
          <p:cNvPr id="20" name="Picture 19">
            <a:extLst>
              <a:ext uri="{FF2B5EF4-FFF2-40B4-BE49-F238E27FC236}">
                <a16:creationId xmlns:a16="http://schemas.microsoft.com/office/drawing/2014/main" id="{D4EDE8E2-8300-3E39-CBB7-7A4C86AB36AB}"/>
              </a:ext>
            </a:extLst>
          </p:cNvPr>
          <p:cNvPicPr>
            <a:picLocks noChangeAspect="1"/>
          </p:cNvPicPr>
          <p:nvPr/>
        </p:nvPicPr>
        <p:blipFill>
          <a:blip r:embed="rId4"/>
          <a:stretch>
            <a:fillRect/>
          </a:stretch>
        </p:blipFill>
        <p:spPr>
          <a:xfrm>
            <a:off x="4087986" y="3681106"/>
            <a:ext cx="1261981" cy="1255885"/>
          </a:xfrm>
          <a:prstGeom prst="rect">
            <a:avLst/>
          </a:prstGeom>
        </p:spPr>
      </p:pic>
      <p:sp>
        <p:nvSpPr>
          <p:cNvPr id="23" name="Rectangle: Rounded Corners 22">
            <a:extLst>
              <a:ext uri="{FF2B5EF4-FFF2-40B4-BE49-F238E27FC236}">
                <a16:creationId xmlns:a16="http://schemas.microsoft.com/office/drawing/2014/main" id="{96CEE9F5-5D80-B67A-D07B-7B34E9C2A8EB}"/>
              </a:ext>
            </a:extLst>
          </p:cNvPr>
          <p:cNvSpPr/>
          <p:nvPr/>
        </p:nvSpPr>
        <p:spPr>
          <a:xfrm>
            <a:off x="234460" y="2589636"/>
            <a:ext cx="3678320" cy="2675697"/>
          </a:xfrm>
          <a:prstGeom prst="roundRect">
            <a:avLst/>
          </a:prstGeom>
          <a:solidFill>
            <a:srgbClr val="87C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4" name="Content Placeholder 9">
            <a:extLst>
              <a:ext uri="{FF2B5EF4-FFF2-40B4-BE49-F238E27FC236}">
                <a16:creationId xmlns:a16="http://schemas.microsoft.com/office/drawing/2014/main" id="{35BBD8F1-EB0D-E436-FCF4-FE122C330E1A}"/>
              </a:ext>
            </a:extLst>
          </p:cNvPr>
          <p:cNvSpPr txBox="1">
            <a:spLocks/>
          </p:cNvSpPr>
          <p:nvPr/>
        </p:nvSpPr>
        <p:spPr>
          <a:xfrm>
            <a:off x="401387" y="2928842"/>
            <a:ext cx="3338276" cy="2077927"/>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spcAft>
                <a:spcPts val="400"/>
              </a:spcAft>
              <a:buFont typeface="Arial" panose="020B0604020202020204" pitchFamily="34" charset="0"/>
              <a:buNone/>
              <a:defRPr sz="1600" b="1" kern="1200" cap="none" baseline="0">
                <a:solidFill>
                  <a:schemeClr val="accent2"/>
                </a:solidFill>
                <a:latin typeface="+mj-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sz="1600" kern="1200">
                <a:solidFill>
                  <a:schemeClr val="accent2"/>
                </a:solidFill>
                <a:latin typeface="+mj-lt"/>
                <a:ea typeface="+mn-ea"/>
                <a:cs typeface="+mn-cs"/>
              </a:defRPr>
            </a:lvl2pPr>
            <a:lvl3pPr marL="144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3pPr>
            <a:lvl4pPr marL="360000" indent="-144000" algn="l" defTabSz="914400" rtl="0" eaLnBrk="1" latinLnBrk="0" hangingPunct="1">
              <a:lnSpc>
                <a:spcPct val="90000"/>
              </a:lnSpc>
              <a:spcBef>
                <a:spcPts val="500"/>
              </a:spcBef>
              <a:spcAft>
                <a:spcPts val="400"/>
              </a:spcAft>
              <a:buFont typeface="Calibri" panose="020F0502020204030204" pitchFamily="34" charset="0"/>
              <a:buChar char="-"/>
              <a:defRPr sz="1600" kern="1200">
                <a:solidFill>
                  <a:schemeClr val="accent2"/>
                </a:solidFill>
                <a:latin typeface="+mj-lt"/>
                <a:ea typeface="+mn-ea"/>
                <a:cs typeface="+mn-cs"/>
              </a:defRPr>
            </a:lvl4pPr>
            <a:lvl5pPr marL="540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Aft>
                <a:spcPts val="600"/>
              </a:spcAft>
            </a:pPr>
            <a:r>
              <a:rPr lang="en-GB" sz="1800">
                <a:solidFill>
                  <a:schemeClr val="bg1"/>
                </a:solidFill>
                <a:latin typeface="Montserrat" panose="00000500000000000000" pitchFamily="2" charset="0"/>
              </a:rPr>
              <a:t>Can rapid, point-of-care genetic testing be implemented in an acute neonatal setting to avoid antibiotic induced hearing loss, without disrupting normal standards of care?</a:t>
            </a:r>
            <a:r>
              <a:rPr lang="en-GB" sz="1400" baseline="30000">
                <a:solidFill>
                  <a:schemeClr val="bg1"/>
                </a:solidFill>
                <a:latin typeface="Montserrat" panose="00000500000000000000" pitchFamily="2" charset="0"/>
              </a:rPr>
              <a:t>6</a:t>
            </a:r>
          </a:p>
        </p:txBody>
      </p:sp>
      <p:pic>
        <p:nvPicPr>
          <p:cNvPr id="11" name="Picture 10">
            <a:extLst>
              <a:ext uri="{FF2B5EF4-FFF2-40B4-BE49-F238E27FC236}">
                <a16:creationId xmlns:a16="http://schemas.microsoft.com/office/drawing/2014/main" id="{D006052B-8357-0C9F-19EE-02154717E444}"/>
              </a:ext>
            </a:extLst>
          </p:cNvPr>
          <p:cNvPicPr>
            <a:picLocks noChangeAspect="1"/>
          </p:cNvPicPr>
          <p:nvPr/>
        </p:nvPicPr>
        <p:blipFill>
          <a:blip r:embed="rId5"/>
          <a:stretch>
            <a:fillRect/>
          </a:stretch>
        </p:blipFill>
        <p:spPr>
          <a:xfrm>
            <a:off x="2612178" y="4871842"/>
            <a:ext cx="1323503" cy="1292961"/>
          </a:xfrm>
          <a:prstGeom prst="rect">
            <a:avLst/>
          </a:prstGeom>
        </p:spPr>
      </p:pic>
      <p:sp>
        <p:nvSpPr>
          <p:cNvPr id="25" name="TextBox 24">
            <a:extLst>
              <a:ext uri="{FF2B5EF4-FFF2-40B4-BE49-F238E27FC236}">
                <a16:creationId xmlns:a16="http://schemas.microsoft.com/office/drawing/2014/main" id="{40868165-DAC3-FE45-A316-85ADD64CD821}"/>
              </a:ext>
            </a:extLst>
          </p:cNvPr>
          <p:cNvSpPr txBox="1"/>
          <p:nvPr/>
        </p:nvSpPr>
        <p:spPr>
          <a:xfrm>
            <a:off x="5559213" y="4026361"/>
            <a:ext cx="548515" cy="707886"/>
          </a:xfrm>
          <a:prstGeom prst="rect">
            <a:avLst/>
          </a:prstGeom>
          <a:noFill/>
        </p:spPr>
        <p:txBody>
          <a:bodyPr wrap="square" rtlCol="0">
            <a:spAutoFit/>
          </a:bodyPr>
          <a:lstStyle/>
          <a:p>
            <a:pPr algn="just">
              <a:defRPr/>
            </a:pPr>
            <a:r>
              <a:rPr lang="en-US" sz="4000" b="1">
                <a:solidFill>
                  <a:srgbClr val="003341"/>
                </a:solidFill>
                <a:latin typeface="Montserrat" panose="00000500000000000000" pitchFamily="2" charset="0"/>
              </a:rPr>
              <a:t>3</a:t>
            </a:r>
            <a:endParaRPr lang="en-GB" sz="4000">
              <a:solidFill>
                <a:srgbClr val="475C6D"/>
              </a:solidFill>
              <a:latin typeface="Montserrat" panose="00000500000000000000" pitchFamily="2" charset="0"/>
            </a:endParaRPr>
          </a:p>
        </p:txBody>
      </p:sp>
      <p:sp>
        <p:nvSpPr>
          <p:cNvPr id="26" name="TextBox 25">
            <a:extLst>
              <a:ext uri="{FF2B5EF4-FFF2-40B4-BE49-F238E27FC236}">
                <a16:creationId xmlns:a16="http://schemas.microsoft.com/office/drawing/2014/main" id="{6C33316B-99FA-5DA3-FB28-79D30C836925}"/>
              </a:ext>
            </a:extLst>
          </p:cNvPr>
          <p:cNvSpPr txBox="1"/>
          <p:nvPr/>
        </p:nvSpPr>
        <p:spPr>
          <a:xfrm>
            <a:off x="6576645" y="3924833"/>
            <a:ext cx="3125491" cy="923330"/>
          </a:xfrm>
          <a:prstGeom prst="rect">
            <a:avLst/>
          </a:prstGeom>
          <a:noFill/>
        </p:spPr>
        <p:txBody>
          <a:bodyPr wrap="square" rtlCol="0">
            <a:spAutoFit/>
          </a:bodyPr>
          <a:lstStyle/>
          <a:p>
            <a:pPr>
              <a:defRPr/>
            </a:pPr>
            <a:r>
              <a:rPr lang="en-GB" sz="1800">
                <a:solidFill>
                  <a:srgbClr val="003341"/>
                </a:solidFill>
                <a:latin typeface="Montserrat" panose="00000500000000000000" pitchFamily="2" charset="0"/>
              </a:rPr>
              <a:t>MT-RNR1 m.1555A&gt;G positive participants avoided AIHL</a:t>
            </a:r>
          </a:p>
        </p:txBody>
      </p:sp>
      <p:pic>
        <p:nvPicPr>
          <p:cNvPr id="27" name="Picture 26">
            <a:extLst>
              <a:ext uri="{FF2B5EF4-FFF2-40B4-BE49-F238E27FC236}">
                <a16:creationId xmlns:a16="http://schemas.microsoft.com/office/drawing/2014/main" id="{D0B03D82-A63B-4618-3FE1-B0718AEDAC8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127087" y="5145764"/>
            <a:ext cx="1260000" cy="1260000"/>
          </a:xfrm>
          <a:prstGeom prst="rect">
            <a:avLst/>
          </a:prstGeom>
        </p:spPr>
      </p:pic>
      <p:sp>
        <p:nvSpPr>
          <p:cNvPr id="28" name="TextBox 27">
            <a:extLst>
              <a:ext uri="{FF2B5EF4-FFF2-40B4-BE49-F238E27FC236}">
                <a16:creationId xmlns:a16="http://schemas.microsoft.com/office/drawing/2014/main" id="{C1B0D32A-C8F5-C44D-620F-A0CE9D537250}"/>
              </a:ext>
            </a:extLst>
          </p:cNvPr>
          <p:cNvSpPr txBox="1"/>
          <p:nvPr/>
        </p:nvSpPr>
        <p:spPr>
          <a:xfrm>
            <a:off x="5408383" y="5429769"/>
            <a:ext cx="1028200" cy="707886"/>
          </a:xfrm>
          <a:prstGeom prst="rect">
            <a:avLst/>
          </a:prstGeom>
          <a:noFill/>
        </p:spPr>
        <p:txBody>
          <a:bodyPr wrap="square" rtlCol="0">
            <a:spAutoFit/>
          </a:bodyPr>
          <a:lstStyle/>
          <a:p>
            <a:pPr>
              <a:defRPr/>
            </a:pPr>
            <a:r>
              <a:rPr lang="en-US" sz="4000" b="1">
                <a:solidFill>
                  <a:srgbClr val="003341"/>
                </a:solidFill>
                <a:latin typeface="Montserrat" panose="00000500000000000000" pitchFamily="2" charset="0"/>
              </a:rPr>
              <a:t>NO</a:t>
            </a:r>
            <a:endParaRPr lang="en-GB" sz="4000">
              <a:solidFill>
                <a:srgbClr val="475C6D"/>
              </a:solidFill>
              <a:latin typeface="Montserrat" panose="00000500000000000000" pitchFamily="2" charset="0"/>
            </a:endParaRPr>
          </a:p>
        </p:txBody>
      </p:sp>
      <p:sp>
        <p:nvSpPr>
          <p:cNvPr id="29" name="TextBox 28">
            <a:extLst>
              <a:ext uri="{FF2B5EF4-FFF2-40B4-BE49-F238E27FC236}">
                <a16:creationId xmlns:a16="http://schemas.microsoft.com/office/drawing/2014/main" id="{F7BC9DC9-1BD0-5E1C-CC88-92BCF9CE29C2}"/>
              </a:ext>
            </a:extLst>
          </p:cNvPr>
          <p:cNvSpPr txBox="1"/>
          <p:nvPr/>
        </p:nvSpPr>
        <p:spPr>
          <a:xfrm>
            <a:off x="6576648" y="5322047"/>
            <a:ext cx="2865673" cy="923330"/>
          </a:xfrm>
          <a:prstGeom prst="rect">
            <a:avLst/>
          </a:prstGeom>
          <a:noFill/>
        </p:spPr>
        <p:txBody>
          <a:bodyPr wrap="square" rtlCol="0">
            <a:spAutoFit/>
          </a:bodyPr>
          <a:lstStyle/>
          <a:p>
            <a:pPr>
              <a:defRPr/>
            </a:pPr>
            <a:r>
              <a:rPr lang="en-GB" sz="1800">
                <a:solidFill>
                  <a:srgbClr val="003341"/>
                </a:solidFill>
                <a:latin typeface="Montserrat" panose="00000500000000000000" pitchFamily="2" charset="0"/>
              </a:rPr>
              <a:t>Significant change in time to antibiotic prescription</a:t>
            </a:r>
          </a:p>
        </p:txBody>
      </p:sp>
      <p:pic>
        <p:nvPicPr>
          <p:cNvPr id="30" name="Picture 29">
            <a:extLst>
              <a:ext uri="{FF2B5EF4-FFF2-40B4-BE49-F238E27FC236}">
                <a16:creationId xmlns:a16="http://schemas.microsoft.com/office/drawing/2014/main" id="{347FB081-D112-7D1D-1C37-2708A623A6A8}"/>
              </a:ext>
            </a:extLst>
          </p:cNvPr>
          <p:cNvPicPr>
            <a:picLocks noChangeAspect="1"/>
          </p:cNvPicPr>
          <p:nvPr/>
        </p:nvPicPr>
        <p:blipFill>
          <a:blip r:embed="rId7"/>
          <a:stretch>
            <a:fillRect/>
          </a:stretch>
        </p:blipFill>
        <p:spPr>
          <a:xfrm>
            <a:off x="9330077" y="3733085"/>
            <a:ext cx="2669167" cy="1776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a:extLst>
              <a:ext uri="{FF2B5EF4-FFF2-40B4-BE49-F238E27FC236}">
                <a16:creationId xmlns:a16="http://schemas.microsoft.com/office/drawing/2014/main" id="{DB681792-C5FD-14B9-4BE3-910C067E3FAE}"/>
              </a:ext>
            </a:extLst>
          </p:cNvPr>
          <p:cNvSpPr/>
          <p:nvPr/>
        </p:nvSpPr>
        <p:spPr>
          <a:xfrm>
            <a:off x="8762514" y="1367487"/>
            <a:ext cx="1879247" cy="1879247"/>
          </a:xfrm>
          <a:prstGeom prst="ellipse">
            <a:avLst/>
          </a:prstGeom>
          <a:gradFill flip="none" rotWithShape="1">
            <a:gsLst>
              <a:gs pos="41000">
                <a:srgbClr val="F1B100"/>
              </a:gs>
              <a:gs pos="100000">
                <a:srgbClr val="FFE393"/>
              </a:gs>
            </a:gsLst>
            <a:lin ang="8100000" scaled="1"/>
            <a:tileRect/>
          </a:gradFill>
          <a:ln w="12700" cap="flat" cmpd="sng" algn="ctr">
            <a:noFill/>
            <a:prstDash val="solid"/>
            <a:miter lim="800000"/>
          </a:ln>
          <a:effectLst/>
        </p:spPr>
        <p:txBody>
          <a:bodyPr rtlCol="0" anchor="ctr"/>
          <a:lstStyle/>
          <a:p>
            <a:pPr algn="ctr" defTabSz="844062">
              <a:defRPr/>
            </a:pPr>
            <a:r>
              <a:rPr lang="en-GB" sz="1200" kern="0">
                <a:solidFill>
                  <a:prstClr val="white"/>
                </a:solidFill>
                <a:latin typeface="Montserrat" panose="00000500000000000000" pitchFamily="2" charset="0"/>
              </a:rPr>
              <a:t>Data shows a higher variant prevalence of      </a:t>
            </a:r>
            <a:r>
              <a:rPr lang="en-GB" sz="2000" b="1" kern="0">
                <a:solidFill>
                  <a:prstClr val="white"/>
                </a:solidFill>
                <a:latin typeface="Montserrat" panose="00000500000000000000" pitchFamily="2" charset="0"/>
              </a:rPr>
              <a:t>1 in 251</a:t>
            </a:r>
            <a:r>
              <a:rPr lang="en-GB" sz="1100" kern="0" baseline="80000">
                <a:solidFill>
                  <a:prstClr val="white"/>
                </a:solidFill>
                <a:latin typeface="Montserrat" panose="00000500000000000000" pitchFamily="2" charset="0"/>
              </a:rPr>
              <a:t>6</a:t>
            </a:r>
          </a:p>
          <a:p>
            <a:pPr algn="ctr" defTabSz="844062">
              <a:defRPr/>
            </a:pPr>
            <a:r>
              <a:rPr lang="en-GB" sz="1100" kern="0">
                <a:solidFill>
                  <a:prstClr val="white"/>
                </a:solidFill>
                <a:latin typeface="Montserrat" panose="00000500000000000000" pitchFamily="2" charset="0"/>
              </a:rPr>
              <a:t>patients</a:t>
            </a:r>
            <a:endParaRPr lang="en-GB" sz="1100" kern="0" baseline="80000">
              <a:solidFill>
                <a:prstClr val="white"/>
              </a:solidFill>
              <a:latin typeface="Montserrat" panose="00000500000000000000" pitchFamily="2" charset="0"/>
            </a:endParaRPr>
          </a:p>
        </p:txBody>
      </p:sp>
      <p:sp>
        <p:nvSpPr>
          <p:cNvPr id="10" name="TextBox 9">
            <a:extLst>
              <a:ext uri="{FF2B5EF4-FFF2-40B4-BE49-F238E27FC236}">
                <a16:creationId xmlns:a16="http://schemas.microsoft.com/office/drawing/2014/main" id="{65C6F51C-91F9-04B1-15CE-F8C6E9FD4BB8}"/>
              </a:ext>
            </a:extLst>
          </p:cNvPr>
          <p:cNvSpPr txBox="1"/>
          <p:nvPr/>
        </p:nvSpPr>
        <p:spPr>
          <a:xfrm>
            <a:off x="358416" y="215498"/>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PALOH</a:t>
            </a:r>
          </a:p>
        </p:txBody>
      </p:sp>
    </p:spTree>
    <p:extLst>
      <p:ext uri="{BB962C8B-B14F-4D97-AF65-F5344CB8AC3E}">
        <p14:creationId xmlns:p14="http://schemas.microsoft.com/office/powerpoint/2010/main" val="237212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B5849-7FA1-4C7E-C1B1-EA45D5A269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6C4853-0D11-DAA9-17C5-16B8A80C36A6}"/>
              </a:ext>
            </a:extLst>
          </p:cNvPr>
          <p:cNvSpPr>
            <a:spLocks noGrp="1"/>
          </p:cNvSpPr>
          <p:nvPr>
            <p:ph type="title"/>
          </p:nvPr>
        </p:nvSpPr>
        <p:spPr>
          <a:xfrm>
            <a:off x="1347766" y="2965641"/>
            <a:ext cx="9496468" cy="926717"/>
          </a:xfrm>
        </p:spPr>
        <p:txBody>
          <a:bodyPr>
            <a:normAutofit fontScale="90000"/>
          </a:bodyPr>
          <a:lstStyle/>
          <a:p>
            <a:pPr algn="ctr"/>
            <a:r>
              <a:rPr lang="en-GB" b="1"/>
              <a:t>GENEDRIVE MT-RNR1 </a:t>
            </a:r>
            <a:br>
              <a:rPr lang="en-GB" b="1"/>
            </a:br>
            <a:r>
              <a:rPr lang="en-GB" b="1"/>
              <a:t>PRODUCT RANGE</a:t>
            </a:r>
          </a:p>
        </p:txBody>
      </p:sp>
    </p:spTree>
    <p:extLst>
      <p:ext uri="{BB962C8B-B14F-4D97-AF65-F5344CB8AC3E}">
        <p14:creationId xmlns:p14="http://schemas.microsoft.com/office/powerpoint/2010/main" val="2481047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olorful dots and lines on a black background&#10;&#10;Description automatically generated">
            <a:extLst>
              <a:ext uri="{FF2B5EF4-FFF2-40B4-BE49-F238E27FC236}">
                <a16:creationId xmlns:a16="http://schemas.microsoft.com/office/drawing/2014/main" id="{D0770591-AB5A-AFFE-16A4-5314AF426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698"/>
          <a:stretch/>
        </p:blipFill>
        <p:spPr>
          <a:xfrm flipH="1">
            <a:off x="2510269" y="3309368"/>
            <a:ext cx="7301968" cy="3001593"/>
          </a:xfrm>
          <a:prstGeom prst="rect">
            <a:avLst/>
          </a:prstGeom>
        </p:spPr>
      </p:pic>
      <p:sp>
        <p:nvSpPr>
          <p:cNvPr id="16" name="TextBox 15">
            <a:extLst>
              <a:ext uri="{FF2B5EF4-FFF2-40B4-BE49-F238E27FC236}">
                <a16:creationId xmlns:a16="http://schemas.microsoft.com/office/drawing/2014/main" id="{9CE10422-2280-6ACE-631C-C07D462E298F}"/>
              </a:ext>
            </a:extLst>
          </p:cNvPr>
          <p:cNvSpPr txBox="1"/>
          <p:nvPr/>
        </p:nvSpPr>
        <p:spPr>
          <a:xfrm>
            <a:off x="4136029" y="5282726"/>
            <a:ext cx="3944161" cy="584775"/>
          </a:xfrm>
          <a:prstGeom prst="rect">
            <a:avLst/>
          </a:prstGeom>
          <a:noFill/>
        </p:spPr>
        <p:txBody>
          <a:bodyPr wrap="square" rtlCol="0">
            <a:spAutoFit/>
          </a:bodyPr>
          <a:lstStyle/>
          <a:p>
            <a:pPr algn="ctr" defTabSz="1219140">
              <a:defRPr/>
            </a:pPr>
            <a:endParaRPr lang="en-GB" sz="3200" b="1">
              <a:solidFill>
                <a:srgbClr val="FFFFFF"/>
              </a:solidFill>
              <a:latin typeface="Montserrat" panose="00000500000000000000" pitchFamily="2" charset="0"/>
            </a:endParaRPr>
          </a:p>
        </p:txBody>
      </p:sp>
      <p:grpSp>
        <p:nvGrpSpPr>
          <p:cNvPr id="17" name="Group 16">
            <a:extLst>
              <a:ext uri="{FF2B5EF4-FFF2-40B4-BE49-F238E27FC236}">
                <a16:creationId xmlns:a16="http://schemas.microsoft.com/office/drawing/2014/main" id="{3E827C53-00D6-F9B9-D3D6-33E84E36902F}"/>
              </a:ext>
            </a:extLst>
          </p:cNvPr>
          <p:cNvGrpSpPr/>
          <p:nvPr/>
        </p:nvGrpSpPr>
        <p:grpSpPr>
          <a:xfrm>
            <a:off x="530345" y="4528781"/>
            <a:ext cx="2102663" cy="1605308"/>
            <a:chOff x="408340" y="4351421"/>
            <a:chExt cx="1713328" cy="1594125"/>
          </a:xfrm>
        </p:grpSpPr>
        <p:sp>
          <p:nvSpPr>
            <p:cNvPr id="33" name="Rectangle: Rounded Corners 32">
              <a:extLst>
                <a:ext uri="{FF2B5EF4-FFF2-40B4-BE49-F238E27FC236}">
                  <a16:creationId xmlns:a16="http://schemas.microsoft.com/office/drawing/2014/main" id="{367EB287-946E-5B2B-413C-8F762A7D9B8A}"/>
                </a:ext>
              </a:extLst>
            </p:cNvPr>
            <p:cNvSpPr/>
            <p:nvPr/>
          </p:nvSpPr>
          <p:spPr>
            <a:xfrm>
              <a:off x="451677" y="4351421"/>
              <a:ext cx="1626656" cy="1594125"/>
            </a:xfrm>
            <a:prstGeom prst="roundRect">
              <a:avLst/>
            </a:prstGeom>
            <a:solidFill>
              <a:srgbClr val="F1B100"/>
            </a:solidFill>
            <a:ln w="12700" cap="flat" cmpd="sng" algn="ctr">
              <a:noFill/>
              <a:prstDash val="solid"/>
              <a:miter lim="800000"/>
            </a:ln>
            <a:effectLst/>
          </p:spPr>
          <p:txBody>
            <a:bodyPr rtlCol="0" anchor="ctr"/>
            <a:lstStyle/>
            <a:p>
              <a:pPr algn="ctr" defTabSz="1219140">
                <a:defRPr/>
              </a:pPr>
              <a:endParaRPr lang="en-GB" sz="3200" kern="0">
                <a:solidFill>
                  <a:prstClr val="white"/>
                </a:solidFill>
                <a:latin typeface="Verdana"/>
              </a:endParaRPr>
            </a:p>
          </p:txBody>
        </p:sp>
        <p:sp>
          <p:nvSpPr>
            <p:cNvPr id="34" name="TextBox 33">
              <a:extLst>
                <a:ext uri="{FF2B5EF4-FFF2-40B4-BE49-F238E27FC236}">
                  <a16:creationId xmlns:a16="http://schemas.microsoft.com/office/drawing/2014/main" id="{85272CF1-97D5-A35A-F759-1A77FE4FF34A}"/>
                </a:ext>
              </a:extLst>
            </p:cNvPr>
            <p:cNvSpPr txBox="1"/>
            <p:nvPr/>
          </p:nvSpPr>
          <p:spPr>
            <a:xfrm>
              <a:off x="408340" y="4550022"/>
              <a:ext cx="1713328" cy="1243225"/>
            </a:xfrm>
            <a:prstGeom prst="rect">
              <a:avLst/>
            </a:prstGeom>
            <a:noFill/>
          </p:spPr>
          <p:txBody>
            <a:bodyPr wrap="square" lIns="121920" tIns="60960" rIns="121920" bIns="60960" rtlCol="0" anchor="t">
              <a:spAutoFit/>
            </a:bodyPr>
            <a:lstStyle/>
            <a:p>
              <a:pPr algn="ctr" defTabSz="1219140">
                <a:defRPr/>
              </a:pPr>
              <a:r>
                <a:rPr lang="en-GB" sz="1467" b="1">
                  <a:solidFill>
                    <a:srgbClr val="FFFFFF"/>
                  </a:solidFill>
                  <a:latin typeface="Montserrat"/>
                </a:rPr>
                <a:t>Experienced </a:t>
              </a:r>
              <a:r>
                <a:rPr lang="en-GB" sz="1467">
                  <a:solidFill>
                    <a:srgbClr val="FFFFFF"/>
                  </a:solidFill>
                  <a:latin typeface="Montserrat"/>
                </a:rPr>
                <a:t>hardware, software and reagent development teams</a:t>
              </a:r>
              <a:endParaRPr lang="en-GB" sz="1467" b="1">
                <a:solidFill>
                  <a:srgbClr val="FFFFFF"/>
                </a:solidFill>
                <a:latin typeface="Montserrat"/>
              </a:endParaRPr>
            </a:p>
          </p:txBody>
        </p:sp>
      </p:grpSp>
      <p:grpSp>
        <p:nvGrpSpPr>
          <p:cNvPr id="18" name="Group 17">
            <a:extLst>
              <a:ext uri="{FF2B5EF4-FFF2-40B4-BE49-F238E27FC236}">
                <a16:creationId xmlns:a16="http://schemas.microsoft.com/office/drawing/2014/main" id="{8C3470D8-A4F2-A43F-1CFD-9DDBC5F3306A}"/>
              </a:ext>
            </a:extLst>
          </p:cNvPr>
          <p:cNvGrpSpPr/>
          <p:nvPr/>
        </p:nvGrpSpPr>
        <p:grpSpPr>
          <a:xfrm>
            <a:off x="1416784" y="2668405"/>
            <a:ext cx="2187853" cy="1627133"/>
            <a:chOff x="1130336" y="2414963"/>
            <a:chExt cx="1782744" cy="1615797"/>
          </a:xfrm>
        </p:grpSpPr>
        <p:sp>
          <p:nvSpPr>
            <p:cNvPr id="31" name="Rectangle: Rounded Corners 30">
              <a:extLst>
                <a:ext uri="{FF2B5EF4-FFF2-40B4-BE49-F238E27FC236}">
                  <a16:creationId xmlns:a16="http://schemas.microsoft.com/office/drawing/2014/main" id="{DA7E72CB-0B44-8E82-08B0-B6730CF193EB}"/>
                </a:ext>
              </a:extLst>
            </p:cNvPr>
            <p:cNvSpPr/>
            <p:nvPr/>
          </p:nvSpPr>
          <p:spPr>
            <a:xfrm>
              <a:off x="1184531" y="2414963"/>
              <a:ext cx="1615821" cy="1615797"/>
            </a:xfrm>
            <a:prstGeom prst="roundRect">
              <a:avLst/>
            </a:prstGeom>
            <a:solidFill>
              <a:srgbClr val="EF7D00"/>
            </a:solidFill>
            <a:ln w="12700" cap="flat" cmpd="sng" algn="ctr">
              <a:noFill/>
              <a:prstDash val="solid"/>
              <a:miter lim="800000"/>
            </a:ln>
            <a:effectLst/>
          </p:spPr>
          <p:txBody>
            <a:bodyPr rtlCol="0" anchor="ctr"/>
            <a:lstStyle/>
            <a:p>
              <a:pPr algn="ctr" defTabSz="1219140">
                <a:defRPr/>
              </a:pPr>
              <a:endParaRPr lang="en-GB" sz="3200" kern="0">
                <a:solidFill>
                  <a:prstClr val="white"/>
                </a:solidFill>
                <a:latin typeface="Verdana"/>
              </a:endParaRPr>
            </a:p>
          </p:txBody>
        </p:sp>
        <p:sp>
          <p:nvSpPr>
            <p:cNvPr id="32" name="TextBox 31">
              <a:extLst>
                <a:ext uri="{FF2B5EF4-FFF2-40B4-BE49-F238E27FC236}">
                  <a16:creationId xmlns:a16="http://schemas.microsoft.com/office/drawing/2014/main" id="{F351DCDF-7A88-D101-DEC9-6E5949F2331B}"/>
                </a:ext>
              </a:extLst>
            </p:cNvPr>
            <p:cNvSpPr txBox="1"/>
            <p:nvPr/>
          </p:nvSpPr>
          <p:spPr>
            <a:xfrm>
              <a:off x="1130336" y="2610389"/>
              <a:ext cx="1782744" cy="1263535"/>
            </a:xfrm>
            <a:prstGeom prst="rect">
              <a:avLst/>
            </a:prstGeom>
            <a:noFill/>
          </p:spPr>
          <p:txBody>
            <a:bodyPr wrap="square" lIns="121920" tIns="60960" rIns="121920" bIns="60960" rtlCol="0" anchor="t">
              <a:spAutoFit/>
            </a:bodyPr>
            <a:lstStyle/>
            <a:p>
              <a:pPr algn="ctr" defTabSz="1219140">
                <a:defRPr/>
              </a:pPr>
              <a:r>
                <a:rPr lang="en-GB" sz="1467" b="1">
                  <a:solidFill>
                    <a:srgbClr val="FFFFFF"/>
                  </a:solidFill>
                  <a:latin typeface="Montserrat"/>
                </a:rPr>
                <a:t>Flexible</a:t>
              </a:r>
            </a:p>
            <a:p>
              <a:pPr algn="ctr" defTabSz="1219140">
                <a:defRPr/>
              </a:pPr>
              <a:r>
                <a:rPr lang="en-GB" sz="1467">
                  <a:solidFill>
                    <a:srgbClr val="FFFFFF"/>
                  </a:solidFill>
                  <a:latin typeface="Montserrat"/>
                </a:rPr>
                <a:t>technology uses different methods, for a broad assay portfoli</a:t>
              </a:r>
              <a:r>
                <a:rPr lang="en-GB" sz="1600">
                  <a:solidFill>
                    <a:srgbClr val="FFFFFF"/>
                  </a:solidFill>
                  <a:latin typeface="Montserrat"/>
                </a:rPr>
                <a:t>o</a:t>
              </a:r>
              <a:endParaRPr lang="en-GB" sz="1600" b="1">
                <a:solidFill>
                  <a:srgbClr val="FFFFFF"/>
                </a:solidFill>
                <a:latin typeface="Montserrat"/>
              </a:endParaRPr>
            </a:p>
          </p:txBody>
        </p:sp>
      </p:grpSp>
      <p:grpSp>
        <p:nvGrpSpPr>
          <p:cNvPr id="19" name="Group 18">
            <a:extLst>
              <a:ext uri="{FF2B5EF4-FFF2-40B4-BE49-F238E27FC236}">
                <a16:creationId xmlns:a16="http://schemas.microsoft.com/office/drawing/2014/main" id="{4EA48EB5-40AD-C6A3-A983-07076F2CD346}"/>
              </a:ext>
            </a:extLst>
          </p:cNvPr>
          <p:cNvGrpSpPr/>
          <p:nvPr/>
        </p:nvGrpSpPr>
        <p:grpSpPr>
          <a:xfrm>
            <a:off x="3711003" y="1721031"/>
            <a:ext cx="2209029" cy="1681691"/>
            <a:chOff x="3028228" y="1441696"/>
            <a:chExt cx="1799999" cy="1669974"/>
          </a:xfrm>
        </p:grpSpPr>
        <p:sp>
          <p:nvSpPr>
            <p:cNvPr id="29" name="Rectangle: Rounded Corners 28">
              <a:extLst>
                <a:ext uri="{FF2B5EF4-FFF2-40B4-BE49-F238E27FC236}">
                  <a16:creationId xmlns:a16="http://schemas.microsoft.com/office/drawing/2014/main" id="{40BA8A6A-083F-46A3-9624-58269E0C7F3E}"/>
                </a:ext>
              </a:extLst>
            </p:cNvPr>
            <p:cNvSpPr/>
            <p:nvPr/>
          </p:nvSpPr>
          <p:spPr>
            <a:xfrm>
              <a:off x="3125735" y="1441696"/>
              <a:ext cx="1604987" cy="1669974"/>
            </a:xfrm>
            <a:prstGeom prst="roundRect">
              <a:avLst/>
            </a:prstGeom>
            <a:solidFill>
              <a:srgbClr val="DF4113"/>
            </a:solidFill>
            <a:ln w="12700" cap="flat" cmpd="sng" algn="ctr">
              <a:noFill/>
              <a:prstDash val="solid"/>
              <a:miter lim="800000"/>
            </a:ln>
            <a:effectLst/>
          </p:spPr>
          <p:txBody>
            <a:bodyPr rtlCol="0" anchor="ctr"/>
            <a:lstStyle/>
            <a:p>
              <a:pPr algn="ctr" defTabSz="1219140">
                <a:defRPr/>
              </a:pPr>
              <a:endParaRPr lang="en-GB" sz="3200" kern="0">
                <a:solidFill>
                  <a:prstClr val="white"/>
                </a:solidFill>
                <a:latin typeface="Verdana"/>
              </a:endParaRPr>
            </a:p>
          </p:txBody>
        </p:sp>
        <p:sp>
          <p:nvSpPr>
            <p:cNvPr id="30" name="TextBox 29">
              <a:extLst>
                <a:ext uri="{FF2B5EF4-FFF2-40B4-BE49-F238E27FC236}">
                  <a16:creationId xmlns:a16="http://schemas.microsoft.com/office/drawing/2014/main" id="{5E3AC22D-666E-4221-DB13-79934AE5B1F2}"/>
                </a:ext>
              </a:extLst>
            </p:cNvPr>
            <p:cNvSpPr txBox="1"/>
            <p:nvPr/>
          </p:nvSpPr>
          <p:spPr>
            <a:xfrm>
              <a:off x="3028228" y="1658872"/>
              <a:ext cx="1799999" cy="1243223"/>
            </a:xfrm>
            <a:prstGeom prst="rect">
              <a:avLst/>
            </a:prstGeom>
            <a:noFill/>
          </p:spPr>
          <p:txBody>
            <a:bodyPr wrap="square" lIns="121920" tIns="60960" rIns="121920" bIns="60960" rtlCol="0" anchor="t">
              <a:spAutoFit/>
            </a:bodyPr>
            <a:lstStyle/>
            <a:p>
              <a:pPr algn="ctr" defTabSz="1219140">
                <a:defRPr/>
              </a:pPr>
              <a:r>
                <a:rPr lang="en-GB" sz="1467" b="1">
                  <a:solidFill>
                    <a:srgbClr val="FFFFFF"/>
                  </a:solidFill>
                  <a:latin typeface="Montserrat"/>
                </a:rPr>
                <a:t>Proven Track Record </a:t>
              </a:r>
              <a:br>
                <a:rPr lang="en-GB" sz="1467" b="1">
                  <a:solidFill>
                    <a:srgbClr val="FFFFFF"/>
                  </a:solidFill>
                  <a:latin typeface="Montserrat"/>
                </a:rPr>
              </a:br>
              <a:r>
                <a:rPr lang="en-GB" sz="1467">
                  <a:solidFill>
                    <a:srgbClr val="FFFFFF"/>
                  </a:solidFill>
                  <a:latin typeface="Montserrat"/>
                </a:rPr>
                <a:t>of achieving </a:t>
              </a:r>
              <a:br>
                <a:rPr lang="en-GB" sz="1467">
                  <a:latin typeface="Montserrat" panose="00000500000000000000" pitchFamily="2" charset="0"/>
                </a:rPr>
              </a:br>
              <a:r>
                <a:rPr lang="en-GB" sz="1467">
                  <a:solidFill>
                    <a:srgbClr val="FFFFFF"/>
                  </a:solidFill>
                  <a:latin typeface="Montserrat"/>
                </a:rPr>
                <a:t>CE-IVD status on several products</a:t>
              </a:r>
              <a:endParaRPr lang="en-GB" sz="1467" b="1">
                <a:solidFill>
                  <a:srgbClr val="FFFFFF"/>
                </a:solidFill>
                <a:latin typeface="Montserrat" panose="00000500000000000000" pitchFamily="2" charset="0"/>
              </a:endParaRPr>
            </a:p>
          </p:txBody>
        </p:sp>
      </p:grpSp>
      <p:grpSp>
        <p:nvGrpSpPr>
          <p:cNvPr id="20" name="Group 19">
            <a:extLst>
              <a:ext uri="{FF2B5EF4-FFF2-40B4-BE49-F238E27FC236}">
                <a16:creationId xmlns:a16="http://schemas.microsoft.com/office/drawing/2014/main" id="{94646DA0-F122-C13E-3D26-A642BAA2D31B}"/>
              </a:ext>
            </a:extLst>
          </p:cNvPr>
          <p:cNvGrpSpPr/>
          <p:nvPr/>
        </p:nvGrpSpPr>
        <p:grpSpPr>
          <a:xfrm>
            <a:off x="6476801" y="1729733"/>
            <a:ext cx="2094627" cy="1670779"/>
            <a:chOff x="5224961" y="1441696"/>
            <a:chExt cx="1706780" cy="1659138"/>
          </a:xfrm>
        </p:grpSpPr>
        <p:sp>
          <p:nvSpPr>
            <p:cNvPr id="27" name="Rectangle: Rounded Corners 26">
              <a:extLst>
                <a:ext uri="{FF2B5EF4-FFF2-40B4-BE49-F238E27FC236}">
                  <a16:creationId xmlns:a16="http://schemas.microsoft.com/office/drawing/2014/main" id="{2677426A-507D-A1E0-40DE-E146D82C9F53}"/>
                </a:ext>
              </a:extLst>
            </p:cNvPr>
            <p:cNvSpPr/>
            <p:nvPr/>
          </p:nvSpPr>
          <p:spPr>
            <a:xfrm>
              <a:off x="5251117" y="1441696"/>
              <a:ext cx="1637489" cy="1659138"/>
            </a:xfrm>
            <a:prstGeom prst="roundRect">
              <a:avLst/>
            </a:prstGeom>
            <a:solidFill>
              <a:srgbClr val="B71D4A"/>
            </a:solidFill>
            <a:ln w="12700" cap="flat" cmpd="sng" algn="ctr">
              <a:noFill/>
              <a:prstDash val="solid"/>
              <a:miter lim="800000"/>
            </a:ln>
            <a:effectLst/>
          </p:spPr>
          <p:txBody>
            <a:bodyPr rtlCol="0" anchor="ctr"/>
            <a:lstStyle/>
            <a:p>
              <a:pPr algn="ctr" defTabSz="1219140">
                <a:defRPr/>
              </a:pPr>
              <a:endParaRPr lang="en-GB" sz="3200" kern="0">
                <a:solidFill>
                  <a:prstClr val="white"/>
                </a:solidFill>
                <a:latin typeface="Verdana"/>
              </a:endParaRPr>
            </a:p>
          </p:txBody>
        </p:sp>
        <p:sp>
          <p:nvSpPr>
            <p:cNvPr id="28" name="TextBox 27">
              <a:extLst>
                <a:ext uri="{FF2B5EF4-FFF2-40B4-BE49-F238E27FC236}">
                  <a16:creationId xmlns:a16="http://schemas.microsoft.com/office/drawing/2014/main" id="{98EEE16A-5823-310E-C5AC-42729FFF821E}"/>
                </a:ext>
              </a:extLst>
            </p:cNvPr>
            <p:cNvSpPr txBox="1"/>
            <p:nvPr/>
          </p:nvSpPr>
          <p:spPr>
            <a:xfrm>
              <a:off x="5224961" y="1759542"/>
              <a:ext cx="1706780" cy="1009096"/>
            </a:xfrm>
            <a:prstGeom prst="rect">
              <a:avLst/>
            </a:prstGeom>
            <a:noFill/>
          </p:spPr>
          <p:txBody>
            <a:bodyPr wrap="square" lIns="121920" tIns="60960" rIns="121920" bIns="60960" rtlCol="0" anchor="t">
              <a:spAutoFit/>
            </a:bodyPr>
            <a:lstStyle/>
            <a:p>
              <a:pPr algn="ctr" defTabSz="1219140">
                <a:defRPr/>
              </a:pPr>
              <a:r>
                <a:rPr lang="en-GB" sz="1451" b="1">
                  <a:solidFill>
                    <a:srgbClr val="FFFFFF"/>
                  </a:solidFill>
                  <a:latin typeface="Montserrat"/>
                </a:rPr>
                <a:t>Regulatory Expertise </a:t>
              </a:r>
              <a:br>
                <a:rPr lang="en-GB" sz="1451" b="1">
                  <a:latin typeface="Montserrat" panose="00000500000000000000" pitchFamily="2" charset="0"/>
                </a:rPr>
              </a:br>
              <a:r>
                <a:rPr lang="en-GB" sz="1451">
                  <a:solidFill>
                    <a:srgbClr val="FFFFFF"/>
                  </a:solidFill>
                  <a:latin typeface="Montserrat"/>
                </a:rPr>
                <a:t>ISO 13485 certification</a:t>
              </a:r>
              <a:endParaRPr lang="en-GB" sz="1467" b="1">
                <a:solidFill>
                  <a:srgbClr val="FFFFFF"/>
                </a:solidFill>
                <a:latin typeface="Montserrat"/>
              </a:endParaRPr>
            </a:p>
          </p:txBody>
        </p:sp>
      </p:grpSp>
      <p:grpSp>
        <p:nvGrpSpPr>
          <p:cNvPr id="21" name="Group 20">
            <a:extLst>
              <a:ext uri="{FF2B5EF4-FFF2-40B4-BE49-F238E27FC236}">
                <a16:creationId xmlns:a16="http://schemas.microsoft.com/office/drawing/2014/main" id="{81311EFE-0A9E-58CF-5211-0BBAD55BE2C3}"/>
              </a:ext>
            </a:extLst>
          </p:cNvPr>
          <p:cNvGrpSpPr/>
          <p:nvPr/>
        </p:nvGrpSpPr>
        <p:grpSpPr>
          <a:xfrm>
            <a:off x="8885748" y="2708571"/>
            <a:ext cx="2209029" cy="1583487"/>
            <a:chOff x="7216337" y="2414123"/>
            <a:chExt cx="1799999" cy="1572455"/>
          </a:xfrm>
        </p:grpSpPr>
        <p:sp>
          <p:nvSpPr>
            <p:cNvPr id="25" name="Rectangle: Rounded Corners 24">
              <a:extLst>
                <a:ext uri="{FF2B5EF4-FFF2-40B4-BE49-F238E27FC236}">
                  <a16:creationId xmlns:a16="http://schemas.microsoft.com/office/drawing/2014/main" id="{58958AE1-7926-D45E-6489-3DA5D7C3BD00}"/>
                </a:ext>
              </a:extLst>
            </p:cNvPr>
            <p:cNvSpPr/>
            <p:nvPr/>
          </p:nvSpPr>
          <p:spPr>
            <a:xfrm>
              <a:off x="7289831" y="2414123"/>
              <a:ext cx="1637490" cy="1572455"/>
            </a:xfrm>
            <a:prstGeom prst="roundRect">
              <a:avLst/>
            </a:prstGeom>
            <a:solidFill>
              <a:srgbClr val="431A66"/>
            </a:solidFill>
            <a:ln w="12700" cap="flat" cmpd="sng" algn="ctr">
              <a:noFill/>
              <a:prstDash val="solid"/>
              <a:miter lim="800000"/>
            </a:ln>
            <a:effectLst/>
          </p:spPr>
          <p:txBody>
            <a:bodyPr rtlCol="0" anchor="ctr"/>
            <a:lstStyle/>
            <a:p>
              <a:pPr algn="ctr" defTabSz="1219140">
                <a:defRPr/>
              </a:pPr>
              <a:endParaRPr lang="en-GB" sz="3200" kern="0">
                <a:solidFill>
                  <a:prstClr val="white"/>
                </a:solidFill>
                <a:latin typeface="Verdana"/>
              </a:endParaRPr>
            </a:p>
          </p:txBody>
        </p:sp>
        <p:sp>
          <p:nvSpPr>
            <p:cNvPr id="26" name="TextBox 25">
              <a:extLst>
                <a:ext uri="{FF2B5EF4-FFF2-40B4-BE49-F238E27FC236}">
                  <a16:creationId xmlns:a16="http://schemas.microsoft.com/office/drawing/2014/main" id="{C756F3F0-59A6-6B50-8B45-D85BDE4EF196}"/>
                </a:ext>
              </a:extLst>
            </p:cNvPr>
            <p:cNvSpPr txBox="1"/>
            <p:nvPr/>
          </p:nvSpPr>
          <p:spPr>
            <a:xfrm>
              <a:off x="7216337" y="2580520"/>
              <a:ext cx="1799999" cy="1243224"/>
            </a:xfrm>
            <a:prstGeom prst="rect">
              <a:avLst/>
            </a:prstGeom>
            <a:noFill/>
          </p:spPr>
          <p:txBody>
            <a:bodyPr wrap="square" lIns="121920" tIns="60960" rIns="121920" bIns="60960" rtlCol="0" anchor="t">
              <a:spAutoFit/>
            </a:bodyPr>
            <a:lstStyle/>
            <a:p>
              <a:pPr algn="ctr">
                <a:defRPr/>
              </a:pPr>
              <a:r>
                <a:rPr lang="en-GB" sz="1467" b="1">
                  <a:solidFill>
                    <a:srgbClr val="FFFFFF"/>
                  </a:solidFill>
                  <a:latin typeface="Montserrat"/>
                </a:rPr>
                <a:t>Unique</a:t>
              </a:r>
            </a:p>
            <a:p>
              <a:pPr algn="ctr">
                <a:defRPr/>
              </a:pPr>
              <a:r>
                <a:rPr lang="en-GB" sz="1467">
                  <a:solidFill>
                    <a:srgbClr val="FFFFFF"/>
                  </a:solidFill>
                  <a:latin typeface="Montserrat"/>
                </a:rPr>
                <a:t>position in POC  PGx* testing and a  world’s first product </a:t>
              </a:r>
              <a:endParaRPr lang="en-GB" sz="1467" b="1">
                <a:solidFill>
                  <a:srgbClr val="FFFFFF"/>
                </a:solidFill>
                <a:latin typeface="Montserrat" panose="00000500000000000000" pitchFamily="2" charset="0"/>
              </a:endParaRPr>
            </a:p>
          </p:txBody>
        </p:sp>
      </p:grpSp>
      <p:grpSp>
        <p:nvGrpSpPr>
          <p:cNvPr id="22" name="Group 21">
            <a:extLst>
              <a:ext uri="{FF2B5EF4-FFF2-40B4-BE49-F238E27FC236}">
                <a16:creationId xmlns:a16="http://schemas.microsoft.com/office/drawing/2014/main" id="{89A18893-249D-55FE-193C-38E85596C2F0}"/>
              </a:ext>
            </a:extLst>
          </p:cNvPr>
          <p:cNvGrpSpPr/>
          <p:nvPr/>
        </p:nvGrpSpPr>
        <p:grpSpPr>
          <a:xfrm>
            <a:off x="9750534" y="4501769"/>
            <a:ext cx="2062775" cy="1659866"/>
            <a:chOff x="7892980" y="4308312"/>
            <a:chExt cx="1680826" cy="1648302"/>
          </a:xfrm>
        </p:grpSpPr>
        <p:sp>
          <p:nvSpPr>
            <p:cNvPr id="23" name="Rectangle: Rounded Corners 22">
              <a:extLst>
                <a:ext uri="{FF2B5EF4-FFF2-40B4-BE49-F238E27FC236}">
                  <a16:creationId xmlns:a16="http://schemas.microsoft.com/office/drawing/2014/main" id="{EDC55EEE-4765-00F7-E5DD-62E03A8B5371}"/>
                </a:ext>
              </a:extLst>
            </p:cNvPr>
            <p:cNvSpPr/>
            <p:nvPr/>
          </p:nvSpPr>
          <p:spPr>
            <a:xfrm>
              <a:off x="7892980" y="4308312"/>
              <a:ext cx="1680826" cy="1648302"/>
            </a:xfrm>
            <a:prstGeom prst="roundRect">
              <a:avLst/>
            </a:prstGeom>
            <a:solidFill>
              <a:srgbClr val="823583"/>
            </a:solidFill>
            <a:ln w="12700" cap="flat" cmpd="sng" algn="ctr">
              <a:noFill/>
              <a:prstDash val="solid"/>
              <a:miter lim="800000"/>
            </a:ln>
            <a:effectLst/>
          </p:spPr>
          <p:txBody>
            <a:bodyPr rtlCol="0" anchor="ctr"/>
            <a:lstStyle/>
            <a:p>
              <a:pPr algn="ctr" defTabSz="1219140">
                <a:defRPr/>
              </a:pPr>
              <a:endParaRPr lang="en-GB" sz="3200" kern="0">
                <a:solidFill>
                  <a:prstClr val="white"/>
                </a:solidFill>
                <a:latin typeface="Verdana"/>
              </a:endParaRPr>
            </a:p>
          </p:txBody>
        </p:sp>
        <p:sp>
          <p:nvSpPr>
            <p:cNvPr id="24" name="TextBox 23">
              <a:extLst>
                <a:ext uri="{FF2B5EF4-FFF2-40B4-BE49-F238E27FC236}">
                  <a16:creationId xmlns:a16="http://schemas.microsoft.com/office/drawing/2014/main" id="{EBA50D12-394E-8145-5282-F8D8BD135F60}"/>
                </a:ext>
              </a:extLst>
            </p:cNvPr>
            <p:cNvSpPr txBox="1"/>
            <p:nvPr/>
          </p:nvSpPr>
          <p:spPr>
            <a:xfrm>
              <a:off x="7919739" y="4501640"/>
              <a:ext cx="1613561" cy="1243224"/>
            </a:xfrm>
            <a:prstGeom prst="rect">
              <a:avLst/>
            </a:prstGeom>
            <a:noFill/>
          </p:spPr>
          <p:txBody>
            <a:bodyPr wrap="square" lIns="121920" tIns="60960" rIns="121920" bIns="60960" rtlCol="0" anchor="t">
              <a:spAutoFit/>
            </a:bodyPr>
            <a:lstStyle/>
            <a:p>
              <a:pPr algn="ctr" defTabSz="1219140">
                <a:defRPr/>
              </a:pPr>
              <a:r>
                <a:rPr lang="en-GB" sz="1467" b="1">
                  <a:solidFill>
                    <a:srgbClr val="FFFFFF"/>
                  </a:solidFill>
                  <a:latin typeface="Montserrat"/>
                </a:rPr>
                <a:t>Growing Network </a:t>
              </a:r>
              <a:br>
                <a:rPr lang="en-GB" sz="1467" b="1">
                  <a:latin typeface="Montserrat" panose="00000500000000000000" pitchFamily="2" charset="0"/>
                </a:rPr>
              </a:br>
              <a:r>
                <a:rPr lang="en-GB" sz="1467">
                  <a:solidFill>
                    <a:srgbClr val="FFFFFF"/>
                  </a:solidFill>
                  <a:latin typeface="Montserrat"/>
                </a:rPr>
                <a:t>of accredited distributors and partners</a:t>
              </a:r>
              <a:endParaRPr lang="en-GB" sz="1467" b="1">
                <a:solidFill>
                  <a:srgbClr val="FFFFFF"/>
                </a:solidFill>
                <a:latin typeface="Montserrat"/>
              </a:endParaRPr>
            </a:p>
          </p:txBody>
        </p:sp>
      </p:grpSp>
      <p:sp>
        <p:nvSpPr>
          <p:cNvPr id="12" name="TextBox 11">
            <a:extLst>
              <a:ext uri="{FF2B5EF4-FFF2-40B4-BE49-F238E27FC236}">
                <a16:creationId xmlns:a16="http://schemas.microsoft.com/office/drawing/2014/main" id="{E22C0E85-9B30-9ADA-57C0-3EB4EBF5E3EA}"/>
              </a:ext>
            </a:extLst>
          </p:cNvPr>
          <p:cNvSpPr txBox="1"/>
          <p:nvPr/>
        </p:nvSpPr>
        <p:spPr>
          <a:xfrm>
            <a:off x="334352"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ABOUT US</a:t>
            </a:r>
          </a:p>
        </p:txBody>
      </p:sp>
      <p:sp>
        <p:nvSpPr>
          <p:cNvPr id="4" name="TextBox 3">
            <a:extLst>
              <a:ext uri="{FF2B5EF4-FFF2-40B4-BE49-F238E27FC236}">
                <a16:creationId xmlns:a16="http://schemas.microsoft.com/office/drawing/2014/main" id="{640393FD-4FD4-D894-5F33-43ACB11C70C2}"/>
              </a:ext>
            </a:extLst>
          </p:cNvPr>
          <p:cNvSpPr txBox="1"/>
          <p:nvPr/>
        </p:nvSpPr>
        <p:spPr>
          <a:xfrm>
            <a:off x="322319" y="698344"/>
            <a:ext cx="8995460" cy="660822"/>
          </a:xfrm>
          <a:prstGeom prst="rect">
            <a:avLst/>
          </a:prstGeom>
          <a:noFill/>
        </p:spPr>
        <p:txBody>
          <a:bodyPr wrap="square" lIns="0" tIns="0" rIns="0" bIns="0" rtlCol="0">
            <a:spAutoFit/>
          </a:bodyPr>
          <a:lstStyle/>
          <a:p>
            <a:pPr defTabSz="1219140">
              <a:lnSpc>
                <a:spcPct val="150000"/>
              </a:lnSpc>
              <a:defRPr/>
            </a:pPr>
            <a:r>
              <a:rPr lang="en-US" sz="3200" b="1">
                <a:solidFill>
                  <a:srgbClr val="003341"/>
                </a:solidFill>
                <a:latin typeface="Montserrat" pitchFamily="2" charset="77"/>
              </a:rPr>
              <a:t>Our Core Competencies</a:t>
            </a:r>
            <a:endParaRPr lang="en-US" sz="3200">
              <a:solidFill>
                <a:srgbClr val="003341"/>
              </a:solidFill>
              <a:latin typeface="Metropolis Medium" pitchFamily="2" charset="77"/>
            </a:endParaRPr>
          </a:p>
        </p:txBody>
      </p:sp>
    </p:spTree>
    <p:extLst>
      <p:ext uri="{BB962C8B-B14F-4D97-AF65-F5344CB8AC3E}">
        <p14:creationId xmlns:p14="http://schemas.microsoft.com/office/powerpoint/2010/main" val="259983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C1D70-D4F4-1C0B-9145-7EFAE3529937}"/>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34954135-1E71-238F-7C0F-61BE08EE79C6}"/>
              </a:ext>
            </a:extLst>
          </p:cNvPr>
          <p:cNvSpPr txBox="1"/>
          <p:nvPr/>
        </p:nvSpPr>
        <p:spPr>
          <a:xfrm>
            <a:off x="322320" y="227530"/>
            <a:ext cx="4509371" cy="143565"/>
          </a:xfrm>
          <a:prstGeom prst="rect">
            <a:avLst/>
          </a:prstGeom>
          <a:noFill/>
        </p:spPr>
        <p:txBody>
          <a:bodyPr wrap="square" lIns="0" tIns="0" rIns="0" bIns="0" rtlCol="0">
            <a:spAutoFit/>
          </a:bodyPr>
          <a:lstStyle/>
          <a:p>
            <a:pPr defTabSz="1219170">
              <a:defRPr/>
            </a:pPr>
            <a:r>
              <a:rPr kumimoji="0" lang="en-US" sz="933" i="0" u="none" strike="noStrike" kern="1200" cap="none" spc="0" normalizeH="0" baseline="0" noProof="0">
                <a:ln>
                  <a:noFill/>
                </a:ln>
                <a:solidFill>
                  <a:srgbClr val="8597A3"/>
                </a:solidFill>
                <a:effectLst/>
                <a:uLnTx/>
                <a:uFillTx/>
                <a:latin typeface="Montserrat" pitchFamily="2" charset="77"/>
                <a:ea typeface="+mn-ea"/>
                <a:cs typeface="+mn-cs"/>
              </a:rPr>
              <a:t>         OUR SOLUTION</a:t>
            </a:r>
            <a:endParaRPr kumimoji="0" lang="en-US" sz="933" i="0" u="none" strike="noStrike" kern="1200" cap="none" spc="0" normalizeH="0" baseline="0" noProof="0">
              <a:ln>
                <a:noFill/>
              </a:ln>
              <a:solidFill>
                <a:srgbClr val="8597A3"/>
              </a:solidFill>
              <a:effectLst/>
              <a:uLnTx/>
              <a:uFillTx/>
              <a:latin typeface="Metropolis Medium" pitchFamily="2" charset="77"/>
              <a:ea typeface="+mn-ea"/>
              <a:cs typeface="+mn-cs"/>
            </a:endParaRPr>
          </a:p>
        </p:txBody>
      </p:sp>
      <p:pic>
        <p:nvPicPr>
          <p:cNvPr id="3" name="Content Placeholder 6" descr="A picture containing text, weapon&#10;&#10;Description automatically generated">
            <a:extLst>
              <a:ext uri="{FF2B5EF4-FFF2-40B4-BE49-F238E27FC236}">
                <a16:creationId xmlns:a16="http://schemas.microsoft.com/office/drawing/2014/main" id="{9530705D-00E6-DF58-35D0-9245B64438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5403" y="2885158"/>
            <a:ext cx="2519363" cy="1709290"/>
          </a:xfrm>
          <a:prstGeom prst="rect">
            <a:avLst/>
          </a:prstGeom>
        </p:spPr>
      </p:pic>
      <p:pic>
        <p:nvPicPr>
          <p:cNvPr id="4" name="Content Placeholder 19">
            <a:extLst>
              <a:ext uri="{FF2B5EF4-FFF2-40B4-BE49-F238E27FC236}">
                <a16:creationId xmlns:a16="http://schemas.microsoft.com/office/drawing/2014/main" id="{847092C8-846D-A683-97B2-5067AD37D432}"/>
              </a:ext>
            </a:extLst>
          </p:cNvPr>
          <p:cNvPicPr>
            <a:picLocks noChangeAspect="1"/>
          </p:cNvPicPr>
          <p:nvPr/>
        </p:nvPicPr>
        <p:blipFill>
          <a:blip r:embed="rId4"/>
          <a:stretch>
            <a:fillRect/>
          </a:stretch>
        </p:blipFill>
        <p:spPr>
          <a:xfrm>
            <a:off x="4862895" y="3213349"/>
            <a:ext cx="2520950" cy="1228027"/>
          </a:xfrm>
          <a:prstGeom prst="rect">
            <a:avLst/>
          </a:prstGeom>
        </p:spPr>
      </p:pic>
      <p:pic>
        <p:nvPicPr>
          <p:cNvPr id="5" name="Content Placeholder 16">
            <a:extLst>
              <a:ext uri="{FF2B5EF4-FFF2-40B4-BE49-F238E27FC236}">
                <a16:creationId xmlns:a16="http://schemas.microsoft.com/office/drawing/2014/main" id="{C90839BE-9073-E6DA-3E02-808B95558171}"/>
              </a:ext>
            </a:extLst>
          </p:cNvPr>
          <p:cNvPicPr>
            <a:picLocks noChangeAspect="1"/>
          </p:cNvPicPr>
          <p:nvPr/>
        </p:nvPicPr>
        <p:blipFill>
          <a:blip r:embed="rId5"/>
          <a:stretch>
            <a:fillRect/>
          </a:stretch>
        </p:blipFill>
        <p:spPr>
          <a:xfrm>
            <a:off x="7462184" y="3302104"/>
            <a:ext cx="2209436" cy="1221922"/>
          </a:xfrm>
          <a:prstGeom prst="rect">
            <a:avLst/>
          </a:prstGeom>
        </p:spPr>
      </p:pic>
      <p:sp>
        <p:nvSpPr>
          <p:cNvPr id="6" name="TextBox 5">
            <a:extLst>
              <a:ext uri="{FF2B5EF4-FFF2-40B4-BE49-F238E27FC236}">
                <a16:creationId xmlns:a16="http://schemas.microsoft.com/office/drawing/2014/main" id="{0D4F00A5-5C96-2279-47DD-F5EF95954006}"/>
              </a:ext>
            </a:extLst>
          </p:cNvPr>
          <p:cNvSpPr txBox="1"/>
          <p:nvPr/>
        </p:nvSpPr>
        <p:spPr>
          <a:xfrm>
            <a:off x="202102" y="5042299"/>
            <a:ext cx="2159767" cy="646331"/>
          </a:xfrm>
          <a:prstGeom prst="rect">
            <a:avLst/>
          </a:prstGeom>
          <a:noFill/>
        </p:spPr>
        <p:txBody>
          <a:bodyPr wrap="square" rtlCol="0">
            <a:spAutoFit/>
          </a:bodyPr>
          <a:lstStyle/>
          <a:p>
            <a:r>
              <a:rPr lang="en-GB" sz="1800">
                <a:solidFill>
                  <a:srgbClr val="003341"/>
                </a:solidFill>
                <a:latin typeface="Metropolis Light"/>
              </a:rPr>
              <a:t>Genedrive System</a:t>
            </a:r>
          </a:p>
          <a:p>
            <a:r>
              <a:rPr lang="en-GB" sz="1800">
                <a:solidFill>
                  <a:srgbClr val="003341"/>
                </a:solidFill>
                <a:latin typeface="Metropolis Light"/>
              </a:rPr>
              <a:t>GS-002</a:t>
            </a:r>
          </a:p>
        </p:txBody>
      </p:sp>
      <p:sp>
        <p:nvSpPr>
          <p:cNvPr id="12" name="TextBox 11">
            <a:extLst>
              <a:ext uri="{FF2B5EF4-FFF2-40B4-BE49-F238E27FC236}">
                <a16:creationId xmlns:a16="http://schemas.microsoft.com/office/drawing/2014/main" id="{4784108C-F638-A087-E01C-3109B3DB854B}"/>
              </a:ext>
            </a:extLst>
          </p:cNvPr>
          <p:cNvSpPr txBox="1"/>
          <p:nvPr/>
        </p:nvSpPr>
        <p:spPr>
          <a:xfrm>
            <a:off x="2599573" y="5042299"/>
            <a:ext cx="2159767" cy="646331"/>
          </a:xfrm>
          <a:prstGeom prst="rect">
            <a:avLst/>
          </a:prstGeom>
          <a:noFill/>
        </p:spPr>
        <p:txBody>
          <a:bodyPr wrap="square" rtlCol="0">
            <a:spAutoFit/>
          </a:bodyPr>
          <a:lstStyle/>
          <a:p>
            <a:r>
              <a:rPr lang="en-GB" sz="1800">
                <a:solidFill>
                  <a:srgbClr val="003341"/>
                </a:solidFill>
                <a:latin typeface="Metropolis Light"/>
              </a:rPr>
              <a:t>Genedrive ID Kit</a:t>
            </a:r>
          </a:p>
          <a:p>
            <a:r>
              <a:rPr lang="en-GB" sz="1800">
                <a:solidFill>
                  <a:srgbClr val="003341"/>
                </a:solidFill>
                <a:latin typeface="Metropolis Light"/>
              </a:rPr>
              <a:t>ID-RNR1-01</a:t>
            </a:r>
          </a:p>
        </p:txBody>
      </p:sp>
      <p:sp>
        <p:nvSpPr>
          <p:cNvPr id="13" name="TextBox 12">
            <a:extLst>
              <a:ext uri="{FF2B5EF4-FFF2-40B4-BE49-F238E27FC236}">
                <a16:creationId xmlns:a16="http://schemas.microsoft.com/office/drawing/2014/main" id="{00B68B4A-E82E-3D31-09F6-EAAD6FDE03C6}"/>
              </a:ext>
            </a:extLst>
          </p:cNvPr>
          <p:cNvSpPr txBox="1"/>
          <p:nvPr/>
        </p:nvSpPr>
        <p:spPr>
          <a:xfrm>
            <a:off x="4998430" y="5042299"/>
            <a:ext cx="2361868" cy="923330"/>
          </a:xfrm>
          <a:prstGeom prst="rect">
            <a:avLst/>
          </a:prstGeom>
          <a:noFill/>
        </p:spPr>
        <p:txBody>
          <a:bodyPr wrap="square" rtlCol="0">
            <a:spAutoFit/>
          </a:bodyPr>
          <a:lstStyle/>
          <a:p>
            <a:r>
              <a:rPr lang="en-GB" sz="1800">
                <a:solidFill>
                  <a:srgbClr val="003341"/>
                </a:solidFill>
              </a:rPr>
              <a:t>Genedrive Positive Control Kit</a:t>
            </a:r>
          </a:p>
          <a:p>
            <a:r>
              <a:rPr kumimoji="0" lang="en-US" sz="1800" b="0" i="0" u="none" strike="noStrike" kern="1200" cap="none" spc="0" normalizeH="0" baseline="0" noProof="0">
                <a:ln>
                  <a:noFill/>
                </a:ln>
                <a:solidFill>
                  <a:srgbClr val="003341"/>
                </a:solidFill>
                <a:effectLst/>
                <a:uLnTx/>
                <a:uFillTx/>
                <a:ea typeface="+mn-ea"/>
                <a:cs typeface="Calibri" panose="020F0502020204030204" pitchFamily="34" charset="0"/>
              </a:rPr>
              <a:t>RNR1-CTRL-02</a:t>
            </a:r>
            <a:endParaRPr lang="en-GB" sz="1800">
              <a:solidFill>
                <a:srgbClr val="003341"/>
              </a:solidFill>
            </a:endParaRPr>
          </a:p>
        </p:txBody>
      </p:sp>
      <p:sp>
        <p:nvSpPr>
          <p:cNvPr id="14" name="TextBox 13">
            <a:extLst>
              <a:ext uri="{FF2B5EF4-FFF2-40B4-BE49-F238E27FC236}">
                <a16:creationId xmlns:a16="http://schemas.microsoft.com/office/drawing/2014/main" id="{01AB6F28-A37D-FAA4-C76B-CEEDF8BC0AC3}"/>
              </a:ext>
            </a:extLst>
          </p:cNvPr>
          <p:cNvSpPr txBox="1"/>
          <p:nvPr/>
        </p:nvSpPr>
        <p:spPr>
          <a:xfrm>
            <a:off x="7462184" y="5042299"/>
            <a:ext cx="2052798" cy="923330"/>
          </a:xfrm>
          <a:prstGeom prst="rect">
            <a:avLst/>
          </a:prstGeom>
          <a:solidFill>
            <a:schemeClr val="bg1"/>
          </a:solidFill>
        </p:spPr>
        <p:txBody>
          <a:bodyPr wrap="square" rtlCol="0">
            <a:spAutoFit/>
          </a:bodyPr>
          <a:lstStyle/>
          <a:p>
            <a:r>
              <a:rPr lang="en-GB" sz="1800">
                <a:solidFill>
                  <a:srgbClr val="003341"/>
                </a:solidFill>
              </a:rPr>
              <a:t>Genedrive Negative Control Kit</a:t>
            </a:r>
          </a:p>
          <a:p>
            <a:r>
              <a:rPr kumimoji="0" lang="en-US" sz="1800" b="0" i="0" u="none" strike="noStrike" kern="1200" cap="none" spc="0" normalizeH="0" baseline="0" noProof="0">
                <a:ln>
                  <a:noFill/>
                </a:ln>
                <a:solidFill>
                  <a:srgbClr val="003341"/>
                </a:solidFill>
                <a:effectLst/>
                <a:uLnTx/>
                <a:uFillTx/>
                <a:ea typeface="+mn-ea"/>
                <a:cs typeface="Calibri" panose="020F0502020204030204" pitchFamily="34" charset="0"/>
              </a:rPr>
              <a:t>RNR1-CTRL-03</a:t>
            </a:r>
            <a:endParaRPr lang="en-GB" sz="1800">
              <a:solidFill>
                <a:srgbClr val="003341"/>
              </a:solidFill>
            </a:endParaRPr>
          </a:p>
        </p:txBody>
      </p:sp>
      <p:pic>
        <p:nvPicPr>
          <p:cNvPr id="15" name="Picture 14">
            <a:extLst>
              <a:ext uri="{FF2B5EF4-FFF2-40B4-BE49-F238E27FC236}">
                <a16:creationId xmlns:a16="http://schemas.microsoft.com/office/drawing/2014/main" id="{99624F82-28A5-F6BA-0486-C7394A553ADD}"/>
              </a:ext>
            </a:extLst>
          </p:cNvPr>
          <p:cNvPicPr>
            <a:picLocks noChangeAspect="1"/>
          </p:cNvPicPr>
          <p:nvPr/>
        </p:nvPicPr>
        <p:blipFill>
          <a:blip r:embed="rId6"/>
          <a:stretch>
            <a:fillRect/>
          </a:stretch>
        </p:blipFill>
        <p:spPr>
          <a:xfrm>
            <a:off x="9926807" y="3009599"/>
            <a:ext cx="1725801" cy="1635528"/>
          </a:xfrm>
          <a:prstGeom prst="rect">
            <a:avLst/>
          </a:prstGeom>
        </p:spPr>
      </p:pic>
      <p:sp>
        <p:nvSpPr>
          <p:cNvPr id="16" name="TextBox 15">
            <a:extLst>
              <a:ext uri="{FF2B5EF4-FFF2-40B4-BE49-F238E27FC236}">
                <a16:creationId xmlns:a16="http://schemas.microsoft.com/office/drawing/2014/main" id="{47D317F4-D783-02A3-1390-04AC53BCF4B6}"/>
              </a:ext>
            </a:extLst>
          </p:cNvPr>
          <p:cNvSpPr txBox="1"/>
          <p:nvPr/>
        </p:nvSpPr>
        <p:spPr>
          <a:xfrm>
            <a:off x="9870170" y="5082564"/>
            <a:ext cx="2052798" cy="923330"/>
          </a:xfrm>
          <a:prstGeom prst="rect">
            <a:avLst/>
          </a:prstGeom>
          <a:solidFill>
            <a:schemeClr val="bg1"/>
          </a:solidFill>
        </p:spPr>
        <p:txBody>
          <a:bodyPr wrap="square" lIns="91440" tIns="45720" rIns="91440" bIns="45720" rtlCol="0" anchor="t">
            <a:spAutoFit/>
          </a:bodyPr>
          <a:lstStyle/>
          <a:p>
            <a:r>
              <a:rPr kumimoji="0" lang="en-US" sz="1800" b="0" i="0" u="none" strike="noStrike" kern="1200" cap="none" spc="0" normalizeH="0" baseline="0" noProof="0">
                <a:ln>
                  <a:noFill/>
                </a:ln>
                <a:solidFill>
                  <a:srgbClr val="003341"/>
                </a:solidFill>
                <a:effectLst/>
                <a:uLnTx/>
                <a:uFillTx/>
                <a:ea typeface="+mn-ea"/>
                <a:cs typeface="Calibri"/>
              </a:rPr>
              <a:t>Label Printer and charging cradle </a:t>
            </a:r>
          </a:p>
          <a:p>
            <a:r>
              <a:rPr lang="en-GB" sz="1800">
                <a:solidFill>
                  <a:srgbClr val="003341"/>
                </a:solidFill>
              </a:rPr>
              <a:t>GS-PTR-01</a:t>
            </a:r>
            <a:endParaRPr lang="en-GB" sz="1600">
              <a:solidFill>
                <a:srgbClr val="003341"/>
              </a:solidFill>
            </a:endParaRPr>
          </a:p>
        </p:txBody>
      </p:sp>
      <p:sp>
        <p:nvSpPr>
          <p:cNvPr id="17" name="TextBox 16">
            <a:extLst>
              <a:ext uri="{FF2B5EF4-FFF2-40B4-BE49-F238E27FC236}">
                <a16:creationId xmlns:a16="http://schemas.microsoft.com/office/drawing/2014/main" id="{95C1D385-AD44-F006-4B8E-148BDBA81A89}"/>
              </a:ext>
            </a:extLst>
          </p:cNvPr>
          <p:cNvSpPr txBox="1"/>
          <p:nvPr/>
        </p:nvSpPr>
        <p:spPr>
          <a:xfrm>
            <a:off x="347633" y="726889"/>
            <a:ext cx="9069372" cy="655372"/>
          </a:xfrm>
          <a:prstGeom prst="rect">
            <a:avLst/>
          </a:prstGeom>
          <a:noFill/>
        </p:spPr>
        <p:txBody>
          <a:bodyPr wrap="square" lIns="0" tIns="0" rIns="0" bIns="0" rtlCol="0" anchor="t">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003341"/>
                </a:solidFill>
                <a:effectLst/>
                <a:uLnTx/>
                <a:uFillTx/>
                <a:latin typeface="Montserrat" panose="00000500000000000000" pitchFamily="2" charset="0"/>
                <a:ea typeface="+mn-ea"/>
                <a:cs typeface="+mn-cs"/>
              </a:rPr>
              <a:t>Genedrive</a:t>
            </a:r>
            <a:r>
              <a:rPr kumimoji="0" lang="en-US" sz="3200" b="1" i="0" u="none" strike="noStrike" kern="1200" cap="none" spc="0" normalizeH="0" baseline="30000" noProof="0">
                <a:ln>
                  <a:noFill/>
                </a:ln>
                <a:solidFill>
                  <a:srgbClr val="003341"/>
                </a:solidFill>
                <a:effectLst/>
                <a:uLnTx/>
                <a:uFillTx/>
                <a:latin typeface="Montserrat" panose="00000500000000000000" pitchFamily="2" charset="0"/>
                <a:ea typeface="+mn-ea"/>
                <a:cs typeface="+mn-cs"/>
              </a:rPr>
              <a:t>®</a:t>
            </a:r>
            <a:r>
              <a:rPr kumimoji="0" lang="en-US" sz="3200" b="1" i="0" u="none" strike="noStrike" kern="1200" cap="none" spc="0" normalizeH="0" baseline="0" noProof="0">
                <a:ln>
                  <a:noFill/>
                </a:ln>
                <a:solidFill>
                  <a:srgbClr val="003341"/>
                </a:solidFill>
                <a:effectLst/>
                <a:uLnTx/>
                <a:uFillTx/>
                <a:latin typeface="Montserrat" panose="00000500000000000000" pitchFamily="2" charset="0"/>
                <a:ea typeface="+mn-ea"/>
                <a:cs typeface="+mn-cs"/>
              </a:rPr>
              <a:t> MT-RNR1 Product Range</a:t>
            </a:r>
          </a:p>
        </p:txBody>
      </p:sp>
      <p:sp>
        <p:nvSpPr>
          <p:cNvPr id="18" name="TextBox 17">
            <a:extLst>
              <a:ext uri="{FF2B5EF4-FFF2-40B4-BE49-F238E27FC236}">
                <a16:creationId xmlns:a16="http://schemas.microsoft.com/office/drawing/2014/main" id="{E51D165F-E28D-4FB3-B14A-E9F44D489F98}"/>
              </a:ext>
            </a:extLst>
          </p:cNvPr>
          <p:cNvSpPr txBox="1"/>
          <p:nvPr/>
        </p:nvSpPr>
        <p:spPr>
          <a:xfrm>
            <a:off x="347633" y="1470282"/>
            <a:ext cx="9069372" cy="409599"/>
          </a:xfrm>
          <a:prstGeom prst="rect">
            <a:avLst/>
          </a:prstGeom>
          <a:noFill/>
        </p:spPr>
        <p:txBody>
          <a:bodyPr wrap="square" lIns="0" tIns="0" rIns="0" bIns="0" rtlCol="0" anchor="t">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597A3"/>
                </a:solidFill>
                <a:effectLst/>
                <a:uLnTx/>
                <a:uFillTx/>
                <a:latin typeface="Montserrat" panose="00000500000000000000" pitchFamily="2" charset="0"/>
                <a:ea typeface="+mn-ea"/>
                <a:cs typeface="+mn-cs"/>
              </a:rPr>
              <a:t>Test requirements</a:t>
            </a:r>
          </a:p>
        </p:txBody>
      </p:sp>
      <p:pic>
        <p:nvPicPr>
          <p:cNvPr id="19" name="Content Placeholder 4" descr="A white machine with a screen&#10;&#10;Description automatically generated">
            <a:extLst>
              <a:ext uri="{FF2B5EF4-FFF2-40B4-BE49-F238E27FC236}">
                <a16:creationId xmlns:a16="http://schemas.microsoft.com/office/drawing/2014/main" id="{3F85177C-02F4-EC8E-1221-C8C077666A70}"/>
              </a:ext>
            </a:extLst>
          </p:cNvPr>
          <p:cNvPicPr>
            <a:picLocks noChangeAspect="1"/>
          </p:cNvPicPr>
          <p:nvPr/>
        </p:nvPicPr>
        <p:blipFill>
          <a:blip r:embed="rId7">
            <a:extLst>
              <a:ext uri="{28A0092B-C50C-407E-A947-70E740481C1C}">
                <a14:useLocalDpi xmlns:a14="http://schemas.microsoft.com/office/drawing/2010/main" val="0"/>
              </a:ext>
            </a:extLst>
          </a:blip>
          <a:srcRect r="26297"/>
          <a:stretch/>
        </p:blipFill>
        <p:spPr>
          <a:xfrm>
            <a:off x="97356" y="2580902"/>
            <a:ext cx="2113098" cy="2041316"/>
          </a:xfrm>
          <a:prstGeom prst="rect">
            <a:avLst/>
          </a:prstGeom>
        </p:spPr>
      </p:pic>
      <p:sp>
        <p:nvSpPr>
          <p:cNvPr id="20" name="Rectangle: Rounded Corners 19">
            <a:extLst>
              <a:ext uri="{FF2B5EF4-FFF2-40B4-BE49-F238E27FC236}">
                <a16:creationId xmlns:a16="http://schemas.microsoft.com/office/drawing/2014/main" id="{AED78BAE-0337-BCF7-C97E-BEE232810385}"/>
              </a:ext>
            </a:extLst>
          </p:cNvPr>
          <p:cNvSpPr/>
          <p:nvPr/>
        </p:nvSpPr>
        <p:spPr>
          <a:xfrm rot="1931690">
            <a:off x="4154584" y="3730587"/>
            <a:ext cx="420991" cy="79608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2037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A95A8-C8B7-B153-0DA4-78819E90D002}"/>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828ADF84-6EDC-04CD-8A1B-4212DE66AF8A}"/>
              </a:ext>
            </a:extLst>
          </p:cNvPr>
          <p:cNvSpPr txBox="1"/>
          <p:nvPr/>
        </p:nvSpPr>
        <p:spPr>
          <a:xfrm>
            <a:off x="322320" y="227530"/>
            <a:ext cx="4509371" cy="143565"/>
          </a:xfrm>
          <a:prstGeom prst="rect">
            <a:avLst/>
          </a:prstGeom>
          <a:noFill/>
        </p:spPr>
        <p:txBody>
          <a:bodyPr wrap="square" lIns="0" tIns="0" rIns="0" bIns="0" rtlCol="0">
            <a:spAutoFit/>
          </a:bodyPr>
          <a:lstStyle/>
          <a:p>
            <a:pPr defTabSz="1219170">
              <a:defRPr/>
            </a:pPr>
            <a:r>
              <a:rPr kumimoji="0" lang="en-US" sz="933" i="0" u="none" strike="noStrike" kern="1200" cap="none" spc="0" normalizeH="0" baseline="0" noProof="0">
                <a:ln>
                  <a:noFill/>
                </a:ln>
                <a:solidFill>
                  <a:srgbClr val="8597A3"/>
                </a:solidFill>
                <a:effectLst/>
                <a:uLnTx/>
                <a:uFillTx/>
                <a:latin typeface="Montserrat" pitchFamily="2" charset="77"/>
                <a:ea typeface="+mn-ea"/>
                <a:cs typeface="+mn-cs"/>
              </a:rPr>
              <a:t>         OUR SOLUTION</a:t>
            </a:r>
            <a:endParaRPr kumimoji="0" lang="en-US" sz="933" i="0" u="none" strike="noStrike" kern="1200" cap="none" spc="0" normalizeH="0" baseline="0" noProof="0">
              <a:ln>
                <a:noFill/>
              </a:ln>
              <a:solidFill>
                <a:srgbClr val="8597A3"/>
              </a:solidFill>
              <a:effectLst/>
              <a:uLnTx/>
              <a:uFillTx/>
              <a:latin typeface="Metropolis Medium" pitchFamily="2" charset="77"/>
              <a:ea typeface="+mn-ea"/>
              <a:cs typeface="+mn-cs"/>
            </a:endParaRPr>
          </a:p>
        </p:txBody>
      </p:sp>
      <p:sp>
        <p:nvSpPr>
          <p:cNvPr id="17" name="TextBox 16">
            <a:extLst>
              <a:ext uri="{FF2B5EF4-FFF2-40B4-BE49-F238E27FC236}">
                <a16:creationId xmlns:a16="http://schemas.microsoft.com/office/drawing/2014/main" id="{2DE2C118-AE6C-9056-EA08-7A626ABA0B32}"/>
              </a:ext>
            </a:extLst>
          </p:cNvPr>
          <p:cNvSpPr txBox="1"/>
          <p:nvPr/>
        </p:nvSpPr>
        <p:spPr>
          <a:xfrm>
            <a:off x="347633" y="726889"/>
            <a:ext cx="9069372" cy="655372"/>
          </a:xfrm>
          <a:prstGeom prst="rect">
            <a:avLst/>
          </a:prstGeom>
          <a:noFill/>
        </p:spPr>
        <p:txBody>
          <a:bodyPr wrap="square" lIns="0" tIns="0" rIns="0" bIns="0" rtlCol="0" anchor="t">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003341"/>
                </a:solidFill>
                <a:effectLst/>
                <a:uLnTx/>
                <a:uFillTx/>
                <a:latin typeface="Montserrat" panose="00000500000000000000" pitchFamily="2" charset="0"/>
                <a:ea typeface="+mn-ea"/>
                <a:cs typeface="+mn-cs"/>
              </a:rPr>
              <a:t>Genedrive</a:t>
            </a:r>
            <a:r>
              <a:rPr kumimoji="0" lang="en-US" sz="3200" b="1" i="0" u="none" strike="noStrike" kern="1200" cap="none" spc="0" normalizeH="0" baseline="30000" noProof="0">
                <a:ln>
                  <a:noFill/>
                </a:ln>
                <a:solidFill>
                  <a:srgbClr val="003341"/>
                </a:solidFill>
                <a:effectLst/>
                <a:uLnTx/>
                <a:uFillTx/>
                <a:latin typeface="Montserrat" panose="00000500000000000000" pitchFamily="2" charset="0"/>
                <a:ea typeface="+mn-ea"/>
                <a:cs typeface="+mn-cs"/>
              </a:rPr>
              <a:t>®</a:t>
            </a:r>
            <a:r>
              <a:rPr kumimoji="0" lang="en-US" sz="3200" b="1" i="0" u="none" strike="noStrike" kern="1200" cap="none" spc="0" normalizeH="0" baseline="0" noProof="0">
                <a:ln>
                  <a:noFill/>
                </a:ln>
                <a:solidFill>
                  <a:srgbClr val="003341"/>
                </a:solidFill>
                <a:effectLst/>
                <a:uLnTx/>
                <a:uFillTx/>
                <a:latin typeface="Montserrat" panose="00000500000000000000" pitchFamily="2" charset="0"/>
                <a:ea typeface="+mn-ea"/>
                <a:cs typeface="+mn-cs"/>
              </a:rPr>
              <a:t> MT-RNR1 Product Range</a:t>
            </a:r>
          </a:p>
        </p:txBody>
      </p:sp>
      <p:sp>
        <p:nvSpPr>
          <p:cNvPr id="20" name="Rectangle: Rounded Corners 19">
            <a:extLst>
              <a:ext uri="{FF2B5EF4-FFF2-40B4-BE49-F238E27FC236}">
                <a16:creationId xmlns:a16="http://schemas.microsoft.com/office/drawing/2014/main" id="{9BC01ACA-1251-292B-6F44-9E8A6D37BDA8}"/>
              </a:ext>
            </a:extLst>
          </p:cNvPr>
          <p:cNvSpPr/>
          <p:nvPr/>
        </p:nvSpPr>
        <p:spPr>
          <a:xfrm rot="1931690">
            <a:off x="4154584" y="3730587"/>
            <a:ext cx="420991" cy="79608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Table 5">
            <a:extLst>
              <a:ext uri="{FF2B5EF4-FFF2-40B4-BE49-F238E27FC236}">
                <a16:creationId xmlns:a16="http://schemas.microsoft.com/office/drawing/2014/main" id="{3AEDDC5D-9846-5B60-58D4-B1E45CD76BEC}"/>
              </a:ext>
            </a:extLst>
          </p:cNvPr>
          <p:cNvGraphicFramePr>
            <a:graphicFrameLocks noGrp="1"/>
          </p:cNvGraphicFramePr>
          <p:nvPr>
            <p:extLst>
              <p:ext uri="{D42A27DB-BD31-4B8C-83A1-F6EECF244321}">
                <p14:modId xmlns:p14="http://schemas.microsoft.com/office/powerpoint/2010/main" val="599205540"/>
              </p:ext>
            </p:extLst>
          </p:nvPr>
        </p:nvGraphicFramePr>
        <p:xfrm>
          <a:off x="315301" y="1455881"/>
          <a:ext cx="7877908" cy="1026942"/>
        </p:xfrm>
        <a:graphic>
          <a:graphicData uri="http://schemas.openxmlformats.org/drawingml/2006/table">
            <a:tbl>
              <a:tblPr firstRow="1" bandRow="1">
                <a:tableStyleId>{7DF18680-E054-41AD-8BC1-D1AEF772440D}</a:tableStyleId>
              </a:tblPr>
              <a:tblGrid>
                <a:gridCol w="1964066">
                  <a:extLst>
                    <a:ext uri="{9D8B030D-6E8A-4147-A177-3AD203B41FA5}">
                      <a16:colId xmlns:a16="http://schemas.microsoft.com/office/drawing/2014/main" val="1361779223"/>
                    </a:ext>
                  </a:extLst>
                </a:gridCol>
                <a:gridCol w="3798277">
                  <a:extLst>
                    <a:ext uri="{9D8B030D-6E8A-4147-A177-3AD203B41FA5}">
                      <a16:colId xmlns:a16="http://schemas.microsoft.com/office/drawing/2014/main" val="1016870940"/>
                    </a:ext>
                  </a:extLst>
                </a:gridCol>
                <a:gridCol w="2115565">
                  <a:extLst>
                    <a:ext uri="{9D8B030D-6E8A-4147-A177-3AD203B41FA5}">
                      <a16:colId xmlns:a16="http://schemas.microsoft.com/office/drawing/2014/main" val="341322926"/>
                    </a:ext>
                  </a:extLst>
                </a:gridCol>
              </a:tblGrid>
              <a:tr h="342314">
                <a:tc gridSpan="3">
                  <a:txBody>
                    <a:bodyPr/>
                    <a:lstStyle/>
                    <a:p>
                      <a:r>
                        <a:rPr lang="en-US" sz="1500">
                          <a:solidFill>
                            <a:schemeClr val="bg1"/>
                          </a:solidFill>
                          <a:latin typeface="Calibri"/>
                          <a:cs typeface="Calibri"/>
                        </a:rPr>
                        <a:t>Kit Components</a:t>
                      </a:r>
                      <a:endParaRPr lang="en-GB" sz="1500">
                        <a:solidFill>
                          <a:schemeClr val="bg1"/>
                        </a:solidFill>
                        <a:latin typeface="Calibri"/>
                        <a:cs typeface="Calibri"/>
                      </a:endParaRPr>
                    </a:p>
                  </a:txBody>
                  <a:tcPr marL="84406" marR="84406" marT="42203" marB="42203">
                    <a:solidFill>
                      <a:srgbClr val="009BA3"/>
                    </a:solidFill>
                  </a:tcPr>
                </a:tc>
                <a:tc hMerge="1">
                  <a:txBody>
                    <a:bodyPr/>
                    <a:lstStyle/>
                    <a:p>
                      <a:endParaRPr lang="en-GB">
                        <a:solidFill>
                          <a:srgbClr val="009BA3"/>
                        </a:solidFill>
                      </a:endParaRPr>
                    </a:p>
                  </a:txBody>
                  <a:tcPr>
                    <a:solidFill>
                      <a:srgbClr val="009BA3"/>
                    </a:solidFill>
                  </a:tcPr>
                </a:tc>
                <a:tc hMerge="1">
                  <a:txBody>
                    <a:bodyPr/>
                    <a:lstStyle/>
                    <a:p>
                      <a:endParaRPr lang="en-GB">
                        <a:solidFill>
                          <a:srgbClr val="009BA3"/>
                        </a:solidFill>
                      </a:endParaRPr>
                    </a:p>
                  </a:txBody>
                  <a:tcPr>
                    <a:solidFill>
                      <a:srgbClr val="009BA3"/>
                    </a:solidFill>
                  </a:tcPr>
                </a:tc>
                <a:extLst>
                  <a:ext uri="{0D108BD9-81ED-4DB2-BD59-A6C34878D82A}">
                    <a16:rowId xmlns:a16="http://schemas.microsoft.com/office/drawing/2014/main" val="4247089156"/>
                  </a:ext>
                </a:extLst>
              </a:tr>
              <a:tr h="342314">
                <a:tc>
                  <a:txBody>
                    <a:bodyPr/>
                    <a:lstStyle/>
                    <a:p>
                      <a:r>
                        <a:rPr lang="en-US" sz="1500" b="1">
                          <a:solidFill>
                            <a:schemeClr val="bg1"/>
                          </a:solidFill>
                          <a:latin typeface="Calibri"/>
                          <a:cs typeface="Calibri"/>
                        </a:rPr>
                        <a:t>Product Code</a:t>
                      </a:r>
                      <a:endParaRPr lang="en-GB" sz="1500" b="1">
                        <a:solidFill>
                          <a:schemeClr val="bg1"/>
                        </a:solidFill>
                        <a:latin typeface="Calibri"/>
                        <a:cs typeface="Calibri"/>
                      </a:endParaRPr>
                    </a:p>
                  </a:txBody>
                  <a:tcPr marL="84406" marR="84406" marT="42203" marB="42203">
                    <a:solidFill>
                      <a:srgbClr val="009BA3"/>
                    </a:solidFill>
                  </a:tcPr>
                </a:tc>
                <a:tc>
                  <a:txBody>
                    <a:bodyPr/>
                    <a:lstStyle/>
                    <a:p>
                      <a:r>
                        <a:rPr lang="en-US" sz="1500" b="1">
                          <a:solidFill>
                            <a:schemeClr val="bg1"/>
                          </a:solidFill>
                          <a:latin typeface="Calibri"/>
                          <a:cs typeface="Calibri"/>
                        </a:rPr>
                        <a:t>Product Description</a:t>
                      </a:r>
                      <a:endParaRPr lang="en-GB" sz="1500" b="1">
                        <a:solidFill>
                          <a:schemeClr val="bg1"/>
                        </a:solidFill>
                        <a:latin typeface="Calibri"/>
                        <a:cs typeface="Calibri"/>
                      </a:endParaRPr>
                    </a:p>
                  </a:txBody>
                  <a:tcPr marL="84406" marR="84406" marT="42203" marB="42203">
                    <a:solidFill>
                      <a:srgbClr val="009BA3"/>
                    </a:solidFill>
                  </a:tcPr>
                </a:tc>
                <a:tc>
                  <a:txBody>
                    <a:bodyPr/>
                    <a:lstStyle/>
                    <a:p>
                      <a:r>
                        <a:rPr lang="en-US" sz="1500" b="1">
                          <a:solidFill>
                            <a:schemeClr val="bg1"/>
                          </a:solidFill>
                          <a:latin typeface="Calibri"/>
                          <a:cs typeface="Calibri"/>
                        </a:rPr>
                        <a:t>Box Quantity</a:t>
                      </a:r>
                      <a:endParaRPr lang="en-GB" sz="1500" b="1">
                        <a:solidFill>
                          <a:schemeClr val="bg1"/>
                        </a:solidFill>
                        <a:latin typeface="Calibri"/>
                        <a:cs typeface="Calibri"/>
                      </a:endParaRPr>
                    </a:p>
                  </a:txBody>
                  <a:tcPr marL="84406" marR="84406" marT="42203" marB="42203">
                    <a:solidFill>
                      <a:srgbClr val="009BA3"/>
                    </a:solidFill>
                  </a:tcPr>
                </a:tc>
                <a:extLst>
                  <a:ext uri="{0D108BD9-81ED-4DB2-BD59-A6C34878D82A}">
                    <a16:rowId xmlns:a16="http://schemas.microsoft.com/office/drawing/2014/main" val="3569786479"/>
                  </a:ext>
                </a:extLst>
              </a:tr>
              <a:tr h="342314">
                <a:tc>
                  <a:txBody>
                    <a:bodyPr/>
                    <a:lstStyle/>
                    <a:p>
                      <a:r>
                        <a:rPr lang="en-US" sz="1500">
                          <a:latin typeface="Calibri"/>
                          <a:cs typeface="Calibri"/>
                        </a:rPr>
                        <a:t>ID-RNR1-01</a:t>
                      </a:r>
                      <a:endParaRPr lang="en-GB" sz="1500">
                        <a:latin typeface="Calibri"/>
                        <a:cs typeface="Calibri"/>
                      </a:endParaRPr>
                    </a:p>
                  </a:txBody>
                  <a:tcPr marL="84406" marR="84406" marT="42203" marB="42203">
                    <a:solidFill>
                      <a:schemeClr val="bg1">
                        <a:lumMod val="95000"/>
                      </a:schemeClr>
                    </a:solidFill>
                  </a:tcPr>
                </a:tc>
                <a:tc>
                  <a:txBody>
                    <a:bodyPr/>
                    <a:lstStyle/>
                    <a:p>
                      <a:r>
                        <a:rPr lang="en-US" sz="1500" err="1">
                          <a:latin typeface="Calibri"/>
                          <a:cs typeface="Calibri"/>
                        </a:rPr>
                        <a:t>Genedrive</a:t>
                      </a:r>
                      <a:r>
                        <a:rPr lang="en-US" sz="1500">
                          <a:latin typeface="Calibri"/>
                          <a:cs typeface="Calibri"/>
                        </a:rPr>
                        <a:t>® MT-RNR1 ID Kit</a:t>
                      </a:r>
                      <a:endParaRPr lang="en-GB" sz="1500">
                        <a:latin typeface="Calibri"/>
                        <a:cs typeface="Calibri"/>
                      </a:endParaRPr>
                    </a:p>
                  </a:txBody>
                  <a:tcPr marL="84406" marR="84406" marT="42203" marB="42203">
                    <a:solidFill>
                      <a:schemeClr val="bg1">
                        <a:lumMod val="95000"/>
                      </a:schemeClr>
                    </a:solidFill>
                  </a:tcPr>
                </a:tc>
                <a:tc>
                  <a:txBody>
                    <a:bodyPr/>
                    <a:lstStyle/>
                    <a:p>
                      <a:r>
                        <a:rPr lang="en-US" sz="1500">
                          <a:latin typeface="Calibri"/>
                          <a:cs typeface="Calibri"/>
                        </a:rPr>
                        <a:t>10 test kits</a:t>
                      </a:r>
                      <a:endParaRPr lang="en-GB" sz="1500">
                        <a:latin typeface="Calibri"/>
                        <a:cs typeface="Calibri"/>
                      </a:endParaRPr>
                    </a:p>
                  </a:txBody>
                  <a:tcPr marL="84406" marR="84406" marT="42203" marB="42203">
                    <a:solidFill>
                      <a:schemeClr val="bg1">
                        <a:lumMod val="95000"/>
                      </a:schemeClr>
                    </a:solidFill>
                  </a:tcPr>
                </a:tc>
                <a:extLst>
                  <a:ext uri="{0D108BD9-81ED-4DB2-BD59-A6C34878D82A}">
                    <a16:rowId xmlns:a16="http://schemas.microsoft.com/office/drawing/2014/main" val="1638937472"/>
                  </a:ext>
                </a:extLst>
              </a:tr>
            </a:tbl>
          </a:graphicData>
        </a:graphic>
      </p:graphicFrame>
      <p:pic>
        <p:nvPicPr>
          <p:cNvPr id="10" name="Content Placeholder 24" descr="A close-up of a swab&#10;&#10;Description automatically generated">
            <a:extLst>
              <a:ext uri="{FF2B5EF4-FFF2-40B4-BE49-F238E27FC236}">
                <a16:creationId xmlns:a16="http://schemas.microsoft.com/office/drawing/2014/main" id="{0CB381B8-A184-DC6B-9722-A24404550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97" y="2872808"/>
            <a:ext cx="1874323" cy="1774448"/>
          </a:xfrm>
          <a:prstGeom prst="rect">
            <a:avLst/>
          </a:prstGeom>
        </p:spPr>
      </p:pic>
      <p:pic>
        <p:nvPicPr>
          <p:cNvPr id="11" name="Content Placeholder 26" descr="A close-up of a vial&#10;&#10;Description automatically generated">
            <a:extLst>
              <a:ext uri="{FF2B5EF4-FFF2-40B4-BE49-F238E27FC236}">
                <a16:creationId xmlns:a16="http://schemas.microsoft.com/office/drawing/2014/main" id="{5A9C82B8-B461-CA0D-640A-934EF241A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206" y="2790246"/>
            <a:ext cx="2054131" cy="2003568"/>
          </a:xfrm>
          <a:prstGeom prst="rect">
            <a:avLst/>
          </a:prstGeom>
        </p:spPr>
      </p:pic>
      <p:pic>
        <p:nvPicPr>
          <p:cNvPr id="27" name="Content Placeholder 28" descr="A close-up of a pipette&#10;&#10;Description automatically generated">
            <a:extLst>
              <a:ext uri="{FF2B5EF4-FFF2-40B4-BE49-F238E27FC236}">
                <a16:creationId xmlns:a16="http://schemas.microsoft.com/office/drawing/2014/main" id="{3646DBA1-9E50-589F-95D3-EEBCADBBC8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3113" y="2865335"/>
            <a:ext cx="1910299" cy="1851939"/>
          </a:xfrm>
          <a:prstGeom prst="rect">
            <a:avLst/>
          </a:prstGeom>
        </p:spPr>
      </p:pic>
      <p:pic>
        <p:nvPicPr>
          <p:cNvPr id="29" name="Content Placeholder 30" descr="A clear plastic object with three long tips&#10;&#10;Description automatically generated with medium confidence">
            <a:extLst>
              <a:ext uri="{FF2B5EF4-FFF2-40B4-BE49-F238E27FC236}">
                <a16:creationId xmlns:a16="http://schemas.microsoft.com/office/drawing/2014/main" id="{44FA8296-63B0-3BBD-4AD6-0607422848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0992" y="3013575"/>
            <a:ext cx="2285963" cy="1778788"/>
          </a:xfrm>
          <a:prstGeom prst="rect">
            <a:avLst/>
          </a:prstGeom>
        </p:spPr>
      </p:pic>
      <p:pic>
        <p:nvPicPr>
          <p:cNvPr id="30" name="Picture 29" descr="A black device with a white label&#10;&#10;Description automatically generated">
            <a:extLst>
              <a:ext uri="{FF2B5EF4-FFF2-40B4-BE49-F238E27FC236}">
                <a16:creationId xmlns:a16="http://schemas.microsoft.com/office/drawing/2014/main" id="{792BBAA4-C100-A7A0-7EFC-346EA19A9602}"/>
              </a:ext>
            </a:extLst>
          </p:cNvPr>
          <p:cNvPicPr>
            <a:picLocks noChangeAspect="1"/>
          </p:cNvPicPr>
          <p:nvPr/>
        </p:nvPicPr>
        <p:blipFill rotWithShape="1">
          <a:blip r:embed="rId7">
            <a:extLst>
              <a:ext uri="{28A0092B-C50C-407E-A947-70E740481C1C}">
                <a14:useLocalDpi xmlns:a14="http://schemas.microsoft.com/office/drawing/2010/main" val="0"/>
              </a:ext>
            </a:extLst>
          </a:blip>
          <a:srcRect l="17205" t="12002" r="14852" b="13033"/>
          <a:stretch/>
        </p:blipFill>
        <p:spPr>
          <a:xfrm>
            <a:off x="7342807" y="3007169"/>
            <a:ext cx="2285964" cy="1859121"/>
          </a:xfrm>
          <a:prstGeom prst="rect">
            <a:avLst/>
          </a:prstGeom>
        </p:spPr>
      </p:pic>
      <p:sp>
        <p:nvSpPr>
          <p:cNvPr id="31" name="TextBox 30">
            <a:extLst>
              <a:ext uri="{FF2B5EF4-FFF2-40B4-BE49-F238E27FC236}">
                <a16:creationId xmlns:a16="http://schemas.microsoft.com/office/drawing/2014/main" id="{70250349-F5B0-EE6A-3EDE-0CF26DBAA8D5}"/>
              </a:ext>
            </a:extLst>
          </p:cNvPr>
          <p:cNvSpPr txBox="1"/>
          <p:nvPr/>
        </p:nvSpPr>
        <p:spPr>
          <a:xfrm>
            <a:off x="114127" y="5113775"/>
            <a:ext cx="1614501" cy="646331"/>
          </a:xfrm>
          <a:prstGeom prst="rect">
            <a:avLst/>
          </a:prstGeom>
          <a:noFill/>
        </p:spPr>
        <p:txBody>
          <a:bodyPr wrap="square" rtlCol="0">
            <a:spAutoFit/>
          </a:bodyPr>
          <a:lstStyle/>
          <a:p>
            <a:r>
              <a:rPr lang="en-GB" sz="1800"/>
              <a:t>1 x Buccal Swab</a:t>
            </a:r>
          </a:p>
        </p:txBody>
      </p:sp>
      <p:sp>
        <p:nvSpPr>
          <p:cNvPr id="33" name="TextBox 32">
            <a:extLst>
              <a:ext uri="{FF2B5EF4-FFF2-40B4-BE49-F238E27FC236}">
                <a16:creationId xmlns:a16="http://schemas.microsoft.com/office/drawing/2014/main" id="{DD4F39E6-924C-3953-7339-2C61DBA12F98}"/>
              </a:ext>
            </a:extLst>
          </p:cNvPr>
          <p:cNvSpPr txBox="1"/>
          <p:nvPr/>
        </p:nvSpPr>
        <p:spPr>
          <a:xfrm>
            <a:off x="1810124" y="5102975"/>
            <a:ext cx="1874324" cy="1200329"/>
          </a:xfrm>
          <a:prstGeom prst="rect">
            <a:avLst/>
          </a:prstGeom>
          <a:noFill/>
        </p:spPr>
        <p:txBody>
          <a:bodyPr wrap="square" rtlCol="0">
            <a:spAutoFit/>
          </a:bodyPr>
          <a:lstStyle/>
          <a:p>
            <a:r>
              <a:rPr lang="en-GB" sz="1800"/>
              <a:t>1 x sample collection tube containing MT-RNR1 lysis buffer</a:t>
            </a:r>
          </a:p>
        </p:txBody>
      </p:sp>
      <p:sp>
        <p:nvSpPr>
          <p:cNvPr id="34" name="TextBox 33">
            <a:extLst>
              <a:ext uri="{FF2B5EF4-FFF2-40B4-BE49-F238E27FC236}">
                <a16:creationId xmlns:a16="http://schemas.microsoft.com/office/drawing/2014/main" id="{7FF2DD3F-F753-A46F-14B1-CCE2424FA1F8}"/>
              </a:ext>
            </a:extLst>
          </p:cNvPr>
          <p:cNvSpPr txBox="1"/>
          <p:nvPr/>
        </p:nvSpPr>
        <p:spPr>
          <a:xfrm>
            <a:off x="3658270" y="5076522"/>
            <a:ext cx="1556689" cy="369332"/>
          </a:xfrm>
          <a:prstGeom prst="rect">
            <a:avLst/>
          </a:prstGeom>
          <a:noFill/>
        </p:spPr>
        <p:txBody>
          <a:bodyPr wrap="square" rtlCol="0">
            <a:spAutoFit/>
          </a:bodyPr>
          <a:lstStyle/>
          <a:p>
            <a:r>
              <a:rPr lang="en-GB" sz="1800"/>
              <a:t>1 x </a:t>
            </a:r>
            <a:r>
              <a:rPr lang="en-GB" sz="1800" err="1"/>
              <a:t>Minivette</a:t>
            </a:r>
            <a:endParaRPr lang="en-GB" sz="1800"/>
          </a:p>
        </p:txBody>
      </p:sp>
      <p:sp>
        <p:nvSpPr>
          <p:cNvPr id="35" name="TextBox 34">
            <a:extLst>
              <a:ext uri="{FF2B5EF4-FFF2-40B4-BE49-F238E27FC236}">
                <a16:creationId xmlns:a16="http://schemas.microsoft.com/office/drawing/2014/main" id="{BA3B8CBB-B5ED-6514-F832-12DD052B4A35}"/>
              </a:ext>
            </a:extLst>
          </p:cNvPr>
          <p:cNvSpPr txBox="1"/>
          <p:nvPr/>
        </p:nvSpPr>
        <p:spPr>
          <a:xfrm>
            <a:off x="5349625" y="5111149"/>
            <a:ext cx="2285964" cy="1200329"/>
          </a:xfrm>
          <a:prstGeom prst="rect">
            <a:avLst/>
          </a:prstGeom>
          <a:noFill/>
        </p:spPr>
        <p:txBody>
          <a:bodyPr wrap="square" rtlCol="0">
            <a:spAutoFit/>
          </a:bodyPr>
          <a:lstStyle/>
          <a:p>
            <a:r>
              <a:rPr lang="en-GB" sz="1800"/>
              <a:t>1 x </a:t>
            </a:r>
            <a:r>
              <a:rPr lang="en-US" sz="1800" err="1">
                <a:solidFill>
                  <a:srgbClr val="475C6D"/>
                </a:solidFill>
              </a:rPr>
              <a:t>Genedrive</a:t>
            </a:r>
            <a:r>
              <a:rPr lang="en-US" sz="1800">
                <a:solidFill>
                  <a:srgbClr val="475C6D"/>
                </a:solidFill>
              </a:rPr>
              <a:t> assay cartridge containing </a:t>
            </a:r>
            <a:r>
              <a:rPr lang="en-US" sz="1800" err="1">
                <a:solidFill>
                  <a:srgbClr val="475C6D"/>
                </a:solidFill>
              </a:rPr>
              <a:t>lyophilised</a:t>
            </a:r>
            <a:r>
              <a:rPr lang="en-US" sz="1800">
                <a:solidFill>
                  <a:srgbClr val="475C6D"/>
                </a:solidFill>
              </a:rPr>
              <a:t> amplification reagents</a:t>
            </a:r>
            <a:endParaRPr lang="en-GB" sz="1800"/>
          </a:p>
        </p:txBody>
      </p:sp>
      <p:sp>
        <p:nvSpPr>
          <p:cNvPr id="36" name="TextBox 35">
            <a:extLst>
              <a:ext uri="{FF2B5EF4-FFF2-40B4-BE49-F238E27FC236}">
                <a16:creationId xmlns:a16="http://schemas.microsoft.com/office/drawing/2014/main" id="{AD46AC1B-F743-92DD-282B-B850BA5EDAFB}"/>
              </a:ext>
            </a:extLst>
          </p:cNvPr>
          <p:cNvSpPr txBox="1"/>
          <p:nvPr/>
        </p:nvSpPr>
        <p:spPr>
          <a:xfrm>
            <a:off x="7770255" y="5111149"/>
            <a:ext cx="1874324" cy="923330"/>
          </a:xfrm>
          <a:prstGeom prst="rect">
            <a:avLst/>
          </a:prstGeom>
          <a:noFill/>
        </p:spPr>
        <p:txBody>
          <a:bodyPr wrap="square" rtlCol="0">
            <a:spAutoFit/>
          </a:bodyPr>
          <a:lstStyle/>
          <a:p>
            <a:pPr defTabSz="844083">
              <a:defRPr/>
            </a:pPr>
            <a:r>
              <a:rPr lang="en-US" sz="1800">
                <a:solidFill>
                  <a:srgbClr val="475C6D"/>
                </a:solidFill>
              </a:rPr>
              <a:t>1 x assay cartridge lid with RFID tag</a:t>
            </a:r>
            <a:endParaRPr kumimoji="0" lang="en-US" sz="1800" b="0" i="0" u="none" strike="noStrike" kern="1200" cap="none" spc="0" normalizeH="0" baseline="0" noProof="0">
              <a:ln>
                <a:noFill/>
              </a:ln>
              <a:solidFill>
                <a:srgbClr val="425563"/>
              </a:solidFill>
              <a:effectLst/>
              <a:uLnTx/>
              <a:uFillTx/>
              <a:cs typeface="Calibri" panose="020F0502020204030204" pitchFamily="34" charset="0"/>
            </a:endParaRPr>
          </a:p>
        </p:txBody>
      </p:sp>
      <p:pic>
        <p:nvPicPr>
          <p:cNvPr id="3" name="Picture 2" descr="A close-up of a bag of medical supplies&#10;&#10;AI-generated content may be incorrect.">
            <a:extLst>
              <a:ext uri="{FF2B5EF4-FFF2-40B4-BE49-F238E27FC236}">
                <a16:creationId xmlns:a16="http://schemas.microsoft.com/office/drawing/2014/main" id="{103C4667-374E-781D-82B1-7B6659A2B8D4}"/>
              </a:ext>
            </a:extLst>
          </p:cNvPr>
          <p:cNvPicPr>
            <a:picLocks noChangeAspect="1"/>
          </p:cNvPicPr>
          <p:nvPr/>
        </p:nvPicPr>
        <p:blipFill>
          <a:blip r:embed="rId8"/>
          <a:stretch>
            <a:fillRect/>
          </a:stretch>
        </p:blipFill>
        <p:spPr>
          <a:xfrm>
            <a:off x="8508935" y="1010007"/>
            <a:ext cx="3170334" cy="2003568"/>
          </a:xfrm>
          <a:prstGeom prst="rect">
            <a:avLst/>
          </a:prstGeom>
        </p:spPr>
      </p:pic>
    </p:spTree>
    <p:extLst>
      <p:ext uri="{BB962C8B-B14F-4D97-AF65-F5344CB8AC3E}">
        <p14:creationId xmlns:p14="http://schemas.microsoft.com/office/powerpoint/2010/main" val="2398890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8D05F-A07F-809D-5F9E-563373039CA6}"/>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17CF8DBE-A100-AC19-166C-8D9D968D0A8B}"/>
              </a:ext>
            </a:extLst>
          </p:cNvPr>
          <p:cNvSpPr txBox="1"/>
          <p:nvPr/>
        </p:nvSpPr>
        <p:spPr>
          <a:xfrm>
            <a:off x="322320" y="227530"/>
            <a:ext cx="4509371" cy="143565"/>
          </a:xfrm>
          <a:prstGeom prst="rect">
            <a:avLst/>
          </a:prstGeom>
          <a:noFill/>
        </p:spPr>
        <p:txBody>
          <a:bodyPr wrap="square" lIns="0" tIns="0" rIns="0" bIns="0" rtlCol="0">
            <a:spAutoFit/>
          </a:bodyPr>
          <a:lstStyle/>
          <a:p>
            <a:pPr defTabSz="1219170">
              <a:defRPr/>
            </a:pPr>
            <a:r>
              <a:rPr kumimoji="0" lang="en-US" sz="933" i="0" u="none" strike="noStrike" kern="1200" cap="none" spc="0" normalizeH="0" baseline="0" noProof="0">
                <a:ln>
                  <a:noFill/>
                </a:ln>
                <a:solidFill>
                  <a:srgbClr val="8597A3"/>
                </a:solidFill>
                <a:effectLst/>
                <a:uLnTx/>
                <a:uFillTx/>
                <a:latin typeface="Montserrat" pitchFamily="2" charset="77"/>
                <a:ea typeface="+mn-ea"/>
                <a:cs typeface="+mn-cs"/>
              </a:rPr>
              <a:t>        OUR SOLUTION</a:t>
            </a:r>
            <a:endParaRPr kumimoji="0" lang="en-US" sz="933" i="0" u="none" strike="noStrike" kern="1200" cap="none" spc="0" normalizeH="0" baseline="0" noProof="0">
              <a:ln>
                <a:noFill/>
              </a:ln>
              <a:solidFill>
                <a:srgbClr val="8597A3"/>
              </a:solidFill>
              <a:effectLst/>
              <a:uLnTx/>
              <a:uFillTx/>
              <a:latin typeface="Metropolis Medium" pitchFamily="2" charset="77"/>
              <a:ea typeface="+mn-ea"/>
              <a:cs typeface="+mn-cs"/>
            </a:endParaRPr>
          </a:p>
        </p:txBody>
      </p:sp>
      <p:sp>
        <p:nvSpPr>
          <p:cNvPr id="17" name="TextBox 16">
            <a:extLst>
              <a:ext uri="{FF2B5EF4-FFF2-40B4-BE49-F238E27FC236}">
                <a16:creationId xmlns:a16="http://schemas.microsoft.com/office/drawing/2014/main" id="{4C3C08BC-A6BB-7D95-40D0-F81339EECEA9}"/>
              </a:ext>
            </a:extLst>
          </p:cNvPr>
          <p:cNvSpPr txBox="1"/>
          <p:nvPr/>
        </p:nvSpPr>
        <p:spPr>
          <a:xfrm>
            <a:off x="347633" y="726889"/>
            <a:ext cx="9069372" cy="655372"/>
          </a:xfrm>
          <a:prstGeom prst="rect">
            <a:avLst/>
          </a:prstGeom>
          <a:noFill/>
        </p:spPr>
        <p:txBody>
          <a:bodyPr wrap="square" lIns="0" tIns="0" rIns="0" bIns="0" rtlCol="0" anchor="t">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003341"/>
                </a:solidFill>
                <a:effectLst/>
                <a:uLnTx/>
                <a:uFillTx/>
                <a:latin typeface="Montserrat" panose="00000500000000000000" pitchFamily="2" charset="0"/>
                <a:ea typeface="+mn-ea"/>
                <a:cs typeface="+mn-cs"/>
              </a:rPr>
              <a:t>Genedrive</a:t>
            </a:r>
            <a:r>
              <a:rPr kumimoji="0" lang="en-US" sz="3200" b="1" i="0" u="none" strike="noStrike" kern="1200" cap="none" spc="0" normalizeH="0" baseline="30000" noProof="0">
                <a:ln>
                  <a:noFill/>
                </a:ln>
                <a:solidFill>
                  <a:srgbClr val="003341"/>
                </a:solidFill>
                <a:effectLst/>
                <a:uLnTx/>
                <a:uFillTx/>
                <a:latin typeface="Montserrat" panose="00000500000000000000" pitchFamily="2" charset="0"/>
                <a:ea typeface="+mn-ea"/>
                <a:cs typeface="+mn-cs"/>
              </a:rPr>
              <a:t>®</a:t>
            </a:r>
            <a:r>
              <a:rPr kumimoji="0" lang="en-US" sz="3200" b="1" i="0" u="none" strike="noStrike" kern="1200" cap="none" spc="0" normalizeH="0" baseline="0" noProof="0">
                <a:ln>
                  <a:noFill/>
                </a:ln>
                <a:solidFill>
                  <a:srgbClr val="003341"/>
                </a:solidFill>
                <a:effectLst/>
                <a:uLnTx/>
                <a:uFillTx/>
                <a:latin typeface="Montserrat" panose="00000500000000000000" pitchFamily="2" charset="0"/>
                <a:ea typeface="+mn-ea"/>
                <a:cs typeface="+mn-cs"/>
              </a:rPr>
              <a:t> MT-RNR1 Positive Control Kit</a:t>
            </a:r>
          </a:p>
        </p:txBody>
      </p:sp>
      <p:sp>
        <p:nvSpPr>
          <p:cNvPr id="20" name="Rectangle: Rounded Corners 19">
            <a:extLst>
              <a:ext uri="{FF2B5EF4-FFF2-40B4-BE49-F238E27FC236}">
                <a16:creationId xmlns:a16="http://schemas.microsoft.com/office/drawing/2014/main" id="{7EED0A6A-2932-35E4-F65C-90A2148BB949}"/>
              </a:ext>
            </a:extLst>
          </p:cNvPr>
          <p:cNvSpPr/>
          <p:nvPr/>
        </p:nvSpPr>
        <p:spPr>
          <a:xfrm rot="1931690">
            <a:off x="4154584" y="3730587"/>
            <a:ext cx="420991" cy="79608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5">
            <a:extLst>
              <a:ext uri="{FF2B5EF4-FFF2-40B4-BE49-F238E27FC236}">
                <a16:creationId xmlns:a16="http://schemas.microsoft.com/office/drawing/2014/main" id="{3F6F9536-C31A-C779-B0BF-18BDEEABC40E}"/>
              </a:ext>
            </a:extLst>
          </p:cNvPr>
          <p:cNvGraphicFramePr>
            <a:graphicFrameLocks noGrp="1"/>
          </p:cNvGraphicFramePr>
          <p:nvPr>
            <p:extLst>
              <p:ext uri="{D42A27DB-BD31-4B8C-83A1-F6EECF244321}">
                <p14:modId xmlns:p14="http://schemas.microsoft.com/office/powerpoint/2010/main" val="786036621"/>
              </p:ext>
            </p:extLst>
          </p:nvPr>
        </p:nvGraphicFramePr>
        <p:xfrm>
          <a:off x="313831" y="1451500"/>
          <a:ext cx="7877908" cy="1026942"/>
        </p:xfrm>
        <a:graphic>
          <a:graphicData uri="http://schemas.openxmlformats.org/drawingml/2006/table">
            <a:tbl>
              <a:tblPr firstRow="1" bandRow="1"/>
              <a:tblGrid>
                <a:gridCol w="1964066">
                  <a:extLst>
                    <a:ext uri="{9D8B030D-6E8A-4147-A177-3AD203B41FA5}">
                      <a16:colId xmlns:a16="http://schemas.microsoft.com/office/drawing/2014/main" val="1361779223"/>
                    </a:ext>
                  </a:extLst>
                </a:gridCol>
                <a:gridCol w="3798277">
                  <a:extLst>
                    <a:ext uri="{9D8B030D-6E8A-4147-A177-3AD203B41FA5}">
                      <a16:colId xmlns:a16="http://schemas.microsoft.com/office/drawing/2014/main" val="1016870940"/>
                    </a:ext>
                  </a:extLst>
                </a:gridCol>
                <a:gridCol w="2115565">
                  <a:extLst>
                    <a:ext uri="{9D8B030D-6E8A-4147-A177-3AD203B41FA5}">
                      <a16:colId xmlns:a16="http://schemas.microsoft.com/office/drawing/2014/main" val="341322926"/>
                    </a:ext>
                  </a:extLst>
                </a:gridCol>
              </a:tblGrid>
              <a:tr h="342314">
                <a:tc gridSpan="3">
                  <a:txBody>
                    <a:bodyPr/>
                    <a:lstStyle>
                      <a:lvl1pPr marL="0" algn="l" defTabSz="685783" rtl="0" eaLnBrk="1" latinLnBrk="0" hangingPunct="1">
                        <a:defRPr sz="1351" b="1" kern="1200">
                          <a:solidFill>
                            <a:schemeClr val="lt1"/>
                          </a:solidFill>
                          <a:latin typeface="Calibri"/>
                        </a:defRPr>
                      </a:lvl1pPr>
                      <a:lvl2pPr marL="342891" algn="l" defTabSz="685783" rtl="0" eaLnBrk="1" latinLnBrk="0" hangingPunct="1">
                        <a:defRPr sz="1351" b="1" kern="1200">
                          <a:solidFill>
                            <a:schemeClr val="lt1"/>
                          </a:solidFill>
                          <a:latin typeface="Calibri"/>
                        </a:defRPr>
                      </a:lvl2pPr>
                      <a:lvl3pPr marL="685783" algn="l" defTabSz="685783" rtl="0" eaLnBrk="1" latinLnBrk="0" hangingPunct="1">
                        <a:defRPr sz="1351" b="1" kern="1200">
                          <a:solidFill>
                            <a:schemeClr val="lt1"/>
                          </a:solidFill>
                          <a:latin typeface="Calibri"/>
                        </a:defRPr>
                      </a:lvl3pPr>
                      <a:lvl4pPr marL="1028674" algn="l" defTabSz="685783" rtl="0" eaLnBrk="1" latinLnBrk="0" hangingPunct="1">
                        <a:defRPr sz="1351" b="1" kern="1200">
                          <a:solidFill>
                            <a:schemeClr val="lt1"/>
                          </a:solidFill>
                          <a:latin typeface="Calibri"/>
                        </a:defRPr>
                      </a:lvl4pPr>
                      <a:lvl5pPr marL="1371566" algn="l" defTabSz="685783" rtl="0" eaLnBrk="1" latinLnBrk="0" hangingPunct="1">
                        <a:defRPr sz="1351" b="1" kern="1200">
                          <a:solidFill>
                            <a:schemeClr val="lt1"/>
                          </a:solidFill>
                          <a:latin typeface="Calibri"/>
                        </a:defRPr>
                      </a:lvl5pPr>
                      <a:lvl6pPr marL="1714457" algn="l" defTabSz="685783" rtl="0" eaLnBrk="1" latinLnBrk="0" hangingPunct="1">
                        <a:defRPr sz="1351" b="1" kern="1200">
                          <a:solidFill>
                            <a:schemeClr val="lt1"/>
                          </a:solidFill>
                          <a:latin typeface="Calibri"/>
                        </a:defRPr>
                      </a:lvl6pPr>
                      <a:lvl7pPr marL="2057349" algn="l" defTabSz="685783" rtl="0" eaLnBrk="1" latinLnBrk="0" hangingPunct="1">
                        <a:defRPr sz="1351" b="1" kern="1200">
                          <a:solidFill>
                            <a:schemeClr val="lt1"/>
                          </a:solidFill>
                          <a:latin typeface="Calibri"/>
                        </a:defRPr>
                      </a:lvl7pPr>
                      <a:lvl8pPr marL="2400240" algn="l" defTabSz="685783" rtl="0" eaLnBrk="1" latinLnBrk="0" hangingPunct="1">
                        <a:defRPr sz="1351" b="1" kern="1200">
                          <a:solidFill>
                            <a:schemeClr val="lt1"/>
                          </a:solidFill>
                          <a:latin typeface="Calibri"/>
                        </a:defRPr>
                      </a:lvl8pPr>
                      <a:lvl9pPr marL="2743131" algn="l" defTabSz="685783" rtl="0" eaLnBrk="1" latinLnBrk="0" hangingPunct="1">
                        <a:defRPr sz="1351" b="1" kern="1200">
                          <a:solidFill>
                            <a:schemeClr val="lt1"/>
                          </a:solidFill>
                          <a:latin typeface="Calibri"/>
                        </a:defRPr>
                      </a:lvl9pPr>
                    </a:lstStyle>
                    <a:p>
                      <a:r>
                        <a:rPr lang="en-US" sz="1500">
                          <a:solidFill>
                            <a:schemeClr val="bg1"/>
                          </a:solidFill>
                          <a:latin typeface="Calibri"/>
                          <a:cs typeface="Calibri"/>
                        </a:rPr>
                        <a:t>Kit Components</a:t>
                      </a:r>
                      <a:endParaRPr lang="en-GB" sz="1500">
                        <a:solidFill>
                          <a:schemeClr val="bg1"/>
                        </a:solidFill>
                        <a:latin typeface="Calibri"/>
                        <a:cs typeface="Calibri"/>
                      </a:endParaRPr>
                    </a:p>
                  </a:txBody>
                  <a:tcPr marL="84406" marR="84406" marT="42203" marB="4220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9BA3"/>
                    </a:solidFill>
                  </a:tcPr>
                </a:tc>
                <a:tc hMerge="1">
                  <a:txBody>
                    <a:bodyPr/>
                    <a:lstStyle/>
                    <a:p>
                      <a:endParaRPr lang="en-GB">
                        <a:solidFill>
                          <a:srgbClr val="009BA3"/>
                        </a:solidFill>
                      </a:endParaRPr>
                    </a:p>
                  </a:txBody>
                  <a:tcPr>
                    <a:solidFill>
                      <a:srgbClr val="009BA3"/>
                    </a:solidFill>
                  </a:tcPr>
                </a:tc>
                <a:tc hMerge="1">
                  <a:txBody>
                    <a:bodyPr/>
                    <a:lstStyle/>
                    <a:p>
                      <a:endParaRPr lang="en-GB">
                        <a:solidFill>
                          <a:srgbClr val="009BA3"/>
                        </a:solidFill>
                      </a:endParaRPr>
                    </a:p>
                  </a:txBody>
                  <a:tcPr>
                    <a:solidFill>
                      <a:srgbClr val="009BA3"/>
                    </a:solidFill>
                  </a:tcPr>
                </a:tc>
                <a:extLst>
                  <a:ext uri="{0D108BD9-81ED-4DB2-BD59-A6C34878D82A}">
                    <a16:rowId xmlns:a16="http://schemas.microsoft.com/office/drawing/2014/main" val="4247089156"/>
                  </a:ext>
                </a:extLst>
              </a:tr>
              <a:tr h="342314">
                <a:tc>
                  <a:txBody>
                    <a:bodyPr/>
                    <a:lstStyle>
                      <a:lvl1pPr marL="0" algn="l" defTabSz="685783" rtl="0" eaLnBrk="1" latinLnBrk="0" hangingPunct="1">
                        <a:defRPr sz="1351" kern="1200">
                          <a:solidFill>
                            <a:schemeClr val="dk1"/>
                          </a:solidFill>
                          <a:latin typeface="Calibri"/>
                        </a:defRPr>
                      </a:lvl1pPr>
                      <a:lvl2pPr marL="342891" algn="l" defTabSz="685783" rtl="0" eaLnBrk="1" latinLnBrk="0" hangingPunct="1">
                        <a:defRPr sz="1351" kern="1200">
                          <a:solidFill>
                            <a:schemeClr val="dk1"/>
                          </a:solidFill>
                          <a:latin typeface="Calibri"/>
                        </a:defRPr>
                      </a:lvl2pPr>
                      <a:lvl3pPr marL="685783" algn="l" defTabSz="685783" rtl="0" eaLnBrk="1" latinLnBrk="0" hangingPunct="1">
                        <a:defRPr sz="1351" kern="1200">
                          <a:solidFill>
                            <a:schemeClr val="dk1"/>
                          </a:solidFill>
                          <a:latin typeface="Calibri"/>
                        </a:defRPr>
                      </a:lvl3pPr>
                      <a:lvl4pPr marL="1028674" algn="l" defTabSz="685783" rtl="0" eaLnBrk="1" latinLnBrk="0" hangingPunct="1">
                        <a:defRPr sz="1351" kern="1200">
                          <a:solidFill>
                            <a:schemeClr val="dk1"/>
                          </a:solidFill>
                          <a:latin typeface="Calibri"/>
                        </a:defRPr>
                      </a:lvl4pPr>
                      <a:lvl5pPr marL="1371566" algn="l" defTabSz="685783" rtl="0" eaLnBrk="1" latinLnBrk="0" hangingPunct="1">
                        <a:defRPr sz="1351" kern="1200">
                          <a:solidFill>
                            <a:schemeClr val="dk1"/>
                          </a:solidFill>
                          <a:latin typeface="Calibri"/>
                        </a:defRPr>
                      </a:lvl5pPr>
                      <a:lvl6pPr marL="1714457" algn="l" defTabSz="685783" rtl="0" eaLnBrk="1" latinLnBrk="0" hangingPunct="1">
                        <a:defRPr sz="1351" kern="1200">
                          <a:solidFill>
                            <a:schemeClr val="dk1"/>
                          </a:solidFill>
                          <a:latin typeface="Calibri"/>
                        </a:defRPr>
                      </a:lvl6pPr>
                      <a:lvl7pPr marL="2057349" algn="l" defTabSz="685783" rtl="0" eaLnBrk="1" latinLnBrk="0" hangingPunct="1">
                        <a:defRPr sz="1351" kern="1200">
                          <a:solidFill>
                            <a:schemeClr val="dk1"/>
                          </a:solidFill>
                          <a:latin typeface="Calibri"/>
                        </a:defRPr>
                      </a:lvl7pPr>
                      <a:lvl8pPr marL="2400240" algn="l" defTabSz="685783" rtl="0" eaLnBrk="1" latinLnBrk="0" hangingPunct="1">
                        <a:defRPr sz="1351" kern="1200">
                          <a:solidFill>
                            <a:schemeClr val="dk1"/>
                          </a:solidFill>
                          <a:latin typeface="Calibri"/>
                        </a:defRPr>
                      </a:lvl8pPr>
                      <a:lvl9pPr marL="2743131" algn="l" defTabSz="685783" rtl="0" eaLnBrk="1" latinLnBrk="0" hangingPunct="1">
                        <a:defRPr sz="1351" kern="1200">
                          <a:solidFill>
                            <a:schemeClr val="dk1"/>
                          </a:solidFill>
                          <a:latin typeface="Calibri"/>
                        </a:defRPr>
                      </a:lvl9pPr>
                    </a:lstStyle>
                    <a:p>
                      <a:r>
                        <a:rPr lang="en-US" sz="1500" b="1">
                          <a:solidFill>
                            <a:schemeClr val="bg1"/>
                          </a:solidFill>
                          <a:latin typeface="Calibri"/>
                          <a:cs typeface="Calibri"/>
                        </a:rPr>
                        <a:t>Product Code</a:t>
                      </a:r>
                      <a:endParaRPr lang="en-GB" sz="1500" b="1">
                        <a:solidFill>
                          <a:schemeClr val="bg1"/>
                        </a:solidFill>
                        <a:latin typeface="Calibri"/>
                        <a:cs typeface="Calibri"/>
                      </a:endParaRPr>
                    </a:p>
                  </a:txBody>
                  <a:tcPr marL="84406" marR="84406" marT="42203" marB="4220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BA3"/>
                    </a:solidFill>
                  </a:tcPr>
                </a:tc>
                <a:tc>
                  <a:txBody>
                    <a:bodyPr/>
                    <a:lstStyle>
                      <a:lvl1pPr marL="0" algn="l" defTabSz="685783" rtl="0" eaLnBrk="1" latinLnBrk="0" hangingPunct="1">
                        <a:defRPr sz="1351" kern="1200">
                          <a:solidFill>
                            <a:schemeClr val="dk1"/>
                          </a:solidFill>
                          <a:latin typeface="Calibri"/>
                        </a:defRPr>
                      </a:lvl1pPr>
                      <a:lvl2pPr marL="342891" algn="l" defTabSz="685783" rtl="0" eaLnBrk="1" latinLnBrk="0" hangingPunct="1">
                        <a:defRPr sz="1351" kern="1200">
                          <a:solidFill>
                            <a:schemeClr val="dk1"/>
                          </a:solidFill>
                          <a:latin typeface="Calibri"/>
                        </a:defRPr>
                      </a:lvl2pPr>
                      <a:lvl3pPr marL="685783" algn="l" defTabSz="685783" rtl="0" eaLnBrk="1" latinLnBrk="0" hangingPunct="1">
                        <a:defRPr sz="1351" kern="1200">
                          <a:solidFill>
                            <a:schemeClr val="dk1"/>
                          </a:solidFill>
                          <a:latin typeface="Calibri"/>
                        </a:defRPr>
                      </a:lvl3pPr>
                      <a:lvl4pPr marL="1028674" algn="l" defTabSz="685783" rtl="0" eaLnBrk="1" latinLnBrk="0" hangingPunct="1">
                        <a:defRPr sz="1351" kern="1200">
                          <a:solidFill>
                            <a:schemeClr val="dk1"/>
                          </a:solidFill>
                          <a:latin typeface="Calibri"/>
                        </a:defRPr>
                      </a:lvl4pPr>
                      <a:lvl5pPr marL="1371566" algn="l" defTabSz="685783" rtl="0" eaLnBrk="1" latinLnBrk="0" hangingPunct="1">
                        <a:defRPr sz="1351" kern="1200">
                          <a:solidFill>
                            <a:schemeClr val="dk1"/>
                          </a:solidFill>
                          <a:latin typeface="Calibri"/>
                        </a:defRPr>
                      </a:lvl5pPr>
                      <a:lvl6pPr marL="1714457" algn="l" defTabSz="685783" rtl="0" eaLnBrk="1" latinLnBrk="0" hangingPunct="1">
                        <a:defRPr sz="1351" kern="1200">
                          <a:solidFill>
                            <a:schemeClr val="dk1"/>
                          </a:solidFill>
                          <a:latin typeface="Calibri"/>
                        </a:defRPr>
                      </a:lvl6pPr>
                      <a:lvl7pPr marL="2057349" algn="l" defTabSz="685783" rtl="0" eaLnBrk="1" latinLnBrk="0" hangingPunct="1">
                        <a:defRPr sz="1351" kern="1200">
                          <a:solidFill>
                            <a:schemeClr val="dk1"/>
                          </a:solidFill>
                          <a:latin typeface="Calibri"/>
                        </a:defRPr>
                      </a:lvl7pPr>
                      <a:lvl8pPr marL="2400240" algn="l" defTabSz="685783" rtl="0" eaLnBrk="1" latinLnBrk="0" hangingPunct="1">
                        <a:defRPr sz="1351" kern="1200">
                          <a:solidFill>
                            <a:schemeClr val="dk1"/>
                          </a:solidFill>
                          <a:latin typeface="Calibri"/>
                        </a:defRPr>
                      </a:lvl8pPr>
                      <a:lvl9pPr marL="2743131" algn="l" defTabSz="685783" rtl="0" eaLnBrk="1" latinLnBrk="0" hangingPunct="1">
                        <a:defRPr sz="1351" kern="1200">
                          <a:solidFill>
                            <a:schemeClr val="dk1"/>
                          </a:solidFill>
                          <a:latin typeface="Calibri"/>
                        </a:defRPr>
                      </a:lvl9pPr>
                    </a:lstStyle>
                    <a:p>
                      <a:r>
                        <a:rPr lang="en-US" sz="1500" b="1">
                          <a:solidFill>
                            <a:schemeClr val="bg1"/>
                          </a:solidFill>
                          <a:latin typeface="Calibri"/>
                          <a:cs typeface="Calibri"/>
                        </a:rPr>
                        <a:t>Product Description</a:t>
                      </a:r>
                      <a:endParaRPr lang="en-GB" sz="1500" b="1">
                        <a:solidFill>
                          <a:schemeClr val="bg1"/>
                        </a:solidFill>
                        <a:latin typeface="Calibri"/>
                        <a:cs typeface="Calibri"/>
                      </a:endParaRPr>
                    </a:p>
                  </a:txBody>
                  <a:tcPr marL="84406" marR="84406" marT="42203" marB="4220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BA3"/>
                    </a:solidFill>
                  </a:tcPr>
                </a:tc>
                <a:tc>
                  <a:txBody>
                    <a:bodyPr/>
                    <a:lstStyle>
                      <a:lvl1pPr marL="0" algn="l" defTabSz="685783" rtl="0" eaLnBrk="1" latinLnBrk="0" hangingPunct="1">
                        <a:defRPr sz="1351" kern="1200">
                          <a:solidFill>
                            <a:schemeClr val="dk1"/>
                          </a:solidFill>
                          <a:latin typeface="Calibri"/>
                        </a:defRPr>
                      </a:lvl1pPr>
                      <a:lvl2pPr marL="342891" algn="l" defTabSz="685783" rtl="0" eaLnBrk="1" latinLnBrk="0" hangingPunct="1">
                        <a:defRPr sz="1351" kern="1200">
                          <a:solidFill>
                            <a:schemeClr val="dk1"/>
                          </a:solidFill>
                          <a:latin typeface="Calibri"/>
                        </a:defRPr>
                      </a:lvl2pPr>
                      <a:lvl3pPr marL="685783" algn="l" defTabSz="685783" rtl="0" eaLnBrk="1" latinLnBrk="0" hangingPunct="1">
                        <a:defRPr sz="1351" kern="1200">
                          <a:solidFill>
                            <a:schemeClr val="dk1"/>
                          </a:solidFill>
                          <a:latin typeface="Calibri"/>
                        </a:defRPr>
                      </a:lvl3pPr>
                      <a:lvl4pPr marL="1028674" algn="l" defTabSz="685783" rtl="0" eaLnBrk="1" latinLnBrk="0" hangingPunct="1">
                        <a:defRPr sz="1351" kern="1200">
                          <a:solidFill>
                            <a:schemeClr val="dk1"/>
                          </a:solidFill>
                          <a:latin typeface="Calibri"/>
                        </a:defRPr>
                      </a:lvl4pPr>
                      <a:lvl5pPr marL="1371566" algn="l" defTabSz="685783" rtl="0" eaLnBrk="1" latinLnBrk="0" hangingPunct="1">
                        <a:defRPr sz="1351" kern="1200">
                          <a:solidFill>
                            <a:schemeClr val="dk1"/>
                          </a:solidFill>
                          <a:latin typeface="Calibri"/>
                        </a:defRPr>
                      </a:lvl5pPr>
                      <a:lvl6pPr marL="1714457" algn="l" defTabSz="685783" rtl="0" eaLnBrk="1" latinLnBrk="0" hangingPunct="1">
                        <a:defRPr sz="1351" kern="1200">
                          <a:solidFill>
                            <a:schemeClr val="dk1"/>
                          </a:solidFill>
                          <a:latin typeface="Calibri"/>
                        </a:defRPr>
                      </a:lvl6pPr>
                      <a:lvl7pPr marL="2057349" algn="l" defTabSz="685783" rtl="0" eaLnBrk="1" latinLnBrk="0" hangingPunct="1">
                        <a:defRPr sz="1351" kern="1200">
                          <a:solidFill>
                            <a:schemeClr val="dk1"/>
                          </a:solidFill>
                          <a:latin typeface="Calibri"/>
                        </a:defRPr>
                      </a:lvl7pPr>
                      <a:lvl8pPr marL="2400240" algn="l" defTabSz="685783" rtl="0" eaLnBrk="1" latinLnBrk="0" hangingPunct="1">
                        <a:defRPr sz="1351" kern="1200">
                          <a:solidFill>
                            <a:schemeClr val="dk1"/>
                          </a:solidFill>
                          <a:latin typeface="Calibri"/>
                        </a:defRPr>
                      </a:lvl8pPr>
                      <a:lvl9pPr marL="2743131" algn="l" defTabSz="685783" rtl="0" eaLnBrk="1" latinLnBrk="0" hangingPunct="1">
                        <a:defRPr sz="1351" kern="1200">
                          <a:solidFill>
                            <a:schemeClr val="dk1"/>
                          </a:solidFill>
                          <a:latin typeface="Calibri"/>
                        </a:defRPr>
                      </a:lvl9pPr>
                    </a:lstStyle>
                    <a:p>
                      <a:r>
                        <a:rPr lang="en-US" sz="1500" b="1">
                          <a:solidFill>
                            <a:schemeClr val="bg1"/>
                          </a:solidFill>
                          <a:latin typeface="Calibri"/>
                          <a:cs typeface="Calibri"/>
                        </a:rPr>
                        <a:t>Box Quantity</a:t>
                      </a:r>
                      <a:endParaRPr lang="en-GB" sz="1500" b="1">
                        <a:solidFill>
                          <a:schemeClr val="bg1"/>
                        </a:solidFill>
                        <a:latin typeface="Calibri"/>
                        <a:cs typeface="Calibri"/>
                      </a:endParaRPr>
                    </a:p>
                  </a:txBody>
                  <a:tcPr marL="84406" marR="84406" marT="42203" marB="4220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BA3"/>
                    </a:solidFill>
                  </a:tcPr>
                </a:tc>
                <a:extLst>
                  <a:ext uri="{0D108BD9-81ED-4DB2-BD59-A6C34878D82A}">
                    <a16:rowId xmlns:a16="http://schemas.microsoft.com/office/drawing/2014/main" val="3569786479"/>
                  </a:ext>
                </a:extLst>
              </a:tr>
              <a:tr h="342314">
                <a:tc>
                  <a:txBody>
                    <a:bodyPr/>
                    <a:lstStyle>
                      <a:lvl1pPr marL="0" algn="l" defTabSz="685783" rtl="0" eaLnBrk="1" latinLnBrk="0" hangingPunct="1">
                        <a:defRPr sz="1351" kern="1200">
                          <a:solidFill>
                            <a:schemeClr val="dk1"/>
                          </a:solidFill>
                          <a:latin typeface="Calibri"/>
                        </a:defRPr>
                      </a:lvl1pPr>
                      <a:lvl2pPr marL="342891" algn="l" defTabSz="685783" rtl="0" eaLnBrk="1" latinLnBrk="0" hangingPunct="1">
                        <a:defRPr sz="1351" kern="1200">
                          <a:solidFill>
                            <a:schemeClr val="dk1"/>
                          </a:solidFill>
                          <a:latin typeface="Calibri"/>
                        </a:defRPr>
                      </a:lvl2pPr>
                      <a:lvl3pPr marL="685783" algn="l" defTabSz="685783" rtl="0" eaLnBrk="1" latinLnBrk="0" hangingPunct="1">
                        <a:defRPr sz="1351" kern="1200">
                          <a:solidFill>
                            <a:schemeClr val="dk1"/>
                          </a:solidFill>
                          <a:latin typeface="Calibri"/>
                        </a:defRPr>
                      </a:lvl3pPr>
                      <a:lvl4pPr marL="1028674" algn="l" defTabSz="685783" rtl="0" eaLnBrk="1" latinLnBrk="0" hangingPunct="1">
                        <a:defRPr sz="1351" kern="1200">
                          <a:solidFill>
                            <a:schemeClr val="dk1"/>
                          </a:solidFill>
                          <a:latin typeface="Calibri"/>
                        </a:defRPr>
                      </a:lvl4pPr>
                      <a:lvl5pPr marL="1371566" algn="l" defTabSz="685783" rtl="0" eaLnBrk="1" latinLnBrk="0" hangingPunct="1">
                        <a:defRPr sz="1351" kern="1200">
                          <a:solidFill>
                            <a:schemeClr val="dk1"/>
                          </a:solidFill>
                          <a:latin typeface="Calibri"/>
                        </a:defRPr>
                      </a:lvl5pPr>
                      <a:lvl6pPr marL="1714457" algn="l" defTabSz="685783" rtl="0" eaLnBrk="1" latinLnBrk="0" hangingPunct="1">
                        <a:defRPr sz="1351" kern="1200">
                          <a:solidFill>
                            <a:schemeClr val="dk1"/>
                          </a:solidFill>
                          <a:latin typeface="Calibri"/>
                        </a:defRPr>
                      </a:lvl6pPr>
                      <a:lvl7pPr marL="2057349" algn="l" defTabSz="685783" rtl="0" eaLnBrk="1" latinLnBrk="0" hangingPunct="1">
                        <a:defRPr sz="1351" kern="1200">
                          <a:solidFill>
                            <a:schemeClr val="dk1"/>
                          </a:solidFill>
                          <a:latin typeface="Calibri"/>
                        </a:defRPr>
                      </a:lvl7pPr>
                      <a:lvl8pPr marL="2400240" algn="l" defTabSz="685783" rtl="0" eaLnBrk="1" latinLnBrk="0" hangingPunct="1">
                        <a:defRPr sz="1351" kern="1200">
                          <a:solidFill>
                            <a:schemeClr val="dk1"/>
                          </a:solidFill>
                          <a:latin typeface="Calibri"/>
                        </a:defRPr>
                      </a:lvl8pPr>
                      <a:lvl9pPr marL="2743131" algn="l" defTabSz="685783" rtl="0" eaLnBrk="1" latinLnBrk="0" hangingPunct="1">
                        <a:defRPr sz="1351" kern="1200">
                          <a:solidFill>
                            <a:schemeClr val="dk1"/>
                          </a:solidFill>
                          <a:latin typeface="Calibri"/>
                        </a:defRPr>
                      </a:lvl9pPr>
                    </a:lstStyle>
                    <a:p>
                      <a:r>
                        <a:rPr lang="en-US" sz="1500" b="0">
                          <a:solidFill>
                            <a:srgbClr val="003341"/>
                          </a:solidFill>
                          <a:latin typeface="Calibri"/>
                          <a:cs typeface="Calibri"/>
                        </a:rPr>
                        <a:t>RNR1-CTRL-02</a:t>
                      </a:r>
                      <a:endParaRPr lang="en-GB" sz="1500" b="0">
                        <a:solidFill>
                          <a:srgbClr val="003341"/>
                        </a:solidFill>
                        <a:latin typeface="Calibri"/>
                        <a:cs typeface="Calibri"/>
                      </a:endParaRPr>
                    </a:p>
                  </a:txBody>
                  <a:tcPr marL="84406" marR="84406" marT="42203" marB="4220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685783" rtl="0" eaLnBrk="1" latinLnBrk="0" hangingPunct="1">
                        <a:defRPr sz="1351" kern="1200">
                          <a:solidFill>
                            <a:schemeClr val="dk1"/>
                          </a:solidFill>
                          <a:latin typeface="Calibri"/>
                        </a:defRPr>
                      </a:lvl1pPr>
                      <a:lvl2pPr marL="342891" algn="l" defTabSz="685783" rtl="0" eaLnBrk="1" latinLnBrk="0" hangingPunct="1">
                        <a:defRPr sz="1351" kern="1200">
                          <a:solidFill>
                            <a:schemeClr val="dk1"/>
                          </a:solidFill>
                          <a:latin typeface="Calibri"/>
                        </a:defRPr>
                      </a:lvl2pPr>
                      <a:lvl3pPr marL="685783" algn="l" defTabSz="685783" rtl="0" eaLnBrk="1" latinLnBrk="0" hangingPunct="1">
                        <a:defRPr sz="1351" kern="1200">
                          <a:solidFill>
                            <a:schemeClr val="dk1"/>
                          </a:solidFill>
                          <a:latin typeface="Calibri"/>
                        </a:defRPr>
                      </a:lvl3pPr>
                      <a:lvl4pPr marL="1028674" algn="l" defTabSz="685783" rtl="0" eaLnBrk="1" latinLnBrk="0" hangingPunct="1">
                        <a:defRPr sz="1351" kern="1200">
                          <a:solidFill>
                            <a:schemeClr val="dk1"/>
                          </a:solidFill>
                          <a:latin typeface="Calibri"/>
                        </a:defRPr>
                      </a:lvl4pPr>
                      <a:lvl5pPr marL="1371566" algn="l" defTabSz="685783" rtl="0" eaLnBrk="1" latinLnBrk="0" hangingPunct="1">
                        <a:defRPr sz="1351" kern="1200">
                          <a:solidFill>
                            <a:schemeClr val="dk1"/>
                          </a:solidFill>
                          <a:latin typeface="Calibri"/>
                        </a:defRPr>
                      </a:lvl5pPr>
                      <a:lvl6pPr marL="1714457" algn="l" defTabSz="685783" rtl="0" eaLnBrk="1" latinLnBrk="0" hangingPunct="1">
                        <a:defRPr sz="1351" kern="1200">
                          <a:solidFill>
                            <a:schemeClr val="dk1"/>
                          </a:solidFill>
                          <a:latin typeface="Calibri"/>
                        </a:defRPr>
                      </a:lvl6pPr>
                      <a:lvl7pPr marL="2057349" algn="l" defTabSz="685783" rtl="0" eaLnBrk="1" latinLnBrk="0" hangingPunct="1">
                        <a:defRPr sz="1351" kern="1200">
                          <a:solidFill>
                            <a:schemeClr val="dk1"/>
                          </a:solidFill>
                          <a:latin typeface="Calibri"/>
                        </a:defRPr>
                      </a:lvl7pPr>
                      <a:lvl8pPr marL="2400240" algn="l" defTabSz="685783" rtl="0" eaLnBrk="1" latinLnBrk="0" hangingPunct="1">
                        <a:defRPr sz="1351" kern="1200">
                          <a:solidFill>
                            <a:schemeClr val="dk1"/>
                          </a:solidFill>
                          <a:latin typeface="Calibri"/>
                        </a:defRPr>
                      </a:lvl8pPr>
                      <a:lvl9pPr marL="2743131" algn="l" defTabSz="685783" rtl="0" eaLnBrk="1" latinLnBrk="0" hangingPunct="1">
                        <a:defRPr sz="1351" kern="1200">
                          <a:solidFill>
                            <a:schemeClr val="dk1"/>
                          </a:solidFill>
                          <a:latin typeface="Calibri"/>
                        </a:defRPr>
                      </a:lvl9pPr>
                    </a:lstStyle>
                    <a:p>
                      <a:r>
                        <a:rPr lang="en-US" sz="1500" b="0" err="1">
                          <a:solidFill>
                            <a:srgbClr val="003341"/>
                          </a:solidFill>
                          <a:latin typeface="Calibri"/>
                          <a:cs typeface="Calibri"/>
                        </a:rPr>
                        <a:t>Genedrive</a:t>
                      </a:r>
                      <a:r>
                        <a:rPr lang="en-US" sz="1500" b="0">
                          <a:solidFill>
                            <a:srgbClr val="003341"/>
                          </a:solidFill>
                          <a:latin typeface="Calibri"/>
                          <a:cs typeface="Calibri"/>
                        </a:rPr>
                        <a:t>® MT-RNR1 Positive Control Kit</a:t>
                      </a:r>
                      <a:endParaRPr lang="en-GB" sz="1500" b="0">
                        <a:solidFill>
                          <a:srgbClr val="003341"/>
                        </a:solidFill>
                        <a:latin typeface="Calibri"/>
                        <a:cs typeface="Calibri"/>
                      </a:endParaRPr>
                    </a:p>
                  </a:txBody>
                  <a:tcPr marL="84406" marR="84406" marT="42203" marB="4220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685783" rtl="0" eaLnBrk="1" latinLnBrk="0" hangingPunct="1">
                        <a:defRPr sz="1351" kern="1200">
                          <a:solidFill>
                            <a:schemeClr val="dk1"/>
                          </a:solidFill>
                          <a:latin typeface="Calibri"/>
                        </a:defRPr>
                      </a:lvl1pPr>
                      <a:lvl2pPr marL="342891" algn="l" defTabSz="685783" rtl="0" eaLnBrk="1" latinLnBrk="0" hangingPunct="1">
                        <a:defRPr sz="1351" kern="1200">
                          <a:solidFill>
                            <a:schemeClr val="dk1"/>
                          </a:solidFill>
                          <a:latin typeface="Calibri"/>
                        </a:defRPr>
                      </a:lvl2pPr>
                      <a:lvl3pPr marL="685783" algn="l" defTabSz="685783" rtl="0" eaLnBrk="1" latinLnBrk="0" hangingPunct="1">
                        <a:defRPr sz="1351" kern="1200">
                          <a:solidFill>
                            <a:schemeClr val="dk1"/>
                          </a:solidFill>
                          <a:latin typeface="Calibri"/>
                        </a:defRPr>
                      </a:lvl3pPr>
                      <a:lvl4pPr marL="1028674" algn="l" defTabSz="685783" rtl="0" eaLnBrk="1" latinLnBrk="0" hangingPunct="1">
                        <a:defRPr sz="1351" kern="1200">
                          <a:solidFill>
                            <a:schemeClr val="dk1"/>
                          </a:solidFill>
                          <a:latin typeface="Calibri"/>
                        </a:defRPr>
                      </a:lvl4pPr>
                      <a:lvl5pPr marL="1371566" algn="l" defTabSz="685783" rtl="0" eaLnBrk="1" latinLnBrk="0" hangingPunct="1">
                        <a:defRPr sz="1351" kern="1200">
                          <a:solidFill>
                            <a:schemeClr val="dk1"/>
                          </a:solidFill>
                          <a:latin typeface="Calibri"/>
                        </a:defRPr>
                      </a:lvl5pPr>
                      <a:lvl6pPr marL="1714457" algn="l" defTabSz="685783" rtl="0" eaLnBrk="1" latinLnBrk="0" hangingPunct="1">
                        <a:defRPr sz="1351" kern="1200">
                          <a:solidFill>
                            <a:schemeClr val="dk1"/>
                          </a:solidFill>
                          <a:latin typeface="Calibri"/>
                        </a:defRPr>
                      </a:lvl6pPr>
                      <a:lvl7pPr marL="2057349" algn="l" defTabSz="685783" rtl="0" eaLnBrk="1" latinLnBrk="0" hangingPunct="1">
                        <a:defRPr sz="1351" kern="1200">
                          <a:solidFill>
                            <a:schemeClr val="dk1"/>
                          </a:solidFill>
                          <a:latin typeface="Calibri"/>
                        </a:defRPr>
                      </a:lvl7pPr>
                      <a:lvl8pPr marL="2400240" algn="l" defTabSz="685783" rtl="0" eaLnBrk="1" latinLnBrk="0" hangingPunct="1">
                        <a:defRPr sz="1351" kern="1200">
                          <a:solidFill>
                            <a:schemeClr val="dk1"/>
                          </a:solidFill>
                          <a:latin typeface="Calibri"/>
                        </a:defRPr>
                      </a:lvl8pPr>
                      <a:lvl9pPr marL="2743131" algn="l" defTabSz="685783" rtl="0" eaLnBrk="1" latinLnBrk="0" hangingPunct="1">
                        <a:defRPr sz="1351" kern="1200">
                          <a:solidFill>
                            <a:schemeClr val="dk1"/>
                          </a:solidFill>
                          <a:latin typeface="Calibri"/>
                        </a:defRPr>
                      </a:lvl9pPr>
                    </a:lstStyle>
                    <a:p>
                      <a:r>
                        <a:rPr lang="en-US" sz="1500" b="0">
                          <a:solidFill>
                            <a:srgbClr val="003341"/>
                          </a:solidFill>
                          <a:latin typeface="Calibri"/>
                          <a:cs typeface="Calibri"/>
                        </a:rPr>
                        <a:t>4 test kits</a:t>
                      </a:r>
                      <a:endParaRPr lang="en-GB" sz="1500" b="0">
                        <a:solidFill>
                          <a:srgbClr val="003341"/>
                        </a:solidFill>
                        <a:latin typeface="Calibri"/>
                        <a:cs typeface="Calibri"/>
                      </a:endParaRPr>
                    </a:p>
                  </a:txBody>
                  <a:tcPr marL="84406" marR="84406" marT="42203" marB="4220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638937472"/>
                  </a:ext>
                </a:extLst>
              </a:tr>
            </a:tbl>
          </a:graphicData>
        </a:graphic>
      </p:graphicFrame>
      <p:pic>
        <p:nvPicPr>
          <p:cNvPr id="4" name="Picture 3" descr="A close-up of a white package&#10;&#10;Description automatically generated with low confidence">
            <a:extLst>
              <a:ext uri="{FF2B5EF4-FFF2-40B4-BE49-F238E27FC236}">
                <a16:creationId xmlns:a16="http://schemas.microsoft.com/office/drawing/2014/main" id="{10656DC4-8279-AF22-86F9-8CEA05185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76507">
            <a:off x="8100411" y="648261"/>
            <a:ext cx="3860285" cy="2554471"/>
          </a:xfrm>
          <a:prstGeom prst="rect">
            <a:avLst/>
          </a:prstGeom>
        </p:spPr>
      </p:pic>
      <p:sp>
        <p:nvSpPr>
          <p:cNvPr id="5" name="Text Placeholder 4">
            <a:extLst>
              <a:ext uri="{FF2B5EF4-FFF2-40B4-BE49-F238E27FC236}">
                <a16:creationId xmlns:a16="http://schemas.microsoft.com/office/drawing/2014/main" id="{F0BB59FD-D90A-7337-9D60-9C7750197B76}"/>
              </a:ext>
            </a:extLst>
          </p:cNvPr>
          <p:cNvSpPr txBox="1">
            <a:spLocks/>
          </p:cNvSpPr>
          <p:nvPr/>
        </p:nvSpPr>
        <p:spPr>
          <a:xfrm>
            <a:off x="308540" y="5312058"/>
            <a:ext cx="3453443" cy="856595"/>
          </a:xfrm>
          <a:prstGeom prst="rect">
            <a:avLst/>
          </a:prstGeom>
        </p:spPr>
        <p:txBody>
          <a:bodyPr vert="horz" wrap="none" lIns="91440" tIns="45720" rIns="91440" bIns="45720" rtlCol="0" anchor="t">
            <a:normAutofit/>
          </a:bodyPr>
          <a:lstStyle>
            <a:lvl1pPr marL="0" indent="0" algn="l" defTabSz="514347" rtl="0" eaLnBrk="1" latinLnBrk="0" hangingPunct="1">
              <a:lnSpc>
                <a:spcPct val="90000"/>
              </a:lnSpc>
              <a:spcBef>
                <a:spcPts val="563"/>
              </a:spcBef>
              <a:buClr>
                <a:schemeClr val="tx1"/>
              </a:buClr>
              <a:buSzPct val="60000"/>
              <a:buFont typeface="Arial" panose="020B0604020202020204" pitchFamily="34" charset="0"/>
              <a:buNone/>
              <a:tabLst/>
              <a:defRPr sz="1400" b="0" i="0" kern="1200">
                <a:solidFill>
                  <a:srgbClr val="003341"/>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47" rtl="0" eaLnBrk="1" fontAlgn="auto" latinLnBrk="0" hangingPunct="1">
              <a:lnSpc>
                <a:spcPct val="90000"/>
              </a:lnSpc>
              <a:spcBef>
                <a:spcPts val="563"/>
              </a:spcBef>
              <a:spcAft>
                <a:spcPts val="0"/>
              </a:spcAft>
              <a:buClr>
                <a:srgbClr val="475C6D"/>
              </a:buClr>
              <a:buSzPct val="60000"/>
              <a:buFont typeface="Arial" panose="020B0604020202020204" pitchFamily="34" charset="0"/>
              <a:buNone/>
              <a:tabLst/>
              <a:defRPr/>
            </a:pPr>
            <a:r>
              <a:rPr kumimoji="0" lang="en-US" sz="1800" b="0" i="0" u="none" strike="noStrike" kern="1200" cap="none" spc="0" normalizeH="0" baseline="0" noProof="0">
                <a:ln>
                  <a:noFill/>
                </a:ln>
                <a:solidFill>
                  <a:srgbClr val="003341"/>
                </a:solidFill>
                <a:effectLst/>
                <a:uLnTx/>
                <a:uFillTx/>
                <a:latin typeface="Metropolis Light"/>
                <a:ea typeface="+mn-ea"/>
                <a:cs typeface="Poppins Light" pitchFamily="2" charset="77"/>
              </a:rPr>
              <a:t>1 x Lyophilised reagents in tube </a:t>
            </a:r>
          </a:p>
          <a:p>
            <a:pPr marL="0" marR="0" lvl="0" indent="0" algn="l" defTabSz="514347" rtl="0" eaLnBrk="1" fontAlgn="auto" latinLnBrk="0" hangingPunct="1">
              <a:lnSpc>
                <a:spcPct val="90000"/>
              </a:lnSpc>
              <a:spcBef>
                <a:spcPts val="563"/>
              </a:spcBef>
              <a:spcAft>
                <a:spcPts val="0"/>
              </a:spcAft>
              <a:buClr>
                <a:srgbClr val="475C6D"/>
              </a:buClr>
              <a:buSzPct val="60000"/>
              <a:buFont typeface="Arial" panose="020B0604020202020204" pitchFamily="34" charset="0"/>
              <a:buNone/>
              <a:tabLst/>
              <a:defRPr/>
            </a:pPr>
            <a:r>
              <a:rPr kumimoji="0" lang="en-US" sz="1800" b="0" i="0" u="none" strike="noStrike" kern="1200" cap="none" spc="0" normalizeH="0" baseline="0" noProof="0">
                <a:ln>
                  <a:noFill/>
                </a:ln>
                <a:solidFill>
                  <a:srgbClr val="003341"/>
                </a:solidFill>
                <a:effectLst/>
                <a:uLnTx/>
                <a:uFillTx/>
                <a:latin typeface="Metropolis Light"/>
                <a:ea typeface="+mn-ea"/>
                <a:cs typeface="Poppins Light" pitchFamily="2" charset="77"/>
              </a:rPr>
              <a:t>with </a:t>
            </a:r>
            <a:r>
              <a:rPr kumimoji="0" lang="en-US" sz="1800" b="1" i="0" u="none" strike="noStrike" kern="1200" cap="none" spc="0" normalizeH="0" baseline="0" noProof="0">
                <a:ln>
                  <a:noFill/>
                </a:ln>
                <a:solidFill>
                  <a:srgbClr val="DF4113"/>
                </a:solidFill>
                <a:effectLst/>
                <a:uLnTx/>
                <a:uFillTx/>
                <a:latin typeface="Metropolis Light"/>
                <a:ea typeface="+mn-ea"/>
                <a:cs typeface="Poppins Light" pitchFamily="2" charset="77"/>
              </a:rPr>
              <a:t>red</a:t>
            </a:r>
            <a:r>
              <a:rPr kumimoji="0" lang="en-US" sz="1800" b="0" i="0" u="none" strike="noStrike" kern="1200" cap="none" spc="0" normalizeH="0" baseline="0" noProof="0">
                <a:ln>
                  <a:noFill/>
                </a:ln>
                <a:solidFill>
                  <a:srgbClr val="003341"/>
                </a:solidFill>
                <a:effectLst/>
                <a:uLnTx/>
                <a:uFillTx/>
                <a:latin typeface="Metropolis Light"/>
                <a:ea typeface="+mn-ea"/>
                <a:cs typeface="Poppins Light" pitchFamily="2" charset="77"/>
              </a:rPr>
              <a:t> screw cap </a:t>
            </a:r>
          </a:p>
          <a:p>
            <a:pPr marL="0" marR="0" lvl="0" indent="0" algn="l" defTabSz="514347" rtl="0" eaLnBrk="1" fontAlgn="auto" latinLnBrk="0" hangingPunct="1">
              <a:lnSpc>
                <a:spcPct val="90000"/>
              </a:lnSpc>
              <a:spcBef>
                <a:spcPts val="563"/>
              </a:spcBef>
              <a:spcAft>
                <a:spcPts val="0"/>
              </a:spcAft>
              <a:buClr>
                <a:srgbClr val="475C6D"/>
              </a:buClr>
              <a:buSzPct val="60000"/>
              <a:buFont typeface="Arial" panose="020B0604020202020204" pitchFamily="34" charset="0"/>
              <a:buNone/>
              <a:tabLst/>
              <a:defRPr/>
            </a:pPr>
            <a:endParaRPr kumimoji="0" lang="en-GB" sz="1800" b="0" i="0" u="none" strike="noStrike" kern="1200" cap="none" spc="0" normalizeH="0" baseline="0" noProof="0">
              <a:ln>
                <a:noFill/>
              </a:ln>
              <a:solidFill>
                <a:srgbClr val="003341"/>
              </a:solidFill>
              <a:effectLst/>
              <a:uLnTx/>
              <a:uFillTx/>
              <a:latin typeface="Metropolis Light"/>
              <a:ea typeface="+mn-ea"/>
              <a:cs typeface="Poppins Light" pitchFamily="2" charset="77"/>
            </a:endParaRPr>
          </a:p>
        </p:txBody>
      </p:sp>
      <p:sp>
        <p:nvSpPr>
          <p:cNvPr id="6" name="Text Placeholder 10">
            <a:extLst>
              <a:ext uri="{FF2B5EF4-FFF2-40B4-BE49-F238E27FC236}">
                <a16:creationId xmlns:a16="http://schemas.microsoft.com/office/drawing/2014/main" id="{AEB567FB-6086-6586-4B0A-6E8818411737}"/>
              </a:ext>
            </a:extLst>
          </p:cNvPr>
          <p:cNvSpPr txBox="1">
            <a:spLocks/>
          </p:cNvSpPr>
          <p:nvPr/>
        </p:nvSpPr>
        <p:spPr>
          <a:xfrm>
            <a:off x="3894504" y="5322603"/>
            <a:ext cx="3543149" cy="856596"/>
          </a:xfrm>
          <a:prstGeom prst="rect">
            <a:avLst/>
          </a:prstGeom>
        </p:spPr>
        <p:txBody>
          <a:bodyPr vert="horz" wrap="none" lIns="91440" tIns="45720" rIns="91440" bIns="45720" rtlCol="0" anchor="t">
            <a:normAutofit/>
          </a:bodyPr>
          <a:lstStyle>
            <a:lvl1pPr marL="0" indent="0" algn="l" defTabSz="514347" rtl="0" eaLnBrk="1" latinLnBrk="0" hangingPunct="1">
              <a:lnSpc>
                <a:spcPct val="90000"/>
              </a:lnSpc>
              <a:spcBef>
                <a:spcPts val="563"/>
              </a:spcBef>
              <a:buClr>
                <a:schemeClr val="tx1"/>
              </a:buClr>
              <a:buSzPct val="60000"/>
              <a:buFont typeface="Arial" panose="020B0604020202020204" pitchFamily="34" charset="0"/>
              <a:buNone/>
              <a:tabLst/>
              <a:defRPr sz="1400" b="0" i="0" kern="1200">
                <a:solidFill>
                  <a:srgbClr val="003341"/>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47" rtl="0" eaLnBrk="1" fontAlgn="auto" latinLnBrk="0" hangingPunct="1">
              <a:lnSpc>
                <a:spcPct val="90000"/>
              </a:lnSpc>
              <a:spcBef>
                <a:spcPts val="563"/>
              </a:spcBef>
              <a:spcAft>
                <a:spcPts val="0"/>
              </a:spcAft>
              <a:buClr>
                <a:srgbClr val="475C6D"/>
              </a:buClr>
              <a:buSzPct val="60000"/>
              <a:buFont typeface="Arial" panose="020B0604020202020204" pitchFamily="34" charset="0"/>
              <a:buNone/>
              <a:tabLst/>
              <a:defRPr/>
            </a:pPr>
            <a:r>
              <a:rPr kumimoji="0" lang="en-US" sz="1800" b="0" i="0" u="none" strike="noStrike" kern="1200" cap="none" spc="0" normalizeH="0" baseline="0" noProof="0">
                <a:ln>
                  <a:noFill/>
                </a:ln>
                <a:solidFill>
                  <a:srgbClr val="003341"/>
                </a:solidFill>
                <a:effectLst/>
                <a:uLnTx/>
                <a:uFillTx/>
                <a:latin typeface="Metropolis Light"/>
                <a:ea typeface="+mn-ea"/>
                <a:cs typeface="Poppins Light" pitchFamily="2" charset="77"/>
              </a:rPr>
              <a:t>1 x Dual Bulb 200</a:t>
            </a:r>
            <a:r>
              <a:rPr kumimoji="0" lang="el-GR" sz="1800" b="0" i="0" u="none" strike="noStrike" kern="1200" cap="none" spc="0" normalizeH="0" baseline="0" noProof="0">
                <a:ln>
                  <a:noFill/>
                </a:ln>
                <a:solidFill>
                  <a:srgbClr val="003341"/>
                </a:solidFill>
                <a:effectLst/>
                <a:uLnTx/>
                <a:uFillTx/>
                <a:latin typeface="Calibri"/>
                <a:ea typeface="+mn-ea"/>
                <a:cs typeface="Poppins Light" pitchFamily="2" charset="77"/>
              </a:rPr>
              <a:t>µ</a:t>
            </a:r>
            <a:r>
              <a:rPr kumimoji="0" lang="en-GB" sz="1800" b="0" i="0" u="none" strike="noStrike" kern="1200" cap="none" spc="0" normalizeH="0" baseline="0" noProof="0">
                <a:ln>
                  <a:noFill/>
                </a:ln>
                <a:solidFill>
                  <a:srgbClr val="003341"/>
                </a:solidFill>
                <a:effectLst/>
                <a:uLnTx/>
                <a:uFillTx/>
                <a:latin typeface="Metropolis Light"/>
                <a:ea typeface="+mn-ea"/>
                <a:cs typeface="Poppins Light" pitchFamily="2" charset="77"/>
              </a:rPr>
              <a:t>L </a:t>
            </a:r>
            <a:r>
              <a:rPr kumimoji="0" lang="en-US" sz="1800" b="0" i="0" u="none" strike="noStrike" kern="1200" cap="none" spc="0" normalizeH="0" baseline="0" noProof="0">
                <a:ln>
                  <a:noFill/>
                </a:ln>
                <a:solidFill>
                  <a:srgbClr val="003341"/>
                </a:solidFill>
                <a:effectLst/>
                <a:uLnTx/>
                <a:uFillTx/>
                <a:latin typeface="Metropolis Light"/>
                <a:ea typeface="+mn-ea"/>
                <a:cs typeface="Poppins Light" pitchFamily="2" charset="77"/>
              </a:rPr>
              <a:t>Pastette</a:t>
            </a:r>
            <a:r>
              <a:rPr kumimoji="0" lang="en-US" sz="1800" b="0" i="0" u="none" strike="noStrike" kern="1200" cap="none" spc="0" normalizeH="0" baseline="0" noProof="0">
                <a:ln>
                  <a:noFill/>
                </a:ln>
                <a:solidFill>
                  <a:srgbClr val="003341"/>
                </a:solidFill>
                <a:effectLst/>
                <a:uLnTx/>
                <a:uFillTx/>
                <a:latin typeface="Metropolis Light"/>
                <a:ea typeface="+mn-ea"/>
                <a:cs typeface="Calibri" panose="020F0502020204030204" pitchFamily="34" charset="0"/>
              </a:rPr>
              <a:t>®</a:t>
            </a:r>
          </a:p>
          <a:p>
            <a:pPr marL="0" marR="0" lvl="0" indent="0" algn="l" defTabSz="514347" rtl="0" eaLnBrk="1" fontAlgn="auto" latinLnBrk="0" hangingPunct="1">
              <a:lnSpc>
                <a:spcPct val="90000"/>
              </a:lnSpc>
              <a:spcBef>
                <a:spcPts val="563"/>
              </a:spcBef>
              <a:spcAft>
                <a:spcPts val="0"/>
              </a:spcAft>
              <a:buClr>
                <a:srgbClr val="475C6D"/>
              </a:buClr>
              <a:buSzPct val="60000"/>
              <a:buFont typeface="Arial" panose="020B0604020202020204" pitchFamily="34" charset="0"/>
              <a:buNone/>
              <a:tabLst/>
              <a:defRPr/>
            </a:pPr>
            <a:endParaRPr kumimoji="0" lang="en-GB" sz="1800" b="0" i="0" u="none" strike="noStrike" kern="1200" cap="none" spc="0" normalizeH="0" baseline="0" noProof="0">
              <a:ln>
                <a:noFill/>
              </a:ln>
              <a:solidFill>
                <a:srgbClr val="003341"/>
              </a:solidFill>
              <a:effectLst/>
              <a:uLnTx/>
              <a:uFillTx/>
              <a:latin typeface="Metropolis Light"/>
              <a:ea typeface="+mn-ea"/>
              <a:cs typeface="Poppins Light" pitchFamily="2" charset="77"/>
            </a:endParaRPr>
          </a:p>
        </p:txBody>
      </p:sp>
      <p:sp>
        <p:nvSpPr>
          <p:cNvPr id="8" name="Text Placeholder 15">
            <a:extLst>
              <a:ext uri="{FF2B5EF4-FFF2-40B4-BE49-F238E27FC236}">
                <a16:creationId xmlns:a16="http://schemas.microsoft.com/office/drawing/2014/main" id="{1FD03485-05D6-5738-D0E8-B1750FFCC313}"/>
              </a:ext>
            </a:extLst>
          </p:cNvPr>
          <p:cNvSpPr txBox="1">
            <a:spLocks/>
          </p:cNvSpPr>
          <p:nvPr/>
        </p:nvSpPr>
        <p:spPr>
          <a:xfrm>
            <a:off x="7296836" y="5272189"/>
            <a:ext cx="2269091" cy="856597"/>
          </a:xfrm>
          <a:prstGeom prst="rect">
            <a:avLst/>
          </a:prstGeom>
        </p:spPr>
        <p:txBody>
          <a:bodyPr vert="horz" wrap="none" lIns="91440" tIns="45720" rIns="91440" bIns="45720" rtlCol="0" anchor="t">
            <a:normAutofit/>
          </a:bodyPr>
          <a:lstStyle>
            <a:lvl1pPr marL="0" indent="0" algn="l" defTabSz="514347" rtl="0" eaLnBrk="1" latinLnBrk="0" hangingPunct="1">
              <a:lnSpc>
                <a:spcPct val="90000"/>
              </a:lnSpc>
              <a:spcBef>
                <a:spcPts val="563"/>
              </a:spcBef>
              <a:buClr>
                <a:schemeClr val="tx1"/>
              </a:buClr>
              <a:buSzPct val="60000"/>
              <a:buFont typeface="Arial" panose="020B0604020202020204" pitchFamily="34" charset="0"/>
              <a:buNone/>
              <a:tabLst/>
              <a:defRPr sz="1400" b="0" i="0" kern="1200">
                <a:solidFill>
                  <a:srgbClr val="003341"/>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47" rtl="0" eaLnBrk="1" fontAlgn="auto" latinLnBrk="0" hangingPunct="1">
              <a:lnSpc>
                <a:spcPct val="90000"/>
              </a:lnSpc>
              <a:spcBef>
                <a:spcPts val="563"/>
              </a:spcBef>
              <a:spcAft>
                <a:spcPts val="0"/>
              </a:spcAft>
              <a:buClr>
                <a:srgbClr val="475C6D"/>
              </a:buClr>
              <a:buSzPct val="60000"/>
              <a:buFont typeface="Arial" panose="020B0604020202020204" pitchFamily="34" charset="0"/>
              <a:buNone/>
              <a:tabLst/>
              <a:defRPr/>
            </a:pPr>
            <a:r>
              <a:rPr kumimoji="0" lang="en-GB" sz="1800" b="0" i="0" u="none" strike="noStrike" kern="1200" cap="none" spc="0" normalizeH="0" baseline="0" noProof="0">
                <a:ln>
                  <a:noFill/>
                </a:ln>
                <a:solidFill>
                  <a:srgbClr val="003341"/>
                </a:solidFill>
                <a:effectLst/>
                <a:uLnTx/>
                <a:uFillTx/>
                <a:latin typeface="Metropolis Light"/>
                <a:ea typeface="+mn-ea"/>
                <a:cs typeface="Poppins Light" pitchFamily="2" charset="77"/>
              </a:rPr>
              <a:t>1 x Desiccant pouch</a:t>
            </a:r>
          </a:p>
          <a:p>
            <a:pPr marL="0" marR="0" lvl="0" indent="0" algn="l" defTabSz="514347" rtl="0" eaLnBrk="1" fontAlgn="auto" latinLnBrk="0" hangingPunct="1">
              <a:lnSpc>
                <a:spcPct val="90000"/>
              </a:lnSpc>
              <a:spcBef>
                <a:spcPts val="563"/>
              </a:spcBef>
              <a:spcAft>
                <a:spcPts val="0"/>
              </a:spcAft>
              <a:buClr>
                <a:srgbClr val="475C6D"/>
              </a:buClr>
              <a:buSzPct val="60000"/>
              <a:buFont typeface="Arial" panose="020B0604020202020204" pitchFamily="34" charset="0"/>
              <a:buNone/>
              <a:tabLst/>
              <a:defRPr/>
            </a:pPr>
            <a:endParaRPr kumimoji="0" lang="en-GB" sz="1800" b="0" i="0" u="none" strike="noStrike" kern="1200" cap="none" spc="0" normalizeH="0" baseline="0" noProof="0">
              <a:ln>
                <a:noFill/>
              </a:ln>
              <a:solidFill>
                <a:srgbClr val="003341"/>
              </a:solidFill>
              <a:effectLst/>
              <a:uLnTx/>
              <a:uFillTx/>
              <a:latin typeface="Metropolis Light"/>
              <a:ea typeface="+mn-ea"/>
              <a:cs typeface="Poppins Light" pitchFamily="2" charset="77"/>
            </a:endParaRPr>
          </a:p>
        </p:txBody>
      </p:sp>
      <p:pic>
        <p:nvPicPr>
          <p:cNvPr id="9" name="Picture 8" descr="A close-up of a test tube&#10;&#10;Description automatically generated">
            <a:extLst>
              <a:ext uri="{FF2B5EF4-FFF2-40B4-BE49-F238E27FC236}">
                <a16:creationId xmlns:a16="http://schemas.microsoft.com/office/drawing/2014/main" id="{FD14084B-F152-A216-BDA1-5B78C61FA8F2}"/>
              </a:ext>
            </a:extLst>
          </p:cNvPr>
          <p:cNvPicPr>
            <a:picLocks noChangeAspect="1"/>
          </p:cNvPicPr>
          <p:nvPr/>
        </p:nvPicPr>
        <p:blipFill rotWithShape="1">
          <a:blip r:embed="rId4">
            <a:extLst>
              <a:ext uri="{28A0092B-C50C-407E-A947-70E740481C1C}">
                <a14:useLocalDpi xmlns:a14="http://schemas.microsoft.com/office/drawing/2010/main" val="0"/>
              </a:ext>
            </a:extLst>
          </a:blip>
          <a:srcRect l="11763" r="9078"/>
          <a:stretch/>
        </p:blipFill>
        <p:spPr>
          <a:xfrm>
            <a:off x="326382" y="2722451"/>
            <a:ext cx="2743200" cy="2429729"/>
          </a:xfrm>
          <a:prstGeom prst="rect">
            <a:avLst/>
          </a:prstGeom>
        </p:spPr>
      </p:pic>
      <p:pic>
        <p:nvPicPr>
          <p:cNvPr id="10" name="Picture 9" descr="A close-up of a plastic tube&#10;&#10;Description automatically generated">
            <a:extLst>
              <a:ext uri="{FF2B5EF4-FFF2-40B4-BE49-F238E27FC236}">
                <a16:creationId xmlns:a16="http://schemas.microsoft.com/office/drawing/2014/main" id="{32621655-57B7-555B-D293-D75D48455D4C}"/>
              </a:ext>
            </a:extLst>
          </p:cNvPr>
          <p:cNvPicPr>
            <a:picLocks noChangeAspect="1"/>
          </p:cNvPicPr>
          <p:nvPr/>
        </p:nvPicPr>
        <p:blipFill rotWithShape="1">
          <a:blip r:embed="rId5">
            <a:extLst>
              <a:ext uri="{28A0092B-C50C-407E-A947-70E740481C1C}">
                <a14:useLocalDpi xmlns:a14="http://schemas.microsoft.com/office/drawing/2010/main" val="0"/>
              </a:ext>
            </a:extLst>
          </a:blip>
          <a:srcRect b="9510"/>
          <a:stretch/>
        </p:blipFill>
        <p:spPr>
          <a:xfrm>
            <a:off x="4347214" y="2654617"/>
            <a:ext cx="2140099" cy="2565399"/>
          </a:xfrm>
          <a:prstGeom prst="rect">
            <a:avLst/>
          </a:prstGeom>
        </p:spPr>
      </p:pic>
      <p:pic>
        <p:nvPicPr>
          <p:cNvPr id="11" name="Picture 10" descr="A close-up of a packet&#10;&#10;Description automatically generated">
            <a:extLst>
              <a:ext uri="{FF2B5EF4-FFF2-40B4-BE49-F238E27FC236}">
                <a16:creationId xmlns:a16="http://schemas.microsoft.com/office/drawing/2014/main" id="{508BD9B1-E585-E6EB-A4F3-553B15055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4110" y="3371886"/>
            <a:ext cx="2271817" cy="1869217"/>
          </a:xfrm>
          <a:prstGeom prst="rect">
            <a:avLst/>
          </a:prstGeom>
        </p:spPr>
      </p:pic>
    </p:spTree>
    <p:extLst>
      <p:ext uri="{BB962C8B-B14F-4D97-AF65-F5344CB8AC3E}">
        <p14:creationId xmlns:p14="http://schemas.microsoft.com/office/powerpoint/2010/main" val="3748774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473A8-25FE-2E87-4291-F17E93A4AC06}"/>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44E4EA10-064A-BF71-D2E2-68D855910F1B}"/>
              </a:ext>
            </a:extLst>
          </p:cNvPr>
          <p:cNvSpPr txBox="1"/>
          <p:nvPr/>
        </p:nvSpPr>
        <p:spPr>
          <a:xfrm>
            <a:off x="322320" y="227530"/>
            <a:ext cx="4509371" cy="143565"/>
          </a:xfrm>
          <a:prstGeom prst="rect">
            <a:avLst/>
          </a:prstGeom>
          <a:noFill/>
        </p:spPr>
        <p:txBody>
          <a:bodyPr wrap="square" lIns="0" tIns="0" rIns="0" bIns="0" rtlCol="0">
            <a:spAutoFit/>
          </a:bodyPr>
          <a:lstStyle/>
          <a:p>
            <a:pPr defTabSz="1219170">
              <a:defRPr/>
            </a:pPr>
            <a:r>
              <a:rPr kumimoji="0" lang="en-US" sz="933" i="0" u="none" strike="noStrike" kern="1200" cap="none" spc="0" normalizeH="0" baseline="0" noProof="0">
                <a:ln>
                  <a:noFill/>
                </a:ln>
                <a:solidFill>
                  <a:srgbClr val="8597A3"/>
                </a:solidFill>
                <a:effectLst/>
                <a:uLnTx/>
                <a:uFillTx/>
                <a:latin typeface="Montserrat" pitchFamily="2" charset="77"/>
                <a:ea typeface="+mn-ea"/>
                <a:cs typeface="+mn-cs"/>
              </a:rPr>
              <a:t>         OUR SOLUTION</a:t>
            </a:r>
            <a:endParaRPr kumimoji="0" lang="en-US" sz="933" i="0" u="none" strike="noStrike" kern="1200" cap="none" spc="0" normalizeH="0" baseline="0" noProof="0">
              <a:ln>
                <a:noFill/>
              </a:ln>
              <a:solidFill>
                <a:srgbClr val="8597A3"/>
              </a:solidFill>
              <a:effectLst/>
              <a:uLnTx/>
              <a:uFillTx/>
              <a:latin typeface="Metropolis Medium" pitchFamily="2" charset="77"/>
              <a:ea typeface="+mn-ea"/>
              <a:cs typeface="+mn-cs"/>
            </a:endParaRPr>
          </a:p>
        </p:txBody>
      </p:sp>
      <p:sp>
        <p:nvSpPr>
          <p:cNvPr id="17" name="TextBox 16">
            <a:extLst>
              <a:ext uri="{FF2B5EF4-FFF2-40B4-BE49-F238E27FC236}">
                <a16:creationId xmlns:a16="http://schemas.microsoft.com/office/drawing/2014/main" id="{278E2A76-9B9C-F849-93D3-9A92424A75F4}"/>
              </a:ext>
            </a:extLst>
          </p:cNvPr>
          <p:cNvSpPr txBox="1"/>
          <p:nvPr/>
        </p:nvSpPr>
        <p:spPr>
          <a:xfrm>
            <a:off x="347633" y="726889"/>
            <a:ext cx="9069372" cy="655372"/>
          </a:xfrm>
          <a:prstGeom prst="rect">
            <a:avLst/>
          </a:prstGeom>
          <a:noFill/>
        </p:spPr>
        <p:txBody>
          <a:bodyPr wrap="square" lIns="0" tIns="0" rIns="0" bIns="0" rtlCol="0" anchor="t">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003341"/>
                </a:solidFill>
                <a:effectLst/>
                <a:uLnTx/>
                <a:uFillTx/>
                <a:latin typeface="Montserrat" panose="00000500000000000000" pitchFamily="2" charset="0"/>
                <a:ea typeface="+mn-ea"/>
                <a:cs typeface="+mn-cs"/>
              </a:rPr>
              <a:t>Genedrive</a:t>
            </a:r>
            <a:r>
              <a:rPr kumimoji="0" lang="en-US" sz="3200" b="1" i="0" u="none" strike="noStrike" kern="1200" cap="none" spc="0" normalizeH="0" baseline="30000" noProof="0">
                <a:ln>
                  <a:noFill/>
                </a:ln>
                <a:solidFill>
                  <a:srgbClr val="003341"/>
                </a:solidFill>
                <a:effectLst/>
                <a:uLnTx/>
                <a:uFillTx/>
                <a:latin typeface="Montserrat" panose="00000500000000000000" pitchFamily="2" charset="0"/>
                <a:ea typeface="+mn-ea"/>
                <a:cs typeface="+mn-cs"/>
              </a:rPr>
              <a:t>®</a:t>
            </a:r>
            <a:r>
              <a:rPr kumimoji="0" lang="en-US" sz="3200" b="1" i="0" u="none" strike="noStrike" kern="1200" cap="none" spc="0" normalizeH="0" baseline="0" noProof="0">
                <a:ln>
                  <a:noFill/>
                </a:ln>
                <a:solidFill>
                  <a:srgbClr val="003341"/>
                </a:solidFill>
                <a:effectLst/>
                <a:uLnTx/>
                <a:uFillTx/>
                <a:latin typeface="Montserrat" panose="00000500000000000000" pitchFamily="2" charset="0"/>
                <a:ea typeface="+mn-ea"/>
                <a:cs typeface="+mn-cs"/>
              </a:rPr>
              <a:t> MT-RNR1 Negative Control Kit</a:t>
            </a:r>
          </a:p>
        </p:txBody>
      </p:sp>
      <p:pic>
        <p:nvPicPr>
          <p:cNvPr id="3" name="Picture 2" descr="A close-up of a white package&#10;&#10;Description automatically generated with low confidence">
            <a:extLst>
              <a:ext uri="{FF2B5EF4-FFF2-40B4-BE49-F238E27FC236}">
                <a16:creationId xmlns:a16="http://schemas.microsoft.com/office/drawing/2014/main" id="{3797A5C4-4ACE-ACD0-E96A-93AD0A15A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00706">
            <a:off x="8098842" y="822530"/>
            <a:ext cx="3827543" cy="2557596"/>
          </a:xfrm>
          <a:prstGeom prst="rect">
            <a:avLst/>
          </a:prstGeom>
        </p:spPr>
      </p:pic>
      <p:pic>
        <p:nvPicPr>
          <p:cNvPr id="4" name="Picture 3">
            <a:extLst>
              <a:ext uri="{FF2B5EF4-FFF2-40B4-BE49-F238E27FC236}">
                <a16:creationId xmlns:a16="http://schemas.microsoft.com/office/drawing/2014/main" id="{BDD9280C-59ED-2009-4E2E-B69640F912B2}"/>
              </a:ext>
            </a:extLst>
          </p:cNvPr>
          <p:cNvPicPr>
            <a:picLocks noChangeAspect="1"/>
          </p:cNvPicPr>
          <p:nvPr/>
        </p:nvPicPr>
        <p:blipFill>
          <a:blip r:embed="rId4"/>
          <a:stretch>
            <a:fillRect/>
          </a:stretch>
        </p:blipFill>
        <p:spPr>
          <a:xfrm>
            <a:off x="308540" y="1403691"/>
            <a:ext cx="7919390" cy="1140051"/>
          </a:xfrm>
          <a:prstGeom prst="rect">
            <a:avLst/>
          </a:prstGeom>
        </p:spPr>
      </p:pic>
      <p:sp>
        <p:nvSpPr>
          <p:cNvPr id="5" name="Text Placeholder 10">
            <a:extLst>
              <a:ext uri="{FF2B5EF4-FFF2-40B4-BE49-F238E27FC236}">
                <a16:creationId xmlns:a16="http://schemas.microsoft.com/office/drawing/2014/main" id="{632AC181-D894-2E5E-6FF3-9336CD6BAFEC}"/>
              </a:ext>
            </a:extLst>
          </p:cNvPr>
          <p:cNvSpPr txBox="1">
            <a:spLocks/>
          </p:cNvSpPr>
          <p:nvPr/>
        </p:nvSpPr>
        <p:spPr>
          <a:xfrm>
            <a:off x="3894504" y="5322603"/>
            <a:ext cx="3543149" cy="856596"/>
          </a:xfrm>
          <a:prstGeom prst="rect">
            <a:avLst/>
          </a:prstGeom>
        </p:spPr>
        <p:txBody>
          <a:bodyPr>
            <a:normAutofit/>
          </a:bodyPr>
          <a:lstStyle>
            <a:lvl1pPr marL="128587" indent="-128587" algn="l" defTabSz="514347" rtl="0" eaLnBrk="1" latinLnBrk="0" hangingPunct="1">
              <a:lnSpc>
                <a:spcPct val="90000"/>
              </a:lnSpc>
              <a:spcBef>
                <a:spcPts val="563"/>
              </a:spcBef>
              <a:buFont typeface="Arial" panose="020B0604020202020204" pitchFamily="34" charset="0"/>
              <a:buChar char="•"/>
              <a:defRPr sz="1400" b="0" i="0" kern="1200">
                <a:solidFill>
                  <a:srgbClr val="475C6D"/>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47"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475C6D"/>
                </a:solidFill>
                <a:effectLst/>
                <a:uLnTx/>
                <a:uFillTx/>
                <a:latin typeface="Metropolis Light"/>
                <a:ea typeface="+mn-ea"/>
                <a:cs typeface="Poppins Light" pitchFamily="2" charset="77"/>
              </a:rPr>
              <a:t>1 x Dual Bulb 200</a:t>
            </a:r>
            <a:r>
              <a:rPr kumimoji="0" lang="el-GR" sz="1800" b="0" i="0" u="none" strike="noStrike" kern="1200" cap="none" spc="0" normalizeH="0" baseline="0" noProof="0">
                <a:ln>
                  <a:noFill/>
                </a:ln>
                <a:solidFill>
                  <a:srgbClr val="475C6D"/>
                </a:solidFill>
                <a:effectLst/>
                <a:uLnTx/>
                <a:uFillTx/>
                <a:latin typeface="Calibri"/>
                <a:ea typeface="+mn-ea"/>
                <a:cs typeface="Poppins Light" pitchFamily="2" charset="77"/>
              </a:rPr>
              <a:t>µ</a:t>
            </a:r>
            <a:r>
              <a:rPr kumimoji="0" lang="en-GB" sz="1800" b="0" i="0" u="none" strike="noStrike" kern="1200" cap="none" spc="0" normalizeH="0" baseline="0" noProof="0">
                <a:ln>
                  <a:noFill/>
                </a:ln>
                <a:solidFill>
                  <a:srgbClr val="475C6D"/>
                </a:solidFill>
                <a:effectLst/>
                <a:uLnTx/>
                <a:uFillTx/>
                <a:latin typeface="Metropolis Light"/>
                <a:ea typeface="+mn-ea"/>
                <a:cs typeface="Poppins Light" pitchFamily="2" charset="77"/>
              </a:rPr>
              <a:t>L </a:t>
            </a:r>
            <a:r>
              <a:rPr kumimoji="0" lang="en-US" sz="1800" b="0" i="0" u="none" strike="noStrike" kern="1200" cap="none" spc="0" normalizeH="0" baseline="0" noProof="0" err="1">
                <a:ln>
                  <a:noFill/>
                </a:ln>
                <a:solidFill>
                  <a:srgbClr val="475C6D"/>
                </a:solidFill>
                <a:effectLst/>
                <a:uLnTx/>
                <a:uFillTx/>
                <a:latin typeface="Metropolis Light"/>
                <a:ea typeface="+mn-ea"/>
                <a:cs typeface="Poppins Light" pitchFamily="2" charset="77"/>
              </a:rPr>
              <a:t>Pastette</a:t>
            </a:r>
            <a:r>
              <a:rPr kumimoji="0" lang="en-US" sz="1800" b="0" i="0" u="none" strike="noStrike" kern="1200" cap="none" spc="0" normalizeH="0" baseline="0" noProof="0">
                <a:ln>
                  <a:noFill/>
                </a:ln>
                <a:solidFill>
                  <a:srgbClr val="475C6D"/>
                </a:solidFill>
                <a:effectLst/>
                <a:uLnTx/>
                <a:uFillTx/>
                <a:latin typeface="Metropolis Light"/>
                <a:ea typeface="+mn-ea"/>
                <a:cs typeface="Calibri" panose="020F0502020204030204" pitchFamily="34" charset="0"/>
              </a:rPr>
              <a:t>®</a:t>
            </a:r>
          </a:p>
          <a:p>
            <a:pPr marL="128587" marR="0" lvl="0" indent="-128587" algn="l" defTabSz="514347" rtl="0" eaLnBrk="1" fontAlgn="auto" latinLnBrk="0" hangingPunct="1">
              <a:lnSpc>
                <a:spcPct val="90000"/>
              </a:lnSpc>
              <a:spcBef>
                <a:spcPts val="563"/>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475C6D"/>
              </a:solidFill>
              <a:effectLst/>
              <a:uLnTx/>
              <a:uFillTx/>
              <a:latin typeface="Metropolis Light"/>
              <a:ea typeface="+mn-ea"/>
              <a:cs typeface="Poppins Light" pitchFamily="2" charset="77"/>
            </a:endParaRPr>
          </a:p>
        </p:txBody>
      </p:sp>
      <p:pic>
        <p:nvPicPr>
          <p:cNvPr id="6" name="Picture 5" descr="A close-up of a plastic tube&#10;&#10;Description automatically generated">
            <a:extLst>
              <a:ext uri="{FF2B5EF4-FFF2-40B4-BE49-F238E27FC236}">
                <a16:creationId xmlns:a16="http://schemas.microsoft.com/office/drawing/2014/main" id="{202AEED2-C043-1CFF-6662-02652818C013}"/>
              </a:ext>
            </a:extLst>
          </p:cNvPr>
          <p:cNvPicPr>
            <a:picLocks noChangeAspect="1"/>
          </p:cNvPicPr>
          <p:nvPr/>
        </p:nvPicPr>
        <p:blipFill rotWithShape="1">
          <a:blip r:embed="rId5">
            <a:extLst>
              <a:ext uri="{28A0092B-C50C-407E-A947-70E740481C1C}">
                <a14:useLocalDpi xmlns:a14="http://schemas.microsoft.com/office/drawing/2010/main" val="0"/>
              </a:ext>
            </a:extLst>
          </a:blip>
          <a:srcRect b="9510"/>
          <a:stretch/>
        </p:blipFill>
        <p:spPr>
          <a:xfrm>
            <a:off x="4347214" y="2654617"/>
            <a:ext cx="2140099" cy="2565399"/>
          </a:xfrm>
          <a:prstGeom prst="rect">
            <a:avLst/>
          </a:prstGeom>
        </p:spPr>
      </p:pic>
      <p:pic>
        <p:nvPicPr>
          <p:cNvPr id="8" name="Picture 7" descr="A close-up of a packet&#10;&#10;Description automatically generated">
            <a:extLst>
              <a:ext uri="{FF2B5EF4-FFF2-40B4-BE49-F238E27FC236}">
                <a16:creationId xmlns:a16="http://schemas.microsoft.com/office/drawing/2014/main" id="{E0AF1EE6-BE3B-1AB4-7F97-32D321E8C1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4110" y="3371886"/>
            <a:ext cx="2271817" cy="1869217"/>
          </a:xfrm>
          <a:prstGeom prst="rect">
            <a:avLst/>
          </a:prstGeom>
        </p:spPr>
      </p:pic>
      <p:sp>
        <p:nvSpPr>
          <p:cNvPr id="9" name="Text Placeholder 15">
            <a:extLst>
              <a:ext uri="{FF2B5EF4-FFF2-40B4-BE49-F238E27FC236}">
                <a16:creationId xmlns:a16="http://schemas.microsoft.com/office/drawing/2014/main" id="{1F203E61-7EAF-3C8D-37B1-632E8E4DF26E}"/>
              </a:ext>
            </a:extLst>
          </p:cNvPr>
          <p:cNvSpPr txBox="1">
            <a:spLocks/>
          </p:cNvSpPr>
          <p:nvPr/>
        </p:nvSpPr>
        <p:spPr>
          <a:xfrm>
            <a:off x="7296836" y="5272189"/>
            <a:ext cx="2269091" cy="856597"/>
          </a:xfrm>
          <a:prstGeom prst="rect">
            <a:avLst/>
          </a:prstGeom>
        </p:spPr>
        <p:txBody>
          <a:bodyPr>
            <a:normAutofit/>
          </a:bodyPr>
          <a:lstStyle>
            <a:lvl1pPr marL="128587" indent="-128587" algn="l" defTabSz="514347" rtl="0" eaLnBrk="1" latinLnBrk="0" hangingPunct="1">
              <a:lnSpc>
                <a:spcPct val="90000"/>
              </a:lnSpc>
              <a:spcBef>
                <a:spcPts val="563"/>
              </a:spcBef>
              <a:buFont typeface="Arial" panose="020B0604020202020204" pitchFamily="34" charset="0"/>
              <a:buChar char="•"/>
              <a:defRPr sz="1400" b="0" i="0" kern="1200">
                <a:solidFill>
                  <a:srgbClr val="475C6D"/>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47"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475C6D"/>
                </a:solidFill>
                <a:effectLst/>
                <a:uLnTx/>
                <a:uFillTx/>
                <a:latin typeface="Metropolis Light"/>
                <a:ea typeface="+mn-ea"/>
                <a:cs typeface="Poppins Light" pitchFamily="2" charset="77"/>
              </a:rPr>
              <a:t>1 x Desiccant pouch</a:t>
            </a:r>
          </a:p>
          <a:p>
            <a:pPr marL="128587" marR="0" lvl="0" indent="-128587" algn="l" defTabSz="514347" rtl="0" eaLnBrk="1" fontAlgn="auto" latinLnBrk="0" hangingPunct="1">
              <a:lnSpc>
                <a:spcPct val="90000"/>
              </a:lnSpc>
              <a:spcBef>
                <a:spcPts val="563"/>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475C6D"/>
              </a:solidFill>
              <a:effectLst/>
              <a:uLnTx/>
              <a:uFillTx/>
              <a:latin typeface="Metropolis Light"/>
              <a:ea typeface="+mn-ea"/>
              <a:cs typeface="Poppins Light" pitchFamily="2" charset="77"/>
            </a:endParaRPr>
          </a:p>
        </p:txBody>
      </p:sp>
      <p:sp>
        <p:nvSpPr>
          <p:cNvPr id="10" name="Text Placeholder 4">
            <a:extLst>
              <a:ext uri="{FF2B5EF4-FFF2-40B4-BE49-F238E27FC236}">
                <a16:creationId xmlns:a16="http://schemas.microsoft.com/office/drawing/2014/main" id="{745D99BE-21A2-3F2C-2E52-83EFE54B18B9}"/>
              </a:ext>
            </a:extLst>
          </p:cNvPr>
          <p:cNvSpPr txBox="1">
            <a:spLocks/>
          </p:cNvSpPr>
          <p:nvPr/>
        </p:nvSpPr>
        <p:spPr>
          <a:xfrm>
            <a:off x="308540" y="5312058"/>
            <a:ext cx="3453443" cy="856595"/>
          </a:xfrm>
          <a:prstGeom prst="rect">
            <a:avLst/>
          </a:prstGeom>
        </p:spPr>
        <p:txBody>
          <a:bodyPr>
            <a:normAutofit/>
          </a:bodyPr>
          <a:lstStyle>
            <a:lvl1pPr marL="128587" indent="-128587" algn="l" defTabSz="514347" rtl="0" eaLnBrk="1" latinLnBrk="0" hangingPunct="1">
              <a:lnSpc>
                <a:spcPct val="90000"/>
              </a:lnSpc>
              <a:spcBef>
                <a:spcPts val="563"/>
              </a:spcBef>
              <a:buFont typeface="Arial" panose="020B0604020202020204" pitchFamily="34" charset="0"/>
              <a:buChar char="•"/>
              <a:defRPr sz="1400" b="0" i="0" kern="1200">
                <a:solidFill>
                  <a:srgbClr val="475C6D"/>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47"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475C6D"/>
                </a:solidFill>
                <a:effectLst/>
                <a:uLnTx/>
                <a:uFillTx/>
                <a:latin typeface="Metropolis Light"/>
                <a:ea typeface="+mn-ea"/>
                <a:cs typeface="Poppins Light" pitchFamily="2" charset="77"/>
              </a:rPr>
              <a:t>1 x </a:t>
            </a:r>
            <a:r>
              <a:rPr kumimoji="0" lang="en-US" sz="1800" b="0" i="0" u="none" strike="noStrike" kern="1200" cap="none" spc="0" normalizeH="0" baseline="0" noProof="0" err="1">
                <a:ln>
                  <a:noFill/>
                </a:ln>
                <a:solidFill>
                  <a:srgbClr val="475C6D"/>
                </a:solidFill>
                <a:effectLst/>
                <a:uLnTx/>
                <a:uFillTx/>
                <a:latin typeface="Metropolis Light"/>
                <a:ea typeface="+mn-ea"/>
                <a:cs typeface="Poppins Light" pitchFamily="2" charset="77"/>
              </a:rPr>
              <a:t>Lyophilised</a:t>
            </a:r>
            <a:r>
              <a:rPr kumimoji="0" lang="en-US" sz="1800" b="0" i="0" u="none" strike="noStrike" kern="1200" cap="none" spc="0" normalizeH="0" baseline="0" noProof="0">
                <a:ln>
                  <a:noFill/>
                </a:ln>
                <a:solidFill>
                  <a:srgbClr val="475C6D"/>
                </a:solidFill>
                <a:effectLst/>
                <a:uLnTx/>
                <a:uFillTx/>
                <a:latin typeface="Metropolis Light"/>
                <a:ea typeface="+mn-ea"/>
                <a:cs typeface="Poppins Light" pitchFamily="2" charset="77"/>
              </a:rPr>
              <a:t> reagents in tube with </a:t>
            </a:r>
            <a:r>
              <a:rPr kumimoji="0" lang="en-US" sz="1800" b="1" i="0" u="none" strike="noStrike" kern="1200" cap="none" spc="0" normalizeH="0" baseline="0" noProof="0">
                <a:ln>
                  <a:noFill/>
                </a:ln>
                <a:solidFill>
                  <a:srgbClr val="00B050"/>
                </a:solidFill>
                <a:effectLst/>
                <a:uLnTx/>
                <a:uFillTx/>
                <a:latin typeface="Metropolis Light"/>
                <a:ea typeface="+mn-ea"/>
                <a:cs typeface="Poppins Light" pitchFamily="2" charset="77"/>
              </a:rPr>
              <a:t>green</a:t>
            </a:r>
            <a:r>
              <a:rPr kumimoji="0" lang="en-US" sz="1800" b="0" i="0" u="none" strike="noStrike" kern="1200" cap="none" spc="0" normalizeH="0" baseline="0" noProof="0">
                <a:ln>
                  <a:noFill/>
                </a:ln>
                <a:solidFill>
                  <a:srgbClr val="00B050"/>
                </a:solidFill>
                <a:effectLst/>
                <a:uLnTx/>
                <a:uFillTx/>
                <a:latin typeface="Metropolis Light"/>
                <a:ea typeface="+mn-ea"/>
                <a:cs typeface="Poppins Light" pitchFamily="2" charset="77"/>
              </a:rPr>
              <a:t> </a:t>
            </a:r>
            <a:r>
              <a:rPr kumimoji="0" lang="en-US" sz="1800" b="0" i="0" u="none" strike="noStrike" kern="1200" cap="none" spc="0" normalizeH="0" baseline="0" noProof="0">
                <a:ln>
                  <a:noFill/>
                </a:ln>
                <a:solidFill>
                  <a:srgbClr val="475C6D"/>
                </a:solidFill>
                <a:effectLst/>
                <a:uLnTx/>
                <a:uFillTx/>
                <a:latin typeface="Metropolis Light"/>
                <a:ea typeface="+mn-ea"/>
                <a:cs typeface="Poppins Light" pitchFamily="2" charset="77"/>
              </a:rPr>
              <a:t>screw cap </a:t>
            </a:r>
          </a:p>
          <a:p>
            <a:pPr marL="128587" marR="0" lvl="0" indent="-128587" algn="l" defTabSz="514347" rtl="0" eaLnBrk="1" fontAlgn="auto" latinLnBrk="0" hangingPunct="1">
              <a:lnSpc>
                <a:spcPct val="90000"/>
              </a:lnSpc>
              <a:spcBef>
                <a:spcPts val="563"/>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475C6D"/>
              </a:solidFill>
              <a:effectLst/>
              <a:uLnTx/>
              <a:uFillTx/>
              <a:latin typeface="Metropolis Light"/>
              <a:ea typeface="+mn-ea"/>
              <a:cs typeface="Poppins Light" pitchFamily="2" charset="77"/>
            </a:endParaRPr>
          </a:p>
        </p:txBody>
      </p:sp>
      <p:pic>
        <p:nvPicPr>
          <p:cNvPr id="11" name="Picture 10" descr="A test tube with a label&#10;&#10;Description automatically generated">
            <a:extLst>
              <a:ext uri="{FF2B5EF4-FFF2-40B4-BE49-F238E27FC236}">
                <a16:creationId xmlns:a16="http://schemas.microsoft.com/office/drawing/2014/main" id="{8D6F2B7F-5032-5F40-402D-08D62B6FAB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135" y="2685683"/>
            <a:ext cx="2561937" cy="2460087"/>
          </a:xfrm>
          <a:prstGeom prst="rect">
            <a:avLst/>
          </a:prstGeom>
        </p:spPr>
      </p:pic>
    </p:spTree>
    <p:extLst>
      <p:ext uri="{BB962C8B-B14F-4D97-AF65-F5344CB8AC3E}">
        <p14:creationId xmlns:p14="http://schemas.microsoft.com/office/powerpoint/2010/main" val="993516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AC7B4E66-9430-76DC-1072-7D74896ACAB6}"/>
              </a:ext>
            </a:extLst>
          </p:cNvPr>
          <p:cNvPicPr>
            <a:picLocks noChangeAspect="1"/>
          </p:cNvPicPr>
          <p:nvPr/>
        </p:nvPicPr>
        <p:blipFill>
          <a:blip r:embed="rId4"/>
          <a:stretch>
            <a:fillRect/>
          </a:stretch>
        </p:blipFill>
        <p:spPr>
          <a:xfrm>
            <a:off x="1934748" y="1702451"/>
            <a:ext cx="6585422" cy="4276973"/>
          </a:xfrm>
          <a:prstGeom prst="rect">
            <a:avLst/>
          </a:prstGeom>
        </p:spPr>
      </p:pic>
      <p:sp>
        <p:nvSpPr>
          <p:cNvPr id="2" name="Subtitle 1">
            <a:extLst>
              <a:ext uri="{FF2B5EF4-FFF2-40B4-BE49-F238E27FC236}">
                <a16:creationId xmlns:a16="http://schemas.microsoft.com/office/drawing/2014/main" id="{6B992D32-EECC-0767-3879-0327C8FAF61C}"/>
              </a:ext>
            </a:extLst>
          </p:cNvPr>
          <p:cNvSpPr>
            <a:spLocks noGrp="1"/>
          </p:cNvSpPr>
          <p:nvPr>
            <p:ph type="subTitle" idx="1"/>
          </p:nvPr>
        </p:nvSpPr>
        <p:spPr/>
        <p:txBody>
          <a:bodyPr/>
          <a:lstStyle/>
          <a:p>
            <a:r>
              <a:rPr lang="en-US"/>
              <a:t>Technical Training Video </a:t>
            </a:r>
            <a:endParaRPr lang="en-GB"/>
          </a:p>
        </p:txBody>
      </p:sp>
    </p:spTree>
    <p:extLst>
      <p:ext uri="{BB962C8B-B14F-4D97-AF65-F5344CB8AC3E}">
        <p14:creationId xmlns:p14="http://schemas.microsoft.com/office/powerpoint/2010/main" val="2421105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5DA26-FBA9-7B8D-926C-ADCA595E912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B3D8371-D267-0B21-465B-2B45613DA6F2}"/>
              </a:ext>
            </a:extLst>
          </p:cNvPr>
          <p:cNvSpPr>
            <a:spLocks noGrp="1"/>
          </p:cNvSpPr>
          <p:nvPr>
            <p:ph type="title"/>
          </p:nvPr>
        </p:nvSpPr>
        <p:spPr>
          <a:xfrm>
            <a:off x="0" y="2965641"/>
            <a:ext cx="12192000" cy="926717"/>
          </a:xfrm>
        </p:spPr>
        <p:txBody>
          <a:bodyPr>
            <a:normAutofit fontScale="90000"/>
          </a:bodyPr>
          <a:lstStyle/>
          <a:p>
            <a:pPr algn="ctr"/>
            <a:r>
              <a:rPr lang="en-GB" b="1"/>
              <a:t>PRODUCT DEMONSTRATION</a:t>
            </a:r>
            <a:br>
              <a:rPr lang="en-GB" b="1"/>
            </a:br>
            <a:r>
              <a:rPr lang="en-US" sz="4400" b="1">
                <a:solidFill>
                  <a:srgbClr val="FFFFFF"/>
                </a:solidFill>
                <a:latin typeface="Montserrat"/>
              </a:rPr>
              <a:t>See GPM-162 procedure slides/video</a:t>
            </a:r>
            <a:endParaRPr lang="en-GB" b="1"/>
          </a:p>
        </p:txBody>
      </p:sp>
    </p:spTree>
    <p:extLst>
      <p:ext uri="{BB962C8B-B14F-4D97-AF65-F5344CB8AC3E}">
        <p14:creationId xmlns:p14="http://schemas.microsoft.com/office/powerpoint/2010/main" val="1425739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81347-261B-6072-BD00-1495A2DBDEE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B83B917-63EC-A616-B2F0-A723AF018EF1}"/>
              </a:ext>
            </a:extLst>
          </p:cNvPr>
          <p:cNvSpPr>
            <a:spLocks noGrp="1"/>
          </p:cNvSpPr>
          <p:nvPr>
            <p:ph type="title"/>
          </p:nvPr>
        </p:nvSpPr>
        <p:spPr>
          <a:xfrm>
            <a:off x="0" y="2965641"/>
            <a:ext cx="12192000" cy="926717"/>
          </a:xfrm>
        </p:spPr>
        <p:txBody>
          <a:bodyPr>
            <a:normAutofit/>
          </a:bodyPr>
          <a:lstStyle/>
          <a:p>
            <a:pPr algn="ctr"/>
            <a:r>
              <a:rPr lang="en-GB" b="1"/>
              <a:t>Guidance &amp; Recommendations</a:t>
            </a:r>
          </a:p>
        </p:txBody>
      </p:sp>
    </p:spTree>
    <p:extLst>
      <p:ext uri="{BB962C8B-B14F-4D97-AF65-F5344CB8AC3E}">
        <p14:creationId xmlns:p14="http://schemas.microsoft.com/office/powerpoint/2010/main" val="3193527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F7CD48E-9983-1BBA-6FE0-5702A92C2648}"/>
              </a:ext>
            </a:extLst>
          </p:cNvPr>
          <p:cNvSpPr>
            <a:spLocks noGrp="1"/>
          </p:cNvSpPr>
          <p:nvPr>
            <p:ph type="subTitle" idx="1"/>
          </p:nvPr>
        </p:nvSpPr>
        <p:spPr>
          <a:xfrm>
            <a:off x="436538" y="783982"/>
            <a:ext cx="9289353" cy="1364858"/>
          </a:xfrm>
        </p:spPr>
        <p:txBody>
          <a:bodyPr vert="horz" lIns="91440" tIns="45720" rIns="91440" bIns="45720" rtlCol="0" anchor="t">
            <a:noAutofit/>
          </a:bodyPr>
          <a:lstStyle/>
          <a:p>
            <a:r>
              <a:rPr lang="en-US" sz="3200" dirty="0">
                <a:latin typeface="Montserrat"/>
                <a:cs typeface="Poppins Light"/>
              </a:rPr>
              <a:t>NICE Guideline</a:t>
            </a:r>
          </a:p>
          <a:p>
            <a:r>
              <a:rPr lang="en-US" sz="2800" dirty="0">
                <a:cs typeface="Poppins Light"/>
              </a:rPr>
              <a:t>Neonatal infection: antibiotics for prevention and treatment</a:t>
            </a:r>
          </a:p>
          <a:p>
            <a:endParaRPr lang="en-US" sz="4250" dirty="0"/>
          </a:p>
        </p:txBody>
      </p:sp>
      <p:sp>
        <p:nvSpPr>
          <p:cNvPr id="2" name="Title 1">
            <a:extLst>
              <a:ext uri="{FF2B5EF4-FFF2-40B4-BE49-F238E27FC236}">
                <a16:creationId xmlns:a16="http://schemas.microsoft.com/office/drawing/2014/main" id="{BD2CA53D-43B5-FE92-2E33-C0E1CD2BDC44}"/>
              </a:ext>
            </a:extLst>
          </p:cNvPr>
          <p:cNvSpPr>
            <a:spLocks noGrp="1"/>
          </p:cNvSpPr>
          <p:nvPr>
            <p:ph type="title"/>
          </p:nvPr>
        </p:nvSpPr>
        <p:spPr>
          <a:xfrm>
            <a:off x="451290" y="2148841"/>
            <a:ext cx="9289353" cy="582930"/>
          </a:xfrm>
        </p:spPr>
        <p:txBody>
          <a:bodyPr>
            <a:normAutofit fontScale="90000"/>
          </a:bodyPr>
          <a:lstStyle/>
          <a:p>
            <a:br>
              <a:rPr lang="en-US" sz="2000" dirty="0">
                <a:latin typeface="Montserrat"/>
                <a:cs typeface="Poppins Light"/>
              </a:rPr>
            </a:br>
            <a:r>
              <a:rPr lang="en-US" sz="1900" dirty="0">
                <a:latin typeface="Montserrat"/>
                <a:cs typeface="Poppins Light"/>
              </a:rPr>
              <a:t>Reference number: NG195 I Published: 20 April 2021 I Last updated: 19 March 2024</a:t>
            </a:r>
            <a:br>
              <a:rPr lang="en-US" dirty="0">
                <a:latin typeface="Montserrat"/>
                <a:cs typeface="Poppins Light"/>
              </a:rPr>
            </a:br>
            <a:endParaRPr lang="en-US" dirty="0"/>
          </a:p>
        </p:txBody>
      </p:sp>
      <p:pic>
        <p:nvPicPr>
          <p:cNvPr id="4" name="Picture 3">
            <a:extLst>
              <a:ext uri="{FF2B5EF4-FFF2-40B4-BE49-F238E27FC236}">
                <a16:creationId xmlns:a16="http://schemas.microsoft.com/office/drawing/2014/main" id="{119AF05A-ECF0-B149-1CE8-157FFEE26953}"/>
              </a:ext>
            </a:extLst>
          </p:cNvPr>
          <p:cNvPicPr>
            <a:picLocks noChangeAspect="1"/>
          </p:cNvPicPr>
          <p:nvPr/>
        </p:nvPicPr>
        <p:blipFill>
          <a:blip r:embed="rId3"/>
          <a:stretch>
            <a:fillRect/>
          </a:stretch>
        </p:blipFill>
        <p:spPr>
          <a:xfrm>
            <a:off x="8115135" y="280833"/>
            <a:ext cx="1801012" cy="1006296"/>
          </a:xfrm>
          <a:prstGeom prst="rect">
            <a:avLst/>
          </a:prstGeom>
        </p:spPr>
      </p:pic>
      <p:sp>
        <p:nvSpPr>
          <p:cNvPr id="5" name="TextBox 4">
            <a:extLst>
              <a:ext uri="{FF2B5EF4-FFF2-40B4-BE49-F238E27FC236}">
                <a16:creationId xmlns:a16="http://schemas.microsoft.com/office/drawing/2014/main" id="{B2AEE0E6-03D3-916D-F8E1-7AA52E181A62}"/>
              </a:ext>
            </a:extLst>
          </p:cNvPr>
          <p:cNvSpPr txBox="1"/>
          <p:nvPr/>
        </p:nvSpPr>
        <p:spPr>
          <a:xfrm>
            <a:off x="617219" y="3429000"/>
            <a:ext cx="9108671" cy="2308324"/>
          </a:xfrm>
          <a:prstGeom prst="rect">
            <a:avLst/>
          </a:prstGeom>
          <a:noFill/>
        </p:spPr>
        <p:txBody>
          <a:bodyPr wrap="square" rtlCol="0">
            <a:spAutoFit/>
          </a:bodyPr>
          <a:lstStyle/>
          <a:p>
            <a:r>
              <a:rPr lang="en-US" b="1" dirty="0">
                <a:solidFill>
                  <a:srgbClr val="003341"/>
                </a:solidFill>
              </a:rPr>
              <a:t>Management for babies at increased risk of infection</a:t>
            </a:r>
          </a:p>
          <a:p>
            <a:endParaRPr lang="en-US" dirty="0"/>
          </a:p>
          <a:p>
            <a:r>
              <a:rPr lang="en-US" dirty="0"/>
              <a:t>1.3.9</a:t>
            </a:r>
          </a:p>
          <a:p>
            <a:r>
              <a:rPr lang="en-US" dirty="0"/>
              <a:t>If a baby needs antibiotic treatment, give this as soon as possible and always within 1 hour of the decision to treat. </a:t>
            </a:r>
            <a:r>
              <a:rPr lang="en-US" b="1" dirty="0"/>
              <a:t>[2021]</a:t>
            </a:r>
            <a:endParaRPr lang="en-US" dirty="0"/>
          </a:p>
          <a:p>
            <a:endParaRPr lang="en-GB" dirty="0"/>
          </a:p>
        </p:txBody>
      </p:sp>
    </p:spTree>
    <p:extLst>
      <p:ext uri="{BB962C8B-B14F-4D97-AF65-F5344CB8AC3E}">
        <p14:creationId xmlns:p14="http://schemas.microsoft.com/office/powerpoint/2010/main" val="132599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AAB98-7FE2-C085-A60B-22D71D4567D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C1E1359-DDBC-184A-CE45-804D056A5036}"/>
              </a:ext>
            </a:extLst>
          </p:cNvPr>
          <p:cNvSpPr>
            <a:spLocks noGrp="1"/>
          </p:cNvSpPr>
          <p:nvPr>
            <p:ph type="subTitle" idx="1"/>
          </p:nvPr>
        </p:nvSpPr>
        <p:spPr>
          <a:xfrm>
            <a:off x="436538" y="783982"/>
            <a:ext cx="9016671" cy="1364858"/>
          </a:xfrm>
        </p:spPr>
        <p:txBody>
          <a:bodyPr vert="horz" lIns="91440" tIns="45720" rIns="91440" bIns="45720" rtlCol="0" anchor="t">
            <a:noAutofit/>
          </a:bodyPr>
          <a:lstStyle/>
          <a:p>
            <a:r>
              <a:rPr lang="en-US" sz="3200">
                <a:latin typeface="Montserrat"/>
                <a:cs typeface="Poppins Light"/>
              </a:rPr>
              <a:t>NICE Guideline</a:t>
            </a:r>
          </a:p>
          <a:p>
            <a:r>
              <a:rPr lang="en-US" sz="2800"/>
              <a:t>Suspected sepsis: recognition, diagnosis and early management</a:t>
            </a:r>
          </a:p>
        </p:txBody>
      </p:sp>
      <p:sp>
        <p:nvSpPr>
          <p:cNvPr id="2" name="Title 1">
            <a:extLst>
              <a:ext uri="{FF2B5EF4-FFF2-40B4-BE49-F238E27FC236}">
                <a16:creationId xmlns:a16="http://schemas.microsoft.com/office/drawing/2014/main" id="{BE23097E-8906-01F3-D6DA-265979C70BFB}"/>
              </a:ext>
            </a:extLst>
          </p:cNvPr>
          <p:cNvSpPr>
            <a:spLocks noGrp="1"/>
          </p:cNvSpPr>
          <p:nvPr>
            <p:ph type="title"/>
          </p:nvPr>
        </p:nvSpPr>
        <p:spPr>
          <a:xfrm>
            <a:off x="451290" y="2148841"/>
            <a:ext cx="9233037" cy="582930"/>
          </a:xfrm>
        </p:spPr>
        <p:txBody>
          <a:bodyPr>
            <a:noAutofit/>
          </a:bodyPr>
          <a:lstStyle/>
          <a:p>
            <a:br>
              <a:rPr lang="en-US" sz="1700" dirty="0">
                <a:latin typeface="Montserrat"/>
                <a:cs typeface="Poppins Light"/>
              </a:rPr>
            </a:br>
            <a:br>
              <a:rPr lang="en-US" sz="1700" dirty="0">
                <a:latin typeface="Montserrat"/>
                <a:cs typeface="Poppins Light"/>
              </a:rPr>
            </a:br>
            <a:r>
              <a:rPr lang="en-US" sz="1700" dirty="0"/>
              <a:t>Reference number:NG51 I Published: 13 July 2016 I Last updated: 19 March 2024</a:t>
            </a:r>
            <a:br>
              <a:rPr lang="en-US" sz="1700" dirty="0"/>
            </a:br>
            <a:br>
              <a:rPr lang="en-US" sz="1700" dirty="0">
                <a:latin typeface="Montserrat"/>
                <a:cs typeface="Poppins Light"/>
              </a:rPr>
            </a:br>
            <a:endParaRPr lang="en-US" sz="1700" dirty="0"/>
          </a:p>
        </p:txBody>
      </p:sp>
      <p:sp>
        <p:nvSpPr>
          <p:cNvPr id="5" name="TextBox 4">
            <a:extLst>
              <a:ext uri="{FF2B5EF4-FFF2-40B4-BE49-F238E27FC236}">
                <a16:creationId xmlns:a16="http://schemas.microsoft.com/office/drawing/2014/main" id="{D68BA5D0-8FF6-570D-095D-E5C7821C9662}"/>
              </a:ext>
            </a:extLst>
          </p:cNvPr>
          <p:cNvSpPr txBox="1"/>
          <p:nvPr/>
        </p:nvSpPr>
        <p:spPr>
          <a:xfrm>
            <a:off x="617219" y="3429000"/>
            <a:ext cx="9067107" cy="2677656"/>
          </a:xfrm>
          <a:prstGeom prst="rect">
            <a:avLst/>
          </a:prstGeom>
          <a:noFill/>
        </p:spPr>
        <p:txBody>
          <a:bodyPr wrap="square" rtlCol="0">
            <a:spAutoFit/>
          </a:bodyPr>
          <a:lstStyle/>
          <a:p>
            <a:r>
              <a:rPr lang="en-US" b="1" dirty="0">
                <a:solidFill>
                  <a:srgbClr val="003341"/>
                </a:solidFill>
              </a:rPr>
              <a:t>Newborn babies under 28 days</a:t>
            </a:r>
          </a:p>
          <a:p>
            <a:endParaRPr lang="en-US" dirty="0"/>
          </a:p>
          <a:p>
            <a:r>
              <a:rPr lang="en-US" dirty="0"/>
              <a:t>1.14.5</a:t>
            </a:r>
          </a:p>
          <a:p>
            <a:r>
              <a:rPr lang="en-US" dirty="0"/>
              <a:t>Treat newborn babies under 28 days presenting in hospital with suspected sepsis in their first 72 hours with intravenous benzylpenicillin and gentamicin. </a:t>
            </a:r>
            <a:r>
              <a:rPr lang="en-US" b="1" dirty="0"/>
              <a:t>[2016]</a:t>
            </a:r>
            <a:endParaRPr lang="en-US" dirty="0"/>
          </a:p>
          <a:p>
            <a:endParaRPr lang="en-GB" dirty="0"/>
          </a:p>
        </p:txBody>
      </p:sp>
      <p:pic>
        <p:nvPicPr>
          <p:cNvPr id="8" name="Picture 7">
            <a:extLst>
              <a:ext uri="{FF2B5EF4-FFF2-40B4-BE49-F238E27FC236}">
                <a16:creationId xmlns:a16="http://schemas.microsoft.com/office/drawing/2014/main" id="{9E7C9705-0340-88DA-CF9E-33A5A6A1CB6F}"/>
              </a:ext>
            </a:extLst>
          </p:cNvPr>
          <p:cNvPicPr>
            <a:picLocks noChangeAspect="1"/>
          </p:cNvPicPr>
          <p:nvPr/>
        </p:nvPicPr>
        <p:blipFill>
          <a:blip r:embed="rId3"/>
          <a:stretch>
            <a:fillRect/>
          </a:stretch>
        </p:blipFill>
        <p:spPr>
          <a:xfrm>
            <a:off x="8115135" y="280833"/>
            <a:ext cx="1801012" cy="1006296"/>
          </a:xfrm>
          <a:prstGeom prst="rect">
            <a:avLst/>
          </a:prstGeom>
        </p:spPr>
      </p:pic>
    </p:spTree>
    <p:extLst>
      <p:ext uri="{BB962C8B-B14F-4D97-AF65-F5344CB8AC3E}">
        <p14:creationId xmlns:p14="http://schemas.microsoft.com/office/powerpoint/2010/main" val="4215396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F52DA-0103-73D1-4AE3-F84F459778A7}"/>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56E454AA-DE6C-3AA5-1694-B10C277C05C6}"/>
              </a:ext>
            </a:extLst>
          </p:cNvPr>
          <p:cNvSpPr txBox="1"/>
          <p:nvPr/>
        </p:nvSpPr>
        <p:spPr>
          <a:xfrm>
            <a:off x="322319" y="735191"/>
            <a:ext cx="7334872" cy="660822"/>
          </a:xfrm>
          <a:prstGeom prst="rect">
            <a:avLst/>
          </a:prstGeom>
          <a:noFill/>
        </p:spPr>
        <p:txBody>
          <a:bodyPr wrap="square" lIns="0" tIns="0" rIns="0" bIns="0" rtlCol="0">
            <a:spAutoFit/>
          </a:bodyPr>
          <a:lstStyle/>
          <a:p>
            <a:pPr defTabSz="1219140">
              <a:lnSpc>
                <a:spcPct val="150000"/>
              </a:lnSpc>
              <a:defRPr/>
            </a:pPr>
            <a:r>
              <a:rPr lang="en-US" sz="3200" b="1" dirty="0">
                <a:solidFill>
                  <a:srgbClr val="003341"/>
                </a:solidFill>
                <a:latin typeface="Montserrat" pitchFamily="2" charset="77"/>
              </a:rPr>
              <a:t>CPIC Guidance</a:t>
            </a:r>
            <a:endParaRPr lang="en-US" sz="3200" dirty="0">
              <a:solidFill>
                <a:srgbClr val="003341"/>
              </a:solidFill>
              <a:latin typeface="Metropolis Medium" pitchFamily="2" charset="77"/>
            </a:endParaRPr>
          </a:p>
        </p:txBody>
      </p:sp>
      <p:sp>
        <p:nvSpPr>
          <p:cNvPr id="4" name="TextBox 3">
            <a:extLst>
              <a:ext uri="{FF2B5EF4-FFF2-40B4-BE49-F238E27FC236}">
                <a16:creationId xmlns:a16="http://schemas.microsoft.com/office/drawing/2014/main" id="{E5208A25-3742-F654-334E-894F6284DCBF}"/>
              </a:ext>
            </a:extLst>
          </p:cNvPr>
          <p:cNvSpPr txBox="1"/>
          <p:nvPr/>
        </p:nvSpPr>
        <p:spPr>
          <a:xfrm>
            <a:off x="394136" y="2849845"/>
            <a:ext cx="9331755" cy="2677656"/>
          </a:xfrm>
          <a:prstGeom prst="rect">
            <a:avLst/>
          </a:prstGeom>
          <a:noFill/>
        </p:spPr>
        <p:txBody>
          <a:bodyPr wrap="square" lIns="91440" tIns="45720" rIns="91440" bIns="45720" anchor="t">
            <a:spAutoFit/>
          </a:bodyPr>
          <a:lstStyle/>
          <a:p>
            <a:pPr algn="just"/>
            <a:r>
              <a:rPr lang="en-GB" sz="2800" dirty="0">
                <a:solidFill>
                  <a:srgbClr val="003341"/>
                </a:solidFill>
                <a:latin typeface="Metropolis Light"/>
              </a:rPr>
              <a:t>Use of </a:t>
            </a:r>
            <a:r>
              <a:rPr lang="en-GB" sz="2800" b="1" dirty="0">
                <a:solidFill>
                  <a:srgbClr val="003341"/>
                </a:solidFill>
                <a:latin typeface="Metropolis Light"/>
              </a:rPr>
              <a:t>aminoglycosides should be avoided</a:t>
            </a:r>
            <a:r>
              <a:rPr lang="en-GB" sz="2800" dirty="0">
                <a:solidFill>
                  <a:srgbClr val="003341"/>
                </a:solidFill>
                <a:latin typeface="Metropolis Light"/>
              </a:rPr>
              <a:t> in individuals with an </a:t>
            </a:r>
            <a:r>
              <a:rPr lang="en-GB" sz="2800" b="1" dirty="0">
                <a:solidFill>
                  <a:srgbClr val="003341"/>
                </a:solidFill>
                <a:latin typeface="Metropolis Light"/>
              </a:rPr>
              <a:t>MT-RNR1 variant</a:t>
            </a:r>
            <a:r>
              <a:rPr lang="en-GB" sz="2800" dirty="0">
                <a:solidFill>
                  <a:srgbClr val="003341"/>
                </a:solidFill>
                <a:latin typeface="Metropolis Light"/>
              </a:rPr>
              <a:t> associated with an increased risk of aminoglycoside-induced hearing loss, unless the high risk of permanent hearing loss is outweighed by the severity of infection and safe or effective alternative therapies are not available.”</a:t>
            </a:r>
            <a:r>
              <a:rPr lang="en-GB" sz="2800" baseline="30000" dirty="0">
                <a:solidFill>
                  <a:srgbClr val="003341"/>
                </a:solidFill>
                <a:latin typeface="Metropolis Light"/>
              </a:rPr>
              <a:t>7</a:t>
            </a:r>
            <a:endParaRPr lang="en-US" sz="2800" baseline="30000" dirty="0">
              <a:latin typeface="Metropolis Light"/>
            </a:endParaRPr>
          </a:p>
        </p:txBody>
      </p:sp>
      <p:pic>
        <p:nvPicPr>
          <p:cNvPr id="6" name="Graphic 5" descr="Open quotation mark with solid fill">
            <a:extLst>
              <a:ext uri="{FF2B5EF4-FFF2-40B4-BE49-F238E27FC236}">
                <a16:creationId xmlns:a16="http://schemas.microsoft.com/office/drawing/2014/main" id="{A2C71D76-D975-408E-6DE6-6356B46CDF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2175" y="2192461"/>
            <a:ext cx="720000" cy="720000"/>
          </a:xfrm>
          <a:prstGeom prst="rect">
            <a:avLst/>
          </a:prstGeom>
        </p:spPr>
      </p:pic>
      <p:sp>
        <p:nvSpPr>
          <p:cNvPr id="8" name="TextBox 7">
            <a:extLst>
              <a:ext uri="{FF2B5EF4-FFF2-40B4-BE49-F238E27FC236}">
                <a16:creationId xmlns:a16="http://schemas.microsoft.com/office/drawing/2014/main" id="{A535E775-84B3-E265-99E0-556189852D4C}"/>
              </a:ext>
            </a:extLst>
          </p:cNvPr>
          <p:cNvSpPr txBox="1"/>
          <p:nvPr/>
        </p:nvSpPr>
        <p:spPr>
          <a:xfrm>
            <a:off x="317170" y="1586207"/>
            <a:ext cx="9119999" cy="307777"/>
          </a:xfrm>
          <a:prstGeom prst="rect">
            <a:avLst/>
          </a:prstGeom>
          <a:noFill/>
        </p:spPr>
        <p:txBody>
          <a:bodyPr wrap="square" lIns="0" tIns="0" rIns="0" bIns="0" rtlCol="0" anchor="t">
            <a:spAutoFit/>
          </a:bodyPr>
          <a:lstStyle/>
          <a:p>
            <a:r>
              <a:rPr lang="en-GB" sz="2000" b="1" dirty="0">
                <a:solidFill>
                  <a:srgbClr val="8597A3"/>
                </a:solidFill>
                <a:latin typeface="Montserrat" panose="00000500000000000000" pitchFamily="2" charset="0"/>
              </a:rPr>
              <a:t>Clinical Pharmacogenetics Implementation Consortium</a:t>
            </a:r>
          </a:p>
        </p:txBody>
      </p:sp>
      <p:sp>
        <p:nvSpPr>
          <p:cNvPr id="10" name="TextBox 9">
            <a:extLst>
              <a:ext uri="{FF2B5EF4-FFF2-40B4-BE49-F238E27FC236}">
                <a16:creationId xmlns:a16="http://schemas.microsoft.com/office/drawing/2014/main" id="{9AF1F1C9-C757-3988-998A-B599907B73ED}"/>
              </a:ext>
            </a:extLst>
          </p:cNvPr>
          <p:cNvSpPr txBox="1"/>
          <p:nvPr/>
        </p:nvSpPr>
        <p:spPr>
          <a:xfrm>
            <a:off x="384290" y="211876"/>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GUIDANCE</a:t>
            </a:r>
          </a:p>
        </p:txBody>
      </p:sp>
      <p:pic>
        <p:nvPicPr>
          <p:cNvPr id="5" name="Picture 4" descr="A close up of a logo&#10;&#10;Description automatically generated">
            <a:extLst>
              <a:ext uri="{FF2B5EF4-FFF2-40B4-BE49-F238E27FC236}">
                <a16:creationId xmlns:a16="http://schemas.microsoft.com/office/drawing/2014/main" id="{AB794447-94E3-2D51-E93B-83A2A45C6B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4291" y="723929"/>
            <a:ext cx="1371600" cy="672084"/>
          </a:xfrm>
          <a:prstGeom prst="rect">
            <a:avLst/>
          </a:prstGeom>
        </p:spPr>
      </p:pic>
    </p:spTree>
    <p:extLst>
      <p:ext uri="{BB962C8B-B14F-4D97-AF65-F5344CB8AC3E}">
        <p14:creationId xmlns:p14="http://schemas.microsoft.com/office/powerpoint/2010/main" val="3785843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16AD-AF26-EFE5-C8B4-6E5BC5459B76}"/>
              </a:ext>
            </a:extLst>
          </p:cNvPr>
          <p:cNvSpPr txBox="1"/>
          <p:nvPr/>
        </p:nvSpPr>
        <p:spPr>
          <a:xfrm>
            <a:off x="322319" y="698344"/>
            <a:ext cx="8995460" cy="660822"/>
          </a:xfrm>
          <a:prstGeom prst="rect">
            <a:avLst/>
          </a:prstGeom>
          <a:noFill/>
        </p:spPr>
        <p:txBody>
          <a:bodyPr wrap="square" lIns="0" tIns="0" rIns="0" bIns="0" rtlCol="0">
            <a:spAutoFit/>
          </a:bodyPr>
          <a:lstStyle/>
          <a:p>
            <a:pPr defTabSz="1219140">
              <a:lnSpc>
                <a:spcPct val="150000"/>
              </a:lnSpc>
              <a:defRPr/>
            </a:pPr>
            <a:r>
              <a:rPr lang="en-US" sz="3200" b="1">
                <a:solidFill>
                  <a:srgbClr val="003341"/>
                </a:solidFill>
                <a:latin typeface="Montserrat" pitchFamily="2" charset="77"/>
              </a:rPr>
              <a:t>Our Network</a:t>
            </a:r>
            <a:endParaRPr lang="en-US" sz="3200">
              <a:solidFill>
                <a:srgbClr val="003341"/>
              </a:solidFill>
              <a:latin typeface="Metropolis Medium" pitchFamily="2" charset="77"/>
            </a:endParaRPr>
          </a:p>
        </p:txBody>
      </p:sp>
      <p:pic>
        <p:nvPicPr>
          <p:cNvPr id="15" name="Picture 14" descr="A colorful dots and lines on a black background&#10;&#10;Description automatically generated">
            <a:extLst>
              <a:ext uri="{FF2B5EF4-FFF2-40B4-BE49-F238E27FC236}">
                <a16:creationId xmlns:a16="http://schemas.microsoft.com/office/drawing/2014/main" id="{D0770591-AB5A-AFFE-16A4-5314AF426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698"/>
          <a:stretch/>
        </p:blipFill>
        <p:spPr>
          <a:xfrm flipH="1">
            <a:off x="2510269" y="3308205"/>
            <a:ext cx="7301968" cy="3001593"/>
          </a:xfrm>
          <a:prstGeom prst="rect">
            <a:avLst/>
          </a:prstGeom>
        </p:spPr>
      </p:pic>
      <p:sp>
        <p:nvSpPr>
          <p:cNvPr id="16" name="TextBox 15">
            <a:extLst>
              <a:ext uri="{FF2B5EF4-FFF2-40B4-BE49-F238E27FC236}">
                <a16:creationId xmlns:a16="http://schemas.microsoft.com/office/drawing/2014/main" id="{9CE10422-2280-6ACE-631C-C07D462E298F}"/>
              </a:ext>
            </a:extLst>
          </p:cNvPr>
          <p:cNvSpPr txBox="1"/>
          <p:nvPr/>
        </p:nvSpPr>
        <p:spPr>
          <a:xfrm>
            <a:off x="4136029" y="5281565"/>
            <a:ext cx="3944161" cy="584775"/>
          </a:xfrm>
          <a:prstGeom prst="rect">
            <a:avLst/>
          </a:prstGeom>
          <a:noFill/>
        </p:spPr>
        <p:txBody>
          <a:bodyPr wrap="square" rtlCol="0">
            <a:spAutoFit/>
          </a:bodyPr>
          <a:lstStyle/>
          <a:p>
            <a:pPr algn="ctr" defTabSz="1219140">
              <a:defRPr/>
            </a:pPr>
            <a:endParaRPr lang="en-GB" sz="3200" b="1">
              <a:solidFill>
                <a:srgbClr val="FFFFFF"/>
              </a:solidFill>
              <a:latin typeface="Montserrat" panose="00000500000000000000" pitchFamily="2" charset="0"/>
            </a:endParaRPr>
          </a:p>
        </p:txBody>
      </p:sp>
      <p:grpSp>
        <p:nvGrpSpPr>
          <p:cNvPr id="17" name="Group 16">
            <a:extLst>
              <a:ext uri="{FF2B5EF4-FFF2-40B4-BE49-F238E27FC236}">
                <a16:creationId xmlns:a16="http://schemas.microsoft.com/office/drawing/2014/main" id="{3E827C53-00D6-F9B9-D3D6-33E84E36902F}"/>
              </a:ext>
            </a:extLst>
          </p:cNvPr>
          <p:cNvGrpSpPr/>
          <p:nvPr/>
        </p:nvGrpSpPr>
        <p:grpSpPr>
          <a:xfrm>
            <a:off x="583528" y="4527618"/>
            <a:ext cx="1996296" cy="1605308"/>
            <a:chOff x="451677" y="4351421"/>
            <a:chExt cx="1626656" cy="1594125"/>
          </a:xfrm>
        </p:grpSpPr>
        <p:sp>
          <p:nvSpPr>
            <p:cNvPr id="33" name="Rectangle: Rounded Corners 32">
              <a:extLst>
                <a:ext uri="{FF2B5EF4-FFF2-40B4-BE49-F238E27FC236}">
                  <a16:creationId xmlns:a16="http://schemas.microsoft.com/office/drawing/2014/main" id="{367EB287-946E-5B2B-413C-8F762A7D9B8A}"/>
                </a:ext>
              </a:extLst>
            </p:cNvPr>
            <p:cNvSpPr/>
            <p:nvPr/>
          </p:nvSpPr>
          <p:spPr>
            <a:xfrm>
              <a:off x="451677" y="4351421"/>
              <a:ext cx="1626656" cy="1594125"/>
            </a:xfrm>
            <a:prstGeom prst="roundRect">
              <a:avLst/>
            </a:prstGeom>
            <a:solidFill>
              <a:srgbClr val="475C6D"/>
            </a:solidFill>
            <a:ln w="12700" cap="flat" cmpd="sng" algn="ctr">
              <a:noFill/>
              <a:prstDash val="solid"/>
              <a:miter lim="800000"/>
            </a:ln>
            <a:effectLst/>
          </p:spPr>
          <p:txBody>
            <a:bodyPr rtlCol="0" anchor="ctr"/>
            <a:lstStyle/>
            <a:p>
              <a:pPr algn="ctr" defTabSz="1219140">
                <a:defRPr/>
              </a:pPr>
              <a:endParaRPr lang="en-GB" sz="3200" kern="0">
                <a:solidFill>
                  <a:prstClr val="white"/>
                </a:solidFill>
                <a:latin typeface="Verdana"/>
              </a:endParaRPr>
            </a:p>
          </p:txBody>
        </p:sp>
        <p:sp>
          <p:nvSpPr>
            <p:cNvPr id="34" name="TextBox 33">
              <a:extLst>
                <a:ext uri="{FF2B5EF4-FFF2-40B4-BE49-F238E27FC236}">
                  <a16:creationId xmlns:a16="http://schemas.microsoft.com/office/drawing/2014/main" id="{85272CF1-97D5-A35A-F759-1A77FE4FF34A}"/>
                </a:ext>
              </a:extLst>
            </p:cNvPr>
            <p:cNvSpPr txBox="1"/>
            <p:nvPr/>
          </p:nvSpPr>
          <p:spPr>
            <a:xfrm>
              <a:off x="462659" y="4540038"/>
              <a:ext cx="1613561" cy="1230807"/>
            </a:xfrm>
            <a:prstGeom prst="rect">
              <a:avLst/>
            </a:prstGeom>
            <a:noFill/>
          </p:spPr>
          <p:txBody>
            <a:bodyPr wrap="square" lIns="121920" tIns="60960" rIns="121920" bIns="60960" rtlCol="0" anchor="t">
              <a:spAutoFit/>
            </a:bodyPr>
            <a:lstStyle/>
            <a:p>
              <a:pPr algn="ctr" defTabSz="1219140">
                <a:defRPr/>
              </a:pPr>
              <a:r>
                <a:rPr lang="en-GB" sz="1451" b="1">
                  <a:solidFill>
                    <a:srgbClr val="FFFFFF"/>
                  </a:solidFill>
                  <a:latin typeface="Montserrat"/>
                </a:rPr>
                <a:t>Academic Partnerships</a:t>
              </a:r>
              <a:endParaRPr lang="en-GB" sz="1451">
                <a:solidFill>
                  <a:srgbClr val="FFFFFF"/>
                </a:solidFill>
                <a:latin typeface="Montserrat"/>
              </a:endParaRPr>
            </a:p>
            <a:p>
              <a:pPr algn="ctr" defTabSz="1219140">
                <a:defRPr/>
              </a:pPr>
              <a:endParaRPr lang="en-GB" sz="1451" b="1">
                <a:solidFill>
                  <a:srgbClr val="FFFFFF"/>
                </a:solidFill>
                <a:latin typeface="Montserrat"/>
              </a:endParaRPr>
            </a:p>
            <a:p>
              <a:pPr algn="ctr" defTabSz="1219140">
                <a:defRPr/>
              </a:pPr>
              <a:r>
                <a:rPr lang="en-GB" sz="1451">
                  <a:solidFill>
                    <a:srgbClr val="FFFFFF"/>
                  </a:solidFill>
                  <a:latin typeface="Montserrat"/>
                </a:rPr>
                <a:t>University of Manchester</a:t>
              </a:r>
            </a:p>
          </p:txBody>
        </p:sp>
      </p:grpSp>
      <p:grpSp>
        <p:nvGrpSpPr>
          <p:cNvPr id="18" name="Group 17">
            <a:extLst>
              <a:ext uri="{FF2B5EF4-FFF2-40B4-BE49-F238E27FC236}">
                <a16:creationId xmlns:a16="http://schemas.microsoft.com/office/drawing/2014/main" id="{8C3470D8-A4F2-A43F-1CFD-9DDBC5F3306A}"/>
              </a:ext>
            </a:extLst>
          </p:cNvPr>
          <p:cNvGrpSpPr/>
          <p:nvPr/>
        </p:nvGrpSpPr>
        <p:grpSpPr>
          <a:xfrm>
            <a:off x="1476639" y="2667244"/>
            <a:ext cx="1996296" cy="1627133"/>
            <a:chOff x="1179108" y="2414963"/>
            <a:chExt cx="1626656" cy="1615797"/>
          </a:xfrm>
        </p:grpSpPr>
        <p:sp>
          <p:nvSpPr>
            <p:cNvPr id="31" name="Rectangle: Rounded Corners 30">
              <a:extLst>
                <a:ext uri="{FF2B5EF4-FFF2-40B4-BE49-F238E27FC236}">
                  <a16:creationId xmlns:a16="http://schemas.microsoft.com/office/drawing/2014/main" id="{DA7E72CB-0B44-8E82-08B0-B6730CF193EB}"/>
                </a:ext>
              </a:extLst>
            </p:cNvPr>
            <p:cNvSpPr/>
            <p:nvPr/>
          </p:nvSpPr>
          <p:spPr>
            <a:xfrm>
              <a:off x="1184531" y="2414963"/>
              <a:ext cx="1615821" cy="1615797"/>
            </a:xfrm>
            <a:prstGeom prst="roundRect">
              <a:avLst/>
            </a:prstGeom>
            <a:solidFill>
              <a:srgbClr val="8597A3"/>
            </a:solidFill>
            <a:ln w="12700" cap="flat" cmpd="sng" algn="ctr">
              <a:noFill/>
              <a:prstDash val="solid"/>
              <a:miter lim="800000"/>
            </a:ln>
            <a:effectLst/>
          </p:spPr>
          <p:txBody>
            <a:bodyPr rtlCol="0" anchor="ctr"/>
            <a:lstStyle/>
            <a:p>
              <a:pPr algn="ctr" defTabSz="1219140">
                <a:defRPr/>
              </a:pPr>
              <a:endParaRPr lang="en-GB" sz="3200" kern="0">
                <a:solidFill>
                  <a:prstClr val="white"/>
                </a:solidFill>
                <a:latin typeface="Verdana"/>
              </a:endParaRPr>
            </a:p>
          </p:txBody>
        </p:sp>
        <p:sp>
          <p:nvSpPr>
            <p:cNvPr id="32" name="TextBox 31">
              <a:extLst>
                <a:ext uri="{FF2B5EF4-FFF2-40B4-BE49-F238E27FC236}">
                  <a16:creationId xmlns:a16="http://schemas.microsoft.com/office/drawing/2014/main" id="{F351DCDF-7A88-D101-DEC9-6E5949F2331B}"/>
                </a:ext>
              </a:extLst>
            </p:cNvPr>
            <p:cNvSpPr txBox="1"/>
            <p:nvPr/>
          </p:nvSpPr>
          <p:spPr>
            <a:xfrm>
              <a:off x="1179108" y="2638765"/>
              <a:ext cx="1626656" cy="1230807"/>
            </a:xfrm>
            <a:prstGeom prst="rect">
              <a:avLst/>
            </a:prstGeom>
            <a:noFill/>
          </p:spPr>
          <p:txBody>
            <a:bodyPr wrap="square" lIns="121920" tIns="60960" rIns="121920" bIns="60960" rtlCol="0" anchor="t">
              <a:spAutoFit/>
            </a:bodyPr>
            <a:lstStyle/>
            <a:p>
              <a:pPr algn="ctr" defTabSz="1219140">
                <a:defRPr/>
              </a:pPr>
              <a:r>
                <a:rPr lang="en-GB" sz="1451" b="1">
                  <a:solidFill>
                    <a:srgbClr val="FFFFFF"/>
                  </a:solidFill>
                  <a:latin typeface="Montserrat"/>
                </a:rPr>
                <a:t>NHS Partnerships</a:t>
              </a:r>
              <a:endParaRPr lang="en-GB" sz="1600">
                <a:solidFill>
                  <a:srgbClr val="FFFFFF"/>
                </a:solidFill>
                <a:latin typeface="Montserrat"/>
              </a:endParaRPr>
            </a:p>
            <a:p>
              <a:pPr algn="ctr" defTabSz="1219140">
                <a:defRPr/>
              </a:pPr>
              <a:endParaRPr lang="en-GB" sz="1451" b="1">
                <a:solidFill>
                  <a:srgbClr val="FFFFFF"/>
                </a:solidFill>
                <a:latin typeface="Montserrat"/>
              </a:endParaRPr>
            </a:p>
            <a:p>
              <a:pPr algn="ctr" defTabSz="1219140">
                <a:defRPr/>
              </a:pPr>
              <a:r>
                <a:rPr lang="en-GB" sz="1451">
                  <a:solidFill>
                    <a:srgbClr val="FFFFFF"/>
                  </a:solidFill>
                  <a:latin typeface="Montserrat"/>
                </a:rPr>
                <a:t>Manchester Foundation Trust</a:t>
              </a:r>
            </a:p>
            <a:p>
              <a:pPr algn="ctr" defTabSz="1219140">
                <a:defRPr/>
              </a:pPr>
              <a:r>
                <a:rPr lang="en-GB" sz="1451">
                  <a:solidFill>
                    <a:srgbClr val="FFFFFF"/>
                  </a:solidFill>
                  <a:latin typeface="Montserrat"/>
                </a:rPr>
                <a:t>NHS Scotland</a:t>
              </a:r>
              <a:endParaRPr lang="en-GB" sz="1600">
                <a:solidFill>
                  <a:srgbClr val="FFFFFF"/>
                </a:solidFill>
                <a:latin typeface="Montserrat"/>
              </a:endParaRPr>
            </a:p>
          </p:txBody>
        </p:sp>
      </p:grpSp>
      <p:grpSp>
        <p:nvGrpSpPr>
          <p:cNvPr id="19" name="Group 18">
            <a:extLst>
              <a:ext uri="{FF2B5EF4-FFF2-40B4-BE49-F238E27FC236}">
                <a16:creationId xmlns:a16="http://schemas.microsoft.com/office/drawing/2014/main" id="{4EA48EB5-40AD-C6A3-A983-07076F2CD346}"/>
              </a:ext>
            </a:extLst>
          </p:cNvPr>
          <p:cNvGrpSpPr/>
          <p:nvPr/>
        </p:nvGrpSpPr>
        <p:grpSpPr>
          <a:xfrm>
            <a:off x="3830666" y="1719870"/>
            <a:ext cx="1982759" cy="1710028"/>
            <a:chOff x="3125735" y="1441697"/>
            <a:chExt cx="1615625" cy="1698113"/>
          </a:xfrm>
        </p:grpSpPr>
        <p:sp>
          <p:nvSpPr>
            <p:cNvPr id="29" name="Rectangle: Rounded Corners 28">
              <a:extLst>
                <a:ext uri="{FF2B5EF4-FFF2-40B4-BE49-F238E27FC236}">
                  <a16:creationId xmlns:a16="http://schemas.microsoft.com/office/drawing/2014/main" id="{40BA8A6A-083F-46A3-9624-58269E0C7F3E}"/>
                </a:ext>
              </a:extLst>
            </p:cNvPr>
            <p:cNvSpPr/>
            <p:nvPr/>
          </p:nvSpPr>
          <p:spPr>
            <a:xfrm>
              <a:off x="3125735" y="1441697"/>
              <a:ext cx="1604987" cy="1669974"/>
            </a:xfrm>
            <a:prstGeom prst="roundRect">
              <a:avLst/>
            </a:prstGeom>
            <a:solidFill>
              <a:srgbClr val="009FE3"/>
            </a:solidFill>
            <a:ln w="12700" cap="flat" cmpd="sng" algn="ctr">
              <a:noFill/>
              <a:prstDash val="solid"/>
              <a:miter lim="800000"/>
            </a:ln>
            <a:effectLst/>
          </p:spPr>
          <p:txBody>
            <a:bodyPr rtlCol="0" anchor="ctr"/>
            <a:lstStyle/>
            <a:p>
              <a:pPr algn="ctr" defTabSz="1219140">
                <a:defRPr/>
              </a:pPr>
              <a:endParaRPr lang="en-GB" sz="3200" kern="0">
                <a:solidFill>
                  <a:prstClr val="white"/>
                </a:solidFill>
                <a:latin typeface="Verdana"/>
              </a:endParaRPr>
            </a:p>
          </p:txBody>
        </p:sp>
        <p:sp>
          <p:nvSpPr>
            <p:cNvPr id="30" name="TextBox 29">
              <a:extLst>
                <a:ext uri="{FF2B5EF4-FFF2-40B4-BE49-F238E27FC236}">
                  <a16:creationId xmlns:a16="http://schemas.microsoft.com/office/drawing/2014/main" id="{5E3AC22D-666E-4221-DB13-79934AE5B1F2}"/>
                </a:ext>
              </a:extLst>
            </p:cNvPr>
            <p:cNvSpPr txBox="1"/>
            <p:nvPr/>
          </p:nvSpPr>
          <p:spPr>
            <a:xfrm>
              <a:off x="3136374" y="1465583"/>
              <a:ext cx="1604986" cy="1674227"/>
            </a:xfrm>
            <a:prstGeom prst="rect">
              <a:avLst/>
            </a:prstGeom>
            <a:noFill/>
          </p:spPr>
          <p:txBody>
            <a:bodyPr wrap="square" lIns="121920" tIns="60960" rIns="121920" bIns="60960" rtlCol="0" anchor="t">
              <a:spAutoFit/>
            </a:bodyPr>
            <a:lstStyle/>
            <a:p>
              <a:pPr algn="ctr" defTabSz="1219140">
                <a:defRPr/>
              </a:pPr>
              <a:r>
                <a:rPr lang="en-GB" sz="1451" b="1">
                  <a:solidFill>
                    <a:srgbClr val="FFFFFF"/>
                  </a:solidFill>
                  <a:latin typeface="Montserrat"/>
                </a:rPr>
                <a:t>Health innovation Networks</a:t>
              </a:r>
            </a:p>
            <a:p>
              <a:pPr algn="ctr" defTabSz="1219140">
                <a:defRPr/>
              </a:pPr>
              <a:endParaRPr lang="en-GB" sz="1451" b="1">
                <a:solidFill>
                  <a:srgbClr val="FFFFFF"/>
                </a:solidFill>
                <a:latin typeface="Montserrat" panose="00000500000000000000" pitchFamily="2" charset="0"/>
              </a:endParaRPr>
            </a:p>
            <a:p>
              <a:pPr algn="ctr" defTabSz="1219140">
                <a:defRPr/>
              </a:pPr>
              <a:r>
                <a:rPr lang="en-GB" sz="1451">
                  <a:solidFill>
                    <a:srgbClr val="FFFFFF"/>
                  </a:solidFill>
                  <a:latin typeface="Montserrat"/>
                </a:rPr>
                <a:t>Manchester</a:t>
              </a:r>
            </a:p>
            <a:p>
              <a:pPr algn="ctr" defTabSz="1219140">
                <a:defRPr/>
              </a:pPr>
              <a:r>
                <a:rPr lang="en-GB" sz="1451">
                  <a:solidFill>
                    <a:srgbClr val="FFFFFF"/>
                  </a:solidFill>
                  <a:latin typeface="Montserrat"/>
                </a:rPr>
                <a:t>SHTG </a:t>
              </a:r>
            </a:p>
            <a:p>
              <a:pPr algn="ctr" defTabSz="1219140">
                <a:defRPr/>
              </a:pPr>
              <a:r>
                <a:rPr lang="en-GB" sz="1451">
                  <a:solidFill>
                    <a:srgbClr val="FFFFFF"/>
                  </a:solidFill>
                  <a:latin typeface="Montserrat"/>
                </a:rPr>
                <a:t>ANIA</a:t>
              </a:r>
              <a:endParaRPr lang="en-GB" sz="1451">
                <a:solidFill>
                  <a:srgbClr val="FFFFFF"/>
                </a:solidFill>
                <a:latin typeface="Montserrat" panose="00000500000000000000" pitchFamily="2" charset="0"/>
              </a:endParaRPr>
            </a:p>
          </p:txBody>
        </p:sp>
      </p:grpSp>
      <p:grpSp>
        <p:nvGrpSpPr>
          <p:cNvPr id="20" name="Group 19">
            <a:extLst>
              <a:ext uri="{FF2B5EF4-FFF2-40B4-BE49-F238E27FC236}">
                <a16:creationId xmlns:a16="http://schemas.microsoft.com/office/drawing/2014/main" id="{94646DA0-F122-C13E-3D26-A642BAA2D31B}"/>
              </a:ext>
            </a:extLst>
          </p:cNvPr>
          <p:cNvGrpSpPr/>
          <p:nvPr/>
        </p:nvGrpSpPr>
        <p:grpSpPr>
          <a:xfrm>
            <a:off x="6486326" y="1728571"/>
            <a:ext cx="2032167" cy="1670779"/>
            <a:chOff x="5232722" y="1441696"/>
            <a:chExt cx="1655884" cy="1659138"/>
          </a:xfrm>
        </p:grpSpPr>
        <p:sp>
          <p:nvSpPr>
            <p:cNvPr id="27" name="Rectangle: Rounded Corners 26">
              <a:extLst>
                <a:ext uri="{FF2B5EF4-FFF2-40B4-BE49-F238E27FC236}">
                  <a16:creationId xmlns:a16="http://schemas.microsoft.com/office/drawing/2014/main" id="{2677426A-507D-A1E0-40DE-E146D82C9F53}"/>
                </a:ext>
              </a:extLst>
            </p:cNvPr>
            <p:cNvSpPr/>
            <p:nvPr/>
          </p:nvSpPr>
          <p:spPr>
            <a:xfrm>
              <a:off x="5251117" y="1441696"/>
              <a:ext cx="1637489" cy="1659138"/>
            </a:xfrm>
            <a:prstGeom prst="roundRect">
              <a:avLst/>
            </a:prstGeom>
            <a:solidFill>
              <a:srgbClr val="009BA4"/>
            </a:solidFill>
            <a:ln w="12700" cap="flat" cmpd="sng" algn="ctr">
              <a:noFill/>
              <a:prstDash val="solid"/>
              <a:miter lim="800000"/>
            </a:ln>
            <a:effectLst/>
          </p:spPr>
          <p:txBody>
            <a:bodyPr rtlCol="0" anchor="ctr"/>
            <a:lstStyle/>
            <a:p>
              <a:pPr algn="ctr" defTabSz="1219140">
                <a:defRPr/>
              </a:pPr>
              <a:endParaRPr lang="en-GB" sz="3200" kern="0">
                <a:solidFill>
                  <a:prstClr val="white"/>
                </a:solidFill>
                <a:latin typeface="Verdana"/>
              </a:endParaRPr>
            </a:p>
          </p:txBody>
        </p:sp>
        <p:sp>
          <p:nvSpPr>
            <p:cNvPr id="28" name="TextBox 27">
              <a:extLst>
                <a:ext uri="{FF2B5EF4-FFF2-40B4-BE49-F238E27FC236}">
                  <a16:creationId xmlns:a16="http://schemas.microsoft.com/office/drawing/2014/main" id="{98EEE16A-5823-310E-C5AC-42729FFF821E}"/>
                </a:ext>
              </a:extLst>
            </p:cNvPr>
            <p:cNvSpPr txBox="1"/>
            <p:nvPr/>
          </p:nvSpPr>
          <p:spPr>
            <a:xfrm>
              <a:off x="5232722" y="1712248"/>
              <a:ext cx="1637490" cy="1009096"/>
            </a:xfrm>
            <a:prstGeom prst="rect">
              <a:avLst/>
            </a:prstGeom>
            <a:noFill/>
          </p:spPr>
          <p:txBody>
            <a:bodyPr wrap="square" lIns="121920" tIns="60960" rIns="121920" bIns="60960" rtlCol="0" anchor="t">
              <a:spAutoFit/>
            </a:bodyPr>
            <a:lstStyle/>
            <a:p>
              <a:pPr algn="ctr" defTabSz="1219140">
                <a:defRPr/>
              </a:pPr>
              <a:r>
                <a:rPr lang="en-GB" sz="1451" b="1">
                  <a:solidFill>
                    <a:srgbClr val="FFFFFF"/>
                  </a:solidFill>
                  <a:latin typeface="Montserrat"/>
                </a:rPr>
                <a:t>NICE</a:t>
              </a:r>
            </a:p>
            <a:p>
              <a:pPr algn="ctr" defTabSz="1219140">
                <a:defRPr/>
              </a:pPr>
              <a:r>
                <a:rPr lang="en-GB" sz="1451" b="1">
                  <a:solidFill>
                    <a:srgbClr val="FFFFFF"/>
                  </a:solidFill>
                  <a:latin typeface="Montserrat"/>
                </a:rPr>
                <a:t>NIHR</a:t>
              </a:r>
            </a:p>
            <a:p>
              <a:pPr algn="ctr" defTabSz="1219140">
                <a:defRPr/>
              </a:pPr>
              <a:r>
                <a:rPr lang="en-GB" sz="1451" b="1">
                  <a:solidFill>
                    <a:srgbClr val="FFFFFF"/>
                  </a:solidFill>
                  <a:latin typeface="Montserrat"/>
                </a:rPr>
                <a:t>OLS</a:t>
              </a:r>
            </a:p>
            <a:p>
              <a:pPr algn="ctr" defTabSz="1219140">
                <a:defRPr/>
              </a:pPr>
              <a:r>
                <a:rPr lang="en-GB" sz="1451" b="1">
                  <a:solidFill>
                    <a:srgbClr val="FFFFFF"/>
                  </a:solidFill>
                  <a:latin typeface="Montserrat"/>
                </a:rPr>
                <a:t>BIVDA </a:t>
              </a:r>
              <a:endParaRPr lang="en-GB" sz="1451">
                <a:solidFill>
                  <a:srgbClr val="FFFFFF"/>
                </a:solidFill>
                <a:latin typeface="Montserrat"/>
              </a:endParaRPr>
            </a:p>
          </p:txBody>
        </p:sp>
      </p:grpSp>
      <p:grpSp>
        <p:nvGrpSpPr>
          <p:cNvPr id="21" name="Group 20">
            <a:extLst>
              <a:ext uri="{FF2B5EF4-FFF2-40B4-BE49-F238E27FC236}">
                <a16:creationId xmlns:a16="http://schemas.microsoft.com/office/drawing/2014/main" id="{81311EFE-0A9E-58CF-5211-0BBAD55BE2C3}"/>
              </a:ext>
            </a:extLst>
          </p:cNvPr>
          <p:cNvGrpSpPr/>
          <p:nvPr/>
        </p:nvGrpSpPr>
        <p:grpSpPr>
          <a:xfrm>
            <a:off x="8876224" y="2707407"/>
            <a:ext cx="2209029" cy="1583486"/>
            <a:chOff x="7208576" y="2414123"/>
            <a:chExt cx="1799999" cy="1572455"/>
          </a:xfrm>
        </p:grpSpPr>
        <p:sp>
          <p:nvSpPr>
            <p:cNvPr id="25" name="Rectangle: Rounded Corners 24">
              <a:extLst>
                <a:ext uri="{FF2B5EF4-FFF2-40B4-BE49-F238E27FC236}">
                  <a16:creationId xmlns:a16="http://schemas.microsoft.com/office/drawing/2014/main" id="{58958AE1-7926-D45E-6489-3DA5D7C3BD00}"/>
                </a:ext>
              </a:extLst>
            </p:cNvPr>
            <p:cNvSpPr/>
            <p:nvPr/>
          </p:nvSpPr>
          <p:spPr>
            <a:xfrm>
              <a:off x="7289831" y="2414123"/>
              <a:ext cx="1637490" cy="1572455"/>
            </a:xfrm>
            <a:prstGeom prst="roundRect">
              <a:avLst/>
            </a:prstGeom>
            <a:solidFill>
              <a:srgbClr val="87CDD5"/>
            </a:solidFill>
            <a:ln w="12700" cap="flat" cmpd="sng" algn="ctr">
              <a:noFill/>
              <a:prstDash val="solid"/>
              <a:miter lim="800000"/>
            </a:ln>
            <a:effectLst/>
          </p:spPr>
          <p:txBody>
            <a:bodyPr rtlCol="0" anchor="ctr"/>
            <a:lstStyle/>
            <a:p>
              <a:pPr algn="ctr" defTabSz="1219140">
                <a:defRPr/>
              </a:pPr>
              <a:endParaRPr lang="en-GB" sz="3200" kern="0">
                <a:solidFill>
                  <a:prstClr val="white"/>
                </a:solidFill>
                <a:latin typeface="Verdana"/>
              </a:endParaRPr>
            </a:p>
          </p:txBody>
        </p:sp>
        <p:sp>
          <p:nvSpPr>
            <p:cNvPr id="26" name="TextBox 25">
              <a:extLst>
                <a:ext uri="{FF2B5EF4-FFF2-40B4-BE49-F238E27FC236}">
                  <a16:creationId xmlns:a16="http://schemas.microsoft.com/office/drawing/2014/main" id="{C756F3F0-59A6-6B50-8B45-D85BDE4EF196}"/>
                </a:ext>
              </a:extLst>
            </p:cNvPr>
            <p:cNvSpPr txBox="1"/>
            <p:nvPr/>
          </p:nvSpPr>
          <p:spPr>
            <a:xfrm>
              <a:off x="7208576" y="2531997"/>
              <a:ext cx="1799999" cy="1452518"/>
            </a:xfrm>
            <a:prstGeom prst="rect">
              <a:avLst/>
            </a:prstGeom>
            <a:noFill/>
          </p:spPr>
          <p:txBody>
            <a:bodyPr wrap="square" lIns="121920" tIns="60960" rIns="121920" bIns="60960" rtlCol="0" anchor="t">
              <a:spAutoFit/>
            </a:bodyPr>
            <a:lstStyle/>
            <a:p>
              <a:pPr algn="ctr">
                <a:defRPr/>
              </a:pPr>
              <a:r>
                <a:rPr lang="en-GB" sz="1451" b="1">
                  <a:solidFill>
                    <a:srgbClr val="FFFFFF"/>
                  </a:solidFill>
                  <a:latin typeface="Montserrat"/>
                </a:rPr>
                <a:t>Genomic Laboratory Hubs</a:t>
              </a:r>
            </a:p>
            <a:p>
              <a:pPr algn="ctr">
                <a:defRPr/>
              </a:pPr>
              <a:endParaRPr lang="en-GB" sz="1451" b="1">
                <a:solidFill>
                  <a:srgbClr val="FFFFFF"/>
                </a:solidFill>
                <a:latin typeface="Montserrat"/>
              </a:endParaRPr>
            </a:p>
            <a:p>
              <a:pPr algn="ctr">
                <a:defRPr/>
              </a:pPr>
              <a:r>
                <a:rPr lang="en-GB" sz="1451">
                  <a:solidFill>
                    <a:srgbClr val="FFFFFF"/>
                  </a:solidFill>
                  <a:latin typeface="Montserrat"/>
                </a:rPr>
                <a:t>7 in England</a:t>
              </a:r>
            </a:p>
            <a:p>
              <a:pPr algn="ctr">
                <a:defRPr/>
              </a:pPr>
              <a:r>
                <a:rPr lang="en-GB" sz="1451">
                  <a:solidFill>
                    <a:srgbClr val="FFFFFF"/>
                  </a:solidFill>
                  <a:latin typeface="Montserrat"/>
                </a:rPr>
                <a:t>1 in Wales</a:t>
              </a:r>
            </a:p>
            <a:p>
              <a:pPr algn="ctr">
                <a:defRPr/>
              </a:pPr>
              <a:r>
                <a:rPr lang="en-GB" sz="1451">
                  <a:solidFill>
                    <a:srgbClr val="FFFFFF"/>
                  </a:solidFill>
                  <a:latin typeface="Montserrat"/>
                </a:rPr>
                <a:t>4 in Scotland</a:t>
              </a:r>
              <a:endParaRPr lang="en-GB" sz="1451">
                <a:solidFill>
                  <a:srgbClr val="FFFFFF"/>
                </a:solidFill>
                <a:latin typeface="Montserrat" panose="00000500000000000000" pitchFamily="2" charset="0"/>
              </a:endParaRPr>
            </a:p>
          </p:txBody>
        </p:sp>
      </p:grpSp>
      <p:grpSp>
        <p:nvGrpSpPr>
          <p:cNvPr id="22" name="Group 21">
            <a:extLst>
              <a:ext uri="{FF2B5EF4-FFF2-40B4-BE49-F238E27FC236}">
                <a16:creationId xmlns:a16="http://schemas.microsoft.com/office/drawing/2014/main" id="{89A18893-249D-55FE-193C-38E85596C2F0}"/>
              </a:ext>
            </a:extLst>
          </p:cNvPr>
          <p:cNvGrpSpPr/>
          <p:nvPr/>
        </p:nvGrpSpPr>
        <p:grpSpPr>
          <a:xfrm>
            <a:off x="9745275" y="4500607"/>
            <a:ext cx="2068035" cy="1659867"/>
            <a:chOff x="7888695" y="4308312"/>
            <a:chExt cx="1685111" cy="1648302"/>
          </a:xfrm>
        </p:grpSpPr>
        <p:sp>
          <p:nvSpPr>
            <p:cNvPr id="23" name="Rectangle: Rounded Corners 22">
              <a:extLst>
                <a:ext uri="{FF2B5EF4-FFF2-40B4-BE49-F238E27FC236}">
                  <a16:creationId xmlns:a16="http://schemas.microsoft.com/office/drawing/2014/main" id="{EDC55EEE-4765-00F7-E5DD-62E03A8B5371}"/>
                </a:ext>
              </a:extLst>
            </p:cNvPr>
            <p:cNvSpPr/>
            <p:nvPr/>
          </p:nvSpPr>
          <p:spPr>
            <a:xfrm>
              <a:off x="7892980" y="4308312"/>
              <a:ext cx="1680826" cy="1648302"/>
            </a:xfrm>
            <a:prstGeom prst="roundRect">
              <a:avLst/>
            </a:prstGeom>
            <a:solidFill>
              <a:srgbClr val="003341"/>
            </a:solidFill>
            <a:ln w="12700" cap="flat" cmpd="sng" algn="ctr">
              <a:noFill/>
              <a:prstDash val="solid"/>
              <a:miter lim="800000"/>
            </a:ln>
            <a:effectLst/>
          </p:spPr>
          <p:txBody>
            <a:bodyPr rtlCol="0" anchor="ctr"/>
            <a:lstStyle/>
            <a:p>
              <a:pPr algn="ctr" defTabSz="1219140">
                <a:defRPr/>
              </a:pPr>
              <a:endParaRPr lang="en-GB" sz="3200" kern="0">
                <a:solidFill>
                  <a:prstClr val="white"/>
                </a:solidFill>
                <a:latin typeface="Verdana"/>
              </a:endParaRPr>
            </a:p>
          </p:txBody>
        </p:sp>
        <p:sp>
          <p:nvSpPr>
            <p:cNvPr id="24" name="TextBox 23">
              <a:extLst>
                <a:ext uri="{FF2B5EF4-FFF2-40B4-BE49-F238E27FC236}">
                  <a16:creationId xmlns:a16="http://schemas.microsoft.com/office/drawing/2014/main" id="{EBA50D12-394E-8145-5282-F8D8BD135F60}"/>
                </a:ext>
              </a:extLst>
            </p:cNvPr>
            <p:cNvSpPr txBox="1"/>
            <p:nvPr/>
          </p:nvSpPr>
          <p:spPr>
            <a:xfrm>
              <a:off x="7888695" y="4492181"/>
              <a:ext cx="1680826" cy="1009096"/>
            </a:xfrm>
            <a:prstGeom prst="rect">
              <a:avLst/>
            </a:prstGeom>
            <a:noFill/>
          </p:spPr>
          <p:txBody>
            <a:bodyPr wrap="square" lIns="121920" tIns="60960" rIns="121920" bIns="60960" rtlCol="0" anchor="t">
              <a:spAutoFit/>
            </a:bodyPr>
            <a:lstStyle/>
            <a:p>
              <a:pPr algn="ctr" defTabSz="1219140">
                <a:defRPr/>
              </a:pPr>
              <a:r>
                <a:rPr lang="en-GB" sz="1451" b="1">
                  <a:solidFill>
                    <a:srgbClr val="FFFFFF"/>
                  </a:solidFill>
                  <a:latin typeface="Montserrat"/>
                </a:rPr>
                <a:t>POCT </a:t>
              </a:r>
            </a:p>
            <a:p>
              <a:pPr algn="ctr" defTabSz="1219140">
                <a:defRPr/>
              </a:pPr>
              <a:r>
                <a:rPr lang="en-GB" sz="1451" b="1">
                  <a:solidFill>
                    <a:srgbClr val="FFFFFF"/>
                  </a:solidFill>
                  <a:latin typeface="Montserrat"/>
                </a:rPr>
                <a:t>Innovators</a:t>
              </a:r>
            </a:p>
            <a:p>
              <a:pPr algn="ctr" defTabSz="1219140">
                <a:defRPr/>
              </a:pPr>
              <a:endParaRPr lang="en-GB" sz="1451" b="1">
                <a:solidFill>
                  <a:srgbClr val="FFFFFF"/>
                </a:solidFill>
                <a:latin typeface="Montserrat"/>
              </a:endParaRPr>
            </a:p>
            <a:p>
              <a:pPr algn="ctr" defTabSz="1219140">
                <a:defRPr/>
              </a:pPr>
              <a:r>
                <a:rPr lang="en-GB" sz="1451" b="1">
                  <a:solidFill>
                    <a:srgbClr val="FFFFFF"/>
                  </a:solidFill>
                  <a:latin typeface="Montserrat"/>
                </a:rPr>
                <a:t>POCT for Scotland</a:t>
              </a:r>
              <a:endParaRPr lang="en-GB" sz="1451">
                <a:solidFill>
                  <a:srgbClr val="FFFFFF"/>
                </a:solidFill>
                <a:latin typeface="Montserrat"/>
              </a:endParaRPr>
            </a:p>
          </p:txBody>
        </p:sp>
      </p:grpSp>
      <p:sp>
        <p:nvSpPr>
          <p:cNvPr id="9" name="TextBox 8">
            <a:extLst>
              <a:ext uri="{FF2B5EF4-FFF2-40B4-BE49-F238E27FC236}">
                <a16:creationId xmlns:a16="http://schemas.microsoft.com/office/drawing/2014/main" id="{0B02B4C3-5674-5034-C80A-0017C09889FC}"/>
              </a:ext>
            </a:extLst>
          </p:cNvPr>
          <p:cNvSpPr txBox="1"/>
          <p:nvPr/>
        </p:nvSpPr>
        <p:spPr>
          <a:xfrm>
            <a:off x="334352"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ABOUT US</a:t>
            </a:r>
          </a:p>
        </p:txBody>
      </p:sp>
    </p:spTree>
    <p:extLst>
      <p:ext uri="{BB962C8B-B14F-4D97-AF65-F5344CB8AC3E}">
        <p14:creationId xmlns:p14="http://schemas.microsoft.com/office/powerpoint/2010/main" val="408443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384289" y="698535"/>
            <a:ext cx="9316663" cy="1415772"/>
          </a:xfrm>
          <a:prstGeom prst="rect">
            <a:avLst/>
          </a:prstGeom>
          <a:noFill/>
        </p:spPr>
        <p:txBody>
          <a:bodyPr wrap="square" lIns="0" tIns="0" rIns="0" bIns="0" rtlCol="0">
            <a:spAutoFit/>
          </a:bodyPr>
          <a:lstStyle/>
          <a:p>
            <a:pPr defTabSz="1219140">
              <a:lnSpc>
                <a:spcPct val="150000"/>
              </a:lnSpc>
              <a:defRPr/>
            </a:pPr>
            <a:r>
              <a:rPr lang="en-US" sz="3200" b="1" dirty="0">
                <a:solidFill>
                  <a:srgbClr val="003341"/>
                </a:solidFill>
                <a:latin typeface="Montserrat" pitchFamily="2" charset="77"/>
              </a:rPr>
              <a:t>NICE Early Value Assessment</a:t>
            </a:r>
          </a:p>
          <a:p>
            <a:pPr defTabSz="1219140">
              <a:defRPr/>
            </a:pPr>
            <a:r>
              <a:rPr lang="en-US" sz="2200" b="1" dirty="0" err="1"/>
              <a:t>Genedrive</a:t>
            </a:r>
            <a:r>
              <a:rPr lang="en-US" sz="2200" b="1" dirty="0"/>
              <a:t> MT-RNR1 ID Kit for detecting a genetic variant to guide antibiotic use and prevent hearing loss in babies: early value assessment</a:t>
            </a:r>
          </a:p>
        </p:txBody>
      </p:sp>
      <p:sp>
        <p:nvSpPr>
          <p:cNvPr id="4" name="TextBox 3">
            <a:extLst>
              <a:ext uri="{FF2B5EF4-FFF2-40B4-BE49-F238E27FC236}">
                <a16:creationId xmlns:a16="http://schemas.microsoft.com/office/drawing/2014/main" id="{94DFFB2E-5F5C-36E9-7233-DF690F6BBF38}"/>
              </a:ext>
            </a:extLst>
          </p:cNvPr>
          <p:cNvSpPr txBox="1"/>
          <p:nvPr/>
        </p:nvSpPr>
        <p:spPr>
          <a:xfrm>
            <a:off x="364124" y="3827451"/>
            <a:ext cx="9331680" cy="1815882"/>
          </a:xfrm>
          <a:prstGeom prst="rect">
            <a:avLst/>
          </a:prstGeom>
          <a:noFill/>
        </p:spPr>
        <p:txBody>
          <a:bodyPr wrap="square" lIns="91440" tIns="45720" rIns="91440" bIns="45720" anchor="t">
            <a:spAutoFit/>
          </a:bodyPr>
          <a:lstStyle/>
          <a:p>
            <a:pPr algn="just"/>
            <a:r>
              <a:rPr lang="en-GB" sz="2800" b="1" dirty="0">
                <a:solidFill>
                  <a:srgbClr val="003341"/>
                </a:solidFill>
                <a:latin typeface="Metropolis Light"/>
              </a:rPr>
              <a:t>The </a:t>
            </a:r>
            <a:r>
              <a:rPr lang="en-GB" sz="2800" b="1" dirty="0" err="1">
                <a:solidFill>
                  <a:srgbClr val="003341"/>
                </a:solidFill>
                <a:latin typeface="Metropolis Light"/>
              </a:rPr>
              <a:t>Genedrive</a:t>
            </a:r>
            <a:r>
              <a:rPr lang="en-GB" sz="2800" b="1" baseline="30000" dirty="0">
                <a:solidFill>
                  <a:srgbClr val="003341"/>
                </a:solidFill>
                <a:latin typeface="Metropolis Light"/>
              </a:rPr>
              <a:t>®</a:t>
            </a:r>
            <a:r>
              <a:rPr lang="en-GB" sz="2800" b="1" dirty="0">
                <a:solidFill>
                  <a:srgbClr val="003341"/>
                </a:solidFill>
                <a:latin typeface="Metropolis Light"/>
              </a:rPr>
              <a:t> MT‑RNR1 ID Kit can be used </a:t>
            </a:r>
            <a:r>
              <a:rPr lang="en-GB" sz="2800" dirty="0">
                <a:solidFill>
                  <a:srgbClr val="003341"/>
                </a:solidFill>
                <a:latin typeface="Metropolis Light"/>
              </a:rPr>
              <a:t>while further evidence is generated as an option for detecting the genetic variant m.1555A&gt;G to guide antibiotic (aminoglycoside) use and prevent hearing loss in newborns.”</a:t>
            </a:r>
            <a:r>
              <a:rPr lang="en-GB" sz="2800" baseline="30000" dirty="0">
                <a:solidFill>
                  <a:srgbClr val="003341"/>
                </a:solidFill>
                <a:latin typeface="Metropolis Light"/>
              </a:rPr>
              <a:t>7</a:t>
            </a:r>
            <a:endParaRPr lang="en-US" sz="2800" dirty="0">
              <a:solidFill>
                <a:srgbClr val="003341"/>
              </a:solidFill>
              <a:latin typeface="Metropolis Light"/>
            </a:endParaRPr>
          </a:p>
        </p:txBody>
      </p:sp>
      <p:pic>
        <p:nvPicPr>
          <p:cNvPr id="6" name="Graphic 5" descr="Open quotation mark with solid fill">
            <a:extLst>
              <a:ext uri="{FF2B5EF4-FFF2-40B4-BE49-F238E27FC236}">
                <a16:creationId xmlns:a16="http://schemas.microsoft.com/office/drawing/2014/main" id="{0704C925-DF96-5BE3-AA6D-11DB7E360D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605" y="3134583"/>
            <a:ext cx="720000" cy="720000"/>
          </a:xfrm>
          <a:prstGeom prst="rect">
            <a:avLst/>
          </a:prstGeom>
        </p:spPr>
      </p:pic>
      <p:sp>
        <p:nvSpPr>
          <p:cNvPr id="8" name="TextBox 7">
            <a:extLst>
              <a:ext uri="{FF2B5EF4-FFF2-40B4-BE49-F238E27FC236}">
                <a16:creationId xmlns:a16="http://schemas.microsoft.com/office/drawing/2014/main" id="{A266246B-430F-FBC2-BA51-96D25B9BE64C}"/>
              </a:ext>
            </a:extLst>
          </p:cNvPr>
          <p:cNvSpPr txBox="1"/>
          <p:nvPr/>
        </p:nvSpPr>
        <p:spPr>
          <a:xfrm>
            <a:off x="379141" y="2181846"/>
            <a:ext cx="9316663" cy="523220"/>
          </a:xfrm>
          <a:prstGeom prst="rect">
            <a:avLst/>
          </a:prstGeom>
          <a:noFill/>
        </p:spPr>
        <p:txBody>
          <a:bodyPr wrap="square" lIns="0" tIns="0" rIns="0" bIns="0" rtlCol="0" anchor="t">
            <a:spAutoFit/>
          </a:bodyPr>
          <a:lstStyle/>
          <a:p>
            <a:r>
              <a:rPr lang="en-US" sz="1700" dirty="0">
                <a:solidFill>
                  <a:srgbClr val="8597A3"/>
                </a:solidFill>
                <a:latin typeface="Montserrat" panose="00000500000000000000" pitchFamily="2" charset="0"/>
              </a:rPr>
              <a:t>Health technology evaluation I Reference number: HTE6 I Published: 30 March 2023 I Last updated: 10 August 2023</a:t>
            </a:r>
          </a:p>
        </p:txBody>
      </p:sp>
      <p:sp>
        <p:nvSpPr>
          <p:cNvPr id="5" name="TextBox 4">
            <a:extLst>
              <a:ext uri="{FF2B5EF4-FFF2-40B4-BE49-F238E27FC236}">
                <a16:creationId xmlns:a16="http://schemas.microsoft.com/office/drawing/2014/main" id="{BBC6EA4F-03A0-35A4-DB4D-6B397E316E4E}"/>
              </a:ext>
            </a:extLst>
          </p:cNvPr>
          <p:cNvSpPr txBox="1"/>
          <p:nvPr/>
        </p:nvSpPr>
        <p:spPr>
          <a:xfrm>
            <a:off x="384290" y="211876"/>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GUIDANCE</a:t>
            </a:r>
          </a:p>
        </p:txBody>
      </p:sp>
      <p:pic>
        <p:nvPicPr>
          <p:cNvPr id="7" name="Picture 6">
            <a:extLst>
              <a:ext uri="{FF2B5EF4-FFF2-40B4-BE49-F238E27FC236}">
                <a16:creationId xmlns:a16="http://schemas.microsoft.com/office/drawing/2014/main" id="{97607C38-7FB1-24FC-44C3-AE9A31BEB29F}"/>
              </a:ext>
            </a:extLst>
          </p:cNvPr>
          <p:cNvPicPr>
            <a:picLocks noChangeAspect="1"/>
          </p:cNvPicPr>
          <p:nvPr/>
        </p:nvPicPr>
        <p:blipFill>
          <a:blip r:embed="rId5"/>
          <a:stretch>
            <a:fillRect/>
          </a:stretch>
        </p:blipFill>
        <p:spPr>
          <a:xfrm>
            <a:off x="8115135" y="280833"/>
            <a:ext cx="1801012" cy="1006296"/>
          </a:xfrm>
          <a:prstGeom prst="rect">
            <a:avLst/>
          </a:prstGeom>
        </p:spPr>
      </p:pic>
    </p:spTree>
    <p:extLst>
      <p:ext uri="{BB962C8B-B14F-4D97-AF65-F5344CB8AC3E}">
        <p14:creationId xmlns:p14="http://schemas.microsoft.com/office/powerpoint/2010/main" val="1024604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2AD90-FFD5-10C4-706C-041B5C3A26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C50E499-A9A1-E05D-C443-5F2AB81456C3}"/>
              </a:ext>
            </a:extLst>
          </p:cNvPr>
          <p:cNvSpPr txBox="1"/>
          <p:nvPr/>
        </p:nvSpPr>
        <p:spPr>
          <a:xfrm>
            <a:off x="317170" y="1586207"/>
            <a:ext cx="9119999" cy="409599"/>
          </a:xfrm>
          <a:prstGeom prst="rect">
            <a:avLst/>
          </a:prstGeom>
          <a:noFill/>
        </p:spPr>
        <p:txBody>
          <a:bodyPr wrap="square" lIns="0" tIns="0" rIns="0" bIns="0" rtlCol="0" anchor="t">
            <a:spAutoFit/>
          </a:bodyPr>
          <a:lstStyle/>
          <a:p>
            <a:pPr defTabSz="1219140">
              <a:lnSpc>
                <a:spcPct val="150000"/>
              </a:lnSpc>
              <a:defRPr/>
            </a:pPr>
            <a:r>
              <a:rPr lang="en-US" sz="2000" b="1" dirty="0">
                <a:solidFill>
                  <a:srgbClr val="8597A3"/>
                </a:solidFill>
                <a:latin typeface="Montserrat   "/>
              </a:rPr>
              <a:t>The NIHR/OLS Real World Evidence </a:t>
            </a:r>
            <a:r>
              <a:rPr lang="en-US" sz="2000" b="1" dirty="0" err="1">
                <a:solidFill>
                  <a:srgbClr val="8597A3"/>
                </a:solidFill>
                <a:latin typeface="Montserrat   "/>
              </a:rPr>
              <a:t>Programme</a:t>
            </a:r>
            <a:endParaRPr lang="en-US" sz="2000" b="1" dirty="0">
              <a:solidFill>
                <a:srgbClr val="8597A3"/>
              </a:solidFill>
              <a:latin typeface="Montserrat   "/>
            </a:endParaRPr>
          </a:p>
        </p:txBody>
      </p:sp>
      <p:sp>
        <p:nvSpPr>
          <p:cNvPr id="8" name="Text Placeholder 1">
            <a:extLst>
              <a:ext uri="{FF2B5EF4-FFF2-40B4-BE49-F238E27FC236}">
                <a16:creationId xmlns:a16="http://schemas.microsoft.com/office/drawing/2014/main" id="{6B7EFF04-E240-C0F9-FF08-AF393292427A}"/>
              </a:ext>
            </a:extLst>
          </p:cNvPr>
          <p:cNvSpPr txBox="1">
            <a:spLocks/>
          </p:cNvSpPr>
          <p:nvPr/>
        </p:nvSpPr>
        <p:spPr>
          <a:xfrm>
            <a:off x="322319" y="2227933"/>
            <a:ext cx="9362008" cy="4089739"/>
          </a:xfrm>
          <a:prstGeom prst="rect">
            <a:avLst/>
          </a:prstGeom>
        </p:spPr>
        <p:txBody>
          <a:bodyPr wrap="square">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400" b="0" i="0" kern="1200">
                <a:solidFill>
                  <a:srgbClr val="003341"/>
                </a:solidFill>
                <a:latin typeface="Metropolis Light"/>
                <a:ea typeface="+mn-ea"/>
                <a:cs typeface="Poppins Light" pitchFamily="2" charset="77"/>
              </a:defRPr>
            </a:lvl1pPr>
            <a:lvl2pPr marL="385763"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2pPr>
            <a:lvl3pPr marL="642938"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3pPr>
            <a:lvl4pPr marL="900113"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4pPr>
            <a:lvl5pPr marL="1157288"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80990" indent="-380990"/>
            <a:r>
              <a:rPr lang="en-US" b="1" dirty="0" err="1">
                <a:solidFill>
                  <a:srgbClr val="009BA4"/>
                </a:solidFill>
              </a:rPr>
              <a:t>Programme</a:t>
            </a:r>
            <a:r>
              <a:rPr lang="en-US" b="1" dirty="0">
                <a:solidFill>
                  <a:srgbClr val="009BA4"/>
                </a:solidFill>
              </a:rPr>
              <a:t> Launch: </a:t>
            </a:r>
            <a:r>
              <a:rPr lang="en-US" dirty="0"/>
              <a:t>PALOH UK, launched on 1</a:t>
            </a:r>
            <a:r>
              <a:rPr lang="en-US" baseline="30000" dirty="0"/>
              <a:t>st</a:t>
            </a:r>
            <a:r>
              <a:rPr lang="en-US" dirty="0"/>
              <a:t> November 2024</a:t>
            </a:r>
          </a:p>
          <a:p>
            <a:pPr marL="380990" indent="-380990"/>
            <a:endParaRPr lang="en-US" sz="1000" dirty="0"/>
          </a:p>
          <a:p>
            <a:pPr marL="380990" indent="-380990"/>
            <a:r>
              <a:rPr lang="en-US" b="1" dirty="0">
                <a:solidFill>
                  <a:srgbClr val="009BA4"/>
                </a:solidFill>
              </a:rPr>
              <a:t>Duration:</a:t>
            </a:r>
            <a:r>
              <a:rPr lang="en-US" dirty="0">
                <a:solidFill>
                  <a:srgbClr val="009BA4"/>
                </a:solidFill>
              </a:rPr>
              <a:t> </a:t>
            </a:r>
            <a:r>
              <a:rPr lang="en-US" dirty="0"/>
              <a:t>18 months maximum</a:t>
            </a:r>
          </a:p>
          <a:p>
            <a:pPr marL="380990" indent="-380990"/>
            <a:endParaRPr lang="en-US" sz="1000" dirty="0"/>
          </a:p>
          <a:p>
            <a:pPr marL="380990" indent="-380990"/>
            <a:r>
              <a:rPr lang="en-US" b="1" dirty="0">
                <a:solidFill>
                  <a:srgbClr val="009BA4"/>
                </a:solidFill>
              </a:rPr>
              <a:t>Leadership:</a:t>
            </a:r>
            <a:r>
              <a:rPr lang="en-US" b="1" dirty="0">
                <a:solidFill>
                  <a:srgbClr val="009099"/>
                </a:solidFill>
              </a:rPr>
              <a:t> </a:t>
            </a:r>
            <a:r>
              <a:rPr lang="en-US" dirty="0"/>
              <a:t>Clinician consortia led by Professor Bill Newman and Dr. John McDermott  (University of Manchester / Manchester University NHS Foundation Trust)</a:t>
            </a:r>
          </a:p>
          <a:p>
            <a:pPr marL="380990" indent="-380990"/>
            <a:endParaRPr lang="en-US" sz="1000" dirty="0"/>
          </a:p>
          <a:p>
            <a:pPr marL="380990" indent="-380990"/>
            <a:r>
              <a:rPr lang="en-US" b="1" dirty="0">
                <a:solidFill>
                  <a:srgbClr val="009BA4"/>
                </a:solidFill>
              </a:rPr>
              <a:t>Collaborating sites: </a:t>
            </a:r>
            <a:r>
              <a:rPr lang="en-US" dirty="0"/>
              <a:t>14 Neonatal Intensive Care Units across the UK</a:t>
            </a:r>
          </a:p>
          <a:p>
            <a:pPr marL="380990" indent="-380990"/>
            <a:endParaRPr lang="en-US" sz="1000" dirty="0"/>
          </a:p>
          <a:p>
            <a:pPr marL="380990" indent="-380990"/>
            <a:r>
              <a:rPr lang="en-US" b="1" dirty="0">
                <a:solidFill>
                  <a:srgbClr val="009BA4"/>
                </a:solidFill>
              </a:rPr>
              <a:t>Structure:</a:t>
            </a:r>
          </a:p>
          <a:p>
            <a:pPr marL="638165" lvl="1" indent="-380990"/>
            <a:r>
              <a:rPr lang="en-US" dirty="0"/>
              <a:t>Group 1: 9 sites using the </a:t>
            </a:r>
            <a:r>
              <a:rPr lang="en-US" dirty="0" err="1"/>
              <a:t>Genedrive</a:t>
            </a:r>
            <a:r>
              <a:rPr lang="en-US" dirty="0"/>
              <a:t> MT-RNR1 ID Kits as part of clinical routine use</a:t>
            </a:r>
          </a:p>
          <a:p>
            <a:pPr marL="638165" lvl="1" indent="-380990"/>
            <a:r>
              <a:rPr lang="en-US" dirty="0"/>
              <a:t>Group 2: 5 additional sites to go live</a:t>
            </a:r>
          </a:p>
          <a:p>
            <a:pPr marL="895326" lvl="1" indent="-380990"/>
            <a:endParaRPr lang="en-US" sz="1000" dirty="0"/>
          </a:p>
          <a:p>
            <a:pPr marL="380990" indent="-380990"/>
            <a:r>
              <a:rPr lang="en-US" b="1" dirty="0">
                <a:solidFill>
                  <a:srgbClr val="009BA4"/>
                </a:solidFill>
              </a:rPr>
              <a:t>Goals:</a:t>
            </a:r>
          </a:p>
          <a:p>
            <a:pPr marL="638165" lvl="1" indent="-380990"/>
            <a:r>
              <a:rPr lang="en-US" dirty="0"/>
              <a:t>Address evidence gap for full NICE recommendation </a:t>
            </a:r>
          </a:p>
          <a:p>
            <a:pPr marL="638165" lvl="1" indent="-380990"/>
            <a:r>
              <a:rPr lang="en-US" dirty="0"/>
              <a:t>Generate clinical data for FDA De Novo submission process and commercial entry into the U.S.</a:t>
            </a:r>
          </a:p>
          <a:p>
            <a:endParaRPr lang="en-US" dirty="0">
              <a:latin typeface="Montserrat" panose="00000500000000000000" pitchFamily="2" charset="0"/>
            </a:endParaRPr>
          </a:p>
        </p:txBody>
      </p:sp>
      <p:sp>
        <p:nvSpPr>
          <p:cNvPr id="13" name="TextBox 12">
            <a:extLst>
              <a:ext uri="{FF2B5EF4-FFF2-40B4-BE49-F238E27FC236}">
                <a16:creationId xmlns:a16="http://schemas.microsoft.com/office/drawing/2014/main" id="{29A47047-BB60-D128-3463-76531C0E8820}"/>
              </a:ext>
            </a:extLst>
          </p:cNvPr>
          <p:cNvSpPr txBox="1"/>
          <p:nvPr/>
        </p:nvSpPr>
        <p:spPr>
          <a:xfrm>
            <a:off x="370448" y="215498"/>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PALOH UK</a:t>
            </a:r>
          </a:p>
        </p:txBody>
      </p:sp>
      <p:sp>
        <p:nvSpPr>
          <p:cNvPr id="2" name="TextBox 1">
            <a:extLst>
              <a:ext uri="{FF2B5EF4-FFF2-40B4-BE49-F238E27FC236}">
                <a16:creationId xmlns:a16="http://schemas.microsoft.com/office/drawing/2014/main" id="{66F1E5D6-5312-FD56-C33B-BD8010D067D0}"/>
              </a:ext>
            </a:extLst>
          </p:cNvPr>
          <p:cNvSpPr txBox="1"/>
          <p:nvPr/>
        </p:nvSpPr>
        <p:spPr>
          <a:xfrm>
            <a:off x="322319" y="735191"/>
            <a:ext cx="9176504" cy="660822"/>
          </a:xfrm>
          <a:prstGeom prst="rect">
            <a:avLst/>
          </a:prstGeom>
          <a:noFill/>
        </p:spPr>
        <p:txBody>
          <a:bodyPr wrap="square" lIns="0" tIns="0" rIns="0" bIns="0" rtlCol="0">
            <a:spAutoFit/>
          </a:bodyPr>
          <a:lstStyle/>
          <a:p>
            <a:pPr marL="0" marR="0" lvl="0" indent="0" algn="l" defTabSz="121914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341"/>
                </a:solidFill>
                <a:effectLst/>
                <a:uLnTx/>
                <a:uFillTx/>
                <a:latin typeface="Montserrat" pitchFamily="2" charset="77"/>
                <a:ea typeface="+mn-ea"/>
                <a:cs typeface="+mn-cs"/>
              </a:rPr>
              <a:t>Addressing the real-world Evidence Gap </a:t>
            </a:r>
            <a:endParaRPr kumimoji="0" lang="en-US" sz="3200" b="0" i="0" u="none" strike="noStrike" kern="1200" cap="none" spc="0" normalizeH="0" baseline="0" noProof="0">
              <a:ln>
                <a:noFill/>
              </a:ln>
              <a:solidFill>
                <a:srgbClr val="003341"/>
              </a:solidFill>
              <a:effectLst/>
              <a:uLnTx/>
              <a:uFillTx/>
              <a:latin typeface="Metropolis Medium" pitchFamily="2" charset="77"/>
              <a:ea typeface="+mn-ea"/>
              <a:cs typeface="+mn-cs"/>
            </a:endParaRPr>
          </a:p>
        </p:txBody>
      </p:sp>
      <p:grpSp>
        <p:nvGrpSpPr>
          <p:cNvPr id="12" name="Group 11">
            <a:extLst>
              <a:ext uri="{FF2B5EF4-FFF2-40B4-BE49-F238E27FC236}">
                <a16:creationId xmlns:a16="http://schemas.microsoft.com/office/drawing/2014/main" id="{1D5C5579-E7C2-4726-DAFA-313E57B7B422}"/>
              </a:ext>
            </a:extLst>
          </p:cNvPr>
          <p:cNvGrpSpPr>
            <a:grpSpLocks noChangeAspect="1"/>
          </p:cNvGrpSpPr>
          <p:nvPr/>
        </p:nvGrpSpPr>
        <p:grpSpPr>
          <a:xfrm>
            <a:off x="10137758" y="4385662"/>
            <a:ext cx="2017130" cy="1332000"/>
            <a:chOff x="9933244" y="3835400"/>
            <a:chExt cx="2038472" cy="1346093"/>
          </a:xfrm>
        </p:grpSpPr>
        <p:sp>
          <p:nvSpPr>
            <p:cNvPr id="10" name="Rectangle: Rounded Corners 9">
              <a:extLst>
                <a:ext uri="{FF2B5EF4-FFF2-40B4-BE49-F238E27FC236}">
                  <a16:creationId xmlns:a16="http://schemas.microsoft.com/office/drawing/2014/main" id="{3381E571-0B99-35A3-7317-049F43E20E06}"/>
                </a:ext>
              </a:extLst>
            </p:cNvPr>
            <p:cNvSpPr/>
            <p:nvPr/>
          </p:nvSpPr>
          <p:spPr>
            <a:xfrm>
              <a:off x="9933244" y="3835400"/>
              <a:ext cx="2038472" cy="1346093"/>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A white machine with a screen&#10;&#10;Description automatically generated">
              <a:extLst>
                <a:ext uri="{FF2B5EF4-FFF2-40B4-BE49-F238E27FC236}">
                  <a16:creationId xmlns:a16="http://schemas.microsoft.com/office/drawing/2014/main" id="{5D64DFDC-FC2A-1B01-F34B-51B4DE470F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19" t="5645" r="10964" b="6640"/>
            <a:stretch/>
          </p:blipFill>
          <p:spPr bwMode="auto">
            <a:xfrm>
              <a:off x="10109200" y="3881066"/>
              <a:ext cx="1686560" cy="125476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5DF2D491-4A05-6F02-1986-8861D70964C6}"/>
              </a:ext>
            </a:extLst>
          </p:cNvPr>
          <p:cNvPicPr>
            <a:picLocks noChangeAspect="1"/>
          </p:cNvPicPr>
          <p:nvPr/>
        </p:nvPicPr>
        <p:blipFill>
          <a:blip r:embed="rId4"/>
          <a:stretch>
            <a:fillRect/>
          </a:stretch>
        </p:blipFill>
        <p:spPr>
          <a:xfrm>
            <a:off x="10137758" y="1867433"/>
            <a:ext cx="2017130" cy="129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5DF70970-98B5-3521-D069-7A0F5700BA26}"/>
              </a:ext>
            </a:extLst>
          </p:cNvPr>
          <p:cNvSpPr txBox="1"/>
          <p:nvPr/>
        </p:nvSpPr>
        <p:spPr>
          <a:xfrm>
            <a:off x="10109199" y="1467785"/>
            <a:ext cx="2074251" cy="338554"/>
          </a:xfrm>
          <a:prstGeom prst="rect">
            <a:avLst/>
          </a:prstGeom>
          <a:noFill/>
        </p:spPr>
        <p:txBody>
          <a:bodyPr wrap="square" rtlCol="0">
            <a:spAutoFit/>
          </a:bodyPr>
          <a:lstStyle/>
          <a:p>
            <a:pPr algn="ctr"/>
            <a:r>
              <a:rPr lang="en-GB" sz="1600" b="1" dirty="0">
                <a:solidFill>
                  <a:schemeClr val="bg1"/>
                </a:solidFill>
                <a:latin typeface="Montserrat" panose="00000500000000000000" pitchFamily="2" charset="0"/>
              </a:rPr>
              <a:t>PALOH (2020)</a:t>
            </a:r>
          </a:p>
        </p:txBody>
      </p:sp>
      <p:sp>
        <p:nvSpPr>
          <p:cNvPr id="15" name="TextBox 14">
            <a:extLst>
              <a:ext uri="{FF2B5EF4-FFF2-40B4-BE49-F238E27FC236}">
                <a16:creationId xmlns:a16="http://schemas.microsoft.com/office/drawing/2014/main" id="{1102F7DC-B2FB-AC60-B26F-40178CCA8CEE}"/>
              </a:ext>
            </a:extLst>
          </p:cNvPr>
          <p:cNvSpPr txBox="1"/>
          <p:nvPr/>
        </p:nvSpPr>
        <p:spPr>
          <a:xfrm>
            <a:off x="10117748" y="3892157"/>
            <a:ext cx="2074251" cy="338554"/>
          </a:xfrm>
          <a:prstGeom prst="rect">
            <a:avLst/>
          </a:prstGeom>
          <a:noFill/>
        </p:spPr>
        <p:txBody>
          <a:bodyPr wrap="square" rtlCol="0">
            <a:spAutoFit/>
          </a:bodyPr>
          <a:lstStyle/>
          <a:p>
            <a:pPr algn="ctr"/>
            <a:r>
              <a:rPr lang="en-GB" sz="1600" b="1" dirty="0">
                <a:solidFill>
                  <a:schemeClr val="bg1"/>
                </a:solidFill>
                <a:latin typeface="Montserrat" panose="00000500000000000000" pitchFamily="2" charset="0"/>
              </a:rPr>
              <a:t>PALOH UK (2024)</a:t>
            </a:r>
          </a:p>
        </p:txBody>
      </p:sp>
      <p:sp>
        <p:nvSpPr>
          <p:cNvPr id="16" name="Arrow: Down 15">
            <a:extLst>
              <a:ext uri="{FF2B5EF4-FFF2-40B4-BE49-F238E27FC236}">
                <a16:creationId xmlns:a16="http://schemas.microsoft.com/office/drawing/2014/main" id="{6C331ADC-CC22-732E-CB74-B0A25239F896}"/>
              </a:ext>
            </a:extLst>
          </p:cNvPr>
          <p:cNvSpPr/>
          <p:nvPr/>
        </p:nvSpPr>
        <p:spPr>
          <a:xfrm>
            <a:off x="11015695" y="3349413"/>
            <a:ext cx="261257" cy="403587"/>
          </a:xfrm>
          <a:prstGeom prst="downArrow">
            <a:avLst/>
          </a:prstGeom>
          <a:solidFill>
            <a:schemeClr val="tx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3298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DC20C-383F-CBE3-6CE1-707F0E313CC2}"/>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F39F0B69-DCDA-B85F-BFEF-757C919A7E77}"/>
              </a:ext>
            </a:extLst>
          </p:cNvPr>
          <p:cNvSpPr txBox="1"/>
          <p:nvPr/>
        </p:nvSpPr>
        <p:spPr>
          <a:xfrm>
            <a:off x="322319" y="735191"/>
            <a:ext cx="7334872" cy="660822"/>
          </a:xfrm>
          <a:prstGeom prst="rect">
            <a:avLst/>
          </a:prstGeom>
          <a:noFill/>
        </p:spPr>
        <p:txBody>
          <a:bodyPr wrap="square" lIns="0" tIns="0" rIns="0" bIns="0" rtlCol="0">
            <a:spAutoFit/>
          </a:bodyPr>
          <a:lstStyle/>
          <a:p>
            <a:pPr defTabSz="1219140">
              <a:lnSpc>
                <a:spcPct val="150000"/>
              </a:lnSpc>
              <a:defRPr/>
            </a:pPr>
            <a:r>
              <a:rPr lang="en-US" sz="3200" b="1" dirty="0">
                <a:solidFill>
                  <a:srgbClr val="003341"/>
                </a:solidFill>
                <a:latin typeface="Montserrat" pitchFamily="2" charset="77"/>
              </a:rPr>
              <a:t>European Guidance</a:t>
            </a:r>
            <a:endParaRPr lang="en-US" sz="3200" dirty="0">
              <a:solidFill>
                <a:srgbClr val="003341"/>
              </a:solidFill>
              <a:latin typeface="Metropolis Medium" pitchFamily="2" charset="77"/>
            </a:endParaRPr>
          </a:p>
        </p:txBody>
      </p:sp>
      <p:sp>
        <p:nvSpPr>
          <p:cNvPr id="4" name="TextBox 3">
            <a:extLst>
              <a:ext uri="{FF2B5EF4-FFF2-40B4-BE49-F238E27FC236}">
                <a16:creationId xmlns:a16="http://schemas.microsoft.com/office/drawing/2014/main" id="{8D74E1BC-8F52-B92C-74F5-E00C53BE657B}"/>
              </a:ext>
            </a:extLst>
          </p:cNvPr>
          <p:cNvSpPr txBox="1"/>
          <p:nvPr/>
        </p:nvSpPr>
        <p:spPr>
          <a:xfrm>
            <a:off x="592173" y="2998367"/>
            <a:ext cx="9119999" cy="1569660"/>
          </a:xfrm>
          <a:prstGeom prst="rect">
            <a:avLst/>
          </a:prstGeom>
          <a:noFill/>
        </p:spPr>
        <p:txBody>
          <a:bodyPr wrap="square" lIns="91440" tIns="45720" rIns="91440" bIns="45720" anchor="t">
            <a:spAutoFit/>
          </a:bodyPr>
          <a:lstStyle/>
          <a:p>
            <a:pPr algn="just"/>
            <a:r>
              <a:rPr lang="en-US" dirty="0">
                <a:latin typeface="Metropolis"/>
              </a:rPr>
              <a:t>there is sufficient evidence to reflect a warning between gentamicin (systemic use) and </a:t>
            </a:r>
            <a:r>
              <a:rPr lang="en-US" b="1" dirty="0">
                <a:solidFill>
                  <a:srgbClr val="009BA4"/>
                </a:solidFill>
                <a:latin typeface="Metropolis"/>
              </a:rPr>
              <a:t>increased risk of aminoglycoside-associated ototoxicity</a:t>
            </a:r>
            <a:r>
              <a:rPr lang="en-US" dirty="0">
                <a:latin typeface="Metropolis"/>
              </a:rPr>
              <a:t> in patients with mitochondrial mutations in the product information.</a:t>
            </a:r>
          </a:p>
        </p:txBody>
      </p:sp>
      <p:pic>
        <p:nvPicPr>
          <p:cNvPr id="6" name="Graphic 5" descr="Open quotation mark with solid fill">
            <a:extLst>
              <a:ext uri="{FF2B5EF4-FFF2-40B4-BE49-F238E27FC236}">
                <a16:creationId xmlns:a16="http://schemas.microsoft.com/office/drawing/2014/main" id="{2DAD171A-AC11-AEF6-211B-6B7445C5FE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2175" y="2486075"/>
            <a:ext cx="720000" cy="720000"/>
          </a:xfrm>
          <a:prstGeom prst="rect">
            <a:avLst/>
          </a:prstGeom>
        </p:spPr>
      </p:pic>
      <p:sp>
        <p:nvSpPr>
          <p:cNvPr id="8" name="TextBox 7">
            <a:extLst>
              <a:ext uri="{FF2B5EF4-FFF2-40B4-BE49-F238E27FC236}">
                <a16:creationId xmlns:a16="http://schemas.microsoft.com/office/drawing/2014/main" id="{E31C1E16-5C98-658C-995E-D840DF598D9E}"/>
              </a:ext>
            </a:extLst>
          </p:cNvPr>
          <p:cNvSpPr txBox="1"/>
          <p:nvPr/>
        </p:nvSpPr>
        <p:spPr>
          <a:xfrm>
            <a:off x="317170" y="1586207"/>
            <a:ext cx="9395002" cy="923330"/>
          </a:xfrm>
          <a:prstGeom prst="rect">
            <a:avLst/>
          </a:prstGeom>
          <a:noFill/>
        </p:spPr>
        <p:txBody>
          <a:bodyPr wrap="square" lIns="0" tIns="0" rIns="0" bIns="0" rtlCol="0" anchor="t">
            <a:spAutoFit/>
          </a:bodyPr>
          <a:lstStyle/>
          <a:p>
            <a:pPr defTabSz="1219140">
              <a:defRPr/>
            </a:pPr>
            <a:r>
              <a:rPr lang="en-US" sz="2000" b="1" dirty="0">
                <a:solidFill>
                  <a:srgbClr val="8597A3"/>
                </a:solidFill>
                <a:latin typeface="Montserrat   "/>
              </a:rPr>
              <a:t>The European Medicines Agency (EMA), </a:t>
            </a:r>
            <a:r>
              <a:rPr lang="en-US" sz="2000" b="1" dirty="0" err="1">
                <a:solidFill>
                  <a:srgbClr val="8597A3"/>
                </a:solidFill>
                <a:latin typeface="Montserrat   "/>
              </a:rPr>
              <a:t>CMDh</a:t>
            </a:r>
            <a:r>
              <a:rPr lang="en-US" sz="2000" b="1" dirty="0">
                <a:solidFill>
                  <a:srgbClr val="8597A3"/>
                </a:solidFill>
                <a:latin typeface="Montserrat   "/>
              </a:rPr>
              <a:t>, and PRAC have issued safety-related updates to the product information for systemic aminoglycosides.</a:t>
            </a:r>
          </a:p>
        </p:txBody>
      </p:sp>
      <p:sp>
        <p:nvSpPr>
          <p:cNvPr id="10" name="TextBox 9">
            <a:extLst>
              <a:ext uri="{FF2B5EF4-FFF2-40B4-BE49-F238E27FC236}">
                <a16:creationId xmlns:a16="http://schemas.microsoft.com/office/drawing/2014/main" id="{5F6ADF54-1FF4-F6C2-63B0-913DFACA7ACB}"/>
              </a:ext>
            </a:extLst>
          </p:cNvPr>
          <p:cNvSpPr txBox="1"/>
          <p:nvPr/>
        </p:nvSpPr>
        <p:spPr>
          <a:xfrm>
            <a:off x="358416" y="215498"/>
            <a:ext cx="4509371" cy="153888"/>
          </a:xfrm>
          <a:prstGeom prst="rect">
            <a:avLst/>
          </a:prstGeom>
          <a:noFill/>
        </p:spPr>
        <p:txBody>
          <a:bodyPr wrap="square" lIns="0" tIns="0" rIns="0" bIns="0" rtlCol="0">
            <a:spAutoFit/>
          </a:bodyPr>
          <a:lstStyle/>
          <a:p>
            <a:pPr defTabSz="1219170">
              <a:defRPr/>
            </a:pPr>
            <a:r>
              <a:rPr lang="en-US" sz="1000" dirty="0">
                <a:solidFill>
                  <a:srgbClr val="8597A3"/>
                </a:solidFill>
                <a:latin typeface="Metropolis Medium" pitchFamily="2" charset="77"/>
              </a:rPr>
              <a:t>        </a:t>
            </a:r>
          </a:p>
        </p:txBody>
      </p:sp>
      <p:pic>
        <p:nvPicPr>
          <p:cNvPr id="1026" name="Picture 2" descr="القارة العجوز - ويكيبيديا">
            <a:extLst>
              <a:ext uri="{FF2B5EF4-FFF2-40B4-BE49-F238E27FC236}">
                <a16:creationId xmlns:a16="http://schemas.microsoft.com/office/drawing/2014/main" id="{230D8D59-1C01-5FAC-8CD5-A0ECC4BFE9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5887" y="633507"/>
            <a:ext cx="1296285" cy="86419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a:extLst>
              <a:ext uri="{FF2B5EF4-FFF2-40B4-BE49-F238E27FC236}">
                <a16:creationId xmlns:a16="http://schemas.microsoft.com/office/drawing/2014/main" id="{0304356A-F651-F227-E706-690F6B8D261C}"/>
              </a:ext>
            </a:extLst>
          </p:cNvPr>
          <p:cNvSpPr txBox="1">
            <a:spLocks/>
          </p:cNvSpPr>
          <p:nvPr/>
        </p:nvSpPr>
        <p:spPr>
          <a:xfrm>
            <a:off x="592173" y="4800089"/>
            <a:ext cx="9119999" cy="1569659"/>
          </a:xfrm>
          <a:prstGeom prst="rect">
            <a:avLst/>
          </a:prstGeom>
        </p:spPr>
        <p:txBody>
          <a:bodyPr wrap="square">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400" b="0" i="0" kern="1200">
                <a:solidFill>
                  <a:srgbClr val="003341"/>
                </a:solidFill>
                <a:latin typeface="Metropolis Light"/>
                <a:ea typeface="+mn-ea"/>
                <a:cs typeface="Poppins Light" pitchFamily="2" charset="77"/>
              </a:defRPr>
            </a:lvl1pPr>
            <a:lvl2pPr marL="385763"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2pPr>
            <a:lvl3pPr marL="642938"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3pPr>
            <a:lvl4pPr marL="900113"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4pPr>
            <a:lvl5pPr marL="1157288"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just">
              <a:buNone/>
            </a:pPr>
            <a:r>
              <a:rPr lang="en-US" dirty="0">
                <a:solidFill>
                  <a:schemeClr val="tx1"/>
                </a:solidFill>
              </a:rPr>
              <a:t>Patients with mitochondrial DNA mutations, particularly the nucleotide 1555 A to G substitution in the 12S rRNA gene may be at higher risk for ototoxicity, </a:t>
            </a:r>
            <a:r>
              <a:rPr lang="en-US" b="1" dirty="0">
                <a:solidFill>
                  <a:srgbClr val="009BA4"/>
                </a:solidFill>
              </a:rPr>
              <a:t>even if the patient’s aminoglycoside serum levels were within the recommended range</a:t>
            </a:r>
            <a:r>
              <a:rPr lang="en-US" dirty="0">
                <a:solidFill>
                  <a:schemeClr val="tx1"/>
                </a:solidFill>
              </a:rPr>
              <a:t>.</a:t>
            </a:r>
          </a:p>
          <a:p>
            <a:pPr marL="0" indent="0" algn="just">
              <a:buNone/>
            </a:pPr>
            <a:endParaRPr lang="en-US" dirty="0">
              <a:solidFill>
                <a:schemeClr val="tx1"/>
              </a:solidFill>
              <a:latin typeface="Montserrat" panose="00000500000000000000" pitchFamily="2" charset="0"/>
            </a:endParaRPr>
          </a:p>
          <a:p>
            <a:pPr marL="0" indent="0" algn="just">
              <a:buNone/>
            </a:pPr>
            <a:r>
              <a:rPr lang="en-US" dirty="0">
                <a:solidFill>
                  <a:schemeClr val="tx1"/>
                </a:solidFill>
              </a:rPr>
              <a:t>In case of family history of aminoglycoside-induced deafness or known mitochondrial DNA mutations in the 12S rRNA gene, </a:t>
            </a:r>
            <a:r>
              <a:rPr lang="en-US" b="1" dirty="0">
                <a:solidFill>
                  <a:srgbClr val="009BA4"/>
                </a:solidFill>
              </a:rPr>
              <a:t>alternative treatments other than aminoglycosides may need to be considered</a:t>
            </a:r>
            <a:r>
              <a:rPr lang="en-US" dirty="0">
                <a:solidFill>
                  <a:schemeClr val="tx1"/>
                </a:solidFill>
              </a:rPr>
              <a:t>.</a:t>
            </a:r>
            <a:endParaRPr lang="en-US" dirty="0">
              <a:solidFill>
                <a:schemeClr val="tx1"/>
              </a:solidFill>
              <a:latin typeface="Montserrat" panose="00000500000000000000" pitchFamily="2" charset="0"/>
            </a:endParaRPr>
          </a:p>
        </p:txBody>
      </p:sp>
      <p:pic>
        <p:nvPicPr>
          <p:cNvPr id="12" name="Graphic 11" descr="Open quotation mark with solid fill">
            <a:extLst>
              <a:ext uri="{FF2B5EF4-FFF2-40B4-BE49-F238E27FC236}">
                <a16:creationId xmlns:a16="http://schemas.microsoft.com/office/drawing/2014/main" id="{252CD7E9-71E2-CDA3-0568-9C97A448BE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1194" y="4561350"/>
            <a:ext cx="341961" cy="341961"/>
          </a:xfrm>
          <a:prstGeom prst="rect">
            <a:avLst/>
          </a:prstGeom>
        </p:spPr>
      </p:pic>
      <p:pic>
        <p:nvPicPr>
          <p:cNvPr id="13" name="Graphic 12" descr="Open quotation mark with solid fill">
            <a:extLst>
              <a:ext uri="{FF2B5EF4-FFF2-40B4-BE49-F238E27FC236}">
                <a16:creationId xmlns:a16="http://schemas.microsoft.com/office/drawing/2014/main" id="{F75E1233-8B65-354D-353C-4A9A323423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1193" y="5493195"/>
            <a:ext cx="341961" cy="341961"/>
          </a:xfrm>
          <a:prstGeom prst="rect">
            <a:avLst/>
          </a:prstGeom>
        </p:spPr>
      </p:pic>
    </p:spTree>
    <p:extLst>
      <p:ext uri="{BB962C8B-B14F-4D97-AF65-F5344CB8AC3E}">
        <p14:creationId xmlns:p14="http://schemas.microsoft.com/office/powerpoint/2010/main" val="3544723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1C2A1-DC30-44A5-91C4-E2AB52A21AEC}"/>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CE384190-CA33-A8BD-8AE2-9B75F2A9AFCA}"/>
              </a:ext>
            </a:extLst>
          </p:cNvPr>
          <p:cNvSpPr/>
          <p:nvPr/>
        </p:nvSpPr>
        <p:spPr>
          <a:xfrm>
            <a:off x="7558799" y="2709142"/>
            <a:ext cx="3707295" cy="2822714"/>
          </a:xfrm>
          <a:prstGeom prst="roundRect">
            <a:avLst/>
          </a:prstGeom>
          <a:solidFill>
            <a:srgbClr val="ED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8E3C3C6-96B9-0AD1-DCDA-A4D9F4F32968}"/>
              </a:ext>
            </a:extLst>
          </p:cNvPr>
          <p:cNvSpPr txBox="1"/>
          <p:nvPr/>
        </p:nvSpPr>
        <p:spPr>
          <a:xfrm>
            <a:off x="322318" y="735191"/>
            <a:ext cx="9378633" cy="984885"/>
          </a:xfrm>
          <a:prstGeom prst="rect">
            <a:avLst/>
          </a:prstGeom>
          <a:noFill/>
        </p:spPr>
        <p:txBody>
          <a:bodyPr wrap="square" lIns="0" tIns="0" rIns="0" bIns="0" rtlCol="0">
            <a:spAutoFit/>
          </a:bodyPr>
          <a:lstStyle/>
          <a:p>
            <a:pPr marL="0" marR="0" lvl="0" indent="0" algn="l" defTabSz="121914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srgbClr val="003341"/>
                </a:solidFill>
                <a:effectLst/>
                <a:uLnTx/>
                <a:uFillTx/>
                <a:latin typeface="Montserrat" pitchFamily="2" charset="77"/>
                <a:ea typeface="+mn-ea"/>
                <a:cs typeface="+mn-cs"/>
              </a:rPr>
              <a:t>Scottish Health Technologies Group (SHTG) Technical Assessment Summary</a:t>
            </a:r>
            <a:endParaRPr kumimoji="0" lang="en-US" sz="3200" b="0" i="0" u="none" strike="noStrike" kern="1200" cap="none" spc="0" normalizeH="0" baseline="0" noProof="0" dirty="0">
              <a:ln>
                <a:noFill/>
              </a:ln>
              <a:solidFill>
                <a:srgbClr val="003341"/>
              </a:solidFill>
              <a:effectLst/>
              <a:uLnTx/>
              <a:uFillTx/>
              <a:latin typeface="Metropolis Medium" pitchFamily="2" charset="77"/>
              <a:ea typeface="+mn-ea"/>
              <a:cs typeface="+mn-cs"/>
            </a:endParaRPr>
          </a:p>
        </p:txBody>
      </p:sp>
      <p:pic>
        <p:nvPicPr>
          <p:cNvPr id="10" name="Picture 9">
            <a:extLst>
              <a:ext uri="{FF2B5EF4-FFF2-40B4-BE49-F238E27FC236}">
                <a16:creationId xmlns:a16="http://schemas.microsoft.com/office/drawing/2014/main" id="{7875F90D-07E0-9F1D-B844-EF1CFD943E8B}"/>
              </a:ext>
            </a:extLst>
          </p:cNvPr>
          <p:cNvPicPr>
            <a:picLocks noChangeAspect="1"/>
          </p:cNvPicPr>
          <p:nvPr/>
        </p:nvPicPr>
        <p:blipFill>
          <a:blip r:embed="rId3"/>
          <a:stretch>
            <a:fillRect/>
          </a:stretch>
        </p:blipFill>
        <p:spPr>
          <a:xfrm>
            <a:off x="322319" y="5687181"/>
            <a:ext cx="2753802" cy="564660"/>
          </a:xfrm>
          <a:prstGeom prst="rect">
            <a:avLst/>
          </a:prstGeom>
        </p:spPr>
      </p:pic>
      <p:pic>
        <p:nvPicPr>
          <p:cNvPr id="6" name="Picture 5">
            <a:extLst>
              <a:ext uri="{FF2B5EF4-FFF2-40B4-BE49-F238E27FC236}">
                <a16:creationId xmlns:a16="http://schemas.microsoft.com/office/drawing/2014/main" id="{A04CDC12-469A-F7D5-6C2D-D343C00B9115}"/>
              </a:ext>
            </a:extLst>
          </p:cNvPr>
          <p:cNvPicPr>
            <a:picLocks noChangeAspect="1"/>
          </p:cNvPicPr>
          <p:nvPr/>
        </p:nvPicPr>
        <p:blipFill>
          <a:blip r:embed="rId4"/>
          <a:srcRect r="7620"/>
          <a:stretch>
            <a:fillRect/>
          </a:stretch>
        </p:blipFill>
        <p:spPr>
          <a:xfrm>
            <a:off x="7822418" y="2823495"/>
            <a:ext cx="3180056" cy="2594007"/>
          </a:xfrm>
          <a:prstGeom prst="rect">
            <a:avLst/>
          </a:prstGeom>
        </p:spPr>
      </p:pic>
      <p:sp>
        <p:nvSpPr>
          <p:cNvPr id="14" name="Text Placeholder 1">
            <a:extLst>
              <a:ext uri="{FF2B5EF4-FFF2-40B4-BE49-F238E27FC236}">
                <a16:creationId xmlns:a16="http://schemas.microsoft.com/office/drawing/2014/main" id="{52C59A39-3607-4153-B254-DD894D58408C}"/>
              </a:ext>
            </a:extLst>
          </p:cNvPr>
          <p:cNvSpPr txBox="1">
            <a:spLocks/>
          </p:cNvSpPr>
          <p:nvPr/>
        </p:nvSpPr>
        <p:spPr>
          <a:xfrm>
            <a:off x="322318" y="2893856"/>
            <a:ext cx="7236479" cy="3605480"/>
          </a:xfrm>
          <a:prstGeom prst="rect">
            <a:avLst/>
          </a:prstGeom>
        </p:spPr>
        <p:txBody>
          <a:bodyPr wrap="square">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400" b="0" i="0" kern="1200">
                <a:solidFill>
                  <a:srgbClr val="003341"/>
                </a:solidFill>
                <a:latin typeface="Metropolis Light"/>
                <a:ea typeface="+mn-ea"/>
                <a:cs typeface="Poppins Light" pitchFamily="2" charset="77"/>
              </a:defRPr>
            </a:lvl1pPr>
            <a:lvl2pPr marL="385763"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2pPr>
            <a:lvl3pPr marL="642938"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3pPr>
            <a:lvl4pPr marL="900113"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4pPr>
            <a:lvl5pPr marL="1157288"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r>
              <a:rPr lang="en-US" sz="1800" b="1" dirty="0">
                <a:solidFill>
                  <a:srgbClr val="009BA4"/>
                </a:solidFill>
              </a:rPr>
              <a:t>Key Findings: </a:t>
            </a:r>
          </a:p>
          <a:p>
            <a:r>
              <a:rPr lang="en-US" sz="1800" dirty="0"/>
              <a:t>Newborns with the MT-RNR1 gene variant, m.1555A&gt;G, have an increased risk of permanent hearing loss if treated with aminoglycoside antibiotics.</a:t>
            </a:r>
          </a:p>
          <a:p>
            <a:r>
              <a:rPr lang="en-US" sz="1800" dirty="0"/>
              <a:t>The </a:t>
            </a:r>
            <a:r>
              <a:rPr lang="en-US" sz="1800" dirty="0" err="1"/>
              <a:t>Genedrive</a:t>
            </a:r>
            <a:r>
              <a:rPr lang="en-US" sz="1800" dirty="0"/>
              <a:t>® MT-RNR1 ID Kit is a point-of-care genetic test providing results in approximately 26 minutes, without delaying antibiotic treatment.</a:t>
            </a:r>
          </a:p>
          <a:p>
            <a:r>
              <a:rPr lang="en-US" sz="1800" dirty="0"/>
              <a:t>Implementation in Scottish NICUs could prevent hearing loss in three babies over three years, avoiding approximately £180,000 in cochlear implant costs.</a:t>
            </a:r>
          </a:p>
          <a:p>
            <a:endParaRPr lang="en-US" dirty="0">
              <a:latin typeface="Montserrat" panose="00000500000000000000" pitchFamily="2" charset="0"/>
            </a:endParaRPr>
          </a:p>
        </p:txBody>
      </p:sp>
      <p:sp>
        <p:nvSpPr>
          <p:cNvPr id="15" name="TextBox 14">
            <a:extLst>
              <a:ext uri="{FF2B5EF4-FFF2-40B4-BE49-F238E27FC236}">
                <a16:creationId xmlns:a16="http://schemas.microsoft.com/office/drawing/2014/main" id="{433B07FA-3096-B265-338D-E31315E07CAC}"/>
              </a:ext>
            </a:extLst>
          </p:cNvPr>
          <p:cNvSpPr txBox="1"/>
          <p:nvPr/>
        </p:nvSpPr>
        <p:spPr>
          <a:xfrm>
            <a:off x="322319" y="1979343"/>
            <a:ext cx="9378634" cy="615553"/>
          </a:xfrm>
          <a:prstGeom prst="rect">
            <a:avLst/>
          </a:prstGeom>
          <a:noFill/>
        </p:spPr>
        <p:txBody>
          <a:bodyPr wrap="square" lIns="0" tIns="0" rIns="0" bIns="0" rtlCol="0" anchor="t">
            <a:spAutoFit/>
          </a:bodyPr>
          <a:lstStyle/>
          <a:p>
            <a:pPr defTabSz="1219140">
              <a:defRPr/>
            </a:pPr>
            <a:r>
              <a:rPr lang="en-US" sz="2000" b="1" dirty="0">
                <a:solidFill>
                  <a:srgbClr val="8597A3"/>
                </a:solidFill>
                <a:latin typeface="Montserrat   "/>
              </a:rPr>
              <a:t>SHTG provides impartial, evidence-based advice to </a:t>
            </a:r>
            <a:r>
              <a:rPr lang="en-US" sz="2000" b="1" dirty="0" err="1">
                <a:solidFill>
                  <a:srgbClr val="8597A3"/>
                </a:solidFill>
                <a:latin typeface="Montserrat   "/>
              </a:rPr>
              <a:t>NHSScotland</a:t>
            </a:r>
            <a:r>
              <a:rPr lang="en-US" sz="2000" b="1" dirty="0">
                <a:solidFill>
                  <a:srgbClr val="8597A3"/>
                </a:solidFill>
                <a:latin typeface="Montserrat   "/>
              </a:rPr>
              <a:t> on the use of health technologies.  </a:t>
            </a:r>
          </a:p>
        </p:txBody>
      </p:sp>
    </p:spTree>
    <p:extLst>
      <p:ext uri="{BB962C8B-B14F-4D97-AF65-F5344CB8AC3E}">
        <p14:creationId xmlns:p14="http://schemas.microsoft.com/office/powerpoint/2010/main" val="1462820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0670E-369D-8058-BCE2-A1A4AC2350A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91A7EEE-EB4B-2199-6F52-383408D2BC71}"/>
              </a:ext>
            </a:extLst>
          </p:cNvPr>
          <p:cNvSpPr txBox="1"/>
          <p:nvPr/>
        </p:nvSpPr>
        <p:spPr>
          <a:xfrm>
            <a:off x="322319" y="735191"/>
            <a:ext cx="9176504" cy="660822"/>
          </a:xfrm>
          <a:prstGeom prst="rect">
            <a:avLst/>
          </a:prstGeom>
          <a:noFill/>
        </p:spPr>
        <p:txBody>
          <a:bodyPr wrap="square" lIns="0" tIns="0" rIns="0" bIns="0" rtlCol="0">
            <a:spAutoFit/>
          </a:bodyPr>
          <a:lstStyle/>
          <a:p>
            <a:pPr marL="0" marR="0" lvl="0" indent="0" algn="l" defTabSz="121914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341"/>
                </a:solidFill>
                <a:effectLst/>
                <a:uLnTx/>
                <a:uFillTx/>
                <a:latin typeface="Montserrat" pitchFamily="2" charset="77"/>
                <a:ea typeface="+mn-ea"/>
                <a:cs typeface="+mn-cs"/>
              </a:rPr>
              <a:t>Scottish National Roll Out</a:t>
            </a:r>
            <a:endParaRPr kumimoji="0" lang="en-US" sz="3200" b="0" i="0" u="none" strike="noStrike" kern="1200" cap="none" spc="0" normalizeH="0" baseline="0" noProof="0">
              <a:ln>
                <a:noFill/>
              </a:ln>
              <a:solidFill>
                <a:srgbClr val="003341"/>
              </a:solidFill>
              <a:effectLst/>
              <a:uLnTx/>
              <a:uFillTx/>
              <a:latin typeface="Metropolis Medium" pitchFamily="2" charset="77"/>
              <a:ea typeface="+mn-ea"/>
              <a:cs typeface="+mn-cs"/>
            </a:endParaRPr>
          </a:p>
        </p:txBody>
      </p:sp>
      <p:pic>
        <p:nvPicPr>
          <p:cNvPr id="3" name="Picture 2">
            <a:extLst>
              <a:ext uri="{FF2B5EF4-FFF2-40B4-BE49-F238E27FC236}">
                <a16:creationId xmlns:a16="http://schemas.microsoft.com/office/drawing/2014/main" id="{DAEE7947-AF29-D9D3-F5DA-90522E6FC61F}"/>
              </a:ext>
            </a:extLst>
          </p:cNvPr>
          <p:cNvPicPr>
            <a:picLocks noChangeAspect="1"/>
          </p:cNvPicPr>
          <p:nvPr/>
        </p:nvPicPr>
        <p:blipFill>
          <a:blip r:embed="rId3"/>
          <a:stretch>
            <a:fillRect/>
          </a:stretch>
        </p:blipFill>
        <p:spPr>
          <a:xfrm>
            <a:off x="6334702" y="735191"/>
            <a:ext cx="3107617" cy="1141814"/>
          </a:xfrm>
          <a:prstGeom prst="rect">
            <a:avLst/>
          </a:prstGeom>
        </p:spPr>
      </p:pic>
      <p:pic>
        <p:nvPicPr>
          <p:cNvPr id="10" name="Picture 9">
            <a:extLst>
              <a:ext uri="{FF2B5EF4-FFF2-40B4-BE49-F238E27FC236}">
                <a16:creationId xmlns:a16="http://schemas.microsoft.com/office/drawing/2014/main" id="{A6F0716C-8C11-8E89-25D4-A5FDB37C6EE0}"/>
              </a:ext>
            </a:extLst>
          </p:cNvPr>
          <p:cNvPicPr>
            <a:picLocks noChangeAspect="1"/>
          </p:cNvPicPr>
          <p:nvPr/>
        </p:nvPicPr>
        <p:blipFill>
          <a:blip r:embed="rId4"/>
          <a:stretch>
            <a:fillRect/>
          </a:stretch>
        </p:blipFill>
        <p:spPr>
          <a:xfrm>
            <a:off x="322319" y="5687181"/>
            <a:ext cx="2753802" cy="564660"/>
          </a:xfrm>
          <a:prstGeom prst="rect">
            <a:avLst/>
          </a:prstGeom>
        </p:spPr>
      </p:pic>
      <p:sp>
        <p:nvSpPr>
          <p:cNvPr id="11" name="Rectangle: Rounded Corners 10">
            <a:extLst>
              <a:ext uri="{FF2B5EF4-FFF2-40B4-BE49-F238E27FC236}">
                <a16:creationId xmlns:a16="http://schemas.microsoft.com/office/drawing/2014/main" id="{D5230C43-E736-41A9-5C88-2F0812A0F463}"/>
              </a:ext>
            </a:extLst>
          </p:cNvPr>
          <p:cNvSpPr/>
          <p:nvPr/>
        </p:nvSpPr>
        <p:spPr>
          <a:xfrm>
            <a:off x="322319" y="2122125"/>
            <a:ext cx="9120000" cy="78598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a:ln>
                  <a:noFill/>
                </a:ln>
                <a:solidFill>
                  <a:srgbClr val="009BA4"/>
                </a:solidFill>
                <a:effectLst/>
                <a:uLnTx/>
                <a:uFillTx/>
                <a:latin typeface="Montserrat" panose="00000500000000000000" pitchFamily="2" charset="0"/>
              </a:rPr>
              <a:t>£800,000 </a:t>
            </a:r>
            <a:r>
              <a:rPr kumimoji="0" lang="en-US" sz="2000" b="0" i="0" u="none" strike="noStrike" kern="1200" cap="none" spc="0" normalizeH="0" baseline="0" noProof="0">
                <a:ln>
                  <a:noFill/>
                </a:ln>
                <a:solidFill>
                  <a:schemeClr val="bg1"/>
                </a:solidFill>
                <a:effectLst/>
                <a:uLnTx/>
                <a:uFillTx/>
                <a:latin typeface="Montserrat" panose="00000500000000000000" pitchFamily="2" charset="0"/>
              </a:rPr>
              <a:t>funding secured for phased national rollout</a:t>
            </a:r>
          </a:p>
        </p:txBody>
      </p:sp>
      <p:sp>
        <p:nvSpPr>
          <p:cNvPr id="12" name="Rectangle: Rounded Corners 11">
            <a:extLst>
              <a:ext uri="{FF2B5EF4-FFF2-40B4-BE49-F238E27FC236}">
                <a16:creationId xmlns:a16="http://schemas.microsoft.com/office/drawing/2014/main" id="{C49A5E96-05F9-4BB8-AA4F-FF0B3AD5643C}"/>
              </a:ext>
            </a:extLst>
          </p:cNvPr>
          <p:cNvSpPr/>
          <p:nvPr/>
        </p:nvSpPr>
        <p:spPr>
          <a:xfrm>
            <a:off x="322319" y="3036008"/>
            <a:ext cx="9120000" cy="785984"/>
          </a:xfrm>
          <a:prstGeom prst="roundRect">
            <a:avLst/>
          </a:prstGeom>
          <a:solidFill>
            <a:srgbClr val="009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Tx/>
              <a:buSzTx/>
              <a:tabLst/>
              <a:defRPr/>
            </a:pPr>
            <a:r>
              <a:rPr kumimoji="0" lang="en-US" sz="2000" i="0" u="none" strike="noStrike" kern="1200" cap="none" spc="0" normalizeH="0" baseline="0" noProof="0">
                <a:ln>
                  <a:noFill/>
                </a:ln>
                <a:solidFill>
                  <a:schemeClr val="bg1"/>
                </a:solidFill>
                <a:effectLst/>
                <a:uLnTx/>
                <a:uFillTx/>
                <a:latin typeface="Montserrat" panose="00000500000000000000" pitchFamily="2" charset="0"/>
              </a:rPr>
              <a:t>MT-RNR1 testing of newborn babies to begin October 2025</a:t>
            </a:r>
          </a:p>
        </p:txBody>
      </p:sp>
      <p:sp>
        <p:nvSpPr>
          <p:cNvPr id="18" name="TextBox 17">
            <a:extLst>
              <a:ext uri="{FF2B5EF4-FFF2-40B4-BE49-F238E27FC236}">
                <a16:creationId xmlns:a16="http://schemas.microsoft.com/office/drawing/2014/main" id="{0F12E3DC-DC15-E006-5F9C-08C8F2702DFE}"/>
              </a:ext>
            </a:extLst>
          </p:cNvPr>
          <p:cNvSpPr txBox="1"/>
          <p:nvPr/>
        </p:nvSpPr>
        <p:spPr>
          <a:xfrm>
            <a:off x="322319" y="4993864"/>
            <a:ext cx="6248066" cy="430887"/>
          </a:xfrm>
          <a:prstGeom prst="rect">
            <a:avLst/>
          </a:prstGeom>
          <a:noFill/>
        </p:spPr>
        <p:txBody>
          <a:bodyPr wrap="square">
            <a:spAutoFit/>
          </a:bodyPr>
          <a:lstStyle/>
          <a:p>
            <a:pPr marR="0" lvl="0" algn="l" defTabSz="121917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003341"/>
                </a:solidFill>
                <a:effectLst/>
                <a:uLnTx/>
                <a:uFillTx/>
                <a:latin typeface="Montserrat" panose="00000500000000000000" pitchFamily="2" charset="0"/>
              </a:rPr>
              <a:t>Supported through the Accelerated National Innovation Adoption (</a:t>
            </a:r>
            <a:r>
              <a:rPr kumimoji="0" lang="en-US" sz="1100" b="1" i="0" u="none" strike="noStrike" kern="1200" cap="none" spc="0" normalizeH="0" baseline="0" noProof="0" dirty="0">
                <a:ln>
                  <a:noFill/>
                </a:ln>
                <a:solidFill>
                  <a:srgbClr val="009BA4"/>
                </a:solidFill>
                <a:effectLst/>
                <a:uLnTx/>
                <a:uFillTx/>
                <a:latin typeface="Montserrat" panose="00000500000000000000" pitchFamily="2" charset="0"/>
              </a:rPr>
              <a:t>ANIA</a:t>
            </a:r>
            <a:r>
              <a:rPr kumimoji="0" lang="en-US" sz="1100" b="0" i="0" u="none" strike="noStrike" kern="1200" cap="none" spc="0" normalizeH="0" baseline="0" noProof="0" dirty="0">
                <a:ln>
                  <a:noFill/>
                </a:ln>
                <a:solidFill>
                  <a:srgbClr val="003341"/>
                </a:solidFill>
                <a:effectLst/>
                <a:uLnTx/>
                <a:uFillTx/>
                <a:latin typeface="Montserrat" panose="00000500000000000000" pitchFamily="2" charset="0"/>
              </a:rPr>
              <a:t>) pathway, following technology assessments by the Scottish Health Technologies Group (</a:t>
            </a:r>
            <a:r>
              <a:rPr kumimoji="0" lang="en-US" sz="1100" b="1" i="0" u="none" strike="noStrike" kern="1200" cap="none" spc="0" normalizeH="0" baseline="0" noProof="0" dirty="0">
                <a:ln>
                  <a:noFill/>
                </a:ln>
                <a:solidFill>
                  <a:srgbClr val="009BA4"/>
                </a:solidFill>
                <a:effectLst/>
                <a:uLnTx/>
                <a:uFillTx/>
                <a:latin typeface="Montserrat" panose="00000500000000000000" pitchFamily="2" charset="0"/>
              </a:rPr>
              <a:t>SHTG</a:t>
            </a:r>
            <a:r>
              <a:rPr kumimoji="0" lang="en-US" sz="1100" b="0" i="0" u="none" strike="noStrike" kern="1200" cap="none" spc="0" normalizeH="0" baseline="0" noProof="0" dirty="0">
                <a:ln>
                  <a:noFill/>
                </a:ln>
                <a:solidFill>
                  <a:srgbClr val="003341"/>
                </a:solidFill>
                <a:effectLst/>
                <a:uLnTx/>
                <a:uFillTx/>
                <a:latin typeface="Montserrat" panose="00000500000000000000" pitchFamily="2" charset="0"/>
              </a:rPr>
              <a:t>)</a:t>
            </a:r>
          </a:p>
        </p:txBody>
      </p:sp>
      <p:sp>
        <p:nvSpPr>
          <p:cNvPr id="7" name="Rectangle: Rounded Corners 6">
            <a:extLst>
              <a:ext uri="{FF2B5EF4-FFF2-40B4-BE49-F238E27FC236}">
                <a16:creationId xmlns:a16="http://schemas.microsoft.com/office/drawing/2014/main" id="{599F77C5-2AA3-92B0-0EB3-FC08EB3431A0}"/>
              </a:ext>
            </a:extLst>
          </p:cNvPr>
          <p:cNvSpPr/>
          <p:nvPr/>
        </p:nvSpPr>
        <p:spPr>
          <a:xfrm>
            <a:off x="322319" y="4024387"/>
            <a:ext cx="9120000" cy="83813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Tx/>
              <a:buSzTx/>
              <a:tabLst/>
              <a:defRPr/>
            </a:pPr>
            <a:r>
              <a:rPr kumimoji="0" lang="en-US" sz="2000" i="0" u="none" strike="noStrike" kern="1200" cap="none" spc="0" normalizeH="0" baseline="0" noProof="0">
                <a:ln>
                  <a:noFill/>
                </a:ln>
                <a:solidFill>
                  <a:schemeClr val="tx1"/>
                </a:solidFill>
                <a:effectLst/>
                <a:uLnTx/>
                <a:uFillTx/>
                <a:latin typeface="Montserrat" panose="00000500000000000000" pitchFamily="2" charset="0"/>
              </a:rPr>
              <a:t>18-month </a:t>
            </a:r>
            <a:r>
              <a:rPr kumimoji="0" lang="en-US" sz="2000" b="1" i="0" u="none" strike="noStrike" kern="1200" cap="none" spc="0" normalizeH="0" baseline="0" noProof="0">
                <a:ln>
                  <a:noFill/>
                </a:ln>
                <a:solidFill>
                  <a:srgbClr val="009BA4"/>
                </a:solidFill>
                <a:effectLst/>
                <a:uLnTx/>
                <a:uFillTx/>
                <a:latin typeface="Montserrat" panose="00000500000000000000" pitchFamily="2" charset="0"/>
              </a:rPr>
              <a:t>phased implementation across all </a:t>
            </a:r>
          </a:p>
          <a:p>
            <a:pPr marR="0" lvl="0" algn="l" defTabSz="121917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a:ln>
                  <a:noFill/>
                </a:ln>
                <a:solidFill>
                  <a:srgbClr val="009BA4"/>
                </a:solidFill>
                <a:effectLst/>
                <a:uLnTx/>
                <a:uFillTx/>
                <a:latin typeface="Montserrat" panose="00000500000000000000" pitchFamily="2" charset="0"/>
              </a:rPr>
              <a:t>regional health boards</a:t>
            </a:r>
          </a:p>
        </p:txBody>
      </p:sp>
      <p:sp>
        <p:nvSpPr>
          <p:cNvPr id="8" name="TextBox 7">
            <a:extLst>
              <a:ext uri="{FF2B5EF4-FFF2-40B4-BE49-F238E27FC236}">
                <a16:creationId xmlns:a16="http://schemas.microsoft.com/office/drawing/2014/main" id="{483249DC-5C40-F179-FAEA-01DD0047DE28}"/>
              </a:ext>
            </a:extLst>
          </p:cNvPr>
          <p:cNvSpPr txBox="1"/>
          <p:nvPr/>
        </p:nvSpPr>
        <p:spPr>
          <a:xfrm>
            <a:off x="6943987" y="4399851"/>
            <a:ext cx="2178392" cy="1569660"/>
          </a:xfrm>
          <a:prstGeom prst="rect">
            <a:avLst/>
          </a:prstGeom>
          <a:noFill/>
        </p:spPr>
        <p:txBody>
          <a:bodyPr wrap="square" rtlCol="0">
            <a:spAutoFit/>
          </a:bodyPr>
          <a:lstStyle/>
          <a:p>
            <a:pPr algn="ctr">
              <a:defRPr/>
            </a:pPr>
            <a:r>
              <a:rPr lang="en-US" sz="4000" b="1">
                <a:solidFill>
                  <a:srgbClr val="009BA4"/>
                </a:solidFill>
                <a:latin typeface="Montserrat" panose="00000500000000000000" pitchFamily="2" charset="0"/>
              </a:rPr>
              <a:t>3000+ </a:t>
            </a:r>
            <a:r>
              <a:rPr lang="en-US" sz="1400">
                <a:latin typeface="Montserrat" panose="00000500000000000000" pitchFamily="2" charset="0"/>
              </a:rPr>
              <a:t>babies per year to benefit from MT-RNR1 pharmacogenetic testing</a:t>
            </a:r>
            <a:endParaRPr lang="en-GB" sz="4000">
              <a:latin typeface="Montserrat" panose="00000500000000000000" pitchFamily="2" charset="0"/>
            </a:endParaRPr>
          </a:p>
        </p:txBody>
      </p:sp>
      <p:pic>
        <p:nvPicPr>
          <p:cNvPr id="9" name="Picture 8" descr="A cartoon of a baby&#10;&#10;AI-generated content may be incorrect.">
            <a:extLst>
              <a:ext uri="{FF2B5EF4-FFF2-40B4-BE49-F238E27FC236}">
                <a16:creationId xmlns:a16="http://schemas.microsoft.com/office/drawing/2014/main" id="{BE3BAD34-E6D9-E90E-B6E2-B00973DB7D97}"/>
              </a:ext>
            </a:extLst>
          </p:cNvPr>
          <p:cNvPicPr>
            <a:picLocks noChangeAspect="1"/>
          </p:cNvPicPr>
          <p:nvPr/>
        </p:nvPicPr>
        <p:blipFill>
          <a:blip r:embed="rId5"/>
          <a:stretch>
            <a:fillRect/>
          </a:stretch>
        </p:blipFill>
        <p:spPr>
          <a:xfrm>
            <a:off x="9122379" y="4521597"/>
            <a:ext cx="1203973" cy="1203973"/>
          </a:xfrm>
          <a:prstGeom prst="rect">
            <a:avLst/>
          </a:prstGeom>
        </p:spPr>
      </p:pic>
    </p:spTree>
    <p:extLst>
      <p:ext uri="{BB962C8B-B14F-4D97-AF65-F5344CB8AC3E}">
        <p14:creationId xmlns:p14="http://schemas.microsoft.com/office/powerpoint/2010/main" val="538895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with a baby&#10;&#10;AI-generated content may be incorrect.">
            <a:extLst>
              <a:ext uri="{FF2B5EF4-FFF2-40B4-BE49-F238E27FC236}">
                <a16:creationId xmlns:a16="http://schemas.microsoft.com/office/drawing/2014/main" id="{5A4C0F99-A1BC-DA6C-7A09-522A8F2B2921}"/>
              </a:ext>
            </a:extLst>
          </p:cNvPr>
          <p:cNvPicPr>
            <a:picLocks noChangeAspect="1"/>
          </p:cNvPicPr>
          <p:nvPr/>
        </p:nvPicPr>
        <p:blipFill>
          <a:blip r:embed="rId3"/>
          <a:stretch>
            <a:fillRect/>
          </a:stretch>
        </p:blipFill>
        <p:spPr>
          <a:xfrm>
            <a:off x="404500" y="560916"/>
            <a:ext cx="6201516" cy="5736167"/>
          </a:xfrm>
          <a:prstGeom prst="rect">
            <a:avLst/>
          </a:prstGeom>
        </p:spPr>
      </p:pic>
    </p:spTree>
    <p:extLst>
      <p:ext uri="{BB962C8B-B14F-4D97-AF65-F5344CB8AC3E}">
        <p14:creationId xmlns:p14="http://schemas.microsoft.com/office/powerpoint/2010/main" val="7880377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270CF-554C-A784-94F9-7A804664649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D610EB-7EDA-3B16-71DD-0E31428DC621}"/>
              </a:ext>
            </a:extLst>
          </p:cNvPr>
          <p:cNvSpPr>
            <a:spLocks noGrp="1"/>
          </p:cNvSpPr>
          <p:nvPr>
            <p:ph type="title"/>
          </p:nvPr>
        </p:nvSpPr>
        <p:spPr>
          <a:xfrm>
            <a:off x="0" y="2965641"/>
            <a:ext cx="12192000" cy="926717"/>
          </a:xfrm>
        </p:spPr>
        <p:txBody>
          <a:bodyPr>
            <a:normAutofit/>
          </a:bodyPr>
          <a:lstStyle/>
          <a:p>
            <a:pPr algn="ctr"/>
            <a:r>
              <a:rPr lang="en-GB" b="1"/>
              <a:t>Competitive Landscape</a:t>
            </a:r>
          </a:p>
        </p:txBody>
      </p:sp>
    </p:spTree>
    <p:extLst>
      <p:ext uri="{BB962C8B-B14F-4D97-AF65-F5344CB8AC3E}">
        <p14:creationId xmlns:p14="http://schemas.microsoft.com/office/powerpoint/2010/main" val="4221127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444B3-B8CE-9956-004B-DC56471EFB75}"/>
            </a:ext>
          </a:extLst>
        </p:cNvPr>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2F18A60F-5406-42C5-2921-7E98F5D7F579}"/>
              </a:ext>
            </a:extLst>
          </p:cNvPr>
          <p:cNvCxnSpPr>
            <a:cxnSpLocks/>
          </p:cNvCxnSpPr>
          <p:nvPr/>
        </p:nvCxnSpPr>
        <p:spPr>
          <a:xfrm>
            <a:off x="322319" y="6389807"/>
            <a:ext cx="9120000"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0E528E1-A31E-F0B3-87F5-4CC32C6F565F}"/>
              </a:ext>
            </a:extLst>
          </p:cNvPr>
          <p:cNvSpPr txBox="1"/>
          <p:nvPr/>
        </p:nvSpPr>
        <p:spPr>
          <a:xfrm>
            <a:off x="322319" y="735191"/>
            <a:ext cx="9176504" cy="1394036"/>
          </a:xfrm>
          <a:prstGeom prst="rect">
            <a:avLst/>
          </a:prstGeom>
          <a:noFill/>
        </p:spPr>
        <p:txBody>
          <a:bodyPr wrap="square" lIns="0" tIns="0" rIns="0" bIns="0" rtlCol="0">
            <a:spAutoFit/>
          </a:bodyPr>
          <a:lstStyle/>
          <a:p>
            <a:pPr marL="0" marR="0" lvl="0" indent="0" algn="l" defTabSz="121914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341"/>
                </a:solidFill>
                <a:effectLst/>
                <a:uLnTx/>
                <a:uFillTx/>
                <a:latin typeface="Montserrat" pitchFamily="2" charset="77"/>
                <a:ea typeface="+mn-ea"/>
                <a:cs typeface="+mn-cs"/>
              </a:rPr>
              <a:t>National Genomic Test Directory              For rare and inherited diseases </a:t>
            </a:r>
          </a:p>
        </p:txBody>
      </p:sp>
      <p:sp>
        <p:nvSpPr>
          <p:cNvPr id="9" name="Text Placeholder 1">
            <a:extLst>
              <a:ext uri="{FF2B5EF4-FFF2-40B4-BE49-F238E27FC236}">
                <a16:creationId xmlns:a16="http://schemas.microsoft.com/office/drawing/2014/main" id="{FAAFC4FA-1EFF-3259-BD39-81FB898E9ABC}"/>
              </a:ext>
            </a:extLst>
          </p:cNvPr>
          <p:cNvSpPr txBox="1">
            <a:spLocks/>
          </p:cNvSpPr>
          <p:nvPr/>
        </p:nvSpPr>
        <p:spPr>
          <a:xfrm>
            <a:off x="313943" y="4745328"/>
            <a:ext cx="9128376" cy="2016420"/>
          </a:xfrm>
          <a:prstGeom prst="rect">
            <a:avLst/>
          </a:prstGeom>
        </p:spPr>
        <p:txBody>
          <a:bodyPr vert="horz" wrap="square" lIns="91440" tIns="45720" rIns="91440" bIns="45720" rtlCol="0" anchor="t">
            <a:noAutofit/>
          </a:bodyPr>
          <a:lstStyle>
            <a:lvl1pPr marL="0" indent="0" algn="l" defTabSz="514347" rtl="0" eaLnBrk="1" latinLnBrk="0" hangingPunct="1">
              <a:lnSpc>
                <a:spcPct val="90000"/>
              </a:lnSpc>
              <a:spcBef>
                <a:spcPts val="563"/>
              </a:spcBef>
              <a:buClr>
                <a:schemeClr val="tx1"/>
              </a:buClr>
              <a:buSzPct val="60000"/>
              <a:buFont typeface="Arial" panose="020B0604020202020204" pitchFamily="34" charset="0"/>
              <a:buNone/>
              <a:tabLst/>
              <a:defRPr sz="1400" b="0" i="0" kern="1200">
                <a:solidFill>
                  <a:srgbClr val="003341"/>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47" rtl="0" eaLnBrk="1" fontAlgn="auto" latinLnBrk="0" hangingPunct="1">
              <a:lnSpc>
                <a:spcPct val="90000"/>
              </a:lnSpc>
              <a:spcBef>
                <a:spcPts val="2250"/>
              </a:spcBef>
              <a:spcAft>
                <a:spcPts val="0"/>
              </a:spcAft>
              <a:buClr>
                <a:srgbClr val="475C6D"/>
              </a:buClr>
              <a:buSzPct val="60000"/>
              <a:buFont typeface="Arial" panose="020B0604020202020204" pitchFamily="34" charset="0"/>
              <a:buNone/>
              <a:tabLst/>
              <a:defRPr/>
            </a:pPr>
            <a:r>
              <a:rPr kumimoji="0" lang="en-US" sz="1800" b="1" i="0" u="none" strike="noStrike" kern="1200" cap="none" spc="0" normalizeH="0" baseline="0" noProof="0">
                <a:ln>
                  <a:noFill/>
                </a:ln>
                <a:solidFill>
                  <a:srgbClr val="212B32"/>
                </a:solidFill>
                <a:effectLst/>
                <a:uLnTx/>
                <a:uFillTx/>
                <a:latin typeface="Metropolis Light"/>
                <a:ea typeface="+mn-ea"/>
                <a:cs typeface="Poppins Light" pitchFamily="2" charset="77"/>
              </a:rPr>
              <a:t>Clinical indication and testing criteria</a:t>
            </a:r>
          </a:p>
          <a:p>
            <a:pPr marL="0" marR="0" lvl="0" indent="0" algn="l" defTabSz="514347" rtl="0" eaLnBrk="1" fontAlgn="auto" latinLnBrk="0" hangingPunct="1">
              <a:lnSpc>
                <a:spcPct val="90000"/>
              </a:lnSpc>
              <a:spcBef>
                <a:spcPts val="2250"/>
              </a:spcBef>
              <a:spcAft>
                <a:spcPts val="2250"/>
              </a:spcAft>
              <a:buClr>
                <a:srgbClr val="475C6D"/>
              </a:buClr>
              <a:buSzPct val="60000"/>
              <a:buFont typeface="Arial" panose="020B0604020202020204" pitchFamily="34" charset="0"/>
              <a:buNone/>
              <a:tabLst/>
              <a:defRPr/>
            </a:pPr>
            <a:r>
              <a:rPr kumimoji="0" lang="en-US" sz="1800" b="0" i="0" u="none" strike="noStrike" kern="1200" cap="none" spc="0" normalizeH="0" baseline="0" noProof="0">
                <a:ln>
                  <a:noFill/>
                </a:ln>
                <a:solidFill>
                  <a:srgbClr val="212B32"/>
                </a:solidFill>
                <a:effectLst/>
                <a:uLnTx/>
                <a:uFillTx/>
                <a:latin typeface="Metropolis Light"/>
                <a:ea typeface="+mn-ea"/>
                <a:cs typeface="Poppins Light" pitchFamily="2" charset="77"/>
              </a:rPr>
              <a:t>We offer a test prior to aminoglycoside therapy for individuals, and also for those who have been exposed to aminoglycosides in whom the target gene (MT-RNR1 1555A&gt;G) status needs to be determined because of concern regarding hearing loss</a:t>
            </a:r>
          </a:p>
          <a:p>
            <a:pPr marL="0" marR="0" lvl="0" indent="0" algn="l" defTabSz="514347" rtl="0" eaLnBrk="1" fontAlgn="auto" latinLnBrk="0" hangingPunct="1">
              <a:lnSpc>
                <a:spcPct val="90000"/>
              </a:lnSpc>
              <a:spcBef>
                <a:spcPts val="563"/>
              </a:spcBef>
              <a:spcAft>
                <a:spcPts val="0"/>
              </a:spcAft>
              <a:buClr>
                <a:srgbClr val="475C6D"/>
              </a:buClr>
              <a:buSzPct val="60000"/>
              <a:buFont typeface="Arial" panose="020B0604020202020204" pitchFamily="34" charset="0"/>
              <a:buNone/>
              <a:tabLst/>
              <a:defRPr/>
            </a:pPr>
            <a:endParaRPr kumimoji="0" lang="en-GB" sz="1400" b="0" i="0" u="none" strike="noStrike" kern="1200" cap="none" spc="0" normalizeH="0" baseline="0" noProof="0">
              <a:ln>
                <a:noFill/>
              </a:ln>
              <a:solidFill>
                <a:srgbClr val="003341"/>
              </a:solidFill>
              <a:effectLst/>
              <a:uLnTx/>
              <a:uFillTx/>
              <a:latin typeface="Metropolis Light"/>
              <a:ea typeface="+mn-ea"/>
              <a:cs typeface="Poppins Light" pitchFamily="2" charset="77"/>
            </a:endParaRPr>
          </a:p>
        </p:txBody>
      </p:sp>
      <p:sp>
        <p:nvSpPr>
          <p:cNvPr id="10" name="Text Placeholder 2">
            <a:extLst>
              <a:ext uri="{FF2B5EF4-FFF2-40B4-BE49-F238E27FC236}">
                <a16:creationId xmlns:a16="http://schemas.microsoft.com/office/drawing/2014/main" id="{F879747D-4CFB-46C1-003F-F62F040DE91A}"/>
              </a:ext>
            </a:extLst>
          </p:cNvPr>
          <p:cNvSpPr txBox="1">
            <a:spLocks/>
          </p:cNvSpPr>
          <p:nvPr/>
        </p:nvSpPr>
        <p:spPr>
          <a:xfrm>
            <a:off x="313943" y="3239212"/>
            <a:ext cx="9120000" cy="1506116"/>
          </a:xfrm>
          <a:prstGeom prst="rect">
            <a:avLst/>
          </a:prstGeom>
        </p:spPr>
        <p:txBody>
          <a:bodyPr vert="horz" lIns="91440" tIns="45720" rIns="91440" bIns="45720" rtlCol="0" anchor="t">
            <a:normAutofit/>
          </a:bodyPr>
          <a:lstStyle>
            <a:lvl1pPr marL="0" indent="0" algn="l" defTabSz="514347" rtl="0" eaLnBrk="1" latinLnBrk="0" hangingPunct="1">
              <a:lnSpc>
                <a:spcPct val="90000"/>
              </a:lnSpc>
              <a:spcBef>
                <a:spcPts val="563"/>
              </a:spcBef>
              <a:buFont typeface="Arial" panose="020B0604020202020204" pitchFamily="34" charset="0"/>
              <a:buNone/>
              <a:defRPr sz="2000" b="0" i="0" kern="1200">
                <a:solidFill>
                  <a:srgbClr val="8597A3"/>
                </a:solidFill>
                <a:latin typeface="Montserrat" panose="00000500000000000000" pitchFamily="2" charset="0"/>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47"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8597A3"/>
                </a:solidFill>
                <a:effectLst/>
                <a:uLnTx/>
                <a:uFillTx/>
                <a:latin typeface="Montserrat   "/>
                <a:ea typeface="+mn-ea"/>
                <a:cs typeface="Poppins Light" pitchFamily="2" charset="77"/>
              </a:rPr>
              <a:t>Clinical Indication ID: R65				</a:t>
            </a:r>
          </a:p>
          <a:p>
            <a:pPr marL="0" marR="0" lvl="0" indent="0" algn="l" defTabSz="514347"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8597A3"/>
                </a:solidFill>
                <a:effectLst/>
                <a:uLnTx/>
                <a:uFillTx/>
                <a:latin typeface="Montserrat   "/>
                <a:ea typeface="+mn-ea"/>
                <a:cs typeface="Poppins Light" pitchFamily="2" charset="77"/>
              </a:rPr>
              <a:t>Test ID:				R65.1</a:t>
            </a:r>
          </a:p>
          <a:p>
            <a:pPr marL="0" marR="0" lvl="0" indent="0" algn="l" defTabSz="514347"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8597A3"/>
                </a:solidFill>
                <a:effectLst/>
                <a:uLnTx/>
                <a:uFillTx/>
                <a:latin typeface="Montserrat   "/>
                <a:ea typeface="+mn-ea"/>
                <a:cs typeface="Poppins Light" pitchFamily="2" charset="77"/>
              </a:rPr>
              <a:t>Clinical Indication: 	</a:t>
            </a:r>
            <a:r>
              <a:rPr kumimoji="0" lang="en-US" sz="1800" b="1" i="0" u="none" strike="noStrike" kern="1200" cap="none" spc="0" normalizeH="0" baseline="0" noProof="0">
                <a:ln>
                  <a:noFill/>
                </a:ln>
                <a:solidFill>
                  <a:srgbClr val="8597A3"/>
                </a:solidFill>
                <a:effectLst/>
                <a:uLnTx/>
                <a:uFillTx/>
                <a:latin typeface="Montserrat   "/>
                <a:ea typeface="+mn-ea"/>
                <a:cs typeface="Poppins Light" pitchFamily="2" charset="77"/>
              </a:rPr>
              <a:t>Aminoglycoside exposure posing risk to hearing</a:t>
            </a:r>
          </a:p>
          <a:p>
            <a:pPr marL="0" marR="0" lvl="0" indent="0" algn="l" defTabSz="514347"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8597A3"/>
                </a:solidFill>
                <a:effectLst/>
                <a:uLnTx/>
                <a:uFillTx/>
                <a:latin typeface="Montserrat   "/>
                <a:ea typeface="+mn-ea"/>
                <a:cs typeface="Poppins Light" pitchFamily="2" charset="77"/>
              </a:rPr>
              <a:t>Target Genes: 		</a:t>
            </a:r>
            <a:r>
              <a:rPr kumimoji="0" lang="fr-FR" sz="1800" b="1" i="0" u="none" strike="noStrike" kern="1200" cap="none" spc="0" normalizeH="0" baseline="0" noProof="0">
                <a:ln>
                  <a:noFill/>
                </a:ln>
                <a:solidFill>
                  <a:srgbClr val="8597A3"/>
                </a:solidFill>
                <a:effectLst/>
                <a:uLnTx/>
                <a:uFillTx/>
                <a:latin typeface="Montserrat   "/>
                <a:ea typeface="+mn-ea"/>
                <a:cs typeface="Poppins Light" pitchFamily="2" charset="77"/>
              </a:rPr>
              <a:t>MT-RNR1 1555A&gt;G; m.1095T&gt;C; m.1494C&gt;T</a:t>
            </a:r>
            <a:endParaRPr kumimoji="0" lang="en-GB" sz="1800" b="1" i="0" u="none" strike="noStrike" kern="1200" cap="none" spc="0" normalizeH="0" baseline="0" noProof="0">
              <a:ln>
                <a:noFill/>
              </a:ln>
              <a:solidFill>
                <a:srgbClr val="8597A3"/>
              </a:solidFill>
              <a:effectLst/>
              <a:uLnTx/>
              <a:uFillTx/>
              <a:latin typeface="Montserrat   "/>
              <a:ea typeface="+mn-ea"/>
              <a:cs typeface="Poppins Light" pitchFamily="2" charset="77"/>
            </a:endParaRPr>
          </a:p>
          <a:p>
            <a:pPr marL="0" marR="0" lvl="0" indent="0" algn="l" defTabSz="514347" rtl="0" eaLnBrk="1" fontAlgn="auto" latinLnBrk="0" hangingPunct="1">
              <a:lnSpc>
                <a:spcPct val="90000"/>
              </a:lnSpc>
              <a:spcBef>
                <a:spcPts val="563"/>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srgbClr val="8597A3"/>
              </a:solidFill>
              <a:effectLst/>
              <a:uLnTx/>
              <a:uFillTx/>
              <a:latin typeface="Montserrat" panose="00000500000000000000" pitchFamily="2" charset="0"/>
              <a:ea typeface="+mn-ea"/>
              <a:cs typeface="Poppins Light" pitchFamily="2" charset="77"/>
            </a:endParaRPr>
          </a:p>
        </p:txBody>
      </p:sp>
      <p:sp>
        <p:nvSpPr>
          <p:cNvPr id="11" name="TextBox 10">
            <a:extLst>
              <a:ext uri="{FF2B5EF4-FFF2-40B4-BE49-F238E27FC236}">
                <a16:creationId xmlns:a16="http://schemas.microsoft.com/office/drawing/2014/main" id="{4D836E85-572D-B7A6-B23F-B04C1EE8CE54}"/>
              </a:ext>
            </a:extLst>
          </p:cNvPr>
          <p:cNvSpPr txBox="1"/>
          <p:nvPr/>
        </p:nvSpPr>
        <p:spPr>
          <a:xfrm>
            <a:off x="313943" y="2322434"/>
            <a:ext cx="8975976" cy="646331"/>
          </a:xfrm>
          <a:prstGeom prst="rect">
            <a:avLst/>
          </a:prstGeom>
          <a:noFill/>
        </p:spPr>
        <p:txBody>
          <a:bodyPr wrap="square" rtlCol="0">
            <a:spAutoFit/>
          </a:bodyPr>
          <a:lstStyle/>
          <a:p>
            <a:pPr defTabSz="914400"/>
            <a:r>
              <a:rPr lang="en-GB" sz="1800">
                <a:solidFill>
                  <a:srgbClr val="003341"/>
                </a:solidFill>
                <a:latin typeface="Metropolis Light"/>
              </a:rPr>
              <a:t>Testing in England is available through one of seven NHS Genomic Medicine Services but its usually conducted retrospectively and can days or weeks for the result</a:t>
            </a:r>
          </a:p>
        </p:txBody>
      </p:sp>
    </p:spTree>
    <p:extLst>
      <p:ext uri="{BB962C8B-B14F-4D97-AF65-F5344CB8AC3E}">
        <p14:creationId xmlns:p14="http://schemas.microsoft.com/office/powerpoint/2010/main" val="9581884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27447-B27D-DDA3-42A4-2331F5D3C0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44FCBF-4A01-A4A5-2C2E-80119A818417}"/>
              </a:ext>
            </a:extLst>
          </p:cNvPr>
          <p:cNvSpPr>
            <a:spLocks noGrp="1"/>
          </p:cNvSpPr>
          <p:nvPr>
            <p:ph type="title"/>
          </p:nvPr>
        </p:nvSpPr>
        <p:spPr>
          <a:xfrm>
            <a:off x="0" y="2965641"/>
            <a:ext cx="12192000" cy="926717"/>
          </a:xfrm>
        </p:spPr>
        <p:txBody>
          <a:bodyPr>
            <a:normAutofit/>
          </a:bodyPr>
          <a:lstStyle/>
          <a:p>
            <a:pPr algn="ctr"/>
            <a:r>
              <a:rPr lang="en-GB" b="1" dirty="0"/>
              <a:t>Credo Diagnostics</a:t>
            </a:r>
          </a:p>
        </p:txBody>
      </p:sp>
    </p:spTree>
    <p:extLst>
      <p:ext uri="{BB962C8B-B14F-4D97-AF65-F5344CB8AC3E}">
        <p14:creationId xmlns:p14="http://schemas.microsoft.com/office/powerpoint/2010/main" val="2072562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6AD90-B395-1DEF-8C47-47789B95F3A2}"/>
            </a:ext>
          </a:extLst>
        </p:cNvPr>
        <p:cNvGrpSpPr/>
        <p:nvPr/>
      </p:nvGrpSpPr>
      <p:grpSpPr>
        <a:xfrm>
          <a:off x="0" y="0"/>
          <a:ext cx="0" cy="0"/>
          <a:chOff x="0" y="0"/>
          <a:chExt cx="0" cy="0"/>
        </a:xfrm>
      </p:grpSpPr>
      <p:sp>
        <p:nvSpPr>
          <p:cNvPr id="8" name="Text Placeholder 6">
            <a:extLst>
              <a:ext uri="{FF2B5EF4-FFF2-40B4-BE49-F238E27FC236}">
                <a16:creationId xmlns:a16="http://schemas.microsoft.com/office/drawing/2014/main" id="{B4EB3BCA-06E4-0C4E-E274-852D0A394898}"/>
              </a:ext>
            </a:extLst>
          </p:cNvPr>
          <p:cNvSpPr txBox="1">
            <a:spLocks/>
          </p:cNvSpPr>
          <p:nvPr/>
        </p:nvSpPr>
        <p:spPr>
          <a:xfrm>
            <a:off x="436539" y="1895022"/>
            <a:ext cx="3448774" cy="4289169"/>
          </a:xfrm>
          <a:prstGeom prst="rect">
            <a:avLst/>
          </a:prstGeom>
        </p:spPr>
        <p:txBody>
          <a:bodyPr vert="horz" lIns="91440" tIns="45720" rIns="91440" bIns="45720" rtlCol="0">
            <a:noAutofit/>
          </a:bodyPr>
          <a:lstStyle>
            <a:lvl1pPr marL="128587" indent="-128587" algn="l" defTabSz="514347" rtl="0" eaLnBrk="1" latinLnBrk="0" hangingPunct="1">
              <a:lnSpc>
                <a:spcPct val="90000"/>
              </a:lnSpc>
              <a:spcBef>
                <a:spcPts val="563"/>
              </a:spcBef>
              <a:buClr>
                <a:schemeClr val="tx1"/>
              </a:buClr>
              <a:buSzPct val="70000"/>
              <a:buFont typeface="Arial" panose="020B0604020202020204" pitchFamily="34" charset="0"/>
              <a:buChar char="•"/>
              <a:defRPr sz="2133" b="0" i="0" kern="1200">
                <a:solidFill>
                  <a:srgbClr val="003341"/>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Clr>
                <a:schemeClr val="tx1"/>
              </a:buClr>
              <a:buSzPct val="70000"/>
              <a:buFont typeface="Arial" panose="020B0604020202020204" pitchFamily="34" charset="0"/>
              <a:buChar char="•"/>
              <a:defRPr sz="2133" b="0" i="0" kern="1200">
                <a:solidFill>
                  <a:srgbClr val="003341"/>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Clr>
                <a:schemeClr val="tx1"/>
              </a:buClr>
              <a:buSzPct val="70000"/>
              <a:buFont typeface="Arial" panose="020B0604020202020204" pitchFamily="34" charset="0"/>
              <a:buChar char="•"/>
              <a:defRPr sz="2133" b="0" i="0" kern="1200">
                <a:solidFill>
                  <a:srgbClr val="003341"/>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Clr>
                <a:schemeClr val="tx1"/>
              </a:buClr>
              <a:buSzPct val="70000"/>
              <a:buFont typeface="Arial" panose="020B0604020202020204" pitchFamily="34" charset="0"/>
              <a:buChar char="•"/>
              <a:defRPr sz="2133" b="0" i="0" kern="1200">
                <a:solidFill>
                  <a:srgbClr val="003341"/>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Clr>
                <a:schemeClr val="tx1"/>
              </a:buClr>
              <a:buSzPct val="70000"/>
              <a:buFont typeface="Arial" panose="020B0604020202020204" pitchFamily="34" charset="0"/>
              <a:buChar char="•"/>
              <a:defRPr sz="2133" b="0" i="0" kern="1200">
                <a:solidFill>
                  <a:srgbClr val="003341"/>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47" rtl="0" eaLnBrk="1" fontAlgn="auto" latinLnBrk="0" hangingPunct="1">
              <a:lnSpc>
                <a:spcPct val="90000"/>
              </a:lnSpc>
              <a:spcBef>
                <a:spcPts val="563"/>
              </a:spcBef>
              <a:spcAft>
                <a:spcPts val="0"/>
              </a:spcAft>
              <a:buClr>
                <a:srgbClr val="475C6D"/>
              </a:buClr>
              <a:buSzPct val="70000"/>
              <a:buFont typeface="Arial" panose="020B0604020202020204" pitchFamily="34" charset="0"/>
              <a:buNone/>
              <a:tabLst/>
              <a:defRPr/>
            </a:pPr>
            <a:r>
              <a:rPr kumimoji="0" lang="en-US" sz="1800" b="0" i="0" u="none" strike="noStrike" kern="1200" cap="none" spc="0" normalizeH="0" baseline="0" noProof="0">
                <a:ln>
                  <a:noFill/>
                </a:ln>
                <a:solidFill>
                  <a:srgbClr val="003341"/>
                </a:solidFill>
                <a:effectLst/>
                <a:uLnTx/>
                <a:uFillTx/>
                <a:latin typeface="Metropolis Light"/>
                <a:ea typeface="+mn-ea"/>
                <a:cs typeface="Poppins Light" pitchFamily="2" charset="77"/>
              </a:rPr>
              <a:t>Established in 2011</a:t>
            </a:r>
          </a:p>
          <a:p>
            <a:pPr marL="0" marR="0" lvl="0" indent="0" algn="l" defTabSz="514347" rtl="0" eaLnBrk="1" fontAlgn="auto" latinLnBrk="0" hangingPunct="1">
              <a:lnSpc>
                <a:spcPct val="90000"/>
              </a:lnSpc>
              <a:spcBef>
                <a:spcPts val="563"/>
              </a:spcBef>
              <a:spcAft>
                <a:spcPts val="0"/>
              </a:spcAft>
              <a:buClr>
                <a:srgbClr val="475C6D"/>
              </a:buClr>
              <a:buSzPct val="70000"/>
              <a:buFont typeface="Arial" panose="020B0604020202020204" pitchFamily="34" charset="0"/>
              <a:buNone/>
              <a:tabLst/>
              <a:defRPr/>
            </a:pPr>
            <a:r>
              <a:rPr kumimoji="0" lang="en-US" sz="1800" b="0" i="0" u="none" strike="noStrike" kern="1200" cap="none" spc="0" normalizeH="0" baseline="0" noProof="0">
                <a:ln>
                  <a:noFill/>
                </a:ln>
                <a:solidFill>
                  <a:srgbClr val="003341"/>
                </a:solidFill>
                <a:effectLst/>
                <a:uLnTx/>
                <a:uFillTx/>
                <a:latin typeface="Metropolis Light"/>
                <a:ea typeface="+mn-ea"/>
                <a:cs typeface="Poppins Light" pitchFamily="2" charset="77"/>
              </a:rPr>
              <a:t>Based in Singapore</a:t>
            </a:r>
          </a:p>
          <a:p>
            <a:pPr marL="0" marR="0" lvl="0" indent="0" algn="l" defTabSz="514347" rtl="0" eaLnBrk="1" fontAlgn="auto" latinLnBrk="0" hangingPunct="1">
              <a:lnSpc>
                <a:spcPct val="90000"/>
              </a:lnSpc>
              <a:spcBef>
                <a:spcPts val="563"/>
              </a:spcBef>
              <a:spcAft>
                <a:spcPts val="0"/>
              </a:spcAft>
              <a:buClr>
                <a:srgbClr val="475C6D"/>
              </a:buClr>
              <a:buSzPct val="70000"/>
              <a:buFont typeface="Arial" panose="020B0604020202020204" pitchFamily="34" charset="0"/>
              <a:buNone/>
              <a:tabLst/>
              <a:defRPr/>
            </a:pPr>
            <a:r>
              <a:rPr kumimoji="0" lang="en-US" sz="1800" b="0" i="0" u="none" strike="noStrike" kern="1200" cap="none" spc="0" normalizeH="0" baseline="0" noProof="0">
                <a:ln>
                  <a:noFill/>
                </a:ln>
                <a:solidFill>
                  <a:srgbClr val="003341"/>
                </a:solidFill>
                <a:effectLst/>
                <a:uLnTx/>
                <a:uFillTx/>
                <a:latin typeface="Metropolis Light"/>
                <a:ea typeface="+mn-ea"/>
                <a:cs typeface="Poppins Light" pitchFamily="2" charset="77"/>
              </a:rPr>
              <a:t>Global presence in 50 countries</a:t>
            </a:r>
            <a:endParaRPr lang="en-US" sz="1800"/>
          </a:p>
          <a:p>
            <a:pPr marL="0" marR="0" lvl="0" indent="0" algn="l" defTabSz="514347" rtl="0" eaLnBrk="1" fontAlgn="auto" latinLnBrk="0" hangingPunct="1">
              <a:lnSpc>
                <a:spcPct val="90000"/>
              </a:lnSpc>
              <a:spcBef>
                <a:spcPts val="563"/>
              </a:spcBef>
              <a:spcAft>
                <a:spcPts val="0"/>
              </a:spcAft>
              <a:buClr>
                <a:srgbClr val="475C6D"/>
              </a:buClr>
              <a:buSzPct val="70000"/>
              <a:buFont typeface="Arial" panose="020B0604020202020204" pitchFamily="34" charset="0"/>
              <a:buNone/>
              <a:tabLst/>
              <a:defRPr/>
            </a:pPr>
            <a:r>
              <a:rPr kumimoji="0" lang="en-US" sz="1800" b="0" i="0" u="none" strike="noStrike" kern="1200" cap="none" spc="0" normalizeH="0" baseline="0" noProof="0">
                <a:ln>
                  <a:noFill/>
                </a:ln>
                <a:solidFill>
                  <a:srgbClr val="003341"/>
                </a:solidFill>
                <a:effectLst/>
                <a:uLnTx/>
                <a:uFillTx/>
                <a:latin typeface="Metropolis Light"/>
                <a:ea typeface="+mn-ea"/>
                <a:cs typeface="Poppins Light" pitchFamily="2" charset="77"/>
              </a:rPr>
              <a:t>Their vision is to provide advanced medical technology for all</a:t>
            </a:r>
          </a:p>
          <a:p>
            <a:pPr marL="0" marR="0" lvl="0" indent="0" algn="l" defTabSz="514347" rtl="0" eaLnBrk="1" fontAlgn="auto" latinLnBrk="0" hangingPunct="1">
              <a:lnSpc>
                <a:spcPct val="90000"/>
              </a:lnSpc>
              <a:spcBef>
                <a:spcPts val="563"/>
              </a:spcBef>
              <a:spcAft>
                <a:spcPts val="0"/>
              </a:spcAft>
              <a:buClr>
                <a:srgbClr val="475C6D"/>
              </a:buClr>
              <a:buSzPct val="70000"/>
              <a:buFont typeface="Arial" panose="020B0604020202020204" pitchFamily="34" charset="0"/>
              <a:buNone/>
              <a:tabLst/>
              <a:defRPr/>
            </a:pPr>
            <a:r>
              <a:rPr kumimoji="0" lang="en-US" sz="1800" b="0" i="0" u="none" strike="noStrike" kern="1200" cap="none" spc="0" normalizeH="0" baseline="0" noProof="0">
                <a:ln>
                  <a:noFill/>
                </a:ln>
                <a:solidFill>
                  <a:srgbClr val="003341"/>
                </a:solidFill>
                <a:effectLst/>
                <a:uLnTx/>
                <a:uFillTx/>
                <a:latin typeface="Metropolis Light"/>
                <a:ea typeface="+mn-ea"/>
                <a:cs typeface="Poppins Light" pitchFamily="2" charset="77"/>
              </a:rPr>
              <a:t>Their mission is to pioneer accessible diagnostic solutions to improve lives, creating knowledge that empowers people to make the right decisions about their health.</a:t>
            </a:r>
            <a:endParaRPr kumimoji="0" lang="en-GB" sz="1800" b="0" i="0" u="none" strike="noStrike" kern="1200" cap="none" spc="0" normalizeH="0" baseline="0" noProof="0">
              <a:ln>
                <a:noFill/>
              </a:ln>
              <a:solidFill>
                <a:srgbClr val="003341"/>
              </a:solidFill>
              <a:effectLst/>
              <a:uLnTx/>
              <a:uFillTx/>
              <a:latin typeface="Metropolis Light"/>
              <a:ea typeface="+mn-ea"/>
              <a:cs typeface="Poppins Light" pitchFamily="2" charset="77"/>
            </a:endParaRPr>
          </a:p>
        </p:txBody>
      </p:sp>
      <p:sp>
        <p:nvSpPr>
          <p:cNvPr id="12" name="Subtitle 5">
            <a:extLst>
              <a:ext uri="{FF2B5EF4-FFF2-40B4-BE49-F238E27FC236}">
                <a16:creationId xmlns:a16="http://schemas.microsoft.com/office/drawing/2014/main" id="{5B4276BA-4908-9DB1-7EA9-43460FFB21FD}"/>
              </a:ext>
            </a:extLst>
          </p:cNvPr>
          <p:cNvSpPr txBox="1">
            <a:spLocks/>
          </p:cNvSpPr>
          <p:nvPr/>
        </p:nvSpPr>
        <p:spPr>
          <a:xfrm>
            <a:off x="436538" y="783982"/>
            <a:ext cx="9005781" cy="748289"/>
          </a:xfrm>
          <a:prstGeom prst="rect">
            <a:avLst/>
          </a:prstGeom>
        </p:spPr>
        <p:txBody>
          <a:bodyPr vert="horz" lIns="91440" tIns="45720" rIns="91440" bIns="45720" rtlCol="0">
            <a:noAutofit/>
          </a:bodyPr>
          <a:lstStyle>
            <a:lvl1pPr marL="0" indent="0" algn="l" defTabSz="514347" rtl="0" eaLnBrk="1" latinLnBrk="0" hangingPunct="1">
              <a:lnSpc>
                <a:spcPct val="90000"/>
              </a:lnSpc>
              <a:spcBef>
                <a:spcPts val="563"/>
              </a:spcBef>
              <a:buFont typeface="Arial" panose="020B0604020202020204" pitchFamily="34" charset="0"/>
              <a:buNone/>
              <a:defRPr sz="4267" b="1" i="0" kern="1200">
                <a:solidFill>
                  <a:srgbClr val="003341"/>
                </a:solidFill>
                <a:latin typeface="Montserrat" panose="00000500000000000000" pitchFamily="2" charset="0"/>
                <a:ea typeface="+mn-ea"/>
                <a:cs typeface="Poppins Light" pitchFamily="2" charset="77"/>
              </a:defRPr>
            </a:lvl1pPr>
            <a:lvl2pPr marL="457189" indent="0" algn="ctr" defTabSz="514347" rtl="0" eaLnBrk="1" latinLnBrk="0" hangingPunct="1">
              <a:lnSpc>
                <a:spcPct val="90000"/>
              </a:lnSpc>
              <a:spcBef>
                <a:spcPts val="281"/>
              </a:spcBef>
              <a:buFont typeface="Arial" panose="020B0604020202020204" pitchFamily="34" charset="0"/>
              <a:buNone/>
              <a:defRPr sz="2000" b="0" i="0" kern="1200">
                <a:solidFill>
                  <a:srgbClr val="475C6D"/>
                </a:solidFill>
                <a:latin typeface="Metropolis Light"/>
                <a:ea typeface="+mn-ea"/>
                <a:cs typeface="Poppins Light" pitchFamily="2" charset="77"/>
              </a:defRPr>
            </a:lvl2pPr>
            <a:lvl3pPr marL="914377" indent="0" algn="ctr" defTabSz="514347" rtl="0" eaLnBrk="1" latinLnBrk="0" hangingPunct="1">
              <a:lnSpc>
                <a:spcPct val="90000"/>
              </a:lnSpc>
              <a:spcBef>
                <a:spcPts val="281"/>
              </a:spcBef>
              <a:buFont typeface="Arial" panose="020B0604020202020204" pitchFamily="34" charset="0"/>
              <a:buNone/>
              <a:defRPr sz="1800" b="0" i="0" kern="1200">
                <a:solidFill>
                  <a:srgbClr val="475C6D"/>
                </a:solidFill>
                <a:latin typeface="Metropolis Light"/>
                <a:ea typeface="+mn-ea"/>
                <a:cs typeface="Poppins Light" pitchFamily="2" charset="77"/>
              </a:defRPr>
            </a:lvl3pPr>
            <a:lvl4pPr marL="1371566" indent="0" algn="ctr" defTabSz="514347" rtl="0" eaLnBrk="1" latinLnBrk="0" hangingPunct="1">
              <a:lnSpc>
                <a:spcPct val="90000"/>
              </a:lnSpc>
              <a:spcBef>
                <a:spcPts val="281"/>
              </a:spcBef>
              <a:buFont typeface="Arial" panose="020B0604020202020204" pitchFamily="34" charset="0"/>
              <a:buNone/>
              <a:defRPr sz="1600" b="0" i="0" kern="1200">
                <a:solidFill>
                  <a:srgbClr val="475C6D"/>
                </a:solidFill>
                <a:latin typeface="Metropolis Light"/>
                <a:ea typeface="+mn-ea"/>
                <a:cs typeface="Poppins Light" pitchFamily="2" charset="77"/>
              </a:defRPr>
            </a:lvl4pPr>
            <a:lvl5pPr marL="1828754" indent="0" algn="ctr" defTabSz="514347" rtl="0" eaLnBrk="1" latinLnBrk="0" hangingPunct="1">
              <a:lnSpc>
                <a:spcPct val="90000"/>
              </a:lnSpc>
              <a:spcBef>
                <a:spcPts val="281"/>
              </a:spcBef>
              <a:buFont typeface="Arial" panose="020B0604020202020204" pitchFamily="34" charset="0"/>
              <a:buNone/>
              <a:defRPr sz="1600" b="0" i="0" kern="1200">
                <a:solidFill>
                  <a:srgbClr val="475C6D"/>
                </a:solidFill>
                <a:latin typeface="Metropolis Light"/>
                <a:ea typeface="+mn-ea"/>
                <a:cs typeface="Poppins Light" pitchFamily="2" charset="77"/>
              </a:defRPr>
            </a:lvl5pPr>
            <a:lvl6pPr marL="2285943" indent="0" algn="ctr" defTabSz="514347" rtl="0" eaLnBrk="1" latinLnBrk="0" hangingPunct="1">
              <a:lnSpc>
                <a:spcPct val="90000"/>
              </a:lnSpc>
              <a:spcBef>
                <a:spcPts val="281"/>
              </a:spcBef>
              <a:buFont typeface="Arial" panose="020B0604020202020204" pitchFamily="34" charset="0"/>
              <a:buNone/>
              <a:defRPr sz="1600" kern="1200">
                <a:solidFill>
                  <a:schemeClr val="tx1"/>
                </a:solidFill>
                <a:latin typeface="+mn-lt"/>
                <a:ea typeface="+mn-ea"/>
                <a:cs typeface="+mn-cs"/>
              </a:defRPr>
            </a:lvl6pPr>
            <a:lvl7pPr marL="2743131" indent="0" algn="ctr" defTabSz="514347" rtl="0" eaLnBrk="1" latinLnBrk="0" hangingPunct="1">
              <a:lnSpc>
                <a:spcPct val="90000"/>
              </a:lnSpc>
              <a:spcBef>
                <a:spcPts val="281"/>
              </a:spcBef>
              <a:buFont typeface="Arial" panose="020B0604020202020204" pitchFamily="34" charset="0"/>
              <a:buNone/>
              <a:defRPr sz="1600" kern="1200">
                <a:solidFill>
                  <a:schemeClr val="tx1"/>
                </a:solidFill>
                <a:latin typeface="+mn-lt"/>
                <a:ea typeface="+mn-ea"/>
                <a:cs typeface="+mn-cs"/>
              </a:defRPr>
            </a:lvl7pPr>
            <a:lvl8pPr marL="3200320" indent="0" algn="ctr" defTabSz="514347" rtl="0" eaLnBrk="1" latinLnBrk="0" hangingPunct="1">
              <a:lnSpc>
                <a:spcPct val="90000"/>
              </a:lnSpc>
              <a:spcBef>
                <a:spcPts val="281"/>
              </a:spcBef>
              <a:buFont typeface="Arial" panose="020B0604020202020204" pitchFamily="34" charset="0"/>
              <a:buNone/>
              <a:defRPr sz="1600" kern="1200">
                <a:solidFill>
                  <a:schemeClr val="tx1"/>
                </a:solidFill>
                <a:latin typeface="+mn-lt"/>
                <a:ea typeface="+mn-ea"/>
                <a:cs typeface="+mn-cs"/>
              </a:defRPr>
            </a:lvl8pPr>
            <a:lvl9pPr marL="3657509" indent="0" algn="ctr" defTabSz="514347" rtl="0" eaLnBrk="1" latinLnBrk="0" hangingPunct="1">
              <a:lnSpc>
                <a:spcPct val="90000"/>
              </a:lnSpc>
              <a:spcBef>
                <a:spcPts val="281"/>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514347"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GB" sz="4267" b="1" i="0" u="none" strike="noStrike" kern="1200" cap="none" spc="0" normalizeH="0" baseline="0" noProof="0" dirty="0">
                <a:ln>
                  <a:noFill/>
                </a:ln>
                <a:solidFill>
                  <a:srgbClr val="003341"/>
                </a:solidFill>
                <a:effectLst/>
                <a:uLnTx/>
                <a:uFillTx/>
                <a:latin typeface="Montserrat" panose="00000500000000000000" pitchFamily="2" charset="0"/>
                <a:ea typeface="+mn-ea"/>
                <a:cs typeface="Poppins Light" pitchFamily="2" charset="77"/>
              </a:rPr>
              <a:t>Credo Diagnostics </a:t>
            </a:r>
          </a:p>
        </p:txBody>
      </p:sp>
      <p:pic>
        <p:nvPicPr>
          <p:cNvPr id="14" name="Picture 13">
            <a:extLst>
              <a:ext uri="{FF2B5EF4-FFF2-40B4-BE49-F238E27FC236}">
                <a16:creationId xmlns:a16="http://schemas.microsoft.com/office/drawing/2014/main" id="{91EBCA8F-3CB7-DB58-A1E4-F524CD9498BC}"/>
              </a:ext>
            </a:extLst>
          </p:cNvPr>
          <p:cNvPicPr>
            <a:picLocks noChangeAspect="1"/>
          </p:cNvPicPr>
          <p:nvPr/>
        </p:nvPicPr>
        <p:blipFill>
          <a:blip r:embed="rId3"/>
          <a:stretch>
            <a:fillRect/>
          </a:stretch>
        </p:blipFill>
        <p:spPr>
          <a:xfrm>
            <a:off x="6384757" y="673810"/>
            <a:ext cx="3057561" cy="831837"/>
          </a:xfrm>
          <a:prstGeom prst="rect">
            <a:avLst/>
          </a:prstGeom>
        </p:spPr>
      </p:pic>
      <p:pic>
        <p:nvPicPr>
          <p:cNvPr id="15" name="Picture 14">
            <a:extLst>
              <a:ext uri="{FF2B5EF4-FFF2-40B4-BE49-F238E27FC236}">
                <a16:creationId xmlns:a16="http://schemas.microsoft.com/office/drawing/2014/main" id="{6D7D003A-36F6-D453-BBBC-2E8FE249FCF8}"/>
              </a:ext>
            </a:extLst>
          </p:cNvPr>
          <p:cNvPicPr>
            <a:picLocks noChangeAspect="1"/>
          </p:cNvPicPr>
          <p:nvPr/>
        </p:nvPicPr>
        <p:blipFill>
          <a:blip r:embed="rId4"/>
          <a:srcRect l="25884" t="23949" r="12605" b="15371"/>
          <a:stretch/>
        </p:blipFill>
        <p:spPr>
          <a:xfrm>
            <a:off x="3885312" y="1752614"/>
            <a:ext cx="7787720" cy="4321404"/>
          </a:xfrm>
          <a:prstGeom prst="rect">
            <a:avLst/>
          </a:prstGeom>
        </p:spPr>
      </p:pic>
    </p:spTree>
    <p:extLst>
      <p:ext uri="{BB962C8B-B14F-4D97-AF65-F5344CB8AC3E}">
        <p14:creationId xmlns:p14="http://schemas.microsoft.com/office/powerpoint/2010/main" val="375295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F4F621E-94B7-3BA9-3596-B98986587249}"/>
              </a:ext>
            </a:extLst>
          </p:cNvPr>
          <p:cNvSpPr>
            <a:spLocks noGrp="1"/>
          </p:cNvSpPr>
          <p:nvPr>
            <p:ph type="subTitle" idx="1"/>
          </p:nvPr>
        </p:nvSpPr>
        <p:spPr/>
        <p:txBody>
          <a:bodyPr vert="horz" lIns="91440" tIns="45720" rIns="91440" bIns="45720" rtlCol="0" anchor="t">
            <a:noAutofit/>
          </a:bodyPr>
          <a:lstStyle/>
          <a:p>
            <a:r>
              <a:rPr lang="en-GB" sz="3600">
                <a:latin typeface="Montserrat"/>
                <a:cs typeface="Poppins Light"/>
              </a:rPr>
              <a:t>Our Company Product Timeline</a:t>
            </a:r>
            <a:endParaRPr lang="en-GB" sz="3600"/>
          </a:p>
        </p:txBody>
      </p:sp>
      <p:sp>
        <p:nvSpPr>
          <p:cNvPr id="4" name="Arrow: Right 3">
            <a:extLst>
              <a:ext uri="{FF2B5EF4-FFF2-40B4-BE49-F238E27FC236}">
                <a16:creationId xmlns:a16="http://schemas.microsoft.com/office/drawing/2014/main" id="{DDBC1DAB-50C2-C5DC-E701-5BA54A85380D}"/>
              </a:ext>
            </a:extLst>
          </p:cNvPr>
          <p:cNvSpPr/>
          <p:nvPr/>
        </p:nvSpPr>
        <p:spPr>
          <a:xfrm>
            <a:off x="269547" y="3833363"/>
            <a:ext cx="11624788" cy="472771"/>
          </a:xfrm>
          <a:prstGeom prst="rightArrow">
            <a:avLst/>
          </a:prstGeom>
          <a:solidFill>
            <a:srgbClr val="8597A3"/>
          </a:solidFill>
          <a:ln>
            <a:solidFill>
              <a:srgbClr val="8597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003341"/>
                </a:solidFill>
              </a:ln>
              <a:solidFill>
                <a:srgbClr val="003341"/>
              </a:solidFill>
            </a:endParaRPr>
          </a:p>
        </p:txBody>
      </p:sp>
      <p:grpSp>
        <p:nvGrpSpPr>
          <p:cNvPr id="54" name="Group 53">
            <a:extLst>
              <a:ext uri="{FF2B5EF4-FFF2-40B4-BE49-F238E27FC236}">
                <a16:creationId xmlns:a16="http://schemas.microsoft.com/office/drawing/2014/main" id="{2A396225-B38C-DD18-01E9-4CA37E35660A}"/>
              </a:ext>
            </a:extLst>
          </p:cNvPr>
          <p:cNvGrpSpPr/>
          <p:nvPr/>
        </p:nvGrpSpPr>
        <p:grpSpPr>
          <a:xfrm>
            <a:off x="2661162" y="1347957"/>
            <a:ext cx="1864060" cy="4508497"/>
            <a:chOff x="2661162" y="1347957"/>
            <a:chExt cx="1864060" cy="4508497"/>
          </a:xfrm>
        </p:grpSpPr>
        <p:sp>
          <p:nvSpPr>
            <p:cNvPr id="9" name="Flowchart: Connector 8">
              <a:extLst>
                <a:ext uri="{FF2B5EF4-FFF2-40B4-BE49-F238E27FC236}">
                  <a16:creationId xmlns:a16="http://schemas.microsoft.com/office/drawing/2014/main" id="{35F3A729-E5D9-B973-2E03-033A3727385F}"/>
                </a:ext>
              </a:extLst>
            </p:cNvPr>
            <p:cNvSpPr/>
            <p:nvPr/>
          </p:nvSpPr>
          <p:spPr>
            <a:xfrm>
              <a:off x="3077143" y="3709789"/>
              <a:ext cx="864973" cy="748289"/>
            </a:xfrm>
            <a:prstGeom prst="flowChartConnector">
              <a:avLst/>
            </a:prstGeom>
            <a:solidFill>
              <a:srgbClr val="009FE3"/>
            </a:solidFill>
            <a:ln>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Sept</a:t>
              </a:r>
            </a:p>
            <a:p>
              <a:pPr algn="ctr"/>
              <a:r>
                <a:rPr lang="en-GB" sz="1600" b="1"/>
                <a:t>2021</a:t>
              </a:r>
            </a:p>
          </p:txBody>
        </p:sp>
        <p:pic>
          <p:nvPicPr>
            <p:cNvPr id="15" name="Picture 14" descr="A white machine with a screen&#10;&#10;Description automatically generated">
              <a:extLst>
                <a:ext uri="{FF2B5EF4-FFF2-40B4-BE49-F238E27FC236}">
                  <a16:creationId xmlns:a16="http://schemas.microsoft.com/office/drawing/2014/main" id="{9BFAF50F-2E6A-A772-17D4-05D1C99786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162" y="1347957"/>
              <a:ext cx="1864060" cy="1645693"/>
            </a:xfrm>
            <a:prstGeom prst="rect">
              <a:avLst/>
            </a:prstGeom>
          </p:spPr>
        </p:pic>
        <p:sp>
          <p:nvSpPr>
            <p:cNvPr id="21" name="TextBox 20">
              <a:extLst>
                <a:ext uri="{FF2B5EF4-FFF2-40B4-BE49-F238E27FC236}">
                  <a16:creationId xmlns:a16="http://schemas.microsoft.com/office/drawing/2014/main" id="{8AD296BD-CE40-9BC7-F52A-FC0BEE6AE26E}"/>
                </a:ext>
              </a:extLst>
            </p:cNvPr>
            <p:cNvSpPr txBox="1"/>
            <p:nvPr/>
          </p:nvSpPr>
          <p:spPr>
            <a:xfrm>
              <a:off x="2990712" y="4902347"/>
              <a:ext cx="1137873" cy="954107"/>
            </a:xfrm>
            <a:prstGeom prst="rect">
              <a:avLst/>
            </a:prstGeom>
            <a:noFill/>
          </p:spPr>
          <p:txBody>
            <a:bodyPr wrap="square" rtlCol="0">
              <a:spAutoFit/>
            </a:bodyPr>
            <a:lstStyle/>
            <a:p>
              <a:pPr algn="ctr"/>
              <a:r>
                <a:rPr lang="en-GB" sz="1400" b="1" err="1">
                  <a:solidFill>
                    <a:srgbClr val="009FE3"/>
                  </a:solidFill>
                  <a:latin typeface="Metropolis"/>
                </a:rPr>
                <a:t>Genedrive</a:t>
              </a:r>
              <a:r>
                <a:rPr lang="en-GB" sz="1400" b="1">
                  <a:solidFill>
                    <a:srgbClr val="009FE3"/>
                  </a:solidFill>
                  <a:latin typeface="Metropolis"/>
                </a:rPr>
                <a:t> </a:t>
              </a:r>
            </a:p>
            <a:p>
              <a:pPr algn="ctr"/>
              <a:r>
                <a:rPr lang="en-GB" sz="1400" b="1">
                  <a:solidFill>
                    <a:srgbClr val="009FE3"/>
                  </a:solidFill>
                  <a:latin typeface="Metropolis"/>
                </a:rPr>
                <a:t>System</a:t>
              </a:r>
            </a:p>
            <a:p>
              <a:pPr algn="ctr"/>
              <a:r>
                <a:rPr lang="en-GB" sz="1400">
                  <a:solidFill>
                    <a:srgbClr val="003341"/>
                  </a:solidFill>
                  <a:latin typeface="Metropolis"/>
                </a:rPr>
                <a:t>CE-IVD marked</a:t>
              </a:r>
            </a:p>
          </p:txBody>
        </p:sp>
      </p:grpSp>
      <p:grpSp>
        <p:nvGrpSpPr>
          <p:cNvPr id="55" name="Group 54">
            <a:extLst>
              <a:ext uri="{FF2B5EF4-FFF2-40B4-BE49-F238E27FC236}">
                <a16:creationId xmlns:a16="http://schemas.microsoft.com/office/drawing/2014/main" id="{009291E5-7F69-8A62-3F45-AC979D46728D}"/>
              </a:ext>
            </a:extLst>
          </p:cNvPr>
          <p:cNvGrpSpPr/>
          <p:nvPr/>
        </p:nvGrpSpPr>
        <p:grpSpPr>
          <a:xfrm>
            <a:off x="4211559" y="2556351"/>
            <a:ext cx="1686019" cy="3779166"/>
            <a:chOff x="4211559" y="2556351"/>
            <a:chExt cx="1686019" cy="3779166"/>
          </a:xfrm>
        </p:grpSpPr>
        <p:sp>
          <p:nvSpPr>
            <p:cNvPr id="22" name="TextBox 21">
              <a:extLst>
                <a:ext uri="{FF2B5EF4-FFF2-40B4-BE49-F238E27FC236}">
                  <a16:creationId xmlns:a16="http://schemas.microsoft.com/office/drawing/2014/main" id="{D43D165B-AD5F-5324-C2F8-21CF010D12EC}"/>
                </a:ext>
              </a:extLst>
            </p:cNvPr>
            <p:cNvSpPr txBox="1"/>
            <p:nvPr/>
          </p:nvSpPr>
          <p:spPr>
            <a:xfrm>
              <a:off x="4211559" y="4888967"/>
              <a:ext cx="1686019" cy="1446550"/>
            </a:xfrm>
            <a:prstGeom prst="rect">
              <a:avLst/>
            </a:prstGeom>
            <a:noFill/>
          </p:spPr>
          <p:txBody>
            <a:bodyPr wrap="square" rtlCol="0">
              <a:spAutoFit/>
            </a:bodyPr>
            <a:lstStyle/>
            <a:p>
              <a:pPr algn="ctr"/>
              <a:r>
                <a:rPr lang="en-GB" sz="1400" b="1">
                  <a:solidFill>
                    <a:srgbClr val="003341"/>
                  </a:solidFill>
                  <a:latin typeface="Metropolis"/>
                </a:rPr>
                <a:t>Strategic Direction</a:t>
              </a:r>
            </a:p>
            <a:p>
              <a:pPr algn="ctr"/>
              <a:endParaRPr lang="en-GB" sz="1400">
                <a:solidFill>
                  <a:srgbClr val="003341"/>
                </a:solidFill>
                <a:latin typeface="Metropolis"/>
              </a:endParaRPr>
            </a:p>
            <a:p>
              <a:pPr algn="ctr"/>
              <a:r>
                <a:rPr lang="en-GB" sz="1400">
                  <a:solidFill>
                    <a:srgbClr val="003341"/>
                  </a:solidFill>
                  <a:latin typeface="Metropolis"/>
                </a:rPr>
                <a:t>Away from infectious diseases to PGx testing</a:t>
              </a:r>
            </a:p>
            <a:p>
              <a:pPr algn="ctr"/>
              <a:endParaRPr lang="en-GB">
                <a:solidFill>
                  <a:srgbClr val="003341"/>
                </a:solidFill>
                <a:latin typeface="Metropolis"/>
              </a:endParaRPr>
            </a:p>
          </p:txBody>
        </p:sp>
        <p:sp>
          <p:nvSpPr>
            <p:cNvPr id="16" name="Flowchart: Connector 15">
              <a:extLst>
                <a:ext uri="{FF2B5EF4-FFF2-40B4-BE49-F238E27FC236}">
                  <a16:creationId xmlns:a16="http://schemas.microsoft.com/office/drawing/2014/main" id="{6813B4F8-196A-86B5-A690-6FCAFC46304D}"/>
                </a:ext>
              </a:extLst>
            </p:cNvPr>
            <p:cNvSpPr/>
            <p:nvPr/>
          </p:nvSpPr>
          <p:spPr>
            <a:xfrm>
              <a:off x="4546299" y="3703295"/>
              <a:ext cx="864973" cy="748289"/>
            </a:xfrm>
            <a:prstGeom prst="flowChartConnector">
              <a:avLst/>
            </a:prstGeom>
            <a:solidFill>
              <a:srgbClr val="003341"/>
            </a:solidFill>
            <a:ln>
              <a:solidFill>
                <a:srgbClr val="0033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July</a:t>
              </a:r>
            </a:p>
            <a:p>
              <a:pPr algn="ctr"/>
              <a:r>
                <a:rPr lang="en-GB" sz="1600" b="1"/>
                <a:t>2022</a:t>
              </a:r>
            </a:p>
          </p:txBody>
        </p:sp>
        <p:pic>
          <p:nvPicPr>
            <p:cNvPr id="24" name="Picture 23" descr="A dna strand with dots&#10;&#10;Description automatically generated with medium confidence">
              <a:extLst>
                <a:ext uri="{FF2B5EF4-FFF2-40B4-BE49-F238E27FC236}">
                  <a16:creationId xmlns:a16="http://schemas.microsoft.com/office/drawing/2014/main" id="{EAD3464A-DD1D-E141-E344-501EA4998E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2262" y="2556351"/>
              <a:ext cx="1153437" cy="1153437"/>
            </a:xfrm>
            <a:prstGeom prst="rect">
              <a:avLst/>
            </a:prstGeom>
          </p:spPr>
        </p:pic>
      </p:grpSp>
      <p:grpSp>
        <p:nvGrpSpPr>
          <p:cNvPr id="52" name="Group 51">
            <a:extLst>
              <a:ext uri="{FF2B5EF4-FFF2-40B4-BE49-F238E27FC236}">
                <a16:creationId xmlns:a16="http://schemas.microsoft.com/office/drawing/2014/main" id="{AE1D3607-284D-CEF9-ECEF-62FC02C17A31}"/>
              </a:ext>
            </a:extLst>
          </p:cNvPr>
          <p:cNvGrpSpPr/>
          <p:nvPr/>
        </p:nvGrpSpPr>
        <p:grpSpPr>
          <a:xfrm>
            <a:off x="80642" y="1655846"/>
            <a:ext cx="1305057" cy="4162625"/>
            <a:chOff x="80642" y="1655846"/>
            <a:chExt cx="1305057" cy="4162625"/>
          </a:xfrm>
        </p:grpSpPr>
        <p:sp>
          <p:nvSpPr>
            <p:cNvPr id="2" name="Flowchart: Connector 1">
              <a:extLst>
                <a:ext uri="{FF2B5EF4-FFF2-40B4-BE49-F238E27FC236}">
                  <a16:creationId xmlns:a16="http://schemas.microsoft.com/office/drawing/2014/main" id="{EFB90644-E02C-5073-BFD7-1059AB6F5281}"/>
                </a:ext>
              </a:extLst>
            </p:cNvPr>
            <p:cNvSpPr/>
            <p:nvPr/>
          </p:nvSpPr>
          <p:spPr>
            <a:xfrm>
              <a:off x="249633" y="3703295"/>
              <a:ext cx="862734" cy="748287"/>
            </a:xfrm>
            <a:prstGeom prst="flowChartConnector">
              <a:avLst/>
            </a:prstGeom>
            <a:solidFill>
              <a:srgbClr val="009FE3"/>
            </a:solidFill>
            <a:ln>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400" b="1"/>
                <a:t>April 2018</a:t>
              </a:r>
            </a:p>
          </p:txBody>
        </p:sp>
        <p:sp>
          <p:nvSpPr>
            <p:cNvPr id="6" name="TextBox 5">
              <a:extLst>
                <a:ext uri="{FF2B5EF4-FFF2-40B4-BE49-F238E27FC236}">
                  <a16:creationId xmlns:a16="http://schemas.microsoft.com/office/drawing/2014/main" id="{FAA7BEBE-CAA5-F00B-F526-C30BD67834AE}"/>
                </a:ext>
              </a:extLst>
            </p:cNvPr>
            <p:cNvSpPr txBox="1"/>
            <p:nvPr/>
          </p:nvSpPr>
          <p:spPr>
            <a:xfrm>
              <a:off x="90854" y="4864364"/>
              <a:ext cx="1137872" cy="954107"/>
            </a:xfrm>
            <a:prstGeom prst="rect">
              <a:avLst/>
            </a:prstGeom>
            <a:noFill/>
          </p:spPr>
          <p:txBody>
            <a:bodyPr wrap="square" rtlCol="0">
              <a:spAutoFit/>
            </a:bodyPr>
            <a:lstStyle/>
            <a:p>
              <a:pPr algn="ctr"/>
              <a:r>
                <a:rPr lang="en-GB" sz="1400" b="1" err="1">
                  <a:solidFill>
                    <a:srgbClr val="009FE3"/>
                  </a:solidFill>
                  <a:latin typeface="Metropolis"/>
                </a:rPr>
                <a:t>Genedrive</a:t>
              </a:r>
              <a:r>
                <a:rPr lang="en-GB" sz="1400" b="1">
                  <a:solidFill>
                    <a:srgbClr val="009FE3"/>
                  </a:solidFill>
                  <a:latin typeface="Metropolis"/>
                </a:rPr>
                <a:t> </a:t>
              </a:r>
            </a:p>
            <a:p>
              <a:pPr algn="ctr"/>
              <a:r>
                <a:rPr lang="en-GB" sz="1400" b="1">
                  <a:solidFill>
                    <a:srgbClr val="009FE3"/>
                  </a:solidFill>
                  <a:latin typeface="Metropolis"/>
                </a:rPr>
                <a:t>Instrument</a:t>
              </a:r>
            </a:p>
            <a:p>
              <a:pPr algn="ctr"/>
              <a:r>
                <a:rPr lang="en-GB" sz="1400">
                  <a:solidFill>
                    <a:srgbClr val="003341"/>
                  </a:solidFill>
                  <a:latin typeface="Metropolis"/>
                </a:rPr>
                <a:t>CE-IVD marked</a:t>
              </a:r>
            </a:p>
          </p:txBody>
        </p:sp>
        <p:pic>
          <p:nvPicPr>
            <p:cNvPr id="18" name="Picture 17" descr="A device with a screen on it&#10;&#10;Description automatically generated">
              <a:extLst>
                <a:ext uri="{FF2B5EF4-FFF2-40B4-BE49-F238E27FC236}">
                  <a16:creationId xmlns:a16="http://schemas.microsoft.com/office/drawing/2014/main" id="{596B67E7-2515-1530-4265-A08E938597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23" t="12282" r="19637" b="14579"/>
            <a:stretch/>
          </p:blipFill>
          <p:spPr>
            <a:xfrm>
              <a:off x="80642" y="1655846"/>
              <a:ext cx="1305057" cy="1047055"/>
            </a:xfrm>
            <a:prstGeom prst="rect">
              <a:avLst/>
            </a:prstGeom>
          </p:spPr>
        </p:pic>
      </p:grpSp>
      <p:grpSp>
        <p:nvGrpSpPr>
          <p:cNvPr id="58" name="Group 57">
            <a:extLst>
              <a:ext uri="{FF2B5EF4-FFF2-40B4-BE49-F238E27FC236}">
                <a16:creationId xmlns:a16="http://schemas.microsoft.com/office/drawing/2014/main" id="{620BFB80-0594-F3A4-97EB-C11CDF17F2E5}"/>
              </a:ext>
            </a:extLst>
          </p:cNvPr>
          <p:cNvGrpSpPr/>
          <p:nvPr/>
        </p:nvGrpSpPr>
        <p:grpSpPr>
          <a:xfrm>
            <a:off x="8587208" y="1347957"/>
            <a:ext cx="1599220" cy="4462143"/>
            <a:chOff x="8524509" y="1341737"/>
            <a:chExt cx="1599220" cy="4462143"/>
          </a:xfrm>
        </p:grpSpPr>
        <p:sp>
          <p:nvSpPr>
            <p:cNvPr id="10" name="Flowchart: Connector 9">
              <a:extLst>
                <a:ext uri="{FF2B5EF4-FFF2-40B4-BE49-F238E27FC236}">
                  <a16:creationId xmlns:a16="http://schemas.microsoft.com/office/drawing/2014/main" id="{B4E068CF-BF43-6DD0-6847-0F25FFAACD9D}"/>
                </a:ext>
              </a:extLst>
            </p:cNvPr>
            <p:cNvSpPr/>
            <p:nvPr/>
          </p:nvSpPr>
          <p:spPr>
            <a:xfrm>
              <a:off x="8980702" y="3708042"/>
              <a:ext cx="864972" cy="743540"/>
            </a:xfrm>
            <a:prstGeom prst="flowChartConnector">
              <a:avLst/>
            </a:prstGeom>
            <a:solidFill>
              <a:srgbClr val="009FE3"/>
            </a:solidFill>
            <a:ln>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Sept</a:t>
              </a:r>
            </a:p>
            <a:p>
              <a:pPr algn="ctr"/>
              <a:r>
                <a:rPr lang="en-GB" sz="1600" b="1"/>
                <a:t>2024</a:t>
              </a:r>
            </a:p>
          </p:txBody>
        </p:sp>
        <p:sp>
          <p:nvSpPr>
            <p:cNvPr id="25" name="TextBox 24">
              <a:extLst>
                <a:ext uri="{FF2B5EF4-FFF2-40B4-BE49-F238E27FC236}">
                  <a16:creationId xmlns:a16="http://schemas.microsoft.com/office/drawing/2014/main" id="{FC0635DD-2E0F-350B-17A5-97152B2048B3}"/>
                </a:ext>
              </a:extLst>
            </p:cNvPr>
            <p:cNvSpPr txBox="1"/>
            <p:nvPr/>
          </p:nvSpPr>
          <p:spPr>
            <a:xfrm>
              <a:off x="8688194" y="4888967"/>
              <a:ext cx="1400810" cy="914913"/>
            </a:xfrm>
            <a:prstGeom prst="rect">
              <a:avLst/>
            </a:prstGeom>
            <a:noFill/>
          </p:spPr>
          <p:txBody>
            <a:bodyPr wrap="square">
              <a:spAutoFit/>
            </a:bodyPr>
            <a:lstStyle/>
            <a:p>
              <a:pPr algn="ctr"/>
              <a:r>
                <a:rPr lang="en-GB" sz="1400" b="1" err="1">
                  <a:solidFill>
                    <a:srgbClr val="009FE3"/>
                  </a:solidFill>
                  <a:latin typeface="Metropolis"/>
                </a:rPr>
                <a:t>Genedrive</a:t>
              </a:r>
              <a:r>
                <a:rPr lang="en-GB" sz="1400" b="1">
                  <a:solidFill>
                    <a:srgbClr val="009FE3"/>
                  </a:solidFill>
                  <a:latin typeface="Metropolis"/>
                </a:rPr>
                <a:t> </a:t>
              </a:r>
            </a:p>
            <a:p>
              <a:pPr algn="ctr"/>
              <a:r>
                <a:rPr lang="en-GB" sz="1400" b="1">
                  <a:solidFill>
                    <a:srgbClr val="009FE3"/>
                  </a:solidFill>
                  <a:latin typeface="Metropolis"/>
                </a:rPr>
                <a:t>System</a:t>
              </a:r>
            </a:p>
            <a:p>
              <a:pPr algn="ctr"/>
              <a:r>
                <a:rPr lang="en-GB" sz="1400">
                  <a:solidFill>
                    <a:srgbClr val="003341"/>
                  </a:solidFill>
                  <a:latin typeface="Metropolis"/>
                </a:rPr>
                <a:t>V6 launched</a:t>
              </a:r>
            </a:p>
          </p:txBody>
        </p:sp>
        <p:pic>
          <p:nvPicPr>
            <p:cNvPr id="31" name="Picture 30" descr="A white device with a screen and a plug&#10;&#10;Description automatically generated">
              <a:extLst>
                <a:ext uri="{FF2B5EF4-FFF2-40B4-BE49-F238E27FC236}">
                  <a16:creationId xmlns:a16="http://schemas.microsoft.com/office/drawing/2014/main" id="{6B70EF64-F1CB-8A93-1335-BDC34D3C5FB2}"/>
                </a:ext>
              </a:extLst>
            </p:cNvPr>
            <p:cNvPicPr>
              <a:picLocks noChangeAspect="1"/>
            </p:cNvPicPr>
            <p:nvPr/>
          </p:nvPicPr>
          <p:blipFill>
            <a:blip r:embed="rId6" cstate="print">
              <a:extLst>
                <a:ext uri="{28A0092B-C50C-407E-A947-70E740481C1C}">
                  <a14:useLocalDpi xmlns:a14="http://schemas.microsoft.com/office/drawing/2010/main" val="0"/>
                </a:ext>
              </a:extLst>
            </a:blip>
            <a:srcRect l="2154" t="593" r="28657" b="-593"/>
            <a:stretch/>
          </p:blipFill>
          <p:spPr>
            <a:xfrm>
              <a:off x="8524509" y="1341737"/>
              <a:ext cx="1599220" cy="1645693"/>
            </a:xfrm>
            <a:prstGeom prst="rect">
              <a:avLst/>
            </a:prstGeom>
          </p:spPr>
        </p:pic>
      </p:grpSp>
      <p:grpSp>
        <p:nvGrpSpPr>
          <p:cNvPr id="53" name="Group 52">
            <a:extLst>
              <a:ext uri="{FF2B5EF4-FFF2-40B4-BE49-F238E27FC236}">
                <a16:creationId xmlns:a16="http://schemas.microsoft.com/office/drawing/2014/main" id="{187A24F4-9518-65E7-4DBB-87BCA1FFAC09}"/>
              </a:ext>
            </a:extLst>
          </p:cNvPr>
          <p:cNvGrpSpPr/>
          <p:nvPr/>
        </p:nvGrpSpPr>
        <p:grpSpPr>
          <a:xfrm>
            <a:off x="1292937" y="2687400"/>
            <a:ext cx="1670695" cy="3164583"/>
            <a:chOff x="1292937" y="2687400"/>
            <a:chExt cx="1670695" cy="3164583"/>
          </a:xfrm>
        </p:grpSpPr>
        <p:sp>
          <p:nvSpPr>
            <p:cNvPr id="5" name="Flowchart: Connector 4">
              <a:extLst>
                <a:ext uri="{FF2B5EF4-FFF2-40B4-BE49-F238E27FC236}">
                  <a16:creationId xmlns:a16="http://schemas.microsoft.com/office/drawing/2014/main" id="{1850C835-3122-2BC4-FD6E-052C40FFE787}"/>
                </a:ext>
              </a:extLst>
            </p:cNvPr>
            <p:cNvSpPr/>
            <p:nvPr/>
          </p:nvSpPr>
          <p:spPr>
            <a:xfrm>
              <a:off x="1644605" y="3709788"/>
              <a:ext cx="862734" cy="757535"/>
            </a:xfrm>
            <a:prstGeom prst="flowChartConnector">
              <a:avLst/>
            </a:prstGeom>
            <a:solidFill>
              <a:srgbClr val="009BA4"/>
            </a:solidFill>
            <a:ln>
              <a:solidFill>
                <a:srgbClr val="009B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t>Nov</a:t>
              </a:r>
            </a:p>
            <a:p>
              <a:pPr algn="ctr"/>
              <a:r>
                <a:rPr lang="en-GB" sz="1400" b="1"/>
                <a:t>2019</a:t>
              </a:r>
            </a:p>
          </p:txBody>
        </p:sp>
        <p:sp>
          <p:nvSpPr>
            <p:cNvPr id="8" name="TextBox 7">
              <a:extLst>
                <a:ext uri="{FF2B5EF4-FFF2-40B4-BE49-F238E27FC236}">
                  <a16:creationId xmlns:a16="http://schemas.microsoft.com/office/drawing/2014/main" id="{1DA88797-DD14-4770-68B5-5BA2F58070F4}"/>
                </a:ext>
              </a:extLst>
            </p:cNvPr>
            <p:cNvSpPr txBox="1"/>
            <p:nvPr/>
          </p:nvSpPr>
          <p:spPr>
            <a:xfrm>
              <a:off x="1409913" y="4897876"/>
              <a:ext cx="1351828" cy="954107"/>
            </a:xfrm>
            <a:prstGeom prst="rect">
              <a:avLst/>
            </a:prstGeom>
            <a:noFill/>
          </p:spPr>
          <p:txBody>
            <a:bodyPr wrap="square" rtlCol="0">
              <a:spAutoFit/>
            </a:bodyPr>
            <a:lstStyle/>
            <a:p>
              <a:pPr algn="ctr"/>
              <a:r>
                <a:rPr lang="en-GB" sz="1400" b="1" err="1">
                  <a:solidFill>
                    <a:srgbClr val="009BA4"/>
                  </a:solidFill>
                  <a:latin typeface="Metropolis"/>
                </a:rPr>
                <a:t>Genedrive</a:t>
              </a:r>
              <a:r>
                <a:rPr lang="en-GB" sz="1400" b="1">
                  <a:solidFill>
                    <a:srgbClr val="009BA4"/>
                  </a:solidFill>
                  <a:latin typeface="Metropolis"/>
                </a:rPr>
                <a:t> </a:t>
              </a:r>
            </a:p>
            <a:p>
              <a:pPr algn="ctr"/>
              <a:r>
                <a:rPr lang="en-GB" sz="1400" b="1">
                  <a:solidFill>
                    <a:srgbClr val="009BA4"/>
                  </a:solidFill>
                  <a:latin typeface="Metropolis"/>
                </a:rPr>
                <a:t>MT-RNR1 ID Kit</a:t>
              </a:r>
            </a:p>
            <a:p>
              <a:pPr algn="ctr"/>
              <a:r>
                <a:rPr lang="en-GB" sz="1400">
                  <a:solidFill>
                    <a:srgbClr val="003341"/>
                  </a:solidFill>
                  <a:latin typeface="Metropolis"/>
                </a:rPr>
                <a:t>CE-IVD </a:t>
              </a:r>
            </a:p>
            <a:p>
              <a:pPr algn="ctr"/>
              <a:r>
                <a:rPr lang="en-GB" sz="1400">
                  <a:solidFill>
                    <a:srgbClr val="003341"/>
                  </a:solidFill>
                  <a:latin typeface="Metropolis"/>
                </a:rPr>
                <a:t>marked</a:t>
              </a:r>
            </a:p>
          </p:txBody>
        </p:sp>
        <p:pic>
          <p:nvPicPr>
            <p:cNvPr id="20" name="Picture 19" descr="A close-up of a bag of medical supplies&#10;&#10;AI-generated content may be incorrect.">
              <a:extLst>
                <a:ext uri="{FF2B5EF4-FFF2-40B4-BE49-F238E27FC236}">
                  <a16:creationId xmlns:a16="http://schemas.microsoft.com/office/drawing/2014/main" id="{A3C9AF72-C9A3-2954-FE73-40C9876B73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2937" y="2687400"/>
              <a:ext cx="1670695" cy="1055835"/>
            </a:xfrm>
            <a:prstGeom prst="rect">
              <a:avLst/>
            </a:prstGeom>
          </p:spPr>
        </p:pic>
      </p:grpSp>
      <p:grpSp>
        <p:nvGrpSpPr>
          <p:cNvPr id="59" name="Group 58">
            <a:extLst>
              <a:ext uri="{FF2B5EF4-FFF2-40B4-BE49-F238E27FC236}">
                <a16:creationId xmlns:a16="http://schemas.microsoft.com/office/drawing/2014/main" id="{11E7EF98-E4D9-C0DB-BF18-15E4D2D3309A}"/>
              </a:ext>
            </a:extLst>
          </p:cNvPr>
          <p:cNvGrpSpPr/>
          <p:nvPr/>
        </p:nvGrpSpPr>
        <p:grpSpPr>
          <a:xfrm>
            <a:off x="10198737" y="2687400"/>
            <a:ext cx="1902409" cy="3955259"/>
            <a:chOff x="10198737" y="2687400"/>
            <a:chExt cx="1902409" cy="3955259"/>
          </a:xfrm>
        </p:grpSpPr>
        <p:sp>
          <p:nvSpPr>
            <p:cNvPr id="33" name="Flowchart: Connector 32">
              <a:extLst>
                <a:ext uri="{FF2B5EF4-FFF2-40B4-BE49-F238E27FC236}">
                  <a16:creationId xmlns:a16="http://schemas.microsoft.com/office/drawing/2014/main" id="{F677A96C-31F8-D0B4-2882-6D4CFA4F08C9}"/>
                </a:ext>
              </a:extLst>
            </p:cNvPr>
            <p:cNvSpPr/>
            <p:nvPr/>
          </p:nvSpPr>
          <p:spPr>
            <a:xfrm>
              <a:off x="10464554" y="3708042"/>
              <a:ext cx="864972" cy="743540"/>
            </a:xfrm>
            <a:prstGeom prst="flowChartConnector">
              <a:avLst/>
            </a:prstGeom>
            <a:solidFill>
              <a:srgbClr val="00853E"/>
            </a:solidFill>
            <a:ln>
              <a:solidFill>
                <a:srgbClr val="00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May</a:t>
              </a:r>
            </a:p>
            <a:p>
              <a:pPr algn="ctr"/>
              <a:r>
                <a:rPr lang="en-GB" sz="1600" b="1"/>
                <a:t>2025</a:t>
              </a:r>
            </a:p>
          </p:txBody>
        </p:sp>
        <p:sp>
          <p:nvSpPr>
            <p:cNvPr id="34" name="TextBox 33">
              <a:extLst>
                <a:ext uri="{FF2B5EF4-FFF2-40B4-BE49-F238E27FC236}">
                  <a16:creationId xmlns:a16="http://schemas.microsoft.com/office/drawing/2014/main" id="{34D7D21B-AB83-394F-99D9-8E4AD21242AC}"/>
                </a:ext>
              </a:extLst>
            </p:cNvPr>
            <p:cNvSpPr txBox="1"/>
            <p:nvPr/>
          </p:nvSpPr>
          <p:spPr>
            <a:xfrm>
              <a:off x="10221124" y="4888333"/>
              <a:ext cx="1880022" cy="1754326"/>
            </a:xfrm>
            <a:prstGeom prst="rect">
              <a:avLst/>
            </a:prstGeom>
            <a:noFill/>
          </p:spPr>
          <p:txBody>
            <a:bodyPr wrap="square" rtlCol="0">
              <a:spAutoFit/>
            </a:bodyPr>
            <a:lstStyle/>
            <a:p>
              <a:pPr algn="ctr"/>
              <a:r>
                <a:rPr lang="en-GB" sz="1400" b="1" dirty="0">
                  <a:solidFill>
                    <a:srgbClr val="00853E"/>
                  </a:solidFill>
                  <a:latin typeface="Metropolis"/>
                </a:rPr>
                <a:t>Genedrive </a:t>
              </a:r>
            </a:p>
            <a:p>
              <a:pPr algn="ctr"/>
              <a:r>
                <a:rPr lang="en-GB" sz="1400" b="1" dirty="0">
                  <a:solidFill>
                    <a:srgbClr val="00853E"/>
                  </a:solidFill>
                  <a:latin typeface="Metropolis"/>
                </a:rPr>
                <a:t>CYP2C19 ID Kit</a:t>
              </a:r>
            </a:p>
            <a:p>
              <a:pPr algn="ctr"/>
              <a:r>
                <a:rPr lang="en-GB" sz="1400" dirty="0">
                  <a:solidFill>
                    <a:srgbClr val="003341"/>
                  </a:solidFill>
                  <a:latin typeface="Metropolis"/>
                </a:rPr>
                <a:t>CE-IVD marked (IVDR)</a:t>
              </a:r>
            </a:p>
            <a:p>
              <a:pPr lvl="0" algn="ctr" defTabSz="914400">
                <a:defRPr/>
              </a:pPr>
              <a:r>
                <a:rPr lang="en-GB" sz="1400" b="1" dirty="0" err="1">
                  <a:solidFill>
                    <a:srgbClr val="00853E"/>
                  </a:solidFill>
                  <a:latin typeface="Metropolis"/>
                </a:rPr>
                <a:t>Genedrive</a:t>
              </a:r>
              <a:r>
                <a:rPr lang="en-GB" sz="1400" b="1" dirty="0">
                  <a:solidFill>
                    <a:srgbClr val="00853E"/>
                  </a:solidFill>
                  <a:latin typeface="Metropolis"/>
                </a:rPr>
                <a:t> CYP2C19 Collection kit </a:t>
              </a:r>
              <a:r>
                <a:rPr lang="en-GB" sz="1400" dirty="0">
                  <a:solidFill>
                    <a:srgbClr val="003341"/>
                  </a:solidFill>
                  <a:latin typeface="Metropolis"/>
                </a:rPr>
                <a:t>launched</a:t>
              </a:r>
            </a:p>
            <a:p>
              <a:pPr algn="ctr"/>
              <a:endParaRPr lang="en-GB" sz="1400" dirty="0">
                <a:solidFill>
                  <a:srgbClr val="003341"/>
                </a:solidFill>
                <a:latin typeface="Metropolis"/>
              </a:endParaRPr>
            </a:p>
            <a:p>
              <a:pPr algn="ctr"/>
              <a:endParaRPr lang="en-GB" dirty="0">
                <a:solidFill>
                  <a:srgbClr val="003341"/>
                </a:solidFill>
                <a:latin typeface="Metropolis"/>
              </a:endParaRPr>
            </a:p>
          </p:txBody>
        </p:sp>
        <p:pic>
          <p:nvPicPr>
            <p:cNvPr id="36" name="Picture 35" descr="A close-up of a bag of medical supplies&#10;&#10;AI-generated content may be incorrect.">
              <a:extLst>
                <a:ext uri="{FF2B5EF4-FFF2-40B4-BE49-F238E27FC236}">
                  <a16:creationId xmlns:a16="http://schemas.microsoft.com/office/drawing/2014/main" id="{A59BF55A-6EED-495A-EE9A-B86C1D3D6F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8737" y="2687400"/>
              <a:ext cx="1695598" cy="1127639"/>
            </a:xfrm>
            <a:prstGeom prst="rect">
              <a:avLst/>
            </a:prstGeom>
          </p:spPr>
        </p:pic>
      </p:grpSp>
      <p:grpSp>
        <p:nvGrpSpPr>
          <p:cNvPr id="56" name="Group 55">
            <a:extLst>
              <a:ext uri="{FF2B5EF4-FFF2-40B4-BE49-F238E27FC236}">
                <a16:creationId xmlns:a16="http://schemas.microsoft.com/office/drawing/2014/main" id="{C670DE7B-50AB-21B2-9806-B2C45D1F1C58}"/>
              </a:ext>
            </a:extLst>
          </p:cNvPr>
          <p:cNvGrpSpPr/>
          <p:nvPr/>
        </p:nvGrpSpPr>
        <p:grpSpPr>
          <a:xfrm>
            <a:off x="5566149" y="2776338"/>
            <a:ext cx="1774687" cy="3091340"/>
            <a:chOff x="5566149" y="2776338"/>
            <a:chExt cx="1774687" cy="3091340"/>
          </a:xfrm>
        </p:grpSpPr>
        <p:sp>
          <p:nvSpPr>
            <p:cNvPr id="17" name="Flowchart: Connector 16">
              <a:extLst>
                <a:ext uri="{FF2B5EF4-FFF2-40B4-BE49-F238E27FC236}">
                  <a16:creationId xmlns:a16="http://schemas.microsoft.com/office/drawing/2014/main" id="{E3BC10D8-97F5-33DD-7091-6290F4059F98}"/>
                </a:ext>
              </a:extLst>
            </p:cNvPr>
            <p:cNvSpPr/>
            <p:nvPr/>
          </p:nvSpPr>
          <p:spPr>
            <a:xfrm>
              <a:off x="6023643" y="3708042"/>
              <a:ext cx="862734" cy="748289"/>
            </a:xfrm>
            <a:prstGeom prst="flowChartConnector">
              <a:avLst/>
            </a:prstGeom>
            <a:solidFill>
              <a:srgbClr val="00853E"/>
            </a:solidFill>
            <a:ln>
              <a:solidFill>
                <a:srgbClr val="00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Sept</a:t>
              </a:r>
            </a:p>
            <a:p>
              <a:pPr algn="ctr"/>
              <a:r>
                <a:rPr lang="en-GB" sz="1600" b="1"/>
                <a:t>2023</a:t>
              </a:r>
            </a:p>
          </p:txBody>
        </p:sp>
        <p:sp>
          <p:nvSpPr>
            <p:cNvPr id="19" name="TextBox 18">
              <a:extLst>
                <a:ext uri="{FF2B5EF4-FFF2-40B4-BE49-F238E27FC236}">
                  <a16:creationId xmlns:a16="http://schemas.microsoft.com/office/drawing/2014/main" id="{6C8B43EA-AFE4-05B4-17C8-51369C4683EE}"/>
                </a:ext>
              </a:extLst>
            </p:cNvPr>
            <p:cNvSpPr txBox="1"/>
            <p:nvPr/>
          </p:nvSpPr>
          <p:spPr>
            <a:xfrm>
              <a:off x="5654817" y="4913571"/>
              <a:ext cx="1686019" cy="954107"/>
            </a:xfrm>
            <a:prstGeom prst="rect">
              <a:avLst/>
            </a:prstGeom>
            <a:noFill/>
          </p:spPr>
          <p:txBody>
            <a:bodyPr wrap="square" rtlCol="0">
              <a:spAutoFit/>
            </a:bodyPr>
            <a:lstStyle/>
            <a:p>
              <a:pPr algn="ctr"/>
              <a:r>
                <a:rPr lang="en-GB" sz="1400" b="1" err="1">
                  <a:solidFill>
                    <a:srgbClr val="00853E"/>
                  </a:solidFill>
                  <a:latin typeface="Metropolis"/>
                </a:rPr>
                <a:t>Genedrive</a:t>
              </a:r>
              <a:r>
                <a:rPr lang="en-GB" sz="1400" b="1">
                  <a:solidFill>
                    <a:srgbClr val="00853E"/>
                  </a:solidFill>
                  <a:latin typeface="Metropolis"/>
                </a:rPr>
                <a:t> </a:t>
              </a:r>
            </a:p>
            <a:p>
              <a:pPr algn="ctr"/>
              <a:r>
                <a:rPr lang="en-GB" sz="1400" b="1">
                  <a:solidFill>
                    <a:srgbClr val="00853E"/>
                  </a:solidFill>
                  <a:latin typeface="Metropolis"/>
                </a:rPr>
                <a:t>CYP2C19 ID Kit</a:t>
              </a:r>
            </a:p>
            <a:p>
              <a:pPr algn="ctr"/>
              <a:r>
                <a:rPr lang="en-GB" sz="1400">
                  <a:solidFill>
                    <a:srgbClr val="003341"/>
                  </a:solidFill>
                  <a:latin typeface="Metropolis"/>
                </a:rPr>
                <a:t>UKCA </a:t>
              </a:r>
            </a:p>
            <a:p>
              <a:pPr algn="ctr"/>
              <a:r>
                <a:rPr lang="en-GB" sz="1400">
                  <a:solidFill>
                    <a:srgbClr val="003341"/>
                  </a:solidFill>
                  <a:latin typeface="Metropolis"/>
                </a:rPr>
                <a:t>marked</a:t>
              </a:r>
            </a:p>
          </p:txBody>
        </p:sp>
        <p:pic>
          <p:nvPicPr>
            <p:cNvPr id="40" name="Picture 39" descr="A package of electronic devices&#10;&#10;AI-generated content may be incorrect.">
              <a:extLst>
                <a:ext uri="{FF2B5EF4-FFF2-40B4-BE49-F238E27FC236}">
                  <a16:creationId xmlns:a16="http://schemas.microsoft.com/office/drawing/2014/main" id="{02D133FE-CB32-AB20-9FF2-744C633623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66149" y="2776338"/>
              <a:ext cx="1670695" cy="981533"/>
            </a:xfrm>
            <a:prstGeom prst="rect">
              <a:avLst/>
            </a:prstGeom>
          </p:spPr>
        </p:pic>
      </p:grpSp>
      <p:grpSp>
        <p:nvGrpSpPr>
          <p:cNvPr id="57" name="Group 56">
            <a:extLst>
              <a:ext uri="{FF2B5EF4-FFF2-40B4-BE49-F238E27FC236}">
                <a16:creationId xmlns:a16="http://schemas.microsoft.com/office/drawing/2014/main" id="{1CF9F838-9126-3562-83D9-278C1D6B422A}"/>
              </a:ext>
            </a:extLst>
          </p:cNvPr>
          <p:cNvGrpSpPr/>
          <p:nvPr/>
        </p:nvGrpSpPr>
        <p:grpSpPr>
          <a:xfrm>
            <a:off x="7196496" y="2709232"/>
            <a:ext cx="1670695" cy="3124934"/>
            <a:chOff x="7196496" y="2709232"/>
            <a:chExt cx="1670695" cy="3124934"/>
          </a:xfrm>
        </p:grpSpPr>
        <p:sp>
          <p:nvSpPr>
            <p:cNvPr id="45" name="Flowchart: Connector 44">
              <a:extLst>
                <a:ext uri="{FF2B5EF4-FFF2-40B4-BE49-F238E27FC236}">
                  <a16:creationId xmlns:a16="http://schemas.microsoft.com/office/drawing/2014/main" id="{D575CAB8-265F-58AB-A087-56AE64BD3958}"/>
                </a:ext>
              </a:extLst>
            </p:cNvPr>
            <p:cNvSpPr/>
            <p:nvPr/>
          </p:nvSpPr>
          <p:spPr>
            <a:xfrm>
              <a:off x="7505257" y="3709788"/>
              <a:ext cx="864972" cy="741795"/>
            </a:xfrm>
            <a:prstGeom prst="flowChartConnector">
              <a:avLst/>
            </a:prstGeom>
            <a:solidFill>
              <a:srgbClr val="009BA4"/>
            </a:solidFill>
            <a:ln>
              <a:solidFill>
                <a:srgbClr val="009B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t>July</a:t>
              </a:r>
            </a:p>
            <a:p>
              <a:pPr algn="ctr"/>
              <a:r>
                <a:rPr lang="en-GB" sz="1400" b="1"/>
                <a:t>2024</a:t>
              </a:r>
            </a:p>
          </p:txBody>
        </p:sp>
        <p:sp>
          <p:nvSpPr>
            <p:cNvPr id="46" name="TextBox 45">
              <a:extLst>
                <a:ext uri="{FF2B5EF4-FFF2-40B4-BE49-F238E27FC236}">
                  <a16:creationId xmlns:a16="http://schemas.microsoft.com/office/drawing/2014/main" id="{4D8DCAAC-34C8-B118-5E4E-1C0B2C89BAB8}"/>
                </a:ext>
              </a:extLst>
            </p:cNvPr>
            <p:cNvSpPr txBox="1"/>
            <p:nvPr/>
          </p:nvSpPr>
          <p:spPr>
            <a:xfrm>
              <a:off x="7244936" y="4880059"/>
              <a:ext cx="1412648" cy="954107"/>
            </a:xfrm>
            <a:prstGeom prst="rect">
              <a:avLst/>
            </a:prstGeom>
            <a:noFill/>
          </p:spPr>
          <p:txBody>
            <a:bodyPr wrap="square" rtlCol="0">
              <a:spAutoFit/>
            </a:bodyPr>
            <a:lstStyle/>
            <a:p>
              <a:pPr algn="ctr"/>
              <a:r>
                <a:rPr lang="en-GB" sz="1400" b="1" err="1">
                  <a:solidFill>
                    <a:srgbClr val="009BA4"/>
                  </a:solidFill>
                  <a:latin typeface="Metropolis"/>
                </a:rPr>
                <a:t>Genedrive</a:t>
              </a:r>
              <a:r>
                <a:rPr lang="en-GB" sz="1400" b="1">
                  <a:solidFill>
                    <a:srgbClr val="009BA4"/>
                  </a:solidFill>
                  <a:latin typeface="Metropolis"/>
                </a:rPr>
                <a:t> </a:t>
              </a:r>
            </a:p>
            <a:p>
              <a:pPr algn="ctr"/>
              <a:r>
                <a:rPr lang="en-GB" sz="1400" b="1">
                  <a:solidFill>
                    <a:srgbClr val="009BA4"/>
                  </a:solidFill>
                  <a:latin typeface="Metropolis"/>
                </a:rPr>
                <a:t>MT-RNR1 ID Kit</a:t>
              </a:r>
            </a:p>
            <a:p>
              <a:pPr algn="ctr"/>
              <a:r>
                <a:rPr lang="en-GB" sz="1400">
                  <a:solidFill>
                    <a:srgbClr val="003341"/>
                  </a:solidFill>
                  <a:latin typeface="Metropolis"/>
                </a:rPr>
                <a:t>FDA breakthrough</a:t>
              </a:r>
            </a:p>
          </p:txBody>
        </p:sp>
        <p:pic>
          <p:nvPicPr>
            <p:cNvPr id="44" name="Picture 43" descr="A close-up of a bag of medical supplies&#10;&#10;AI-generated content may be incorrect.">
              <a:extLst>
                <a:ext uri="{FF2B5EF4-FFF2-40B4-BE49-F238E27FC236}">
                  <a16:creationId xmlns:a16="http://schemas.microsoft.com/office/drawing/2014/main" id="{D43E6446-8A4D-B9A1-8263-520C1D26C3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6496" y="2709232"/>
              <a:ext cx="1670695" cy="1055835"/>
            </a:xfrm>
            <a:prstGeom prst="rect">
              <a:avLst/>
            </a:prstGeom>
          </p:spPr>
        </p:pic>
      </p:grpSp>
    </p:spTree>
    <p:extLst>
      <p:ext uri="{BB962C8B-B14F-4D97-AF65-F5344CB8AC3E}">
        <p14:creationId xmlns:p14="http://schemas.microsoft.com/office/powerpoint/2010/main" val="192630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04EF73-285E-7494-8D8C-1C76A89C0E22}"/>
              </a:ext>
            </a:extLst>
          </p:cNvPr>
          <p:cNvPicPr>
            <a:picLocks noChangeAspect="1"/>
          </p:cNvPicPr>
          <p:nvPr/>
        </p:nvPicPr>
        <p:blipFill>
          <a:blip r:embed="rId3"/>
          <a:stretch>
            <a:fillRect/>
          </a:stretch>
        </p:blipFill>
        <p:spPr>
          <a:xfrm>
            <a:off x="8191229" y="2289940"/>
            <a:ext cx="3560372" cy="3974936"/>
          </a:xfrm>
          <a:prstGeom prst="rect">
            <a:avLst/>
          </a:prstGeom>
        </p:spPr>
      </p:pic>
      <p:sp>
        <p:nvSpPr>
          <p:cNvPr id="6" name="Subtitle 5">
            <a:extLst>
              <a:ext uri="{FF2B5EF4-FFF2-40B4-BE49-F238E27FC236}">
                <a16:creationId xmlns:a16="http://schemas.microsoft.com/office/drawing/2014/main" id="{88FCEF4E-10A1-7B97-4289-DD4DF2372ECD}"/>
              </a:ext>
            </a:extLst>
          </p:cNvPr>
          <p:cNvSpPr>
            <a:spLocks noGrp="1"/>
          </p:cNvSpPr>
          <p:nvPr>
            <p:ph type="subTitle" idx="1"/>
          </p:nvPr>
        </p:nvSpPr>
        <p:spPr/>
        <p:txBody>
          <a:bodyPr/>
          <a:lstStyle/>
          <a:p>
            <a:r>
              <a:rPr lang="en-US"/>
              <a:t>VitaSIRA Solo™</a:t>
            </a:r>
          </a:p>
        </p:txBody>
      </p:sp>
      <p:sp>
        <p:nvSpPr>
          <p:cNvPr id="5" name="Title 4">
            <a:extLst>
              <a:ext uri="{FF2B5EF4-FFF2-40B4-BE49-F238E27FC236}">
                <a16:creationId xmlns:a16="http://schemas.microsoft.com/office/drawing/2014/main" id="{3C79FE2C-0D81-4039-81D6-27C86E11AB60}"/>
              </a:ext>
            </a:extLst>
          </p:cNvPr>
          <p:cNvSpPr>
            <a:spLocks noGrp="1"/>
          </p:cNvSpPr>
          <p:nvPr>
            <p:ph type="title"/>
          </p:nvPr>
        </p:nvSpPr>
        <p:spPr>
          <a:xfrm>
            <a:off x="446857" y="1383172"/>
            <a:ext cx="11366451" cy="926717"/>
          </a:xfrm>
        </p:spPr>
        <p:txBody>
          <a:bodyPr>
            <a:normAutofit/>
          </a:bodyPr>
          <a:lstStyle/>
          <a:p>
            <a:r>
              <a:rPr lang="en-US" sz="1600">
                <a:solidFill>
                  <a:schemeClr val="tx1"/>
                </a:solidFill>
              </a:rPr>
              <a:t>Integrating a full workflow of nucleic acid extraction and real-time PCR testing in a cartridge-based design.</a:t>
            </a:r>
            <a:br>
              <a:rPr lang="en-US" sz="1600">
                <a:hlinkClick r:id="rId4"/>
              </a:rPr>
            </a:br>
            <a:r>
              <a:rPr lang="it-IT" sz="1600">
                <a:hlinkClick r:id="rId4"/>
              </a:rPr>
              <a:t>Media - Credo Diagnostics (credodxbiomed.com)</a:t>
            </a:r>
            <a:endParaRPr lang="en-GB" sz="1600"/>
          </a:p>
        </p:txBody>
      </p:sp>
      <p:sp>
        <p:nvSpPr>
          <p:cNvPr id="7" name="Text Placeholder 6">
            <a:extLst>
              <a:ext uri="{FF2B5EF4-FFF2-40B4-BE49-F238E27FC236}">
                <a16:creationId xmlns:a16="http://schemas.microsoft.com/office/drawing/2014/main" id="{AE52C6DB-6925-0773-7B4E-EAC7823645CF}"/>
              </a:ext>
            </a:extLst>
          </p:cNvPr>
          <p:cNvSpPr>
            <a:spLocks noGrp="1"/>
          </p:cNvSpPr>
          <p:nvPr>
            <p:ph type="body" sz="quarter" idx="4294967295"/>
          </p:nvPr>
        </p:nvSpPr>
        <p:spPr>
          <a:xfrm>
            <a:off x="4658881" y="2951380"/>
            <a:ext cx="3404011" cy="3097212"/>
          </a:xfrm>
        </p:spPr>
        <p:txBody>
          <a:bodyPr>
            <a:normAutofit/>
          </a:bodyPr>
          <a:lstStyle/>
          <a:p>
            <a:pPr marL="0" indent="0">
              <a:buNone/>
            </a:pPr>
            <a:r>
              <a:rPr lang="en-US" sz="2000">
                <a:solidFill>
                  <a:srgbClr val="475C6D"/>
                </a:solidFill>
              </a:rPr>
              <a:t>VitaSIRA Solo</a:t>
            </a:r>
            <a:br>
              <a:rPr lang="en-US" sz="2000">
                <a:solidFill>
                  <a:srgbClr val="475C6D"/>
                </a:solidFill>
              </a:rPr>
            </a:br>
            <a:br>
              <a:rPr lang="en-US" sz="2000">
                <a:solidFill>
                  <a:srgbClr val="475C6D"/>
                </a:solidFill>
              </a:rPr>
            </a:br>
            <a:r>
              <a:rPr lang="en-US" sz="2000">
                <a:solidFill>
                  <a:srgbClr val="475C6D"/>
                </a:solidFill>
              </a:rPr>
              <a:t>27cm by 23cm by 20cm</a:t>
            </a:r>
            <a:br>
              <a:rPr lang="en-US" sz="2000">
                <a:solidFill>
                  <a:srgbClr val="475C6D"/>
                </a:solidFill>
              </a:rPr>
            </a:br>
            <a:br>
              <a:rPr lang="en-US" sz="2000">
                <a:solidFill>
                  <a:srgbClr val="475C6D"/>
                </a:solidFill>
              </a:rPr>
            </a:br>
            <a:r>
              <a:rPr lang="en-US" sz="2000">
                <a:solidFill>
                  <a:srgbClr val="475C6D"/>
                </a:solidFill>
              </a:rPr>
              <a:t>3.6 kg</a:t>
            </a:r>
            <a:br>
              <a:rPr lang="en-US" sz="2000">
                <a:solidFill>
                  <a:srgbClr val="475C6D"/>
                </a:solidFill>
              </a:rPr>
            </a:br>
            <a:br>
              <a:rPr lang="en-US" sz="2000">
                <a:solidFill>
                  <a:srgbClr val="475C6D"/>
                </a:solidFill>
              </a:rPr>
            </a:br>
            <a:r>
              <a:rPr lang="en-US" sz="2000">
                <a:solidFill>
                  <a:srgbClr val="475C6D"/>
                </a:solidFill>
              </a:rPr>
              <a:t>CE Marked </a:t>
            </a:r>
          </a:p>
          <a:p>
            <a:pPr marL="0" indent="0">
              <a:buNone/>
            </a:pPr>
            <a:endParaRPr lang="en-US" sz="2000">
              <a:solidFill>
                <a:srgbClr val="475C6D"/>
              </a:solidFill>
            </a:endParaRPr>
          </a:p>
          <a:p>
            <a:pPr marL="0" indent="0">
              <a:buNone/>
            </a:pPr>
            <a:r>
              <a:rPr lang="en-US" sz="2000">
                <a:solidFill>
                  <a:srgbClr val="475C6D"/>
                </a:solidFill>
              </a:rPr>
              <a:t>Barcode scanner above screen</a:t>
            </a:r>
            <a:endParaRPr lang="en-GB" sz="2000">
              <a:solidFill>
                <a:srgbClr val="475C6D"/>
              </a:solidFill>
            </a:endParaRPr>
          </a:p>
        </p:txBody>
      </p:sp>
      <p:pic>
        <p:nvPicPr>
          <p:cNvPr id="2" name="Picture 1">
            <a:extLst>
              <a:ext uri="{FF2B5EF4-FFF2-40B4-BE49-F238E27FC236}">
                <a16:creationId xmlns:a16="http://schemas.microsoft.com/office/drawing/2014/main" id="{933F27B1-5949-BC1D-D243-E4B9398BE9E9}"/>
              </a:ext>
            </a:extLst>
          </p:cNvPr>
          <p:cNvPicPr>
            <a:picLocks noChangeAspect="1"/>
          </p:cNvPicPr>
          <p:nvPr/>
        </p:nvPicPr>
        <p:blipFill>
          <a:blip r:embed="rId5"/>
          <a:srcRect b="1008"/>
          <a:stretch/>
        </p:blipFill>
        <p:spPr>
          <a:xfrm>
            <a:off x="233339" y="2136793"/>
            <a:ext cx="4388368" cy="4238058"/>
          </a:xfrm>
          <a:prstGeom prst="rect">
            <a:avLst/>
          </a:prstGeom>
        </p:spPr>
      </p:pic>
    </p:spTree>
    <p:extLst>
      <p:ext uri="{BB962C8B-B14F-4D97-AF65-F5344CB8AC3E}">
        <p14:creationId xmlns:p14="http://schemas.microsoft.com/office/powerpoint/2010/main" val="941669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EAC8FB90-414F-9986-4750-1FDBFEB24931}"/>
              </a:ext>
            </a:extLst>
          </p:cNvPr>
          <p:cNvSpPr>
            <a:spLocks noGrp="1"/>
          </p:cNvSpPr>
          <p:nvPr>
            <p:ph type="subTitle" idx="1"/>
          </p:nvPr>
        </p:nvSpPr>
        <p:spPr/>
        <p:txBody>
          <a:bodyPr/>
          <a:lstStyle/>
          <a:p>
            <a:r>
              <a:rPr lang="en-US"/>
              <a:t>VitaSIRA Solo™</a:t>
            </a:r>
          </a:p>
        </p:txBody>
      </p:sp>
      <p:sp>
        <p:nvSpPr>
          <p:cNvPr id="3" name="Title 2">
            <a:extLst>
              <a:ext uri="{FF2B5EF4-FFF2-40B4-BE49-F238E27FC236}">
                <a16:creationId xmlns:a16="http://schemas.microsoft.com/office/drawing/2014/main" id="{76BF9716-1042-100E-B6AE-BDD87710C189}"/>
              </a:ext>
            </a:extLst>
          </p:cNvPr>
          <p:cNvSpPr>
            <a:spLocks noGrp="1"/>
          </p:cNvSpPr>
          <p:nvPr>
            <p:ph type="title"/>
          </p:nvPr>
        </p:nvSpPr>
        <p:spPr>
          <a:xfrm>
            <a:off x="8732520" y="1579870"/>
            <a:ext cx="3296195" cy="4638048"/>
          </a:xfrm>
        </p:spPr>
        <p:txBody>
          <a:bodyPr>
            <a:normAutofit/>
          </a:bodyPr>
          <a:lstStyle/>
          <a:p>
            <a:r>
              <a:rPr lang="en-US" sz="2000" b="1">
                <a:solidFill>
                  <a:srgbClr val="475C6D"/>
                </a:solidFill>
                <a:latin typeface="Metropolis Light"/>
              </a:rPr>
              <a:t>POCT1A compatible</a:t>
            </a:r>
            <a:br>
              <a:rPr lang="en-US" sz="2000" b="1">
                <a:solidFill>
                  <a:srgbClr val="475C6D"/>
                </a:solidFill>
                <a:latin typeface="Metropolis Light"/>
              </a:rPr>
            </a:br>
            <a:br>
              <a:rPr lang="en-US" sz="2000" b="1">
                <a:solidFill>
                  <a:srgbClr val="475C6D"/>
                </a:solidFill>
                <a:latin typeface="Metropolis Light"/>
              </a:rPr>
            </a:br>
            <a:r>
              <a:rPr lang="en-US" sz="2000">
                <a:solidFill>
                  <a:srgbClr val="475C6D"/>
                </a:solidFill>
                <a:latin typeface="Metropolis Light"/>
              </a:rPr>
              <a:t>Time to result dependent on the assay running. Generally, they claim </a:t>
            </a:r>
            <a:r>
              <a:rPr lang="en-US" sz="2000" b="1">
                <a:solidFill>
                  <a:srgbClr val="475C6D"/>
                </a:solidFill>
                <a:latin typeface="Metropolis Light"/>
              </a:rPr>
              <a:t>results in 40 minutes </a:t>
            </a:r>
            <a:br>
              <a:rPr lang="en-US" sz="2000" b="1">
                <a:solidFill>
                  <a:srgbClr val="475C6D"/>
                </a:solidFill>
                <a:latin typeface="Metropolis Light"/>
              </a:rPr>
            </a:br>
            <a:br>
              <a:rPr lang="en-US" sz="2000" b="1">
                <a:solidFill>
                  <a:srgbClr val="475C6D"/>
                </a:solidFill>
                <a:latin typeface="Metropolis Light"/>
              </a:rPr>
            </a:br>
            <a:r>
              <a:rPr lang="en-US" sz="2000" b="1">
                <a:solidFill>
                  <a:srgbClr val="475C6D"/>
                </a:solidFill>
                <a:latin typeface="Metropolis Light"/>
              </a:rPr>
              <a:t>With four Assay</a:t>
            </a:r>
            <a:br>
              <a:rPr lang="en-US" sz="2000" b="1">
                <a:solidFill>
                  <a:srgbClr val="475C6D"/>
                </a:solidFill>
                <a:latin typeface="Metropolis Light"/>
              </a:rPr>
            </a:br>
            <a:r>
              <a:rPr lang="en-US" sz="2000">
                <a:solidFill>
                  <a:srgbClr val="475C6D"/>
                </a:solidFill>
                <a:latin typeface="Metropolis Light"/>
              </a:rPr>
              <a:t>1)MT-RNR1 SNP Assay</a:t>
            </a:r>
            <a:br>
              <a:rPr lang="en-US" sz="2000">
                <a:solidFill>
                  <a:srgbClr val="475C6D"/>
                </a:solidFill>
                <a:latin typeface="Metropolis Light"/>
              </a:rPr>
            </a:br>
            <a:r>
              <a:rPr lang="en-US" sz="2000">
                <a:solidFill>
                  <a:srgbClr val="475C6D"/>
                </a:solidFill>
                <a:latin typeface="Metropolis Light"/>
              </a:rPr>
              <a:t>2)SARA-CoV-2 / Flu / RSV Assay</a:t>
            </a:r>
            <a:br>
              <a:rPr lang="en-US" sz="2000">
                <a:solidFill>
                  <a:srgbClr val="475C6D"/>
                </a:solidFill>
                <a:latin typeface="Metropolis Light"/>
              </a:rPr>
            </a:br>
            <a:r>
              <a:rPr lang="en-US" sz="2000">
                <a:solidFill>
                  <a:srgbClr val="475C6D"/>
                </a:solidFill>
                <a:latin typeface="Metropolis Light"/>
              </a:rPr>
              <a:t>3)HPV Assay</a:t>
            </a:r>
            <a:br>
              <a:rPr lang="en-US" sz="2000">
                <a:solidFill>
                  <a:srgbClr val="475C6D"/>
                </a:solidFill>
                <a:latin typeface="Metropolis Light"/>
              </a:rPr>
            </a:br>
            <a:r>
              <a:rPr lang="en-US" sz="2000">
                <a:solidFill>
                  <a:srgbClr val="475C6D"/>
                </a:solidFill>
                <a:latin typeface="Metropolis Light"/>
              </a:rPr>
              <a:t>4)CT/NG/TV/MG Assay</a:t>
            </a:r>
            <a:endParaRPr lang="en-GB" sz="2000">
              <a:solidFill>
                <a:srgbClr val="475C6D"/>
              </a:solidFill>
              <a:latin typeface="Metropolis Light"/>
            </a:endParaRPr>
          </a:p>
        </p:txBody>
      </p:sp>
      <p:pic>
        <p:nvPicPr>
          <p:cNvPr id="5" name="Picture 4">
            <a:extLst>
              <a:ext uri="{FF2B5EF4-FFF2-40B4-BE49-F238E27FC236}">
                <a16:creationId xmlns:a16="http://schemas.microsoft.com/office/drawing/2014/main" id="{59DA5E34-1DD0-553A-819C-D403C2E1FC50}"/>
              </a:ext>
            </a:extLst>
          </p:cNvPr>
          <p:cNvPicPr>
            <a:picLocks noChangeAspect="1"/>
          </p:cNvPicPr>
          <p:nvPr/>
        </p:nvPicPr>
        <p:blipFill>
          <a:blip r:embed="rId2"/>
          <a:srcRect l="5294" r="2076"/>
          <a:stretch/>
        </p:blipFill>
        <p:spPr>
          <a:xfrm>
            <a:off x="436537" y="1579870"/>
            <a:ext cx="8161020" cy="4638048"/>
          </a:xfrm>
          <a:prstGeom prst="rect">
            <a:avLst/>
          </a:prstGeom>
        </p:spPr>
      </p:pic>
    </p:spTree>
    <p:extLst>
      <p:ext uri="{BB962C8B-B14F-4D97-AF65-F5344CB8AC3E}">
        <p14:creationId xmlns:p14="http://schemas.microsoft.com/office/powerpoint/2010/main" val="31725372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760DC3B-A855-E74B-49B5-31F08EE3F9DC}"/>
              </a:ext>
            </a:extLst>
          </p:cNvPr>
          <p:cNvSpPr>
            <a:spLocks noGrp="1"/>
          </p:cNvSpPr>
          <p:nvPr>
            <p:ph type="subTitle" idx="1"/>
          </p:nvPr>
        </p:nvSpPr>
        <p:spPr/>
        <p:txBody>
          <a:bodyPr/>
          <a:lstStyle/>
          <a:p>
            <a:r>
              <a:rPr lang="en-US"/>
              <a:t>VitaSIRA Solo™</a:t>
            </a:r>
          </a:p>
          <a:p>
            <a:endParaRPr lang="en-GB"/>
          </a:p>
        </p:txBody>
      </p:sp>
      <p:pic>
        <p:nvPicPr>
          <p:cNvPr id="2" name="Picture 1">
            <a:extLst>
              <a:ext uri="{FF2B5EF4-FFF2-40B4-BE49-F238E27FC236}">
                <a16:creationId xmlns:a16="http://schemas.microsoft.com/office/drawing/2014/main" id="{54309A00-DF28-ED96-35B5-F8CF7B10533E}"/>
              </a:ext>
            </a:extLst>
          </p:cNvPr>
          <p:cNvPicPr>
            <a:picLocks noChangeAspect="1"/>
          </p:cNvPicPr>
          <p:nvPr/>
        </p:nvPicPr>
        <p:blipFill>
          <a:blip r:embed="rId3"/>
          <a:srcRect t="25801"/>
          <a:stretch/>
        </p:blipFill>
        <p:spPr>
          <a:xfrm>
            <a:off x="616965" y="2149642"/>
            <a:ext cx="11196344" cy="3350235"/>
          </a:xfrm>
          <a:prstGeom prst="rect">
            <a:avLst/>
          </a:prstGeom>
        </p:spPr>
      </p:pic>
    </p:spTree>
    <p:extLst>
      <p:ext uri="{BB962C8B-B14F-4D97-AF65-F5344CB8AC3E}">
        <p14:creationId xmlns:p14="http://schemas.microsoft.com/office/powerpoint/2010/main" val="3297808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760DC3B-A855-E74B-49B5-31F08EE3F9DC}"/>
              </a:ext>
            </a:extLst>
          </p:cNvPr>
          <p:cNvSpPr>
            <a:spLocks noGrp="1"/>
          </p:cNvSpPr>
          <p:nvPr>
            <p:ph type="subTitle" idx="1"/>
          </p:nvPr>
        </p:nvSpPr>
        <p:spPr/>
        <p:txBody>
          <a:bodyPr/>
          <a:lstStyle/>
          <a:p>
            <a:r>
              <a:rPr lang="en-US"/>
              <a:t>VitaSIRA Solo</a:t>
            </a:r>
            <a:endParaRPr lang="en-GB"/>
          </a:p>
          <a:p>
            <a:endParaRPr lang="en-GB"/>
          </a:p>
        </p:txBody>
      </p:sp>
      <p:pic>
        <p:nvPicPr>
          <p:cNvPr id="2" name="Picture 1">
            <a:extLst>
              <a:ext uri="{FF2B5EF4-FFF2-40B4-BE49-F238E27FC236}">
                <a16:creationId xmlns:a16="http://schemas.microsoft.com/office/drawing/2014/main" id="{3B116F18-0721-AA09-4690-AAC5772913DB}"/>
              </a:ext>
            </a:extLst>
          </p:cNvPr>
          <p:cNvPicPr>
            <a:picLocks noChangeAspect="1"/>
          </p:cNvPicPr>
          <p:nvPr/>
        </p:nvPicPr>
        <p:blipFill>
          <a:blip r:embed="rId3"/>
          <a:stretch>
            <a:fillRect/>
          </a:stretch>
        </p:blipFill>
        <p:spPr>
          <a:xfrm>
            <a:off x="392416" y="1579871"/>
            <a:ext cx="5581800" cy="4614101"/>
          </a:xfrm>
          <a:prstGeom prst="rect">
            <a:avLst/>
          </a:prstGeom>
        </p:spPr>
      </p:pic>
      <p:pic>
        <p:nvPicPr>
          <p:cNvPr id="4" name="Picture 3">
            <a:extLst>
              <a:ext uri="{FF2B5EF4-FFF2-40B4-BE49-F238E27FC236}">
                <a16:creationId xmlns:a16="http://schemas.microsoft.com/office/drawing/2014/main" id="{D327A7B4-ED92-F967-4A60-0D2A0D01D82F}"/>
              </a:ext>
            </a:extLst>
          </p:cNvPr>
          <p:cNvPicPr>
            <a:picLocks noChangeAspect="1"/>
          </p:cNvPicPr>
          <p:nvPr/>
        </p:nvPicPr>
        <p:blipFill>
          <a:blip r:embed="rId4"/>
          <a:srcRect t="30146"/>
          <a:stretch/>
        </p:blipFill>
        <p:spPr>
          <a:xfrm>
            <a:off x="5974216" y="2899605"/>
            <a:ext cx="5961110" cy="2169916"/>
          </a:xfrm>
          <a:prstGeom prst="rect">
            <a:avLst/>
          </a:prstGeom>
        </p:spPr>
      </p:pic>
    </p:spTree>
    <p:extLst>
      <p:ext uri="{BB962C8B-B14F-4D97-AF65-F5344CB8AC3E}">
        <p14:creationId xmlns:p14="http://schemas.microsoft.com/office/powerpoint/2010/main" val="24306342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857D3A3-A5E2-0F4C-D6F1-5D41E99137DB}"/>
              </a:ext>
            </a:extLst>
          </p:cNvPr>
          <p:cNvSpPr>
            <a:spLocks noGrp="1"/>
          </p:cNvSpPr>
          <p:nvPr>
            <p:ph type="subTitle" idx="1"/>
          </p:nvPr>
        </p:nvSpPr>
        <p:spPr/>
        <p:txBody>
          <a:bodyPr/>
          <a:lstStyle/>
          <a:p>
            <a:r>
              <a:rPr lang="en-US"/>
              <a:t>VitaSIRA Solo</a:t>
            </a:r>
            <a:endParaRPr lang="en-GB"/>
          </a:p>
          <a:p>
            <a:endParaRPr lang="en-GB"/>
          </a:p>
        </p:txBody>
      </p:sp>
      <p:pic>
        <p:nvPicPr>
          <p:cNvPr id="5" name="Picture 4">
            <a:extLst>
              <a:ext uri="{FF2B5EF4-FFF2-40B4-BE49-F238E27FC236}">
                <a16:creationId xmlns:a16="http://schemas.microsoft.com/office/drawing/2014/main" id="{F9560C35-F898-5B58-921C-158355BB7E5D}"/>
              </a:ext>
            </a:extLst>
          </p:cNvPr>
          <p:cNvPicPr>
            <a:picLocks noChangeAspect="1"/>
          </p:cNvPicPr>
          <p:nvPr/>
        </p:nvPicPr>
        <p:blipFill>
          <a:blip r:embed="rId2"/>
          <a:stretch>
            <a:fillRect/>
          </a:stretch>
        </p:blipFill>
        <p:spPr>
          <a:xfrm>
            <a:off x="8280401" y="1579871"/>
            <a:ext cx="3120819" cy="4681229"/>
          </a:xfrm>
          <a:prstGeom prst="rect">
            <a:avLst/>
          </a:prstGeom>
        </p:spPr>
      </p:pic>
      <p:pic>
        <p:nvPicPr>
          <p:cNvPr id="6" name="Picture 5">
            <a:extLst>
              <a:ext uri="{FF2B5EF4-FFF2-40B4-BE49-F238E27FC236}">
                <a16:creationId xmlns:a16="http://schemas.microsoft.com/office/drawing/2014/main" id="{B00AD9FB-C4ED-D76C-121A-625D885D5701}"/>
              </a:ext>
            </a:extLst>
          </p:cNvPr>
          <p:cNvPicPr>
            <a:picLocks noChangeAspect="1"/>
          </p:cNvPicPr>
          <p:nvPr/>
        </p:nvPicPr>
        <p:blipFill>
          <a:blip r:embed="rId3"/>
          <a:stretch>
            <a:fillRect/>
          </a:stretch>
        </p:blipFill>
        <p:spPr>
          <a:xfrm>
            <a:off x="392416" y="1579869"/>
            <a:ext cx="7023603" cy="4681231"/>
          </a:xfrm>
          <a:prstGeom prst="rect">
            <a:avLst/>
          </a:prstGeom>
        </p:spPr>
      </p:pic>
    </p:spTree>
    <p:extLst>
      <p:ext uri="{BB962C8B-B14F-4D97-AF65-F5344CB8AC3E}">
        <p14:creationId xmlns:p14="http://schemas.microsoft.com/office/powerpoint/2010/main" val="30817778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760DC3B-A855-E74B-49B5-31F08EE3F9DC}"/>
              </a:ext>
            </a:extLst>
          </p:cNvPr>
          <p:cNvSpPr>
            <a:spLocks noGrp="1"/>
          </p:cNvSpPr>
          <p:nvPr>
            <p:ph type="subTitle" idx="1"/>
          </p:nvPr>
        </p:nvSpPr>
        <p:spPr/>
        <p:txBody>
          <a:bodyPr/>
          <a:lstStyle/>
          <a:p>
            <a:r>
              <a:rPr lang="en-US"/>
              <a:t>Results</a:t>
            </a:r>
            <a:endParaRPr lang="en-GB"/>
          </a:p>
        </p:txBody>
      </p:sp>
      <p:sp>
        <p:nvSpPr>
          <p:cNvPr id="6" name="Text Placeholder 5">
            <a:extLst>
              <a:ext uri="{FF2B5EF4-FFF2-40B4-BE49-F238E27FC236}">
                <a16:creationId xmlns:a16="http://schemas.microsoft.com/office/drawing/2014/main" id="{39F34421-0553-3882-E60D-1D73327A7D6B}"/>
              </a:ext>
            </a:extLst>
          </p:cNvPr>
          <p:cNvSpPr>
            <a:spLocks noGrp="1"/>
          </p:cNvSpPr>
          <p:nvPr>
            <p:ph type="body" sz="quarter" idx="17"/>
          </p:nvPr>
        </p:nvSpPr>
        <p:spPr>
          <a:xfrm>
            <a:off x="454123" y="5138058"/>
            <a:ext cx="5820845" cy="1186543"/>
          </a:xfrm>
        </p:spPr>
        <p:txBody>
          <a:bodyPr>
            <a:normAutofit/>
          </a:bodyPr>
          <a:lstStyle/>
          <a:p>
            <a:r>
              <a:rPr lang="en-US"/>
              <a:t>Print results using a connected printer</a:t>
            </a:r>
          </a:p>
          <a:p>
            <a:r>
              <a:rPr lang="en-US"/>
              <a:t>Export results to a USB</a:t>
            </a:r>
          </a:p>
          <a:p>
            <a:r>
              <a:rPr lang="en-GB"/>
              <a:t>Connect via POCT1A</a:t>
            </a:r>
          </a:p>
        </p:txBody>
      </p:sp>
      <p:sp>
        <p:nvSpPr>
          <p:cNvPr id="4" name="Title 3">
            <a:extLst>
              <a:ext uri="{FF2B5EF4-FFF2-40B4-BE49-F238E27FC236}">
                <a16:creationId xmlns:a16="http://schemas.microsoft.com/office/drawing/2014/main" id="{329750D3-91C6-A074-B26C-58C3F0043B23}"/>
              </a:ext>
            </a:extLst>
          </p:cNvPr>
          <p:cNvSpPr>
            <a:spLocks noGrp="1"/>
          </p:cNvSpPr>
          <p:nvPr>
            <p:ph type="title"/>
          </p:nvPr>
        </p:nvSpPr>
        <p:spPr/>
        <p:txBody>
          <a:bodyPr/>
          <a:lstStyle/>
          <a:p>
            <a:endParaRPr lang="en-GB"/>
          </a:p>
        </p:txBody>
      </p:sp>
      <p:pic>
        <p:nvPicPr>
          <p:cNvPr id="2" name="Picture 1">
            <a:extLst>
              <a:ext uri="{FF2B5EF4-FFF2-40B4-BE49-F238E27FC236}">
                <a16:creationId xmlns:a16="http://schemas.microsoft.com/office/drawing/2014/main" id="{0C2F516B-0CC0-AF4C-2017-B07BA463A688}"/>
              </a:ext>
            </a:extLst>
          </p:cNvPr>
          <p:cNvPicPr>
            <a:picLocks noChangeAspect="1"/>
          </p:cNvPicPr>
          <p:nvPr/>
        </p:nvPicPr>
        <p:blipFill>
          <a:blip r:embed="rId2"/>
          <a:stretch>
            <a:fillRect/>
          </a:stretch>
        </p:blipFill>
        <p:spPr>
          <a:xfrm>
            <a:off x="6047160" y="1524476"/>
            <a:ext cx="5820845" cy="3413873"/>
          </a:xfrm>
          <a:prstGeom prst="rect">
            <a:avLst/>
          </a:prstGeom>
        </p:spPr>
      </p:pic>
      <p:pic>
        <p:nvPicPr>
          <p:cNvPr id="7" name="Picture 6">
            <a:extLst>
              <a:ext uri="{FF2B5EF4-FFF2-40B4-BE49-F238E27FC236}">
                <a16:creationId xmlns:a16="http://schemas.microsoft.com/office/drawing/2014/main" id="{38150234-6A58-5B18-FE92-9CCDD6FA33E9}"/>
              </a:ext>
            </a:extLst>
          </p:cNvPr>
          <p:cNvPicPr>
            <a:picLocks noChangeAspect="1"/>
          </p:cNvPicPr>
          <p:nvPr/>
        </p:nvPicPr>
        <p:blipFill>
          <a:blip r:embed="rId3"/>
          <a:stretch>
            <a:fillRect/>
          </a:stretch>
        </p:blipFill>
        <p:spPr>
          <a:xfrm>
            <a:off x="228187" y="1524476"/>
            <a:ext cx="5715580" cy="3413873"/>
          </a:xfrm>
          <a:prstGeom prst="rect">
            <a:avLst/>
          </a:prstGeom>
        </p:spPr>
      </p:pic>
    </p:spTree>
    <p:extLst>
      <p:ext uri="{BB962C8B-B14F-4D97-AF65-F5344CB8AC3E}">
        <p14:creationId xmlns:p14="http://schemas.microsoft.com/office/powerpoint/2010/main" val="1909429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C338C14-D50E-B989-E816-188E828120BB}"/>
              </a:ext>
            </a:extLst>
          </p:cNvPr>
          <p:cNvSpPr>
            <a:spLocks noGrp="1"/>
          </p:cNvSpPr>
          <p:nvPr>
            <p:ph type="subTitle" idx="1"/>
          </p:nvPr>
        </p:nvSpPr>
        <p:spPr/>
        <p:txBody>
          <a:bodyPr/>
          <a:lstStyle/>
          <a:p>
            <a:r>
              <a:rPr lang="en-GB" err="1"/>
              <a:t>VitaSIRO</a:t>
            </a:r>
            <a:r>
              <a:rPr lang="en-GB"/>
              <a:t> Solo</a:t>
            </a:r>
          </a:p>
        </p:txBody>
      </p:sp>
      <p:sp>
        <p:nvSpPr>
          <p:cNvPr id="3" name="Text Placeholder 2">
            <a:extLst>
              <a:ext uri="{FF2B5EF4-FFF2-40B4-BE49-F238E27FC236}">
                <a16:creationId xmlns:a16="http://schemas.microsoft.com/office/drawing/2014/main" id="{9911A75A-CB4A-ACB9-4087-8834DBF61120}"/>
              </a:ext>
            </a:extLst>
          </p:cNvPr>
          <p:cNvSpPr>
            <a:spLocks noGrp="1"/>
          </p:cNvSpPr>
          <p:nvPr>
            <p:ph type="body" sz="quarter" idx="17"/>
          </p:nvPr>
        </p:nvSpPr>
        <p:spPr/>
        <p:txBody>
          <a:bodyPr/>
          <a:lstStyle/>
          <a:p>
            <a:r>
              <a:rPr lang="en-GB"/>
              <a:t>Registration status is research use only</a:t>
            </a:r>
          </a:p>
          <a:p>
            <a:r>
              <a:rPr lang="en-GB"/>
              <a:t>Requires a pipette and filter tip</a:t>
            </a:r>
          </a:p>
        </p:txBody>
      </p:sp>
      <p:sp>
        <p:nvSpPr>
          <p:cNvPr id="4" name="Title 3">
            <a:extLst>
              <a:ext uri="{FF2B5EF4-FFF2-40B4-BE49-F238E27FC236}">
                <a16:creationId xmlns:a16="http://schemas.microsoft.com/office/drawing/2014/main" id="{44530B71-BF65-0893-FCCC-045CB6C07DAF}"/>
              </a:ext>
            </a:extLst>
          </p:cNvPr>
          <p:cNvSpPr>
            <a:spLocks noGrp="1"/>
          </p:cNvSpPr>
          <p:nvPr>
            <p:ph type="title"/>
          </p:nvPr>
        </p:nvSpPr>
        <p:spPr/>
        <p:txBody>
          <a:bodyPr/>
          <a:lstStyle/>
          <a:p>
            <a:r>
              <a:rPr lang="en-GB"/>
              <a:t>MT-RNR1 SNP Assay </a:t>
            </a:r>
          </a:p>
        </p:txBody>
      </p:sp>
      <p:pic>
        <p:nvPicPr>
          <p:cNvPr id="6" name="Picture 5">
            <a:extLst>
              <a:ext uri="{FF2B5EF4-FFF2-40B4-BE49-F238E27FC236}">
                <a16:creationId xmlns:a16="http://schemas.microsoft.com/office/drawing/2014/main" id="{2F19591F-DBB4-C98B-0B1A-AE439973E692}"/>
              </a:ext>
            </a:extLst>
          </p:cNvPr>
          <p:cNvPicPr>
            <a:picLocks noChangeAspect="1"/>
          </p:cNvPicPr>
          <p:nvPr/>
        </p:nvPicPr>
        <p:blipFill>
          <a:blip r:embed="rId2"/>
          <a:srcRect l="30351" t="30565" r="14649" b="27953"/>
          <a:stretch/>
        </p:blipFill>
        <p:spPr>
          <a:xfrm>
            <a:off x="454123" y="3491479"/>
            <a:ext cx="4855814" cy="2060042"/>
          </a:xfrm>
          <a:prstGeom prst="rect">
            <a:avLst/>
          </a:prstGeom>
        </p:spPr>
      </p:pic>
      <p:pic>
        <p:nvPicPr>
          <p:cNvPr id="5" name="Picture 4">
            <a:extLst>
              <a:ext uri="{FF2B5EF4-FFF2-40B4-BE49-F238E27FC236}">
                <a16:creationId xmlns:a16="http://schemas.microsoft.com/office/drawing/2014/main" id="{AA4A1A88-FDCE-10CF-269F-A3A188D54EEC}"/>
              </a:ext>
            </a:extLst>
          </p:cNvPr>
          <p:cNvPicPr>
            <a:picLocks noChangeAspect="1"/>
          </p:cNvPicPr>
          <p:nvPr/>
        </p:nvPicPr>
        <p:blipFill>
          <a:blip r:embed="rId3"/>
          <a:stretch>
            <a:fillRect/>
          </a:stretch>
        </p:blipFill>
        <p:spPr>
          <a:xfrm>
            <a:off x="5716560" y="2413479"/>
            <a:ext cx="6035040" cy="3302990"/>
          </a:xfrm>
          <a:prstGeom prst="rect">
            <a:avLst/>
          </a:prstGeom>
        </p:spPr>
      </p:pic>
    </p:spTree>
    <p:extLst>
      <p:ext uri="{BB962C8B-B14F-4D97-AF65-F5344CB8AC3E}">
        <p14:creationId xmlns:p14="http://schemas.microsoft.com/office/powerpoint/2010/main" val="256465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5DCBAB-11AF-189E-A91C-B804B1B4EBFF}"/>
              </a:ext>
            </a:extLst>
          </p:cNvPr>
          <p:cNvPicPr>
            <a:picLocks noChangeAspect="1"/>
          </p:cNvPicPr>
          <p:nvPr/>
        </p:nvPicPr>
        <p:blipFill>
          <a:blip r:embed="rId3"/>
          <a:srcRect l="31316" t="26043" r="13245" b="8897"/>
          <a:stretch/>
        </p:blipFill>
        <p:spPr>
          <a:xfrm>
            <a:off x="160421" y="2706301"/>
            <a:ext cx="5526791" cy="3648383"/>
          </a:xfrm>
          <a:prstGeom prst="rect">
            <a:avLst/>
          </a:prstGeom>
        </p:spPr>
      </p:pic>
      <p:sp>
        <p:nvSpPr>
          <p:cNvPr id="2" name="Subtitle 1">
            <a:extLst>
              <a:ext uri="{FF2B5EF4-FFF2-40B4-BE49-F238E27FC236}">
                <a16:creationId xmlns:a16="http://schemas.microsoft.com/office/drawing/2014/main" id="{E2FE2B90-44B6-4BC8-E01A-2125F1B83534}"/>
              </a:ext>
            </a:extLst>
          </p:cNvPr>
          <p:cNvSpPr>
            <a:spLocks noGrp="1"/>
          </p:cNvSpPr>
          <p:nvPr>
            <p:ph type="subTitle" idx="1"/>
          </p:nvPr>
        </p:nvSpPr>
        <p:spPr/>
        <p:txBody>
          <a:bodyPr/>
          <a:lstStyle/>
          <a:p>
            <a:r>
              <a:rPr lang="en-GB" err="1"/>
              <a:t>VitaSIRO</a:t>
            </a:r>
            <a:r>
              <a:rPr lang="en-GB"/>
              <a:t> Solo</a:t>
            </a:r>
          </a:p>
          <a:p>
            <a:endParaRPr lang="en-GB"/>
          </a:p>
        </p:txBody>
      </p:sp>
      <p:sp>
        <p:nvSpPr>
          <p:cNvPr id="4" name="Title 3">
            <a:extLst>
              <a:ext uri="{FF2B5EF4-FFF2-40B4-BE49-F238E27FC236}">
                <a16:creationId xmlns:a16="http://schemas.microsoft.com/office/drawing/2014/main" id="{DF68766B-6E57-1E7B-A9C4-2BB9B59D5568}"/>
              </a:ext>
            </a:extLst>
          </p:cNvPr>
          <p:cNvSpPr>
            <a:spLocks noGrp="1"/>
          </p:cNvSpPr>
          <p:nvPr>
            <p:ph type="title"/>
          </p:nvPr>
        </p:nvSpPr>
        <p:spPr/>
        <p:txBody>
          <a:bodyPr/>
          <a:lstStyle/>
          <a:p>
            <a:r>
              <a:rPr lang="en-GB"/>
              <a:t>MT-RNR1 SNP Assay </a:t>
            </a:r>
          </a:p>
        </p:txBody>
      </p:sp>
      <p:pic>
        <p:nvPicPr>
          <p:cNvPr id="6" name="Picture 5">
            <a:extLst>
              <a:ext uri="{FF2B5EF4-FFF2-40B4-BE49-F238E27FC236}">
                <a16:creationId xmlns:a16="http://schemas.microsoft.com/office/drawing/2014/main" id="{A9C8272C-6EC1-1787-DC1A-F7208DEEE06C}"/>
              </a:ext>
            </a:extLst>
          </p:cNvPr>
          <p:cNvPicPr>
            <a:picLocks noChangeAspect="1"/>
          </p:cNvPicPr>
          <p:nvPr/>
        </p:nvPicPr>
        <p:blipFill>
          <a:blip r:embed="rId4"/>
          <a:srcRect l="32151" t="27915" r="13638" b="33574"/>
          <a:stretch/>
        </p:blipFill>
        <p:spPr>
          <a:xfrm>
            <a:off x="5037222" y="722696"/>
            <a:ext cx="6609349" cy="2641067"/>
          </a:xfrm>
          <a:prstGeom prst="rect">
            <a:avLst/>
          </a:prstGeom>
        </p:spPr>
      </p:pic>
      <p:pic>
        <p:nvPicPr>
          <p:cNvPr id="5" name="Picture 4">
            <a:extLst>
              <a:ext uri="{FF2B5EF4-FFF2-40B4-BE49-F238E27FC236}">
                <a16:creationId xmlns:a16="http://schemas.microsoft.com/office/drawing/2014/main" id="{72DBC1BD-F6BE-6E30-7BCC-A6C7359CB8CB}"/>
              </a:ext>
            </a:extLst>
          </p:cNvPr>
          <p:cNvPicPr>
            <a:picLocks noChangeAspect="1"/>
          </p:cNvPicPr>
          <p:nvPr/>
        </p:nvPicPr>
        <p:blipFill>
          <a:blip r:embed="rId5"/>
          <a:stretch>
            <a:fillRect/>
          </a:stretch>
        </p:blipFill>
        <p:spPr>
          <a:xfrm>
            <a:off x="5855368" y="3674114"/>
            <a:ext cx="5791203" cy="2266123"/>
          </a:xfrm>
          <a:prstGeom prst="rect">
            <a:avLst/>
          </a:prstGeom>
        </p:spPr>
      </p:pic>
    </p:spTree>
    <p:extLst>
      <p:ext uri="{BB962C8B-B14F-4D97-AF65-F5344CB8AC3E}">
        <p14:creationId xmlns:p14="http://schemas.microsoft.com/office/powerpoint/2010/main" val="31749342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35F2B-FBE3-24C3-510E-56ED36AAD2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2B3433-F675-E251-E4E2-5BEB8FCAD277}"/>
              </a:ext>
            </a:extLst>
          </p:cNvPr>
          <p:cNvSpPr>
            <a:spLocks noGrp="1"/>
          </p:cNvSpPr>
          <p:nvPr>
            <p:ph type="title"/>
          </p:nvPr>
        </p:nvSpPr>
        <p:spPr>
          <a:xfrm>
            <a:off x="0" y="2965641"/>
            <a:ext cx="12192000" cy="926717"/>
          </a:xfrm>
        </p:spPr>
        <p:txBody>
          <a:bodyPr>
            <a:normAutofit/>
          </a:bodyPr>
          <a:lstStyle/>
          <a:p>
            <a:pPr algn="ctr"/>
            <a:r>
              <a:rPr lang="en-GB" b="1" err="1"/>
              <a:t>Kelliop</a:t>
            </a:r>
            <a:endParaRPr lang="en-GB" b="1"/>
          </a:p>
        </p:txBody>
      </p:sp>
    </p:spTree>
    <p:extLst>
      <p:ext uri="{BB962C8B-B14F-4D97-AF65-F5344CB8AC3E}">
        <p14:creationId xmlns:p14="http://schemas.microsoft.com/office/powerpoint/2010/main" val="24128351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4B260-6E1D-5399-D5AF-78430DBA225E}"/>
            </a:ext>
          </a:extLst>
        </p:cNvPr>
        <p:cNvGrpSpPr/>
        <p:nvPr/>
      </p:nvGrpSpPr>
      <p:grpSpPr>
        <a:xfrm>
          <a:off x="0" y="0"/>
          <a:ext cx="0" cy="0"/>
          <a:chOff x="0" y="0"/>
          <a:chExt cx="0" cy="0"/>
        </a:xfrm>
      </p:grpSpPr>
      <p:sp>
        <p:nvSpPr>
          <p:cNvPr id="8" name="Subtitle 5">
            <a:extLst>
              <a:ext uri="{FF2B5EF4-FFF2-40B4-BE49-F238E27FC236}">
                <a16:creationId xmlns:a16="http://schemas.microsoft.com/office/drawing/2014/main" id="{2FA2D17F-0DCF-1E00-CDC5-006FDA6F7F2D}"/>
              </a:ext>
            </a:extLst>
          </p:cNvPr>
          <p:cNvSpPr txBox="1">
            <a:spLocks/>
          </p:cNvSpPr>
          <p:nvPr/>
        </p:nvSpPr>
        <p:spPr>
          <a:xfrm>
            <a:off x="436538" y="783982"/>
            <a:ext cx="9005781" cy="748289"/>
          </a:xfrm>
          <a:prstGeom prst="rect">
            <a:avLst/>
          </a:prstGeom>
        </p:spPr>
        <p:txBody>
          <a:bodyPr vert="horz" lIns="91440" tIns="45720" rIns="91440" bIns="45720" rtlCol="0">
            <a:noAutofit/>
          </a:bodyPr>
          <a:lstStyle>
            <a:lvl1pPr marL="0" indent="0" algn="l" defTabSz="514347" rtl="0" eaLnBrk="1" latinLnBrk="0" hangingPunct="1">
              <a:lnSpc>
                <a:spcPct val="90000"/>
              </a:lnSpc>
              <a:spcBef>
                <a:spcPts val="563"/>
              </a:spcBef>
              <a:buFont typeface="Arial" panose="020B0604020202020204" pitchFamily="34" charset="0"/>
              <a:buNone/>
              <a:defRPr sz="4267" b="1" i="0" kern="1200">
                <a:solidFill>
                  <a:srgbClr val="003341"/>
                </a:solidFill>
                <a:latin typeface="Montserrat" panose="00000500000000000000" pitchFamily="2" charset="0"/>
                <a:ea typeface="+mn-ea"/>
                <a:cs typeface="Poppins Light" pitchFamily="2" charset="77"/>
              </a:defRPr>
            </a:lvl1pPr>
            <a:lvl2pPr marL="457189" indent="0" algn="ctr" defTabSz="514347" rtl="0" eaLnBrk="1" latinLnBrk="0" hangingPunct="1">
              <a:lnSpc>
                <a:spcPct val="90000"/>
              </a:lnSpc>
              <a:spcBef>
                <a:spcPts val="281"/>
              </a:spcBef>
              <a:buFont typeface="Arial" panose="020B0604020202020204" pitchFamily="34" charset="0"/>
              <a:buNone/>
              <a:defRPr sz="2000" b="0" i="0" kern="1200">
                <a:solidFill>
                  <a:srgbClr val="475C6D"/>
                </a:solidFill>
                <a:latin typeface="Metropolis Light"/>
                <a:ea typeface="+mn-ea"/>
                <a:cs typeface="Poppins Light" pitchFamily="2" charset="77"/>
              </a:defRPr>
            </a:lvl2pPr>
            <a:lvl3pPr marL="914377" indent="0" algn="ctr" defTabSz="514347" rtl="0" eaLnBrk="1" latinLnBrk="0" hangingPunct="1">
              <a:lnSpc>
                <a:spcPct val="90000"/>
              </a:lnSpc>
              <a:spcBef>
                <a:spcPts val="281"/>
              </a:spcBef>
              <a:buFont typeface="Arial" panose="020B0604020202020204" pitchFamily="34" charset="0"/>
              <a:buNone/>
              <a:defRPr sz="1800" b="0" i="0" kern="1200">
                <a:solidFill>
                  <a:srgbClr val="475C6D"/>
                </a:solidFill>
                <a:latin typeface="Metropolis Light"/>
                <a:ea typeface="+mn-ea"/>
                <a:cs typeface="Poppins Light" pitchFamily="2" charset="77"/>
              </a:defRPr>
            </a:lvl3pPr>
            <a:lvl4pPr marL="1371566" indent="0" algn="ctr" defTabSz="514347" rtl="0" eaLnBrk="1" latinLnBrk="0" hangingPunct="1">
              <a:lnSpc>
                <a:spcPct val="90000"/>
              </a:lnSpc>
              <a:spcBef>
                <a:spcPts val="281"/>
              </a:spcBef>
              <a:buFont typeface="Arial" panose="020B0604020202020204" pitchFamily="34" charset="0"/>
              <a:buNone/>
              <a:defRPr sz="1600" b="0" i="0" kern="1200">
                <a:solidFill>
                  <a:srgbClr val="475C6D"/>
                </a:solidFill>
                <a:latin typeface="Metropolis Light"/>
                <a:ea typeface="+mn-ea"/>
                <a:cs typeface="Poppins Light" pitchFamily="2" charset="77"/>
              </a:defRPr>
            </a:lvl4pPr>
            <a:lvl5pPr marL="1828754" indent="0" algn="ctr" defTabSz="514347" rtl="0" eaLnBrk="1" latinLnBrk="0" hangingPunct="1">
              <a:lnSpc>
                <a:spcPct val="90000"/>
              </a:lnSpc>
              <a:spcBef>
                <a:spcPts val="281"/>
              </a:spcBef>
              <a:buFont typeface="Arial" panose="020B0604020202020204" pitchFamily="34" charset="0"/>
              <a:buNone/>
              <a:defRPr sz="1600" b="0" i="0" kern="1200">
                <a:solidFill>
                  <a:srgbClr val="475C6D"/>
                </a:solidFill>
                <a:latin typeface="Metropolis Light"/>
                <a:ea typeface="+mn-ea"/>
                <a:cs typeface="Poppins Light" pitchFamily="2" charset="77"/>
              </a:defRPr>
            </a:lvl5pPr>
            <a:lvl6pPr marL="2285943" indent="0" algn="ctr" defTabSz="514347" rtl="0" eaLnBrk="1" latinLnBrk="0" hangingPunct="1">
              <a:lnSpc>
                <a:spcPct val="90000"/>
              </a:lnSpc>
              <a:spcBef>
                <a:spcPts val="281"/>
              </a:spcBef>
              <a:buFont typeface="Arial" panose="020B0604020202020204" pitchFamily="34" charset="0"/>
              <a:buNone/>
              <a:defRPr sz="1600" kern="1200">
                <a:solidFill>
                  <a:schemeClr val="tx1"/>
                </a:solidFill>
                <a:latin typeface="+mn-lt"/>
                <a:ea typeface="+mn-ea"/>
                <a:cs typeface="+mn-cs"/>
              </a:defRPr>
            </a:lvl6pPr>
            <a:lvl7pPr marL="2743131" indent="0" algn="ctr" defTabSz="514347" rtl="0" eaLnBrk="1" latinLnBrk="0" hangingPunct="1">
              <a:lnSpc>
                <a:spcPct val="90000"/>
              </a:lnSpc>
              <a:spcBef>
                <a:spcPts val="281"/>
              </a:spcBef>
              <a:buFont typeface="Arial" panose="020B0604020202020204" pitchFamily="34" charset="0"/>
              <a:buNone/>
              <a:defRPr sz="1600" kern="1200">
                <a:solidFill>
                  <a:schemeClr val="tx1"/>
                </a:solidFill>
                <a:latin typeface="+mn-lt"/>
                <a:ea typeface="+mn-ea"/>
                <a:cs typeface="+mn-cs"/>
              </a:defRPr>
            </a:lvl7pPr>
            <a:lvl8pPr marL="3200320" indent="0" algn="ctr" defTabSz="514347" rtl="0" eaLnBrk="1" latinLnBrk="0" hangingPunct="1">
              <a:lnSpc>
                <a:spcPct val="90000"/>
              </a:lnSpc>
              <a:spcBef>
                <a:spcPts val="281"/>
              </a:spcBef>
              <a:buFont typeface="Arial" panose="020B0604020202020204" pitchFamily="34" charset="0"/>
              <a:buNone/>
              <a:defRPr sz="1600" kern="1200">
                <a:solidFill>
                  <a:schemeClr val="tx1"/>
                </a:solidFill>
                <a:latin typeface="+mn-lt"/>
                <a:ea typeface="+mn-ea"/>
                <a:cs typeface="+mn-cs"/>
              </a:defRPr>
            </a:lvl8pPr>
            <a:lvl9pPr marL="3657509" indent="0" algn="ctr" defTabSz="514347" rtl="0" eaLnBrk="1" latinLnBrk="0" hangingPunct="1">
              <a:lnSpc>
                <a:spcPct val="90000"/>
              </a:lnSpc>
              <a:spcBef>
                <a:spcPts val="281"/>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514347"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US" sz="4267" b="1" i="0" u="none" strike="noStrike" kern="1200" cap="none" spc="0" normalizeH="0" baseline="0" noProof="0">
                <a:ln>
                  <a:noFill/>
                </a:ln>
                <a:solidFill>
                  <a:srgbClr val="003341"/>
                </a:solidFill>
                <a:effectLst/>
                <a:uLnTx/>
                <a:uFillTx/>
                <a:latin typeface="Montserrat" panose="00000500000000000000" pitchFamily="2" charset="0"/>
                <a:ea typeface="+mn-ea"/>
                <a:cs typeface="Poppins Light" pitchFamily="2" charset="77"/>
              </a:rPr>
              <a:t>Kelliop</a:t>
            </a:r>
            <a:endParaRPr kumimoji="0" lang="en-GB" sz="4267" b="1" i="0" u="none" strike="noStrike" kern="1200" cap="none" spc="0" normalizeH="0" baseline="0" noProof="0">
              <a:ln>
                <a:noFill/>
              </a:ln>
              <a:solidFill>
                <a:srgbClr val="003341"/>
              </a:solidFill>
              <a:effectLst/>
              <a:uLnTx/>
              <a:uFillTx/>
              <a:latin typeface="Montserrat" panose="00000500000000000000" pitchFamily="2" charset="0"/>
              <a:ea typeface="+mn-ea"/>
              <a:cs typeface="Poppins Light" pitchFamily="2" charset="77"/>
            </a:endParaRPr>
          </a:p>
          <a:p>
            <a:pPr marL="0" marR="0" lvl="0" indent="0" algn="l" defTabSz="514347" rtl="0" eaLnBrk="1" fontAlgn="auto" latinLnBrk="0" hangingPunct="1">
              <a:lnSpc>
                <a:spcPct val="90000"/>
              </a:lnSpc>
              <a:spcBef>
                <a:spcPts val="563"/>
              </a:spcBef>
              <a:spcAft>
                <a:spcPts val="0"/>
              </a:spcAft>
              <a:buClrTx/>
              <a:buSzTx/>
              <a:buFont typeface="Arial" panose="020B0604020202020204" pitchFamily="34" charset="0"/>
              <a:buNone/>
              <a:tabLst/>
              <a:defRPr/>
            </a:pPr>
            <a:endParaRPr kumimoji="0" lang="en-GB" sz="4267" b="1" i="0" u="none" strike="noStrike" kern="1200" cap="none" spc="0" normalizeH="0" baseline="0" noProof="0">
              <a:ln>
                <a:noFill/>
              </a:ln>
              <a:solidFill>
                <a:srgbClr val="003341"/>
              </a:solidFill>
              <a:effectLst/>
              <a:uLnTx/>
              <a:uFillTx/>
              <a:latin typeface="Montserrat" panose="00000500000000000000" pitchFamily="2" charset="0"/>
              <a:ea typeface="+mn-ea"/>
              <a:cs typeface="Poppins Light" pitchFamily="2" charset="77"/>
            </a:endParaRPr>
          </a:p>
        </p:txBody>
      </p:sp>
      <p:sp>
        <p:nvSpPr>
          <p:cNvPr id="11" name="Title 4">
            <a:extLst>
              <a:ext uri="{FF2B5EF4-FFF2-40B4-BE49-F238E27FC236}">
                <a16:creationId xmlns:a16="http://schemas.microsoft.com/office/drawing/2014/main" id="{D5DBB661-149A-30BC-AF5A-6F90C981C785}"/>
              </a:ext>
            </a:extLst>
          </p:cNvPr>
          <p:cNvSpPr txBox="1">
            <a:spLocks/>
          </p:cNvSpPr>
          <p:nvPr/>
        </p:nvSpPr>
        <p:spPr>
          <a:xfrm>
            <a:off x="440401" y="1579871"/>
            <a:ext cx="9001919" cy="926717"/>
          </a:xfrm>
          <a:prstGeom prst="rect">
            <a:avLst/>
          </a:prstGeom>
        </p:spPr>
        <p:txBody>
          <a:bodyPr vert="horz" lIns="91440" tIns="45720" rIns="91440" bIns="45720" rtlCol="0" anchor="ctr">
            <a:normAutofit/>
          </a:bodyPr>
          <a:lstStyle>
            <a:lvl1pPr algn="l" defTabSz="514347" rtl="0" eaLnBrk="1" latinLnBrk="0" hangingPunct="1">
              <a:lnSpc>
                <a:spcPct val="90000"/>
              </a:lnSpc>
              <a:spcBef>
                <a:spcPct val="0"/>
              </a:spcBef>
              <a:buNone/>
              <a:defRPr sz="2667" b="1" kern="1200">
                <a:solidFill>
                  <a:srgbClr val="8597A3"/>
                </a:solidFill>
                <a:latin typeface="Montserrat" panose="00000500000000000000" pitchFamily="2" charset="0"/>
                <a:ea typeface="+mj-ea"/>
                <a:cs typeface="Poppins" pitchFamily="2" charset="77"/>
              </a:defRPr>
            </a:lvl1pPr>
          </a:lstStyle>
          <a:p>
            <a:pPr marL="0" marR="0" lvl="0" indent="0" algn="l" defTabSz="514347" rtl="0" eaLnBrk="1" fontAlgn="auto" latinLnBrk="0" hangingPunct="1">
              <a:lnSpc>
                <a:spcPct val="90000"/>
              </a:lnSpc>
              <a:spcBef>
                <a:spcPct val="0"/>
              </a:spcBef>
              <a:spcAft>
                <a:spcPts val="0"/>
              </a:spcAft>
              <a:buClrTx/>
              <a:buSzTx/>
              <a:buFontTx/>
              <a:buNone/>
              <a:tabLst/>
              <a:defRPr/>
            </a:pPr>
            <a:r>
              <a:rPr kumimoji="0" lang="en-GB" sz="2667" b="1" i="0" u="none" strike="noStrike" kern="1200" cap="none" spc="0" normalizeH="0" baseline="0" noProof="0">
                <a:ln>
                  <a:noFill/>
                </a:ln>
                <a:solidFill>
                  <a:srgbClr val="8597A3"/>
                </a:solidFill>
                <a:effectLst/>
                <a:uLnTx/>
                <a:uFillTx/>
                <a:latin typeface="Montserrat" panose="00000500000000000000" pitchFamily="2" charset="0"/>
                <a:ea typeface="+mj-ea"/>
                <a:cs typeface="Poppins" pitchFamily="2" charset="77"/>
              </a:rPr>
              <a:t>http://www.kelliop.com/</a:t>
            </a:r>
          </a:p>
        </p:txBody>
      </p:sp>
      <p:sp>
        <p:nvSpPr>
          <p:cNvPr id="12" name="TextBox 11">
            <a:extLst>
              <a:ext uri="{FF2B5EF4-FFF2-40B4-BE49-F238E27FC236}">
                <a16:creationId xmlns:a16="http://schemas.microsoft.com/office/drawing/2014/main" id="{DCC50BB8-3EAA-2FAC-F41D-BCA81C45B9D9}"/>
              </a:ext>
            </a:extLst>
          </p:cNvPr>
          <p:cNvSpPr txBox="1"/>
          <p:nvPr/>
        </p:nvSpPr>
        <p:spPr>
          <a:xfrm>
            <a:off x="266700" y="2996254"/>
            <a:ext cx="9175619" cy="2677656"/>
          </a:xfrm>
          <a:prstGeom prst="rect">
            <a:avLst/>
          </a:prstGeom>
          <a:noFill/>
        </p:spPr>
        <p:txBody>
          <a:bodyPr wrap="square">
            <a:spAutoFit/>
          </a:bodyPr>
          <a:lstStyle/>
          <a:p>
            <a:r>
              <a:rPr lang="en-US" err="1">
                <a:solidFill>
                  <a:srgbClr val="003341"/>
                </a:solidFill>
                <a:latin typeface="Metropolis Light"/>
              </a:rPr>
              <a:t>Kelliop</a:t>
            </a:r>
            <a:r>
              <a:rPr lang="en-US">
                <a:solidFill>
                  <a:srgbClr val="003341"/>
                </a:solidFill>
                <a:latin typeface="Metropolis Light"/>
              </a:rPr>
              <a:t> is based in San Francisco Bay Area and Singapore</a:t>
            </a:r>
          </a:p>
          <a:p>
            <a:r>
              <a:rPr lang="en-US">
                <a:solidFill>
                  <a:srgbClr val="003341"/>
                </a:solidFill>
                <a:latin typeface="Metropolis Light"/>
              </a:rPr>
              <a:t>“Our focus has increasingly moved to emergency medicine, where the delivery of genetic information more quickly with than competitor's systems is a strength of our technology.”</a:t>
            </a:r>
          </a:p>
          <a:p>
            <a:r>
              <a:rPr lang="en-US">
                <a:solidFill>
                  <a:srgbClr val="003341"/>
                </a:solidFill>
                <a:latin typeface="Metropolis Light"/>
              </a:rPr>
              <a:t> </a:t>
            </a:r>
          </a:p>
          <a:p>
            <a:r>
              <a:rPr lang="en-US" err="1">
                <a:solidFill>
                  <a:srgbClr val="003341"/>
                </a:solidFill>
                <a:latin typeface="Metropolis Light"/>
              </a:rPr>
              <a:t>Kelliop</a:t>
            </a:r>
            <a:r>
              <a:rPr lang="en-US">
                <a:solidFill>
                  <a:srgbClr val="003341"/>
                </a:solidFill>
                <a:latin typeface="Metropolis Light"/>
              </a:rPr>
              <a:t> is deploying multiple commercial genetic tests </a:t>
            </a:r>
          </a:p>
          <a:p>
            <a:r>
              <a:rPr lang="en-US">
                <a:solidFill>
                  <a:srgbClr val="003341"/>
                </a:solidFill>
                <a:latin typeface="Metropolis Light"/>
              </a:rPr>
              <a:t>Into emergency care settings</a:t>
            </a:r>
          </a:p>
        </p:txBody>
      </p:sp>
      <p:pic>
        <p:nvPicPr>
          <p:cNvPr id="14" name="Picture 13">
            <a:extLst>
              <a:ext uri="{FF2B5EF4-FFF2-40B4-BE49-F238E27FC236}">
                <a16:creationId xmlns:a16="http://schemas.microsoft.com/office/drawing/2014/main" id="{334487E0-7A35-CA90-966A-A32070D1679A}"/>
              </a:ext>
            </a:extLst>
          </p:cNvPr>
          <p:cNvPicPr>
            <a:picLocks noChangeAspect="1"/>
          </p:cNvPicPr>
          <p:nvPr/>
        </p:nvPicPr>
        <p:blipFill>
          <a:blip r:embed="rId3"/>
          <a:stretch>
            <a:fillRect/>
          </a:stretch>
        </p:blipFill>
        <p:spPr>
          <a:xfrm>
            <a:off x="5613401" y="690089"/>
            <a:ext cx="3828919" cy="1092708"/>
          </a:xfrm>
          <a:prstGeom prst="rect">
            <a:avLst/>
          </a:prstGeom>
        </p:spPr>
      </p:pic>
    </p:spTree>
    <p:extLst>
      <p:ext uri="{BB962C8B-B14F-4D97-AF65-F5344CB8AC3E}">
        <p14:creationId xmlns:p14="http://schemas.microsoft.com/office/powerpoint/2010/main" val="2031336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0F6704-E4D9-B65E-CEA5-DF46132DE590}"/>
              </a:ext>
            </a:extLst>
          </p:cNvPr>
          <p:cNvSpPr>
            <a:spLocks noGrp="1"/>
          </p:cNvSpPr>
          <p:nvPr>
            <p:ph type="title"/>
          </p:nvPr>
        </p:nvSpPr>
        <p:spPr/>
        <p:txBody>
          <a:bodyPr/>
          <a:lstStyle/>
          <a:p>
            <a:pPr algn="ctr"/>
            <a:r>
              <a:rPr lang="en-GB" b="1"/>
              <a:t>Why Pharmacogenetics?</a:t>
            </a:r>
          </a:p>
        </p:txBody>
      </p:sp>
    </p:spTree>
    <p:extLst>
      <p:ext uri="{BB962C8B-B14F-4D97-AF65-F5344CB8AC3E}">
        <p14:creationId xmlns:p14="http://schemas.microsoft.com/office/powerpoint/2010/main" val="1226509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760DC3B-A855-E74B-49B5-31F08EE3F9DC}"/>
              </a:ext>
            </a:extLst>
          </p:cNvPr>
          <p:cNvSpPr>
            <a:spLocks noGrp="1"/>
          </p:cNvSpPr>
          <p:nvPr>
            <p:ph type="subTitle" idx="1"/>
          </p:nvPr>
        </p:nvSpPr>
        <p:spPr/>
        <p:txBody>
          <a:bodyPr/>
          <a:lstStyle/>
          <a:p>
            <a:r>
              <a:rPr lang="en-US"/>
              <a:t>RapidSeq126</a:t>
            </a:r>
            <a:endParaRPr lang="en-GB"/>
          </a:p>
        </p:txBody>
      </p:sp>
      <p:sp>
        <p:nvSpPr>
          <p:cNvPr id="6" name="Text Placeholder 5">
            <a:extLst>
              <a:ext uri="{FF2B5EF4-FFF2-40B4-BE49-F238E27FC236}">
                <a16:creationId xmlns:a16="http://schemas.microsoft.com/office/drawing/2014/main" id="{39F34421-0553-3882-E60D-1D73327A7D6B}"/>
              </a:ext>
            </a:extLst>
          </p:cNvPr>
          <p:cNvSpPr>
            <a:spLocks noGrp="1"/>
          </p:cNvSpPr>
          <p:nvPr>
            <p:ph type="body" sz="quarter" idx="17"/>
          </p:nvPr>
        </p:nvSpPr>
        <p:spPr>
          <a:xfrm>
            <a:off x="4553836" y="1728684"/>
            <a:ext cx="7197764" cy="4229329"/>
          </a:xfrm>
        </p:spPr>
        <p:txBody>
          <a:bodyPr>
            <a:noAutofit/>
          </a:bodyPr>
          <a:lstStyle/>
          <a:p>
            <a:r>
              <a:rPr lang="en-US" b="0" i="0">
                <a:solidFill>
                  <a:srgbClr val="475C6D"/>
                </a:solidFill>
                <a:effectLst/>
                <a:highlight>
                  <a:srgbClr val="FFFFFF"/>
                </a:highlight>
              </a:rPr>
              <a:t>lab-on-chip molecular diagnostic </a:t>
            </a:r>
          </a:p>
          <a:p>
            <a:r>
              <a:rPr lang="en-US">
                <a:solidFill>
                  <a:srgbClr val="475C6D"/>
                </a:solidFill>
                <a:highlight>
                  <a:srgbClr val="FFFFFF"/>
                </a:highlight>
              </a:rPr>
              <a:t>S</a:t>
            </a:r>
            <a:r>
              <a:rPr lang="en-US" b="0" i="0">
                <a:solidFill>
                  <a:srgbClr val="475C6D"/>
                </a:solidFill>
                <a:effectLst/>
                <a:highlight>
                  <a:srgbClr val="FFFFFF"/>
                </a:highlight>
              </a:rPr>
              <a:t>ample-to-answer in 25-45 min </a:t>
            </a:r>
          </a:p>
          <a:p>
            <a:r>
              <a:rPr lang="en-US" b="0" i="0">
                <a:solidFill>
                  <a:srgbClr val="475C6D"/>
                </a:solidFill>
                <a:effectLst/>
                <a:highlight>
                  <a:srgbClr val="FFFFFF"/>
                </a:highlight>
              </a:rPr>
              <a:t>CE Approved </a:t>
            </a:r>
          </a:p>
          <a:p>
            <a:r>
              <a:rPr lang="en-US">
                <a:solidFill>
                  <a:srgbClr val="475C6D"/>
                </a:solidFill>
                <a:highlight>
                  <a:srgbClr val="FFFFFF"/>
                </a:highlight>
              </a:rPr>
              <a:t>External barcode reader </a:t>
            </a:r>
          </a:p>
          <a:p>
            <a:r>
              <a:rPr lang="en-GB">
                <a:solidFill>
                  <a:srgbClr val="475C6D"/>
                </a:solidFill>
              </a:rPr>
              <a:t>15kg, </a:t>
            </a:r>
            <a:r>
              <a:rPr lang="pl-PL">
                <a:solidFill>
                  <a:srgbClr val="475C6D"/>
                </a:solidFill>
              </a:rPr>
              <a:t>434mm (L) x 212mm (W) </a:t>
            </a:r>
            <a:r>
              <a:rPr lang="en-US">
                <a:solidFill>
                  <a:srgbClr val="475C6D"/>
                </a:solidFill>
              </a:rPr>
              <a:t>x 288mm (H)</a:t>
            </a:r>
          </a:p>
          <a:p>
            <a:r>
              <a:rPr lang="en-US">
                <a:solidFill>
                  <a:srgbClr val="475C6D"/>
                </a:solidFill>
              </a:rPr>
              <a:t>The device is compatible with various types of samples, such as blood, saliva, urine, and swabs. </a:t>
            </a:r>
          </a:p>
          <a:p>
            <a:r>
              <a:rPr lang="en-US">
                <a:solidFill>
                  <a:srgbClr val="475C6D"/>
                </a:solidFill>
              </a:rPr>
              <a:t>The device also has a user-friendly interface and a cloud-based data management system.</a:t>
            </a:r>
          </a:p>
          <a:p>
            <a:r>
              <a:rPr lang="en-US">
                <a:solidFill>
                  <a:srgbClr val="475C6D"/>
                </a:solidFill>
              </a:rPr>
              <a:t>can identify up to 114 alleles in under an hour</a:t>
            </a:r>
          </a:p>
          <a:p>
            <a:endParaRPr lang="en-US">
              <a:solidFill>
                <a:srgbClr val="475C6D"/>
              </a:solidFill>
            </a:endParaRPr>
          </a:p>
          <a:p>
            <a:r>
              <a:rPr lang="en-US">
                <a:solidFill>
                  <a:srgbClr val="475C6D"/>
                </a:solidFill>
              </a:rPr>
              <a:t>There is a 4 x version</a:t>
            </a:r>
            <a:endParaRPr lang="en-GB">
              <a:solidFill>
                <a:srgbClr val="475C6D"/>
              </a:solidFill>
            </a:endParaRPr>
          </a:p>
        </p:txBody>
      </p:sp>
      <p:pic>
        <p:nvPicPr>
          <p:cNvPr id="3" name="Picture 2">
            <a:extLst>
              <a:ext uri="{FF2B5EF4-FFF2-40B4-BE49-F238E27FC236}">
                <a16:creationId xmlns:a16="http://schemas.microsoft.com/office/drawing/2014/main" id="{3FA1F49C-99A7-D7DB-9DAC-6F9FD5DE5535}"/>
              </a:ext>
            </a:extLst>
          </p:cNvPr>
          <p:cNvPicPr>
            <a:picLocks noChangeAspect="1"/>
          </p:cNvPicPr>
          <p:nvPr/>
        </p:nvPicPr>
        <p:blipFill>
          <a:blip r:embed="rId2"/>
          <a:stretch>
            <a:fillRect/>
          </a:stretch>
        </p:blipFill>
        <p:spPr>
          <a:xfrm>
            <a:off x="454123" y="2171934"/>
            <a:ext cx="3855904" cy="3786079"/>
          </a:xfrm>
          <a:prstGeom prst="rect">
            <a:avLst/>
          </a:prstGeom>
        </p:spPr>
      </p:pic>
    </p:spTree>
    <p:extLst>
      <p:ext uri="{BB962C8B-B14F-4D97-AF65-F5344CB8AC3E}">
        <p14:creationId xmlns:p14="http://schemas.microsoft.com/office/powerpoint/2010/main" val="32181009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DC302-075E-E014-FC2E-784C7A39FB3D}"/>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3B722473-07B0-640F-F834-5F9C9B2783D7}"/>
              </a:ext>
            </a:extLst>
          </p:cNvPr>
          <p:cNvSpPr>
            <a:spLocks noGrp="1"/>
          </p:cNvSpPr>
          <p:nvPr>
            <p:ph type="subTitle" idx="1"/>
          </p:nvPr>
        </p:nvSpPr>
        <p:spPr/>
        <p:txBody>
          <a:bodyPr/>
          <a:lstStyle/>
          <a:p>
            <a:r>
              <a:rPr lang="en-US"/>
              <a:t>User Interphase</a:t>
            </a:r>
            <a:endParaRPr lang="en-GB"/>
          </a:p>
        </p:txBody>
      </p:sp>
      <p:sp>
        <p:nvSpPr>
          <p:cNvPr id="10" name="Title 9">
            <a:extLst>
              <a:ext uri="{FF2B5EF4-FFF2-40B4-BE49-F238E27FC236}">
                <a16:creationId xmlns:a16="http://schemas.microsoft.com/office/drawing/2014/main" id="{D78C5224-86A0-6884-8A90-15C709B56895}"/>
              </a:ext>
            </a:extLst>
          </p:cNvPr>
          <p:cNvSpPr>
            <a:spLocks noGrp="1"/>
          </p:cNvSpPr>
          <p:nvPr>
            <p:ph type="title"/>
          </p:nvPr>
        </p:nvSpPr>
        <p:spPr/>
        <p:txBody>
          <a:bodyPr/>
          <a:lstStyle/>
          <a:p>
            <a:r>
              <a:rPr lang="en-GB"/>
              <a:t>Run</a:t>
            </a:r>
          </a:p>
        </p:txBody>
      </p:sp>
      <p:pic>
        <p:nvPicPr>
          <p:cNvPr id="2" name="Picture 1">
            <a:extLst>
              <a:ext uri="{FF2B5EF4-FFF2-40B4-BE49-F238E27FC236}">
                <a16:creationId xmlns:a16="http://schemas.microsoft.com/office/drawing/2014/main" id="{2D4B7AAB-0A85-DA7F-62E9-B23DD11CB603}"/>
              </a:ext>
            </a:extLst>
          </p:cNvPr>
          <p:cNvPicPr>
            <a:picLocks noChangeAspect="1"/>
          </p:cNvPicPr>
          <p:nvPr/>
        </p:nvPicPr>
        <p:blipFill>
          <a:blip r:embed="rId2"/>
          <a:stretch>
            <a:fillRect/>
          </a:stretch>
        </p:blipFill>
        <p:spPr>
          <a:xfrm>
            <a:off x="713616" y="2579785"/>
            <a:ext cx="5238004" cy="3016529"/>
          </a:xfrm>
          <a:prstGeom prst="rect">
            <a:avLst/>
          </a:prstGeom>
        </p:spPr>
      </p:pic>
      <p:pic>
        <p:nvPicPr>
          <p:cNvPr id="3" name="Picture 2">
            <a:extLst>
              <a:ext uri="{FF2B5EF4-FFF2-40B4-BE49-F238E27FC236}">
                <a16:creationId xmlns:a16="http://schemas.microsoft.com/office/drawing/2014/main" id="{9EA9520B-ECDF-4D11-B53C-74D866760A49}"/>
              </a:ext>
            </a:extLst>
          </p:cNvPr>
          <p:cNvPicPr>
            <a:picLocks noChangeAspect="1"/>
          </p:cNvPicPr>
          <p:nvPr/>
        </p:nvPicPr>
        <p:blipFill>
          <a:blip r:embed="rId3"/>
          <a:stretch>
            <a:fillRect/>
          </a:stretch>
        </p:blipFill>
        <p:spPr>
          <a:xfrm>
            <a:off x="6256420" y="2579786"/>
            <a:ext cx="5238004" cy="3049977"/>
          </a:xfrm>
          <a:prstGeom prst="rect">
            <a:avLst/>
          </a:prstGeom>
        </p:spPr>
      </p:pic>
    </p:spTree>
    <p:extLst>
      <p:ext uri="{BB962C8B-B14F-4D97-AF65-F5344CB8AC3E}">
        <p14:creationId xmlns:p14="http://schemas.microsoft.com/office/powerpoint/2010/main" val="16932476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E829A-AB6D-2DA4-078E-436AF7AE8C57}"/>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2DF38B2A-9BD8-ED5E-E294-6A60D5CAE604}"/>
              </a:ext>
            </a:extLst>
          </p:cNvPr>
          <p:cNvSpPr>
            <a:spLocks noGrp="1"/>
          </p:cNvSpPr>
          <p:nvPr>
            <p:ph type="subTitle" idx="1"/>
          </p:nvPr>
        </p:nvSpPr>
        <p:spPr/>
        <p:txBody>
          <a:bodyPr/>
          <a:lstStyle/>
          <a:p>
            <a:r>
              <a:rPr lang="en-US"/>
              <a:t>User Interphase</a:t>
            </a:r>
            <a:endParaRPr lang="en-GB"/>
          </a:p>
        </p:txBody>
      </p:sp>
      <p:pic>
        <p:nvPicPr>
          <p:cNvPr id="7" name="Picture 6">
            <a:extLst>
              <a:ext uri="{FF2B5EF4-FFF2-40B4-BE49-F238E27FC236}">
                <a16:creationId xmlns:a16="http://schemas.microsoft.com/office/drawing/2014/main" id="{7CE077D0-658F-BABC-F42F-DA742359569C}"/>
              </a:ext>
            </a:extLst>
          </p:cNvPr>
          <p:cNvPicPr>
            <a:picLocks noChangeAspect="1"/>
          </p:cNvPicPr>
          <p:nvPr/>
        </p:nvPicPr>
        <p:blipFill>
          <a:blip r:embed="rId2"/>
          <a:stretch>
            <a:fillRect/>
          </a:stretch>
        </p:blipFill>
        <p:spPr>
          <a:xfrm>
            <a:off x="619978" y="2554187"/>
            <a:ext cx="5190883" cy="3044507"/>
          </a:xfrm>
          <a:prstGeom prst="rect">
            <a:avLst/>
          </a:prstGeom>
        </p:spPr>
      </p:pic>
      <p:sp>
        <p:nvSpPr>
          <p:cNvPr id="10" name="Title 9">
            <a:extLst>
              <a:ext uri="{FF2B5EF4-FFF2-40B4-BE49-F238E27FC236}">
                <a16:creationId xmlns:a16="http://schemas.microsoft.com/office/drawing/2014/main" id="{58CADEE6-842A-B267-51D1-366A4A1E3D5F}"/>
              </a:ext>
            </a:extLst>
          </p:cNvPr>
          <p:cNvSpPr>
            <a:spLocks noGrp="1"/>
          </p:cNvSpPr>
          <p:nvPr>
            <p:ph type="title"/>
          </p:nvPr>
        </p:nvSpPr>
        <p:spPr/>
        <p:txBody>
          <a:bodyPr/>
          <a:lstStyle/>
          <a:p>
            <a:r>
              <a:rPr lang="en-GB"/>
              <a:t>Results</a:t>
            </a:r>
          </a:p>
        </p:txBody>
      </p:sp>
      <p:pic>
        <p:nvPicPr>
          <p:cNvPr id="12" name="Picture 11">
            <a:extLst>
              <a:ext uri="{FF2B5EF4-FFF2-40B4-BE49-F238E27FC236}">
                <a16:creationId xmlns:a16="http://schemas.microsoft.com/office/drawing/2014/main" id="{5696F5EA-068A-D190-3571-449CEC677A32}"/>
              </a:ext>
            </a:extLst>
          </p:cNvPr>
          <p:cNvPicPr>
            <a:picLocks noChangeAspect="1"/>
          </p:cNvPicPr>
          <p:nvPr/>
        </p:nvPicPr>
        <p:blipFill>
          <a:blip r:embed="rId3"/>
          <a:stretch>
            <a:fillRect/>
          </a:stretch>
        </p:blipFill>
        <p:spPr>
          <a:xfrm>
            <a:off x="6096000" y="2554188"/>
            <a:ext cx="5240143" cy="3044506"/>
          </a:xfrm>
          <a:prstGeom prst="rect">
            <a:avLst/>
          </a:prstGeom>
        </p:spPr>
      </p:pic>
    </p:spTree>
    <p:extLst>
      <p:ext uri="{BB962C8B-B14F-4D97-AF65-F5344CB8AC3E}">
        <p14:creationId xmlns:p14="http://schemas.microsoft.com/office/powerpoint/2010/main" val="21315702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760DC3B-A855-E74B-49B5-31F08EE3F9DC}"/>
              </a:ext>
            </a:extLst>
          </p:cNvPr>
          <p:cNvSpPr>
            <a:spLocks noGrp="1"/>
          </p:cNvSpPr>
          <p:nvPr>
            <p:ph type="subTitle" idx="1"/>
          </p:nvPr>
        </p:nvSpPr>
        <p:spPr/>
        <p:txBody>
          <a:bodyPr/>
          <a:lstStyle/>
          <a:p>
            <a:r>
              <a:rPr lang="en-US"/>
              <a:t>Hearing loss assay </a:t>
            </a:r>
            <a:endParaRPr lang="en-GB"/>
          </a:p>
        </p:txBody>
      </p:sp>
      <p:pic>
        <p:nvPicPr>
          <p:cNvPr id="8" name="Picture 7">
            <a:extLst>
              <a:ext uri="{FF2B5EF4-FFF2-40B4-BE49-F238E27FC236}">
                <a16:creationId xmlns:a16="http://schemas.microsoft.com/office/drawing/2014/main" id="{ADFE157B-9416-7F0D-C621-9BF5C4763DDC}"/>
              </a:ext>
            </a:extLst>
          </p:cNvPr>
          <p:cNvPicPr>
            <a:picLocks noChangeAspect="1"/>
          </p:cNvPicPr>
          <p:nvPr/>
        </p:nvPicPr>
        <p:blipFill>
          <a:blip r:embed="rId3"/>
          <a:stretch>
            <a:fillRect/>
          </a:stretch>
        </p:blipFill>
        <p:spPr>
          <a:xfrm>
            <a:off x="509098" y="2007517"/>
            <a:ext cx="5464013" cy="3132091"/>
          </a:xfrm>
          <a:prstGeom prst="rect">
            <a:avLst/>
          </a:prstGeom>
        </p:spPr>
      </p:pic>
      <p:pic>
        <p:nvPicPr>
          <p:cNvPr id="10" name="Picture 9">
            <a:extLst>
              <a:ext uri="{FF2B5EF4-FFF2-40B4-BE49-F238E27FC236}">
                <a16:creationId xmlns:a16="http://schemas.microsoft.com/office/drawing/2014/main" id="{4CB4DCB8-B25F-C09C-3FCD-89292DD8F1C9}"/>
              </a:ext>
            </a:extLst>
          </p:cNvPr>
          <p:cNvPicPr>
            <a:picLocks noChangeAspect="1"/>
          </p:cNvPicPr>
          <p:nvPr/>
        </p:nvPicPr>
        <p:blipFill>
          <a:blip r:embed="rId4"/>
          <a:stretch>
            <a:fillRect/>
          </a:stretch>
        </p:blipFill>
        <p:spPr>
          <a:xfrm>
            <a:off x="603910" y="5291721"/>
            <a:ext cx="5837426" cy="548688"/>
          </a:xfrm>
          <a:prstGeom prst="rect">
            <a:avLst/>
          </a:prstGeom>
        </p:spPr>
      </p:pic>
      <p:grpSp>
        <p:nvGrpSpPr>
          <p:cNvPr id="14" name="Group 13">
            <a:extLst>
              <a:ext uri="{FF2B5EF4-FFF2-40B4-BE49-F238E27FC236}">
                <a16:creationId xmlns:a16="http://schemas.microsoft.com/office/drawing/2014/main" id="{6AB2EFDE-C7F0-16B3-6FED-9AC6D6238A97}"/>
              </a:ext>
            </a:extLst>
          </p:cNvPr>
          <p:cNvGrpSpPr/>
          <p:nvPr/>
        </p:nvGrpSpPr>
        <p:grpSpPr>
          <a:xfrm>
            <a:off x="6196640" y="2118403"/>
            <a:ext cx="5465020" cy="3552922"/>
            <a:chOff x="6096000" y="1918707"/>
            <a:chExt cx="5465020" cy="3552922"/>
          </a:xfrm>
        </p:grpSpPr>
        <p:pic>
          <p:nvPicPr>
            <p:cNvPr id="3" name="Picture 2">
              <a:extLst>
                <a:ext uri="{FF2B5EF4-FFF2-40B4-BE49-F238E27FC236}">
                  <a16:creationId xmlns:a16="http://schemas.microsoft.com/office/drawing/2014/main" id="{DDB2E408-03B3-5326-9756-590ACABAC8B7}"/>
                </a:ext>
              </a:extLst>
            </p:cNvPr>
            <p:cNvPicPr>
              <a:picLocks noChangeAspect="1"/>
            </p:cNvPicPr>
            <p:nvPr/>
          </p:nvPicPr>
          <p:blipFill>
            <a:blip r:embed="rId5"/>
            <a:stretch>
              <a:fillRect/>
            </a:stretch>
          </p:blipFill>
          <p:spPr>
            <a:xfrm>
              <a:off x="6096000" y="2028537"/>
              <a:ext cx="5465020" cy="3443092"/>
            </a:xfrm>
            <a:prstGeom prst="rect">
              <a:avLst/>
            </a:prstGeom>
          </p:spPr>
        </p:pic>
        <p:sp>
          <p:nvSpPr>
            <p:cNvPr id="11" name="Rectangle 10">
              <a:extLst>
                <a:ext uri="{FF2B5EF4-FFF2-40B4-BE49-F238E27FC236}">
                  <a16:creationId xmlns:a16="http://schemas.microsoft.com/office/drawing/2014/main" id="{CE55B627-5E4C-A07F-F70F-E9F95FE2B386}"/>
                </a:ext>
              </a:extLst>
            </p:cNvPr>
            <p:cNvSpPr/>
            <p:nvPr/>
          </p:nvSpPr>
          <p:spPr>
            <a:xfrm>
              <a:off x="10411326" y="4732421"/>
              <a:ext cx="1149694" cy="4282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EC9537B5-C87B-6BFB-D208-CF841F8814B7}"/>
                </a:ext>
              </a:extLst>
            </p:cNvPr>
            <p:cNvSpPr/>
            <p:nvPr/>
          </p:nvSpPr>
          <p:spPr>
            <a:xfrm>
              <a:off x="9954126" y="4828674"/>
              <a:ext cx="328863" cy="31591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Rectangle 12">
              <a:extLst>
                <a:ext uri="{FF2B5EF4-FFF2-40B4-BE49-F238E27FC236}">
                  <a16:creationId xmlns:a16="http://schemas.microsoft.com/office/drawing/2014/main" id="{B096BCDC-A589-502B-404F-1D0476DED638}"/>
                </a:ext>
              </a:extLst>
            </p:cNvPr>
            <p:cNvSpPr/>
            <p:nvPr/>
          </p:nvSpPr>
          <p:spPr>
            <a:xfrm>
              <a:off x="10427368" y="1918707"/>
              <a:ext cx="328863" cy="31591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sp>
        <p:nvSpPr>
          <p:cNvPr id="16" name="TextBox 15">
            <a:extLst>
              <a:ext uri="{FF2B5EF4-FFF2-40B4-BE49-F238E27FC236}">
                <a16:creationId xmlns:a16="http://schemas.microsoft.com/office/drawing/2014/main" id="{54FF1D4A-2CD1-B3CE-C013-5E54D30CA9B9}"/>
              </a:ext>
            </a:extLst>
          </p:cNvPr>
          <p:cNvSpPr txBox="1"/>
          <p:nvPr/>
        </p:nvSpPr>
        <p:spPr>
          <a:xfrm>
            <a:off x="8986066" y="5525035"/>
            <a:ext cx="6096000" cy="461665"/>
          </a:xfrm>
          <a:prstGeom prst="rect">
            <a:avLst/>
          </a:prstGeom>
          <a:noFill/>
        </p:spPr>
        <p:txBody>
          <a:bodyPr wrap="square">
            <a:spAutoFit/>
          </a:bodyPr>
          <a:lstStyle/>
          <a:p>
            <a:r>
              <a:rPr lang="en-GB">
                <a:latin typeface="Metropolis Light"/>
              </a:rPr>
              <a:t>LOD: 5X10^2 copy/</a:t>
            </a:r>
            <a:r>
              <a:rPr lang="el-GR">
                <a:latin typeface="Metropolis"/>
              </a:rPr>
              <a:t>μ</a:t>
            </a:r>
            <a:r>
              <a:rPr lang="en-GB">
                <a:latin typeface="Metropolis Light"/>
              </a:rPr>
              <a:t>l</a:t>
            </a:r>
          </a:p>
        </p:txBody>
      </p:sp>
    </p:spTree>
    <p:extLst>
      <p:ext uri="{BB962C8B-B14F-4D97-AF65-F5344CB8AC3E}">
        <p14:creationId xmlns:p14="http://schemas.microsoft.com/office/powerpoint/2010/main" val="35948980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D6257-C064-D8B2-8BB6-BD0ECE7D8F3A}"/>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08B46DCF-0038-F97E-153C-5817F908AF27}"/>
              </a:ext>
            </a:extLst>
          </p:cNvPr>
          <p:cNvSpPr>
            <a:spLocks noGrp="1"/>
          </p:cNvSpPr>
          <p:nvPr>
            <p:ph type="subTitle" idx="1"/>
          </p:nvPr>
        </p:nvSpPr>
        <p:spPr>
          <a:xfrm>
            <a:off x="436537" y="783982"/>
            <a:ext cx="11376772" cy="748289"/>
          </a:xfrm>
        </p:spPr>
        <p:txBody>
          <a:bodyPr>
            <a:normAutofit/>
          </a:bodyPr>
          <a:lstStyle/>
          <a:p>
            <a:r>
              <a:rPr lang="en-US"/>
              <a:t>Hearing loss assay </a:t>
            </a:r>
            <a:endParaRPr lang="en-GB"/>
          </a:p>
        </p:txBody>
      </p:sp>
      <p:sp>
        <p:nvSpPr>
          <p:cNvPr id="6" name="Text Placeholder 5">
            <a:extLst>
              <a:ext uri="{FF2B5EF4-FFF2-40B4-BE49-F238E27FC236}">
                <a16:creationId xmlns:a16="http://schemas.microsoft.com/office/drawing/2014/main" id="{97B770F2-7446-BF16-D738-CDEA83E3D214}"/>
              </a:ext>
            </a:extLst>
          </p:cNvPr>
          <p:cNvSpPr>
            <a:spLocks noGrp="1"/>
          </p:cNvSpPr>
          <p:nvPr>
            <p:ph idx="20"/>
          </p:nvPr>
        </p:nvSpPr>
        <p:spPr>
          <a:xfrm>
            <a:off x="446859" y="2643539"/>
            <a:ext cx="5841646" cy="3551264"/>
          </a:xfrm>
        </p:spPr>
        <p:txBody>
          <a:bodyPr>
            <a:normAutofit/>
          </a:bodyPr>
          <a:lstStyle/>
          <a:p>
            <a:pPr marL="0" indent="0">
              <a:buNone/>
            </a:pPr>
            <a:endParaRPr lang="en-US" sz="1400"/>
          </a:p>
          <a:p>
            <a:r>
              <a:rPr lang="en-US" sz="1400"/>
              <a:t>Internal control resuspended</a:t>
            </a:r>
          </a:p>
          <a:p>
            <a:r>
              <a:rPr lang="en-US" sz="1400"/>
              <a:t>Cell lysis by mechanical and/or chemical mean</a:t>
            </a:r>
          </a:p>
          <a:p>
            <a:r>
              <a:rPr lang="en-US" sz="1400"/>
              <a:t>Membrane-based nucleic acid purification</a:t>
            </a:r>
          </a:p>
          <a:p>
            <a:r>
              <a:rPr lang="en-US" sz="1400"/>
              <a:t>Mixing the purified nucleic acid with the lyophilized main mixing reagent</a:t>
            </a:r>
          </a:p>
          <a:p>
            <a:r>
              <a:rPr lang="en-US" sz="1400"/>
              <a:t>Transfer aliquots of the defined elution/premix solution to different reaction chambers</a:t>
            </a:r>
          </a:p>
          <a:p>
            <a:r>
              <a:rPr lang="en-US" sz="1400"/>
              <a:t>Real-time multiplex PCR tests were performed in each reaction chamber.</a:t>
            </a:r>
          </a:p>
          <a:p>
            <a:r>
              <a:rPr lang="en-US" sz="1400"/>
              <a:t>If the target analyte is present, an increase in fluorescence is detected</a:t>
            </a:r>
          </a:p>
        </p:txBody>
      </p:sp>
      <p:sp>
        <p:nvSpPr>
          <p:cNvPr id="13" name="Title 3">
            <a:extLst>
              <a:ext uri="{FF2B5EF4-FFF2-40B4-BE49-F238E27FC236}">
                <a16:creationId xmlns:a16="http://schemas.microsoft.com/office/drawing/2014/main" id="{F652ED6C-4D94-691C-860B-18BC146C4B96}"/>
              </a:ext>
            </a:extLst>
          </p:cNvPr>
          <p:cNvSpPr>
            <a:spLocks noGrp="1"/>
          </p:cNvSpPr>
          <p:nvPr>
            <p:ph type="title"/>
          </p:nvPr>
        </p:nvSpPr>
        <p:spPr>
          <a:xfrm>
            <a:off x="440401" y="1579871"/>
            <a:ext cx="11376772" cy="926717"/>
          </a:xfrm>
        </p:spPr>
        <p:txBody>
          <a:bodyPr/>
          <a:lstStyle/>
          <a:p>
            <a:r>
              <a:rPr lang="en-US"/>
              <a:t>Automatic steps using pneumatic pressure to transfer sample: </a:t>
            </a:r>
          </a:p>
        </p:txBody>
      </p:sp>
      <p:pic>
        <p:nvPicPr>
          <p:cNvPr id="2" name="Picture 1" descr="A drawing of a video game controller&#10;&#10;AI-generated content may be incorrect.">
            <a:extLst>
              <a:ext uri="{FF2B5EF4-FFF2-40B4-BE49-F238E27FC236}">
                <a16:creationId xmlns:a16="http://schemas.microsoft.com/office/drawing/2014/main" id="{424668C4-1FE2-625A-CF2B-503F000AA9CA}"/>
              </a:ext>
            </a:extLst>
          </p:cNvPr>
          <p:cNvPicPr>
            <a:picLocks noChangeAspect="1"/>
          </p:cNvPicPr>
          <p:nvPr/>
        </p:nvPicPr>
        <p:blipFill>
          <a:blip r:embed="rId2"/>
          <a:stretch>
            <a:fillRect/>
          </a:stretch>
        </p:blipFill>
        <p:spPr>
          <a:xfrm>
            <a:off x="6444748" y="2554188"/>
            <a:ext cx="5179693" cy="3470395"/>
          </a:xfrm>
          <a:prstGeom prst="rect">
            <a:avLst/>
          </a:prstGeom>
          <a:noFill/>
        </p:spPr>
      </p:pic>
    </p:spTree>
    <p:extLst>
      <p:ext uri="{BB962C8B-B14F-4D97-AF65-F5344CB8AC3E}">
        <p14:creationId xmlns:p14="http://schemas.microsoft.com/office/powerpoint/2010/main" val="4484372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5012F-194F-48A8-008F-CEB7CFD7B82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8AF706B-83B8-3B80-2C05-641F86385E16}"/>
              </a:ext>
            </a:extLst>
          </p:cNvPr>
          <p:cNvSpPr>
            <a:spLocks noGrp="1"/>
          </p:cNvSpPr>
          <p:nvPr>
            <p:ph type="title"/>
          </p:nvPr>
        </p:nvSpPr>
        <p:spPr>
          <a:xfrm>
            <a:off x="0" y="2965641"/>
            <a:ext cx="12192000" cy="926717"/>
          </a:xfrm>
        </p:spPr>
        <p:txBody>
          <a:bodyPr>
            <a:normAutofit/>
          </a:bodyPr>
          <a:lstStyle/>
          <a:p>
            <a:pPr algn="ctr"/>
            <a:r>
              <a:rPr lang="en-GB" b="1"/>
              <a:t>Support</a:t>
            </a:r>
          </a:p>
        </p:txBody>
      </p:sp>
    </p:spTree>
    <p:extLst>
      <p:ext uri="{BB962C8B-B14F-4D97-AF65-F5344CB8AC3E}">
        <p14:creationId xmlns:p14="http://schemas.microsoft.com/office/powerpoint/2010/main" val="23461415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68460-81FB-3778-C592-762B7AA2BB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34BD77-8C8D-8CCD-ADAB-AF736AF93358}"/>
              </a:ext>
            </a:extLst>
          </p:cNvPr>
          <p:cNvSpPr txBox="1"/>
          <p:nvPr/>
        </p:nvSpPr>
        <p:spPr>
          <a:xfrm>
            <a:off x="322319" y="741794"/>
            <a:ext cx="9069372" cy="655372"/>
          </a:xfrm>
          <a:prstGeom prst="rect">
            <a:avLst/>
          </a:prstGeom>
          <a:noFill/>
        </p:spPr>
        <p:txBody>
          <a:bodyPr wrap="square" lIns="0" tIns="0" rIns="0" bIns="0" rtlCol="0" anchor="t">
            <a:spAutoFit/>
          </a:bodyPr>
          <a:lstStyle/>
          <a:p>
            <a:pPr>
              <a:lnSpc>
                <a:spcPct val="150000"/>
              </a:lnSpc>
              <a:defRPr/>
            </a:pPr>
            <a:r>
              <a:rPr lang="en-US" sz="3200" b="1">
                <a:solidFill>
                  <a:srgbClr val="003341"/>
                </a:solidFill>
                <a:latin typeface="Montserrat" panose="00000500000000000000" pitchFamily="2" charset="0"/>
              </a:rPr>
              <a:t>Support Materials</a:t>
            </a:r>
          </a:p>
        </p:txBody>
      </p:sp>
      <p:sp>
        <p:nvSpPr>
          <p:cNvPr id="6" name="TextBox 5">
            <a:extLst>
              <a:ext uri="{FF2B5EF4-FFF2-40B4-BE49-F238E27FC236}">
                <a16:creationId xmlns:a16="http://schemas.microsoft.com/office/drawing/2014/main" id="{94F612D7-AFA6-C2BE-B84F-1D69CDA92EED}"/>
              </a:ext>
            </a:extLst>
          </p:cNvPr>
          <p:cNvSpPr txBox="1"/>
          <p:nvPr/>
        </p:nvSpPr>
        <p:spPr>
          <a:xfrm>
            <a:off x="322319" y="1545629"/>
            <a:ext cx="9069372" cy="871264"/>
          </a:xfrm>
          <a:prstGeom prst="rect">
            <a:avLst/>
          </a:prstGeom>
          <a:noFill/>
        </p:spPr>
        <p:txBody>
          <a:bodyPr wrap="square" lIns="0" tIns="0" rIns="0" bIns="0" rtlCol="0" anchor="t">
            <a:spAutoFit/>
          </a:bodyPr>
          <a:lstStyle/>
          <a:p>
            <a:pPr>
              <a:lnSpc>
                <a:spcPct val="150000"/>
              </a:lnSpc>
              <a:defRPr/>
            </a:pPr>
            <a:r>
              <a:rPr lang="en-US" sz="2000">
                <a:solidFill>
                  <a:srgbClr val="475C6D"/>
                </a:solidFill>
                <a:latin typeface="Montserrat" panose="00000500000000000000" pitchFamily="2" charset="0"/>
              </a:rPr>
              <a:t>Available on the document portal </a:t>
            </a:r>
          </a:p>
          <a:p>
            <a:pPr>
              <a:lnSpc>
                <a:spcPct val="150000"/>
              </a:lnSpc>
              <a:defRPr/>
            </a:pPr>
            <a:endParaRPr lang="en-US" sz="2000">
              <a:solidFill>
                <a:srgbClr val="475C6D"/>
              </a:solidFill>
              <a:latin typeface="Montserrat" panose="00000500000000000000" pitchFamily="2" charset="0"/>
            </a:endParaRPr>
          </a:p>
        </p:txBody>
      </p:sp>
      <p:sp>
        <p:nvSpPr>
          <p:cNvPr id="7" name="Content Placeholder 4">
            <a:extLst>
              <a:ext uri="{FF2B5EF4-FFF2-40B4-BE49-F238E27FC236}">
                <a16:creationId xmlns:a16="http://schemas.microsoft.com/office/drawing/2014/main" id="{82744B9E-DE45-9389-4891-65C392031E5B}"/>
              </a:ext>
            </a:extLst>
          </p:cNvPr>
          <p:cNvSpPr txBox="1">
            <a:spLocks/>
          </p:cNvSpPr>
          <p:nvPr/>
        </p:nvSpPr>
        <p:spPr>
          <a:xfrm>
            <a:off x="320556" y="2169971"/>
            <a:ext cx="3436800" cy="4062422"/>
          </a:xfrm>
          <a:prstGeom prst="rect">
            <a:avLst/>
          </a:prstGeom>
          <a:solidFill>
            <a:srgbClr val="87CDD5"/>
          </a:solidFill>
        </p:spPr>
        <p:txBody>
          <a:bodyPr>
            <a:normAutofit/>
          </a:bodyPr>
          <a:lstStyle>
            <a:lvl1pPr marL="128587" indent="-128587" algn="l" defTabSz="514347" rtl="0" eaLnBrk="1" latinLnBrk="0" hangingPunct="1">
              <a:lnSpc>
                <a:spcPct val="90000"/>
              </a:lnSpc>
              <a:spcBef>
                <a:spcPts val="563"/>
              </a:spcBef>
              <a:buFont typeface="Arial" panose="020B0604020202020204" pitchFamily="34" charset="0"/>
              <a:buChar char="•"/>
              <a:defRPr sz="1575" b="0" i="0" kern="1200">
                <a:solidFill>
                  <a:schemeClr val="tx1"/>
                </a:solidFill>
                <a:latin typeface="Poppins Light" pitchFamily="2" charset="77"/>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350" b="0" i="0" kern="1200">
                <a:solidFill>
                  <a:schemeClr val="tx1"/>
                </a:solidFill>
                <a:latin typeface="Poppins Light" pitchFamily="2" charset="77"/>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125" b="0" i="0" kern="1200">
                <a:solidFill>
                  <a:schemeClr val="tx1"/>
                </a:solidFill>
                <a:latin typeface="Poppins Light" pitchFamily="2" charset="77"/>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Font typeface="Arial" panose="020B0604020202020204" pitchFamily="34" charset="0"/>
              <a:buNone/>
            </a:pPr>
            <a:r>
              <a:rPr lang="en-US" sz="1800">
                <a:solidFill>
                  <a:srgbClr val="FFFFFF"/>
                </a:solidFill>
                <a:latin typeface="Metropolis Light"/>
              </a:rPr>
              <a:t>Technical</a:t>
            </a:r>
          </a:p>
          <a:p>
            <a:pPr marL="0" indent="0">
              <a:buFont typeface="Arial" panose="020B0604020202020204" pitchFamily="34" charset="0"/>
              <a:buNone/>
            </a:pPr>
            <a:endParaRPr lang="en-US" sz="1600">
              <a:solidFill>
                <a:srgbClr val="FFFFFF"/>
              </a:solidFill>
              <a:latin typeface="Metropolis Light"/>
            </a:endParaRPr>
          </a:p>
          <a:p>
            <a:pPr marL="0" indent="0">
              <a:buFont typeface="Arial" panose="020B0604020202020204" pitchFamily="34" charset="0"/>
              <a:buNone/>
            </a:pPr>
            <a:r>
              <a:rPr lang="en-GB" sz="1600" spc="-5">
                <a:solidFill>
                  <a:srgbClr val="FFFFFF"/>
                </a:solidFill>
                <a:latin typeface="Metropolis Light"/>
                <a:cs typeface="Calibri" panose="020F0502020204030204" pitchFamily="34" charset="0"/>
              </a:rPr>
              <a:t>ID-RNR1-IFU:  Genedrive </a:t>
            </a:r>
            <a:r>
              <a:rPr lang="en-US" sz="1600">
                <a:solidFill>
                  <a:srgbClr val="FFFFFF"/>
                </a:solidFill>
                <a:latin typeface="Metropolis Light"/>
                <a:cs typeface="Calibri" panose="020F0502020204030204" pitchFamily="34" charset="0"/>
              </a:rPr>
              <a:t>MT-RNR1 ID Kit Instructions For Use</a:t>
            </a:r>
          </a:p>
          <a:p>
            <a:pPr marL="0" indent="0">
              <a:lnSpc>
                <a:spcPct val="100000"/>
              </a:lnSpc>
              <a:buSzPct val="105000"/>
              <a:buFont typeface="Arial" panose="020B0604020202020204" pitchFamily="34" charset="0"/>
              <a:buNone/>
              <a:tabLst>
                <a:tab pos="274913" algn="l"/>
                <a:tab pos="275499" algn="l"/>
              </a:tabLst>
            </a:pPr>
            <a:r>
              <a:rPr lang="en-GB" sz="1600" spc="-5">
                <a:solidFill>
                  <a:srgbClr val="FFFFFF"/>
                </a:solidFill>
                <a:latin typeface="Metropolis Light"/>
                <a:cs typeface="Calibri" panose="020F0502020204030204" pitchFamily="34" charset="0"/>
              </a:rPr>
              <a:t>GPM-15: Genedrive MT-RNR1 ID Kit Quick Reference Guide</a:t>
            </a:r>
          </a:p>
          <a:p>
            <a:pPr marL="0" indent="0">
              <a:buFont typeface="Arial" panose="020B0604020202020204" pitchFamily="34" charset="0"/>
              <a:buNone/>
            </a:pPr>
            <a:r>
              <a:rPr lang="en-GB" sz="1600" spc="-5">
                <a:solidFill>
                  <a:srgbClr val="FFFFFF"/>
                </a:solidFill>
                <a:latin typeface="Metropolis Light"/>
                <a:cs typeface="Calibri" panose="020F0502020204030204" pitchFamily="34" charset="0"/>
              </a:rPr>
              <a:t>RNR1-CTRL-IFU:  Genedrive </a:t>
            </a:r>
            <a:r>
              <a:rPr lang="en-US" sz="1600">
                <a:solidFill>
                  <a:srgbClr val="FFFFFF"/>
                </a:solidFill>
                <a:latin typeface="Metropolis Light"/>
                <a:cs typeface="Calibri" panose="020F0502020204030204" pitchFamily="34" charset="0"/>
              </a:rPr>
              <a:t>MT-RNR1 Control Kit Instructions For Use</a:t>
            </a:r>
          </a:p>
          <a:p>
            <a:pPr marL="0" indent="0">
              <a:buFont typeface="Arial" panose="020B0604020202020204" pitchFamily="34" charset="0"/>
              <a:buNone/>
            </a:pPr>
            <a:r>
              <a:rPr lang="en-GB" sz="1600" spc="-5">
                <a:solidFill>
                  <a:srgbClr val="FFFFFF"/>
                </a:solidFill>
                <a:latin typeface="Metropolis Light"/>
                <a:cs typeface="Calibri" panose="020F0502020204030204" pitchFamily="34" charset="0"/>
              </a:rPr>
              <a:t>GPM-101: Genedrive MT-RNR1 Control Kit Quick Reference Guide</a:t>
            </a:r>
          </a:p>
          <a:p>
            <a:pPr marL="0" indent="0">
              <a:buFont typeface="Arial" panose="020B0604020202020204" pitchFamily="34" charset="0"/>
              <a:buNone/>
            </a:pPr>
            <a:r>
              <a:rPr lang="en-US" sz="1600">
                <a:solidFill>
                  <a:srgbClr val="FFFFFF"/>
                </a:solidFill>
                <a:latin typeface="Metropolis Light"/>
                <a:cs typeface="Calibri" panose="020F0502020204030204" pitchFamily="34" charset="0"/>
              </a:rPr>
              <a:t>GUM-4: Genedrive System User Manual</a:t>
            </a:r>
            <a:endParaRPr lang="en-GB" sz="1600">
              <a:solidFill>
                <a:srgbClr val="FFFFFF"/>
              </a:solidFill>
              <a:latin typeface="Metropolis Light"/>
              <a:cs typeface="Calibri" panose="020F0502020204030204" pitchFamily="34" charset="0"/>
            </a:endParaRPr>
          </a:p>
          <a:p>
            <a:pPr marL="0" indent="0">
              <a:buFont typeface="Arial" panose="020B0604020202020204" pitchFamily="34" charset="0"/>
              <a:buNone/>
            </a:pPr>
            <a:endParaRPr lang="en-US" sz="1600">
              <a:solidFill>
                <a:srgbClr val="FFFFFF"/>
              </a:solidFill>
              <a:latin typeface="Metropolis Light"/>
              <a:cs typeface="Calibri" panose="020F0502020204030204" pitchFamily="34" charset="0"/>
            </a:endParaRPr>
          </a:p>
        </p:txBody>
      </p:sp>
      <p:sp>
        <p:nvSpPr>
          <p:cNvPr id="8" name="Content Placeholder 6">
            <a:extLst>
              <a:ext uri="{FF2B5EF4-FFF2-40B4-BE49-F238E27FC236}">
                <a16:creationId xmlns:a16="http://schemas.microsoft.com/office/drawing/2014/main" id="{BCDA2DD7-EEB3-5AEA-B906-2EBCD8EFBD71}"/>
              </a:ext>
            </a:extLst>
          </p:cNvPr>
          <p:cNvSpPr txBox="1">
            <a:spLocks/>
          </p:cNvSpPr>
          <p:nvPr/>
        </p:nvSpPr>
        <p:spPr>
          <a:xfrm>
            <a:off x="8084219" y="2169971"/>
            <a:ext cx="3436800" cy="4062423"/>
          </a:xfrm>
          <a:prstGeom prst="rect">
            <a:avLst/>
          </a:prstGeom>
          <a:solidFill>
            <a:srgbClr val="8597A3"/>
          </a:solidFill>
          <a:ln w="38100">
            <a:noFill/>
          </a:ln>
        </p:spPr>
        <p:txBody>
          <a:bodyPr>
            <a:normAutofit/>
          </a:bodyPr>
          <a:lstStyle>
            <a:lvl1pPr marL="128587" indent="-128587" algn="l" defTabSz="514347" rtl="0" eaLnBrk="1" latinLnBrk="0" hangingPunct="1">
              <a:lnSpc>
                <a:spcPct val="90000"/>
              </a:lnSpc>
              <a:spcBef>
                <a:spcPts val="563"/>
              </a:spcBef>
              <a:buFont typeface="Arial" panose="020B0604020202020204" pitchFamily="34" charset="0"/>
              <a:buChar char="•"/>
              <a:defRPr sz="1575" b="0" i="0" kern="1200">
                <a:solidFill>
                  <a:schemeClr val="tx1"/>
                </a:solidFill>
                <a:latin typeface="Poppins Light" pitchFamily="2" charset="77"/>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350" b="0" i="0" kern="1200">
                <a:solidFill>
                  <a:schemeClr val="tx1"/>
                </a:solidFill>
                <a:latin typeface="Poppins Light" pitchFamily="2" charset="77"/>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125" b="0" i="0" kern="1200">
                <a:solidFill>
                  <a:schemeClr val="tx1"/>
                </a:solidFill>
                <a:latin typeface="Poppins Light" pitchFamily="2" charset="77"/>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Font typeface="Arial" panose="020B0604020202020204" pitchFamily="34" charset="0"/>
              <a:buNone/>
            </a:pPr>
            <a:r>
              <a:rPr lang="en-US" sz="1800">
                <a:solidFill>
                  <a:srgbClr val="FFFFFF"/>
                </a:solidFill>
                <a:latin typeface="Metropolis Light"/>
                <a:cs typeface="Calibri" panose="020F0502020204030204" pitchFamily="34" charset="0"/>
              </a:rPr>
              <a:t>Training</a:t>
            </a:r>
          </a:p>
          <a:p>
            <a:pPr marL="0" indent="0">
              <a:buFont typeface="Arial" panose="020B0604020202020204" pitchFamily="34" charset="0"/>
              <a:buNone/>
            </a:pPr>
            <a:endParaRPr lang="en-US" sz="1600">
              <a:solidFill>
                <a:srgbClr val="FFFFFF"/>
              </a:solidFill>
              <a:latin typeface="Metropolis Light"/>
              <a:cs typeface="Calibri" panose="020F0502020204030204" pitchFamily="34" charset="0"/>
            </a:endParaRPr>
          </a:p>
          <a:p>
            <a:pPr marL="0" indent="0">
              <a:buFont typeface="Arial" panose="020B0604020202020204" pitchFamily="34" charset="0"/>
              <a:buNone/>
            </a:pPr>
            <a:r>
              <a:rPr lang="en-GB" sz="1600" spc="-5">
                <a:solidFill>
                  <a:srgbClr val="FFFFFF"/>
                </a:solidFill>
                <a:latin typeface="Metropolis Light"/>
                <a:cs typeface="Calibri" panose="020F0502020204030204" pitchFamily="34" charset="0"/>
              </a:rPr>
              <a:t>GPM-29: eLearning Product Training Module</a:t>
            </a:r>
            <a:endParaRPr lang="en-US" sz="1600" spc="-5">
              <a:solidFill>
                <a:srgbClr val="FFFFFF"/>
              </a:solidFill>
              <a:latin typeface="Metropolis Light"/>
              <a:cs typeface="Calibri" panose="020F0502020204030204" pitchFamily="34" charset="0"/>
            </a:endParaRPr>
          </a:p>
          <a:p>
            <a:pPr marL="0" indent="0">
              <a:buFont typeface="Arial" panose="020B0604020202020204" pitchFamily="34" charset="0"/>
              <a:buNone/>
            </a:pPr>
            <a:r>
              <a:rPr lang="en-US" sz="1600" spc="-5">
                <a:solidFill>
                  <a:srgbClr val="FFFFFF"/>
                </a:solidFill>
                <a:latin typeface="Metropolis Light"/>
                <a:cs typeface="Calibri" panose="020F0502020204030204" pitchFamily="34" charset="0"/>
              </a:rPr>
              <a:t>GPM-28: Genedrive MT-RNR1 Product Training video</a:t>
            </a:r>
          </a:p>
          <a:p>
            <a:pPr marL="0" indent="0">
              <a:buFont typeface="Arial" panose="020B0604020202020204" pitchFamily="34" charset="0"/>
              <a:buNone/>
            </a:pPr>
            <a:r>
              <a:rPr lang="en-US" sz="1600" spc="-5">
                <a:solidFill>
                  <a:srgbClr val="FFFFFF"/>
                </a:solidFill>
                <a:latin typeface="Metropolis Light"/>
                <a:cs typeface="Calibri" panose="020F0502020204030204" pitchFamily="34" charset="0"/>
              </a:rPr>
              <a:t>GPM-149 Critical steps training aid</a:t>
            </a:r>
          </a:p>
          <a:p>
            <a:pPr marL="0" indent="0">
              <a:buFont typeface="Arial" panose="020B0604020202020204" pitchFamily="34" charset="0"/>
              <a:buNone/>
            </a:pPr>
            <a:endParaRPr lang="en-US" sz="1600" spc="-5">
              <a:solidFill>
                <a:srgbClr val="FFFFFF"/>
              </a:solidFill>
              <a:latin typeface="Metropolis Light"/>
              <a:cs typeface="Calibri" panose="020F0502020204030204" pitchFamily="34" charset="0"/>
            </a:endParaRPr>
          </a:p>
          <a:p>
            <a:pPr marL="0" indent="0">
              <a:buFont typeface="Arial" panose="020B0604020202020204" pitchFamily="34" charset="0"/>
              <a:buNone/>
            </a:pPr>
            <a:r>
              <a:rPr lang="en-US" sz="1600" spc="-5">
                <a:solidFill>
                  <a:srgbClr val="FFFFFF"/>
                </a:solidFill>
                <a:latin typeface="Metropolis Light"/>
                <a:cs typeface="Calibri" panose="020F0502020204030204" pitchFamily="34" charset="0"/>
              </a:rPr>
              <a:t>GPM-161 Introduction presentation</a:t>
            </a:r>
          </a:p>
          <a:p>
            <a:pPr marL="0" indent="0">
              <a:buFont typeface="Arial" panose="020B0604020202020204" pitchFamily="34" charset="0"/>
              <a:buNone/>
            </a:pPr>
            <a:r>
              <a:rPr lang="en-US" sz="1600" spc="-5">
                <a:solidFill>
                  <a:srgbClr val="FFFFFF"/>
                </a:solidFill>
                <a:latin typeface="Metropolis Light"/>
                <a:cs typeface="Calibri" panose="020F0502020204030204" pitchFamily="34" charset="0"/>
              </a:rPr>
              <a:t>GPM-162 Test procedure slides</a:t>
            </a:r>
          </a:p>
          <a:p>
            <a:pPr marL="0" indent="0">
              <a:buFont typeface="Arial" panose="020B0604020202020204" pitchFamily="34" charset="0"/>
              <a:buNone/>
            </a:pPr>
            <a:r>
              <a:rPr lang="en-US" sz="1600" spc="-5">
                <a:solidFill>
                  <a:srgbClr val="FFFFFF"/>
                </a:solidFill>
                <a:latin typeface="Metropolis Light"/>
                <a:cs typeface="Calibri" panose="020F0502020204030204" pitchFamily="34" charset="0"/>
              </a:rPr>
              <a:t>GPM-99 Product overview training presentation</a:t>
            </a:r>
          </a:p>
          <a:p>
            <a:endParaRPr lang="en-US" sz="1600" spc="-5">
              <a:solidFill>
                <a:srgbClr val="FFFFFF"/>
              </a:solidFill>
              <a:latin typeface="Metropolis Light"/>
              <a:cs typeface="Calibri" panose="020F0502020204030204" pitchFamily="34" charset="0"/>
            </a:endParaRPr>
          </a:p>
          <a:p>
            <a:endParaRPr lang="en-US" sz="1600" spc="-5">
              <a:solidFill>
                <a:srgbClr val="FFFFFF"/>
              </a:solidFill>
              <a:latin typeface="Metropolis Light"/>
              <a:cs typeface="Calibri" panose="020F0502020204030204" pitchFamily="34" charset="0"/>
            </a:endParaRPr>
          </a:p>
          <a:p>
            <a:endParaRPr lang="en-US" sz="1600" spc="-5">
              <a:solidFill>
                <a:srgbClr val="FFFFFF"/>
              </a:solidFill>
              <a:latin typeface="Metropolis Light"/>
              <a:cs typeface="Calibri" panose="020F0502020204030204" pitchFamily="34" charset="0"/>
            </a:endParaRPr>
          </a:p>
          <a:p>
            <a:endParaRPr lang="en-US" sz="1600" spc="-5">
              <a:solidFill>
                <a:srgbClr val="FFFFFF"/>
              </a:solidFill>
              <a:latin typeface="Metropolis Light"/>
              <a:cs typeface="Calibri" panose="020F0502020204030204" pitchFamily="34" charset="0"/>
            </a:endParaRPr>
          </a:p>
          <a:p>
            <a:endParaRPr lang="en-US" sz="1600" spc="-5">
              <a:solidFill>
                <a:srgbClr val="FFFFFF"/>
              </a:solidFill>
              <a:latin typeface="Metropolis Light"/>
              <a:cs typeface="Calibri" panose="020F0502020204030204" pitchFamily="34" charset="0"/>
            </a:endParaRPr>
          </a:p>
        </p:txBody>
      </p:sp>
      <p:sp>
        <p:nvSpPr>
          <p:cNvPr id="11" name="TextBox 10">
            <a:extLst>
              <a:ext uri="{FF2B5EF4-FFF2-40B4-BE49-F238E27FC236}">
                <a16:creationId xmlns:a16="http://schemas.microsoft.com/office/drawing/2014/main" id="{E7D72364-5643-A2B1-DCDE-EAD796485F98}"/>
              </a:ext>
            </a:extLst>
          </p:cNvPr>
          <p:cNvSpPr txBox="1"/>
          <p:nvPr/>
        </p:nvSpPr>
        <p:spPr>
          <a:xfrm>
            <a:off x="4107782" y="2138966"/>
            <a:ext cx="3690894" cy="4093428"/>
          </a:xfrm>
          <a:prstGeom prst="rect">
            <a:avLst/>
          </a:prstGeom>
          <a:solidFill>
            <a:srgbClr val="475C6D"/>
          </a:solidFill>
        </p:spPr>
        <p:txBody>
          <a:bodyPr wrap="square">
            <a:spAutoFit/>
          </a:bodyPr>
          <a:lstStyle/>
          <a:p>
            <a:pPr defTabSz="914400"/>
            <a:r>
              <a:rPr lang="en-US" sz="1800">
                <a:solidFill>
                  <a:srgbClr val="FFFFFF"/>
                </a:solidFill>
                <a:latin typeface="Metropolis Light"/>
              </a:rPr>
              <a:t>Sales Aids include:</a:t>
            </a:r>
          </a:p>
          <a:p>
            <a:pPr defTabSz="914400"/>
            <a:endParaRPr lang="en-US" sz="1600">
              <a:solidFill>
                <a:srgbClr val="FFFFFF"/>
              </a:solidFill>
              <a:latin typeface="Metropolis Light"/>
            </a:endParaRPr>
          </a:p>
          <a:p>
            <a:pPr defTabSz="914400"/>
            <a:r>
              <a:rPr lang="en-US" sz="1600">
                <a:solidFill>
                  <a:srgbClr val="FFFFFF"/>
                </a:solidFill>
                <a:latin typeface="Metropolis Light"/>
              </a:rPr>
              <a:t>GPM-114: Sales Flyer</a:t>
            </a:r>
          </a:p>
          <a:p>
            <a:pPr defTabSz="914400"/>
            <a:r>
              <a:rPr lang="en-US" sz="1600">
                <a:solidFill>
                  <a:srgbClr val="FFFFFF"/>
                </a:solidFill>
                <a:latin typeface="Metropolis Light"/>
              </a:rPr>
              <a:t>GPM-132: Sales Flyer</a:t>
            </a:r>
          </a:p>
          <a:p>
            <a:pPr defTabSz="914400"/>
            <a:r>
              <a:rPr lang="en-US" sz="1600">
                <a:solidFill>
                  <a:srgbClr val="FFFFFF"/>
                </a:solidFill>
                <a:latin typeface="Metropolis Light"/>
              </a:rPr>
              <a:t>GPM-100: Sales brochure</a:t>
            </a:r>
          </a:p>
          <a:p>
            <a:pPr defTabSz="914400"/>
            <a:r>
              <a:rPr lang="en-GB" sz="1600">
                <a:solidFill>
                  <a:srgbClr val="FFFFFF"/>
                </a:solidFill>
                <a:latin typeface="Metropolis Light"/>
              </a:rPr>
              <a:t>GPM-113: FAQ’s</a:t>
            </a:r>
          </a:p>
          <a:p>
            <a:pPr defTabSz="914400"/>
            <a:r>
              <a:rPr lang="en-GB" sz="1600">
                <a:solidFill>
                  <a:srgbClr val="FFFFFF"/>
                </a:solidFill>
                <a:latin typeface="Metropolis Light"/>
              </a:rPr>
              <a:t>GPM-109: PALOH Study summary</a:t>
            </a:r>
          </a:p>
          <a:p>
            <a:pPr defTabSz="914400"/>
            <a:r>
              <a:rPr lang="en-GB" sz="1600">
                <a:solidFill>
                  <a:srgbClr val="FFFFFF"/>
                </a:solidFill>
                <a:latin typeface="Metropolis Light"/>
              </a:rPr>
              <a:t>GPM-110: CIPIC Guideline summary</a:t>
            </a:r>
          </a:p>
          <a:p>
            <a:pPr defTabSz="914400"/>
            <a:r>
              <a:rPr lang="en-GB" sz="1600">
                <a:solidFill>
                  <a:srgbClr val="FFFFFF"/>
                </a:solidFill>
                <a:latin typeface="Metropolis Light"/>
              </a:rPr>
              <a:t>GPM-112: Key Publications</a:t>
            </a:r>
          </a:p>
          <a:p>
            <a:pPr defTabSz="914400"/>
            <a:r>
              <a:rPr lang="en-GB" sz="1600">
                <a:solidFill>
                  <a:srgbClr val="FFFFFF"/>
                </a:solidFill>
                <a:latin typeface="Metropolis Light"/>
              </a:rPr>
              <a:t>GPM-118 NICE EVA summary</a:t>
            </a:r>
          </a:p>
          <a:p>
            <a:pPr defTabSz="914400"/>
            <a:r>
              <a:rPr lang="en-GB" sz="1600">
                <a:solidFill>
                  <a:srgbClr val="FFFFFF"/>
                </a:solidFill>
                <a:latin typeface="Metropolis Light"/>
              </a:rPr>
              <a:t>GPM-151 Nurse PALOH summary</a:t>
            </a:r>
          </a:p>
          <a:p>
            <a:pPr defTabSz="914400"/>
            <a:r>
              <a:rPr lang="en-GB" sz="1600">
                <a:solidFill>
                  <a:srgbClr val="FFFFFF"/>
                </a:solidFill>
                <a:latin typeface="Metropolis Light"/>
              </a:rPr>
              <a:t>GPM-168 SHTG summary</a:t>
            </a:r>
          </a:p>
          <a:p>
            <a:pPr defTabSz="914400"/>
            <a:r>
              <a:rPr lang="en-GB" sz="1600">
                <a:solidFill>
                  <a:srgbClr val="FFFFFF"/>
                </a:solidFill>
                <a:latin typeface="Metropolis Light"/>
              </a:rPr>
              <a:t>GPM-173 Russian Prevalence summary</a:t>
            </a:r>
          </a:p>
          <a:p>
            <a:pPr marL="285750" indent="-285750" defTabSz="914400">
              <a:buFont typeface="Arial" panose="020B0604020202020204" pitchFamily="34" charset="0"/>
              <a:buChar char="•"/>
            </a:pPr>
            <a:endParaRPr lang="en-GB" sz="1600">
              <a:solidFill>
                <a:srgbClr val="FFFFFF"/>
              </a:solidFill>
              <a:latin typeface="Metropolis Light"/>
            </a:endParaRPr>
          </a:p>
          <a:p>
            <a:pPr marL="285750" indent="-285750" defTabSz="914400">
              <a:buFont typeface="Arial" panose="020B0604020202020204" pitchFamily="34" charset="0"/>
              <a:buChar char="•"/>
            </a:pPr>
            <a:endParaRPr lang="en-GB" sz="1600">
              <a:solidFill>
                <a:srgbClr val="FFFFFF"/>
              </a:solidFill>
              <a:latin typeface="Metropolis Light"/>
            </a:endParaRPr>
          </a:p>
          <a:p>
            <a:pPr defTabSz="914400"/>
            <a:endParaRPr lang="en-GB" sz="1800">
              <a:solidFill>
                <a:srgbClr val="FFFFFF"/>
              </a:solidFill>
              <a:latin typeface="Metropolis Light"/>
            </a:endParaRPr>
          </a:p>
        </p:txBody>
      </p:sp>
      <p:sp>
        <p:nvSpPr>
          <p:cNvPr id="12" name="TextBox 11">
            <a:extLst>
              <a:ext uri="{FF2B5EF4-FFF2-40B4-BE49-F238E27FC236}">
                <a16:creationId xmlns:a16="http://schemas.microsoft.com/office/drawing/2014/main" id="{2481B48F-9361-DD38-9EFA-7C455564755F}"/>
              </a:ext>
            </a:extLst>
          </p:cNvPr>
          <p:cNvSpPr txBox="1"/>
          <p:nvPr/>
        </p:nvSpPr>
        <p:spPr>
          <a:xfrm>
            <a:off x="370448" y="231540"/>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SUPPORT</a:t>
            </a:r>
          </a:p>
        </p:txBody>
      </p:sp>
    </p:spTree>
    <p:extLst>
      <p:ext uri="{BB962C8B-B14F-4D97-AF65-F5344CB8AC3E}">
        <p14:creationId xmlns:p14="http://schemas.microsoft.com/office/powerpoint/2010/main" val="2141636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E3C4F-2A6C-2C1B-0936-4734C87F4C5C}"/>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E30A8FB1-FC04-16EB-36D3-C028F055F83D}"/>
              </a:ext>
            </a:extLst>
          </p:cNvPr>
          <p:cNvSpPr txBox="1">
            <a:spLocks noChangeArrowheads="1"/>
          </p:cNvSpPr>
          <p:nvPr/>
        </p:nvSpPr>
        <p:spPr bwMode="auto">
          <a:xfrm>
            <a:off x="322319" y="1499974"/>
            <a:ext cx="9120000" cy="72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0" indent="0" algn="l" defTabSz="514347" rtl="0" eaLnBrk="1" latinLnBrk="0" hangingPunct="1">
              <a:lnSpc>
                <a:spcPct val="90000"/>
              </a:lnSpc>
              <a:spcBef>
                <a:spcPts val="563"/>
              </a:spcBef>
              <a:buFont typeface="Arial" panose="020B0604020202020204" pitchFamily="34" charset="0"/>
              <a:buNone/>
              <a:defRPr sz="2000" b="0" i="0" kern="1200">
                <a:solidFill>
                  <a:srgbClr val="8597A3"/>
                </a:solidFill>
                <a:latin typeface="Montserrat" panose="00000500000000000000" pitchFamily="2" charset="0"/>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75C6D"/>
                </a:solidFill>
                <a:effectLst/>
                <a:uLnTx/>
                <a:uFillTx/>
                <a:latin typeface="Arial" panose="020B0604020202020204" pitchFamily="34" charset="0"/>
                <a:ea typeface="+mn-ea"/>
                <a:cs typeface="Poppins Light" pitchFamily="2" charset="77"/>
                <a:hlinkClick r:id="rId3"/>
              </a:rPr>
              <a:t>PR Log.xlsx</a:t>
            </a:r>
            <a:endParaRPr kumimoji="0" lang="en-US" altLang="en-US" sz="1800" b="0" i="0" u="none" strike="noStrike" kern="1200" cap="none" spc="0" normalizeH="0" baseline="0" noProof="0">
              <a:ln>
                <a:noFill/>
              </a:ln>
              <a:solidFill>
                <a:srgbClr val="475C6D"/>
              </a:solidFill>
              <a:effectLst/>
              <a:uLnTx/>
              <a:uFillTx/>
              <a:latin typeface="Arial" panose="020B0604020202020204" pitchFamily="34" charset="0"/>
              <a:ea typeface="+mn-ea"/>
              <a:cs typeface="Poppins Light" pitchFamily="2" charset="77"/>
            </a:endParaRPr>
          </a:p>
        </p:txBody>
      </p:sp>
      <p:sp>
        <p:nvSpPr>
          <p:cNvPr id="9" name="TextBox 8">
            <a:extLst>
              <a:ext uri="{FF2B5EF4-FFF2-40B4-BE49-F238E27FC236}">
                <a16:creationId xmlns:a16="http://schemas.microsoft.com/office/drawing/2014/main" id="{DCD9F787-25AA-94CA-86DA-7495EEFF531D}"/>
              </a:ext>
            </a:extLst>
          </p:cNvPr>
          <p:cNvSpPr txBox="1"/>
          <p:nvPr/>
        </p:nvSpPr>
        <p:spPr>
          <a:xfrm>
            <a:off x="370448" y="231540"/>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SUPPORT</a:t>
            </a:r>
          </a:p>
        </p:txBody>
      </p:sp>
      <p:sp>
        <p:nvSpPr>
          <p:cNvPr id="12" name="TextBox 11">
            <a:extLst>
              <a:ext uri="{FF2B5EF4-FFF2-40B4-BE49-F238E27FC236}">
                <a16:creationId xmlns:a16="http://schemas.microsoft.com/office/drawing/2014/main" id="{8824B6AB-FF96-6F24-EF68-4CF2FEBB66F8}"/>
              </a:ext>
            </a:extLst>
          </p:cNvPr>
          <p:cNvSpPr txBox="1"/>
          <p:nvPr/>
        </p:nvSpPr>
        <p:spPr>
          <a:xfrm>
            <a:off x="322319" y="741794"/>
            <a:ext cx="9069372" cy="655372"/>
          </a:xfrm>
          <a:prstGeom prst="rect">
            <a:avLst/>
          </a:prstGeom>
          <a:noFill/>
        </p:spPr>
        <p:txBody>
          <a:bodyPr wrap="square" lIns="0" tIns="0" rIns="0" bIns="0" rtlCol="0" anchor="t">
            <a:spAutoFit/>
          </a:bodyPr>
          <a:lstStyle/>
          <a:p>
            <a:pPr>
              <a:lnSpc>
                <a:spcPct val="150000"/>
              </a:lnSpc>
              <a:defRPr/>
            </a:pPr>
            <a:r>
              <a:rPr lang="en-US" sz="3200" b="1">
                <a:solidFill>
                  <a:srgbClr val="003341"/>
                </a:solidFill>
                <a:latin typeface="Montserrat" panose="00000500000000000000" pitchFamily="2" charset="0"/>
              </a:rPr>
              <a:t>Press Release Log</a:t>
            </a:r>
          </a:p>
        </p:txBody>
      </p:sp>
    </p:spTree>
    <p:extLst>
      <p:ext uri="{BB962C8B-B14F-4D97-AF65-F5344CB8AC3E}">
        <p14:creationId xmlns:p14="http://schemas.microsoft.com/office/powerpoint/2010/main" val="32638760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322319" y="705676"/>
            <a:ext cx="11516020" cy="655372"/>
          </a:xfrm>
          <a:prstGeom prst="rect">
            <a:avLst/>
          </a:prstGeom>
          <a:noFill/>
        </p:spPr>
        <p:txBody>
          <a:bodyPr wrap="square" lIns="0" tIns="0" rIns="0" bIns="0" rtlCol="0" anchor="t">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341"/>
                </a:solidFill>
                <a:effectLst/>
                <a:uLnTx/>
                <a:uFillTx/>
                <a:latin typeface="Montserrat" panose="00000500000000000000" pitchFamily="2" charset="0"/>
                <a:ea typeface="+mn-ea"/>
                <a:cs typeface="+mn-cs"/>
              </a:rPr>
              <a:t>Genedrive Commercial Team</a:t>
            </a:r>
          </a:p>
        </p:txBody>
      </p:sp>
      <p:sp>
        <p:nvSpPr>
          <p:cNvPr id="19" name="TextBox 18">
            <a:extLst>
              <a:ext uri="{FF2B5EF4-FFF2-40B4-BE49-F238E27FC236}">
                <a16:creationId xmlns:a16="http://schemas.microsoft.com/office/drawing/2014/main" id="{02D59368-9F2C-46F2-C115-7227E6CB52A0}"/>
              </a:ext>
            </a:extLst>
          </p:cNvPr>
          <p:cNvSpPr txBox="1"/>
          <p:nvPr/>
        </p:nvSpPr>
        <p:spPr>
          <a:xfrm>
            <a:off x="198176" y="3100141"/>
            <a:ext cx="22152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etropolis Light"/>
              </a:rPr>
              <a:t>Patrick Breen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opolis Light"/>
              </a:rPr>
              <a:t>Chief Commercial Officer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Metropolis Light"/>
              </a:rPr>
              <a:t>p.breen</a:t>
            </a:r>
            <a:r>
              <a:rPr kumimoji="0" lang="en-US" sz="1200" b="0" i="0" u="none" strike="noStrike" kern="1200" cap="none" spc="0" normalizeH="0" baseline="0" noProof="0">
                <a:ln>
                  <a:noFill/>
                </a:ln>
                <a:solidFill>
                  <a:prstClr val="black"/>
                </a:solidFill>
                <a:effectLst/>
                <a:uLnTx/>
                <a:uFillTx/>
                <a:latin typeface="Metropolis Light"/>
              </a:rPr>
              <a:t>@genedrive.com</a:t>
            </a:r>
            <a:endParaRPr kumimoji="0" lang="en-GB" sz="1200" b="0" i="0" u="none" strike="noStrike" kern="1200" cap="none" spc="0" normalizeH="0" baseline="0" noProof="0">
              <a:ln>
                <a:noFill/>
              </a:ln>
              <a:solidFill>
                <a:prstClr val="black"/>
              </a:solidFill>
              <a:effectLst/>
              <a:uLnTx/>
              <a:uFillTx/>
              <a:latin typeface="Metropolis Light"/>
            </a:endParaRPr>
          </a:p>
        </p:txBody>
      </p:sp>
      <p:sp>
        <p:nvSpPr>
          <p:cNvPr id="23" name="TextBox 22">
            <a:extLst>
              <a:ext uri="{FF2B5EF4-FFF2-40B4-BE49-F238E27FC236}">
                <a16:creationId xmlns:a16="http://schemas.microsoft.com/office/drawing/2014/main" id="{961E9E3E-E965-FCFF-3D96-584E93A95368}"/>
              </a:ext>
            </a:extLst>
          </p:cNvPr>
          <p:cNvSpPr txBox="1"/>
          <p:nvPr/>
        </p:nvSpPr>
        <p:spPr>
          <a:xfrm>
            <a:off x="2820437" y="3013940"/>
            <a:ext cx="2061882" cy="830997"/>
          </a:xfrm>
          <a:prstGeom prst="rect">
            <a:avLst/>
          </a:prstGeom>
          <a:noFill/>
        </p:spPr>
        <p:txBody>
          <a:bodyPr wrap="square" lIns="91440" tIns="45720" rIns="91440" bIns="45720" rtlCol="0" anchor="t">
            <a:spAutoFit/>
          </a:bodyPr>
          <a:lstStyle/>
          <a:p>
            <a:pPr>
              <a:defRPr/>
            </a:pPr>
            <a:r>
              <a:rPr lang="en-US" sz="1200" b="1">
                <a:solidFill>
                  <a:prstClr val="black"/>
                </a:solidFill>
                <a:latin typeface="Metropolis Light"/>
              </a:rPr>
              <a:t>Stacey Gardiner</a:t>
            </a:r>
            <a:endParaRPr lang="en-US" sz="1200" b="1" i="0" u="none" strike="noStrike" kern="1200" cap="none" spc="0" normalizeH="0" baseline="0" noProof="0">
              <a:ln>
                <a:noFill/>
              </a:ln>
              <a:solidFill>
                <a:prstClr val="black"/>
              </a:solidFill>
              <a:effectLst/>
              <a:uLnTx/>
              <a:uFillTx/>
              <a:latin typeface="Metropolis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opolis Light"/>
              </a:rPr>
              <a:t>UK Business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opolis Light"/>
              </a:rPr>
              <a:t>Development Manager</a:t>
            </a:r>
            <a:endParaRPr kumimoji="0" lang="en-US" sz="1200" b="0" i="0" u="none" strike="noStrike" kern="1200" cap="none" spc="0" normalizeH="0" baseline="0" noProof="0">
              <a:ln>
                <a:noFill/>
              </a:ln>
              <a:solidFill>
                <a:prstClr val="black"/>
              </a:solidFill>
              <a:effectLst/>
              <a:uLnTx/>
              <a:uFillTx/>
              <a:latin typeface="Metropolis Ligh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Metropolis Light"/>
              </a:rPr>
              <a:t>s.gardiner</a:t>
            </a:r>
            <a:r>
              <a:rPr kumimoji="0" lang="en-US" sz="1200" b="0" i="0" u="none" strike="noStrike" kern="1200" cap="none" spc="0" normalizeH="0" baseline="0" noProof="0">
                <a:ln>
                  <a:noFill/>
                </a:ln>
                <a:solidFill>
                  <a:prstClr val="black"/>
                </a:solidFill>
                <a:effectLst/>
                <a:uLnTx/>
                <a:uFillTx/>
                <a:latin typeface="Metropolis Light"/>
              </a:rPr>
              <a:t>@genedrive.com</a:t>
            </a:r>
            <a:endParaRPr kumimoji="0" lang="en-GB" sz="1200" b="0" i="0" u="none" strike="noStrike" kern="1200" cap="none" spc="0" normalizeH="0" baseline="0" noProof="0">
              <a:ln>
                <a:noFill/>
              </a:ln>
              <a:solidFill>
                <a:prstClr val="black"/>
              </a:solidFill>
              <a:effectLst/>
              <a:uLnTx/>
              <a:uFillTx/>
              <a:latin typeface="Metropolis Light"/>
            </a:endParaRPr>
          </a:p>
        </p:txBody>
      </p:sp>
      <p:sp>
        <p:nvSpPr>
          <p:cNvPr id="16" name="TextBox 15">
            <a:extLst>
              <a:ext uri="{FF2B5EF4-FFF2-40B4-BE49-F238E27FC236}">
                <a16:creationId xmlns:a16="http://schemas.microsoft.com/office/drawing/2014/main" id="{939A5601-0975-70D5-AC6C-7F26397EE249}"/>
              </a:ext>
            </a:extLst>
          </p:cNvPr>
          <p:cNvSpPr txBox="1"/>
          <p:nvPr/>
        </p:nvSpPr>
        <p:spPr>
          <a:xfrm>
            <a:off x="321058" y="5638294"/>
            <a:ext cx="22194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etropolis Light"/>
              </a:rPr>
              <a:t>Claire Newton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opolis Light"/>
              </a:rPr>
              <a:t>Marketing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opolis Light"/>
              </a:rPr>
              <a:t>c.newton@genedrive.com</a:t>
            </a:r>
            <a:endParaRPr kumimoji="0" lang="en-GB" sz="1200" b="0" i="0" u="none" strike="noStrike" kern="1200" cap="none" spc="0" normalizeH="0" baseline="0" noProof="0">
              <a:ln>
                <a:noFill/>
              </a:ln>
              <a:solidFill>
                <a:prstClr val="black"/>
              </a:solidFill>
              <a:effectLst/>
              <a:uLnTx/>
              <a:uFillTx/>
              <a:latin typeface="Metropolis Light"/>
            </a:endParaRPr>
          </a:p>
        </p:txBody>
      </p:sp>
      <p:sp>
        <p:nvSpPr>
          <p:cNvPr id="3" name="TextBox 2">
            <a:extLst>
              <a:ext uri="{FF2B5EF4-FFF2-40B4-BE49-F238E27FC236}">
                <a16:creationId xmlns:a16="http://schemas.microsoft.com/office/drawing/2014/main" id="{735A76B2-7DBC-9638-4C1D-3C025C063F32}"/>
              </a:ext>
            </a:extLst>
          </p:cNvPr>
          <p:cNvSpPr txBox="1"/>
          <p:nvPr/>
        </p:nvSpPr>
        <p:spPr>
          <a:xfrm>
            <a:off x="2775856" y="563829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003341"/>
                </a:solidFill>
                <a:latin typeface="Metropolis Light"/>
                <a:cs typeface="Segoe UI"/>
              </a:rPr>
              <a:t>Kimberly Howard</a:t>
            </a:r>
          </a:p>
          <a:p>
            <a:r>
              <a:rPr lang="en-US" sz="1200" dirty="0">
                <a:solidFill>
                  <a:srgbClr val="003341"/>
                </a:solidFill>
                <a:latin typeface="Metropolis Light"/>
                <a:cs typeface="Segoe UI"/>
              </a:rPr>
              <a:t>Product Manager​</a:t>
            </a:r>
          </a:p>
          <a:p>
            <a:r>
              <a:rPr lang="en-US" sz="1200" dirty="0">
                <a:solidFill>
                  <a:srgbClr val="003341"/>
                </a:solidFill>
                <a:latin typeface="Metropolis Light"/>
                <a:cs typeface="Segoe UI"/>
              </a:rPr>
              <a:t>k.howard@genedrive.com</a:t>
            </a:r>
          </a:p>
        </p:txBody>
      </p:sp>
      <p:pic>
        <p:nvPicPr>
          <p:cNvPr id="33" name="Picture 32" descr="A person with long hair smiling&#10;&#10;Description automatically generated">
            <a:extLst>
              <a:ext uri="{FF2B5EF4-FFF2-40B4-BE49-F238E27FC236}">
                <a16:creationId xmlns:a16="http://schemas.microsoft.com/office/drawing/2014/main" id="{14933EE7-9312-7B00-C04C-FE4925E40E54}"/>
              </a:ext>
            </a:extLst>
          </p:cNvPr>
          <p:cNvPicPr>
            <a:picLocks noChangeAspect="1"/>
          </p:cNvPicPr>
          <p:nvPr/>
        </p:nvPicPr>
        <p:blipFill>
          <a:blip r:embed="rId3" cstate="print">
            <a:extLst>
              <a:ext uri="{28A0092B-C50C-407E-A947-70E740481C1C}">
                <a14:useLocalDpi xmlns:a14="http://schemas.microsoft.com/office/drawing/2010/main" val="0"/>
              </a:ext>
            </a:extLst>
          </a:blip>
          <a:srcRect t="14368" b="6281"/>
          <a:stretch/>
        </p:blipFill>
        <p:spPr>
          <a:xfrm>
            <a:off x="5412297" y="1549015"/>
            <a:ext cx="1367406" cy="1545164"/>
          </a:xfrm>
          <a:prstGeom prst="rect">
            <a:avLst/>
          </a:prstGeom>
        </p:spPr>
      </p:pic>
      <p:sp>
        <p:nvSpPr>
          <p:cNvPr id="34" name="TextBox 33">
            <a:extLst>
              <a:ext uri="{FF2B5EF4-FFF2-40B4-BE49-F238E27FC236}">
                <a16:creationId xmlns:a16="http://schemas.microsoft.com/office/drawing/2014/main" id="{BBBEFE7D-0224-F852-FB9A-511FA8D85BB6}"/>
              </a:ext>
            </a:extLst>
          </p:cNvPr>
          <p:cNvSpPr txBox="1"/>
          <p:nvPr/>
        </p:nvSpPr>
        <p:spPr>
          <a:xfrm>
            <a:off x="5360298" y="3100141"/>
            <a:ext cx="1961846" cy="830997"/>
          </a:xfrm>
          <a:prstGeom prst="rect">
            <a:avLst/>
          </a:prstGeom>
          <a:noFill/>
        </p:spPr>
        <p:txBody>
          <a:bodyPr wrap="square" lIns="91440" tIns="45720" rIns="91440" bIns="45720" rtlCol="0" anchor="t">
            <a:spAutoFit/>
          </a:bodyPr>
          <a:lstStyle/>
          <a:p>
            <a:r>
              <a:rPr lang="en-GB" sz="1200" b="1">
                <a:solidFill>
                  <a:srgbClr val="003341"/>
                </a:solidFill>
                <a:effectLst/>
                <a:latin typeface="Metropolis Light"/>
                <a:ea typeface="Aptos" panose="020B0004020202020204" pitchFamily="34" charset="0"/>
                <a:cs typeface="Aptos" panose="020B0004020202020204" pitchFamily="34" charset="0"/>
              </a:rPr>
              <a:t>Shadi Dehlaghi </a:t>
            </a:r>
          </a:p>
          <a:p>
            <a:pPr>
              <a:defRPr/>
            </a:pPr>
            <a:r>
              <a:rPr kumimoji="0" lang="en-US" sz="1200" b="0" i="0" u="none" strike="noStrike" kern="1200" cap="none" spc="0" normalizeH="0" baseline="0" noProof="0">
                <a:ln>
                  <a:noFill/>
                </a:ln>
                <a:solidFill>
                  <a:prstClr val="black"/>
                </a:solidFill>
                <a:effectLst/>
                <a:uLnTx/>
                <a:uFillTx/>
                <a:latin typeface="Metropolis Light"/>
              </a:rPr>
              <a:t>UK North</a:t>
            </a:r>
            <a:r>
              <a:rPr lang="en-US" sz="1200">
                <a:solidFill>
                  <a:prstClr val="black"/>
                </a:solidFill>
                <a:latin typeface="Metropolis Light"/>
              </a:rPr>
              <a:t> Business</a:t>
            </a:r>
            <a:r>
              <a:rPr kumimoji="0" lang="en-US" sz="1200" b="0" i="0" u="none" strike="noStrike" kern="1200" cap="none" spc="0" normalizeH="0" baseline="0" noProof="0">
                <a:ln>
                  <a:noFill/>
                </a:ln>
                <a:solidFill>
                  <a:prstClr val="black"/>
                </a:solidFill>
                <a:effectLst/>
                <a:uLnTx/>
                <a:uFillTx/>
                <a:latin typeface="Metropolis Light"/>
              </a:rPr>
              <a:t> </a:t>
            </a:r>
          </a:p>
          <a:p>
            <a:pPr>
              <a:defRPr/>
            </a:pPr>
            <a:r>
              <a:rPr kumimoji="0" lang="en-US" sz="1200" b="0" i="0" u="none" strike="noStrike" kern="1200" cap="none" spc="0" normalizeH="0" baseline="0" noProof="0">
                <a:ln>
                  <a:noFill/>
                </a:ln>
                <a:solidFill>
                  <a:prstClr val="black"/>
                </a:solidFill>
                <a:effectLst/>
                <a:uLnTx/>
                <a:uFillTx/>
                <a:latin typeface="Metropolis Light"/>
              </a:rPr>
              <a:t>Development </a:t>
            </a:r>
            <a:r>
              <a:rPr lang="en-US" sz="1200">
                <a:solidFill>
                  <a:prstClr val="black"/>
                </a:solidFill>
                <a:latin typeface="Metropolis Light"/>
              </a:rPr>
              <a:t>Executive</a:t>
            </a:r>
            <a:endParaRPr kumimoji="0" lang="en-US" sz="1200" b="0" i="0" u="none" strike="noStrike" kern="1200" cap="none" spc="0" normalizeH="0" baseline="0" noProof="0">
              <a:ln>
                <a:noFill/>
              </a:ln>
              <a:solidFill>
                <a:prstClr val="black"/>
              </a:solidFill>
              <a:effectLst/>
              <a:uLnTx/>
              <a:uFillTx/>
              <a:latin typeface="Metropolis Ligh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solidFill>
                  <a:prstClr val="black"/>
                </a:solidFill>
                <a:latin typeface="Metropolis Light"/>
              </a:rPr>
              <a:t>s.dehlaghi</a:t>
            </a:r>
            <a:r>
              <a:rPr kumimoji="0" lang="en-US" sz="1200" b="0" i="0" u="none" strike="noStrike" kern="1200" cap="none" spc="0" normalizeH="0" baseline="0" noProof="0">
                <a:ln>
                  <a:noFill/>
                </a:ln>
                <a:solidFill>
                  <a:prstClr val="black"/>
                </a:solidFill>
                <a:effectLst/>
                <a:uLnTx/>
                <a:uFillTx/>
                <a:latin typeface="Metropolis Light"/>
              </a:rPr>
              <a:t>@genedrive.com</a:t>
            </a:r>
            <a:endParaRPr kumimoji="0" lang="en-GB" sz="1200" b="0" i="0" u="none" strike="noStrike" kern="1200" cap="none" spc="0" normalizeH="0" baseline="0" noProof="0">
              <a:ln>
                <a:noFill/>
              </a:ln>
              <a:solidFill>
                <a:prstClr val="black"/>
              </a:solidFill>
              <a:effectLst/>
              <a:uLnTx/>
              <a:uFillTx/>
              <a:latin typeface="Metropolis Light"/>
            </a:endParaRPr>
          </a:p>
        </p:txBody>
      </p:sp>
      <p:pic>
        <p:nvPicPr>
          <p:cNvPr id="8" name="Picture 7" descr="A person with long blonde hair&#10;&#10;Description automatically generated">
            <a:extLst>
              <a:ext uri="{FF2B5EF4-FFF2-40B4-BE49-F238E27FC236}">
                <a16:creationId xmlns:a16="http://schemas.microsoft.com/office/drawing/2014/main" id="{DAE6A2DC-77E7-D6C8-50B4-95737861D8A1}"/>
              </a:ext>
            </a:extLst>
          </p:cNvPr>
          <p:cNvPicPr>
            <a:picLocks noChangeAspect="1"/>
          </p:cNvPicPr>
          <p:nvPr/>
        </p:nvPicPr>
        <p:blipFill>
          <a:blip r:embed="rId4" cstate="print">
            <a:extLst>
              <a:ext uri="{28A0092B-C50C-407E-A947-70E740481C1C}">
                <a14:useLocalDpi xmlns:a14="http://schemas.microsoft.com/office/drawing/2010/main" val="0"/>
              </a:ext>
            </a:extLst>
          </a:blip>
          <a:srcRect b="19491"/>
          <a:stretch/>
        </p:blipFill>
        <p:spPr>
          <a:xfrm>
            <a:off x="2820437" y="4169003"/>
            <a:ext cx="1460018" cy="1469291"/>
          </a:xfrm>
          <a:prstGeom prst="rect">
            <a:avLst/>
          </a:prstGeom>
          <a:solidFill>
            <a:srgbClr val="003341"/>
          </a:solidFill>
          <a:ln>
            <a:solidFill>
              <a:srgbClr val="003341"/>
            </a:solidFill>
          </a:ln>
        </p:spPr>
      </p:pic>
      <p:pic>
        <p:nvPicPr>
          <p:cNvPr id="30" name="Picture 29" descr="A person smiling at the camera&#10;&#10;Description automatically generated">
            <a:extLst>
              <a:ext uri="{FF2B5EF4-FFF2-40B4-BE49-F238E27FC236}">
                <a16:creationId xmlns:a16="http://schemas.microsoft.com/office/drawing/2014/main" id="{A347FE6F-76C8-861A-AF50-F10D185D38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876" y="4152095"/>
            <a:ext cx="1492458" cy="1434720"/>
          </a:xfrm>
          <a:prstGeom prst="rect">
            <a:avLst/>
          </a:prstGeom>
          <a:ln>
            <a:solidFill>
              <a:srgbClr val="003341"/>
            </a:solidFill>
          </a:ln>
        </p:spPr>
      </p:pic>
      <p:pic>
        <p:nvPicPr>
          <p:cNvPr id="32" name="Picture 31" descr="A person with grey hair and a blue shirt&#10;&#10;Description automatically generated">
            <a:extLst>
              <a:ext uri="{FF2B5EF4-FFF2-40B4-BE49-F238E27FC236}">
                <a16:creationId xmlns:a16="http://schemas.microsoft.com/office/drawing/2014/main" id="{21AB0B08-75E4-C9A3-2773-6A464BAD97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518" y="1549175"/>
            <a:ext cx="1468243" cy="1468243"/>
          </a:xfrm>
          <a:prstGeom prst="rect">
            <a:avLst/>
          </a:prstGeom>
          <a:ln>
            <a:solidFill>
              <a:srgbClr val="003341"/>
            </a:solidFill>
          </a:ln>
        </p:spPr>
      </p:pic>
      <p:pic>
        <p:nvPicPr>
          <p:cNvPr id="36" name="Picture 35" descr="A person smiling for a selfie&#10;&#10;Description automatically generated">
            <a:extLst>
              <a:ext uri="{FF2B5EF4-FFF2-40B4-BE49-F238E27FC236}">
                <a16:creationId xmlns:a16="http://schemas.microsoft.com/office/drawing/2014/main" id="{54C8E4D4-32D0-0A88-183B-7BEE295F27E3}"/>
              </a:ext>
            </a:extLst>
          </p:cNvPr>
          <p:cNvPicPr>
            <a:picLocks noChangeAspect="1"/>
          </p:cNvPicPr>
          <p:nvPr/>
        </p:nvPicPr>
        <p:blipFill>
          <a:blip r:embed="rId7" cstate="print">
            <a:extLst>
              <a:ext uri="{28A0092B-C50C-407E-A947-70E740481C1C}">
                <a14:useLocalDpi xmlns:a14="http://schemas.microsoft.com/office/drawing/2010/main" val="0"/>
              </a:ext>
            </a:extLst>
          </a:blip>
          <a:srcRect b="7425"/>
          <a:stretch/>
        </p:blipFill>
        <p:spPr>
          <a:xfrm>
            <a:off x="2947328" y="1522203"/>
            <a:ext cx="1229817" cy="1518014"/>
          </a:xfrm>
          <a:prstGeom prst="rect">
            <a:avLst/>
          </a:prstGeom>
          <a:ln>
            <a:solidFill>
              <a:srgbClr val="003341"/>
            </a:solidFill>
          </a:ln>
        </p:spPr>
      </p:pic>
    </p:spTree>
    <p:extLst>
      <p:ext uri="{BB962C8B-B14F-4D97-AF65-F5344CB8AC3E}">
        <p14:creationId xmlns:p14="http://schemas.microsoft.com/office/powerpoint/2010/main" val="23982918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322319" y="713079"/>
            <a:ext cx="11512639" cy="881267"/>
          </a:xfrm>
          <a:prstGeom prst="rect">
            <a:avLst/>
          </a:prstGeom>
          <a:noFill/>
        </p:spPr>
        <p:txBody>
          <a:bodyPr wrap="square" lIns="0" tIns="0" rIns="0" bIns="0" rtlCol="0">
            <a:spAutoFit/>
          </a:bodyPr>
          <a:lstStyle/>
          <a:p>
            <a:pPr algn="ctr" defTabSz="1219140">
              <a:lnSpc>
                <a:spcPct val="150000"/>
              </a:lnSpc>
              <a:defRPr/>
            </a:pPr>
            <a:r>
              <a:rPr lang="en-US" sz="4267" b="1">
                <a:solidFill>
                  <a:srgbClr val="FFFFFF"/>
                </a:solidFill>
                <a:latin typeface="Montserrat" pitchFamily="2" charset="77"/>
              </a:rPr>
              <a:t>Any Questions</a:t>
            </a:r>
            <a:endParaRPr lang="en-US" sz="4267">
              <a:solidFill>
                <a:srgbClr val="FFFFFF"/>
              </a:solidFill>
              <a:latin typeface="Metropolis Medium" pitchFamily="2" charset="77"/>
            </a:endParaRPr>
          </a:p>
        </p:txBody>
      </p:sp>
      <p:sp>
        <p:nvSpPr>
          <p:cNvPr id="5" name="TextBox 4">
            <a:extLst>
              <a:ext uri="{FF2B5EF4-FFF2-40B4-BE49-F238E27FC236}">
                <a16:creationId xmlns:a16="http://schemas.microsoft.com/office/drawing/2014/main" id="{1C85F9DD-1E09-879D-643A-E6B2A7C8AAB2}"/>
              </a:ext>
            </a:extLst>
          </p:cNvPr>
          <p:cNvSpPr txBox="1"/>
          <p:nvPr/>
        </p:nvSpPr>
        <p:spPr>
          <a:xfrm>
            <a:off x="4044463" y="1594346"/>
            <a:ext cx="3821723" cy="3939412"/>
          </a:xfrm>
          <a:prstGeom prst="rect">
            <a:avLst/>
          </a:prstGeom>
          <a:noFill/>
        </p:spPr>
        <p:txBody>
          <a:bodyPr wrap="square" rtlCol="0">
            <a:spAutoFit/>
          </a:bodyPr>
          <a:lstStyle/>
          <a:p>
            <a:pPr algn="ctr"/>
            <a:r>
              <a:rPr lang="en-GB" sz="24999" b="1">
                <a:solidFill>
                  <a:schemeClr val="bg1"/>
                </a:solidFill>
              </a:rPr>
              <a:t>?</a:t>
            </a:r>
          </a:p>
        </p:txBody>
      </p:sp>
      <p:sp>
        <p:nvSpPr>
          <p:cNvPr id="6" name="TextBox 5">
            <a:extLst>
              <a:ext uri="{FF2B5EF4-FFF2-40B4-BE49-F238E27FC236}">
                <a16:creationId xmlns:a16="http://schemas.microsoft.com/office/drawing/2014/main" id="{40C2EF0D-A356-7680-4AA0-CAD0EFCAEAD0}"/>
              </a:ext>
            </a:extLst>
          </p:cNvPr>
          <p:cNvSpPr txBox="1"/>
          <p:nvPr/>
        </p:nvSpPr>
        <p:spPr>
          <a:xfrm>
            <a:off x="339682" y="5177694"/>
            <a:ext cx="11512639" cy="881267"/>
          </a:xfrm>
          <a:prstGeom prst="rect">
            <a:avLst/>
          </a:prstGeom>
          <a:noFill/>
        </p:spPr>
        <p:txBody>
          <a:bodyPr wrap="square" lIns="0" tIns="0" rIns="0" bIns="0" rtlCol="0">
            <a:spAutoFit/>
          </a:bodyPr>
          <a:lstStyle/>
          <a:p>
            <a:pPr algn="ctr" defTabSz="1219140">
              <a:lnSpc>
                <a:spcPct val="150000"/>
              </a:lnSpc>
              <a:defRPr/>
            </a:pPr>
            <a:r>
              <a:rPr lang="en-US" sz="4267" b="1">
                <a:solidFill>
                  <a:srgbClr val="FFFFFF"/>
                </a:solidFill>
                <a:latin typeface="Montserrat" pitchFamily="2" charset="77"/>
              </a:rPr>
              <a:t>Demonstration</a:t>
            </a:r>
            <a:endParaRPr lang="en-US" sz="4267">
              <a:solidFill>
                <a:srgbClr val="FFFFFF"/>
              </a:solidFill>
              <a:latin typeface="Metropolis Medium" pitchFamily="2" charset="77"/>
            </a:endParaRPr>
          </a:p>
        </p:txBody>
      </p:sp>
    </p:spTree>
    <p:extLst>
      <p:ext uri="{BB962C8B-B14F-4D97-AF65-F5344CB8AC3E}">
        <p14:creationId xmlns:p14="http://schemas.microsoft.com/office/powerpoint/2010/main" val="1159190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322319" y="698344"/>
            <a:ext cx="8995460" cy="660822"/>
          </a:xfrm>
          <a:prstGeom prst="rect">
            <a:avLst/>
          </a:prstGeom>
          <a:noFill/>
        </p:spPr>
        <p:txBody>
          <a:bodyPr wrap="square" lIns="0" tIns="0" rIns="0" bIns="0" rtlCol="0">
            <a:spAutoFit/>
          </a:bodyPr>
          <a:lstStyle/>
          <a:p>
            <a:pPr defTabSz="1219140">
              <a:lnSpc>
                <a:spcPct val="150000"/>
              </a:lnSpc>
              <a:defRPr/>
            </a:pPr>
            <a:r>
              <a:rPr lang="en-US" sz="3200" b="1">
                <a:solidFill>
                  <a:srgbClr val="003341"/>
                </a:solidFill>
                <a:latin typeface="Montserrat" pitchFamily="2" charset="77"/>
              </a:rPr>
              <a:t>Why Pharmacogenetics</a:t>
            </a:r>
            <a:endParaRPr lang="en-US" sz="3200">
              <a:solidFill>
                <a:srgbClr val="003341"/>
              </a:solidFill>
              <a:latin typeface="Metropolis Medium" pitchFamily="2" charset="77"/>
            </a:endParaRPr>
          </a:p>
        </p:txBody>
      </p:sp>
      <p:grpSp>
        <p:nvGrpSpPr>
          <p:cNvPr id="4" name="Group 3">
            <a:extLst>
              <a:ext uri="{FF2B5EF4-FFF2-40B4-BE49-F238E27FC236}">
                <a16:creationId xmlns:a16="http://schemas.microsoft.com/office/drawing/2014/main" id="{F32FCEF9-A3A9-3D04-8797-9F6DDE808880}"/>
              </a:ext>
            </a:extLst>
          </p:cNvPr>
          <p:cNvGrpSpPr/>
          <p:nvPr/>
        </p:nvGrpSpPr>
        <p:grpSpPr>
          <a:xfrm>
            <a:off x="881768" y="1400977"/>
            <a:ext cx="8368843" cy="4875984"/>
            <a:chOff x="857315" y="1669810"/>
            <a:chExt cx="8368843" cy="4729042"/>
          </a:xfrm>
        </p:grpSpPr>
        <p:sp>
          <p:nvSpPr>
            <p:cNvPr id="5" name="Content Placeholder 9">
              <a:extLst>
                <a:ext uri="{FF2B5EF4-FFF2-40B4-BE49-F238E27FC236}">
                  <a16:creationId xmlns:a16="http://schemas.microsoft.com/office/drawing/2014/main" id="{4D94570D-EEB5-FB2C-D8DC-16DB978292B1}"/>
                </a:ext>
              </a:extLst>
            </p:cNvPr>
            <p:cNvSpPr txBox="1">
              <a:spLocks/>
            </p:cNvSpPr>
            <p:nvPr/>
          </p:nvSpPr>
          <p:spPr>
            <a:xfrm>
              <a:off x="857315" y="2119449"/>
              <a:ext cx="2172932" cy="734941"/>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spcAft>
                  <a:spcPts val="400"/>
                </a:spcAft>
                <a:buFont typeface="Arial" panose="020B0604020202020204" pitchFamily="34" charset="0"/>
                <a:buNone/>
                <a:defRPr sz="1600" b="1" kern="1200" cap="none" baseline="0">
                  <a:solidFill>
                    <a:schemeClr val="accent2"/>
                  </a:solidFill>
                  <a:latin typeface="+mj-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sz="1600" kern="1200">
                  <a:solidFill>
                    <a:schemeClr val="accent2"/>
                  </a:solidFill>
                  <a:latin typeface="+mj-lt"/>
                  <a:ea typeface="+mn-ea"/>
                  <a:cs typeface="+mn-cs"/>
                </a:defRPr>
              </a:lvl2pPr>
              <a:lvl3pPr marL="144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3pPr>
              <a:lvl4pPr marL="360000" indent="-144000" algn="l" defTabSz="914400" rtl="0" eaLnBrk="1" latinLnBrk="0" hangingPunct="1">
                <a:lnSpc>
                  <a:spcPct val="90000"/>
                </a:lnSpc>
                <a:spcBef>
                  <a:spcPts val="500"/>
                </a:spcBef>
                <a:spcAft>
                  <a:spcPts val="400"/>
                </a:spcAft>
                <a:buFont typeface="Calibri" panose="020F0502020204030204" pitchFamily="34" charset="0"/>
                <a:buChar char="-"/>
                <a:defRPr sz="1600" kern="1200">
                  <a:solidFill>
                    <a:schemeClr val="accent2"/>
                  </a:solidFill>
                  <a:latin typeface="+mj-lt"/>
                  <a:ea typeface="+mn-ea"/>
                  <a:cs typeface="+mn-cs"/>
                </a:defRPr>
              </a:lvl4pPr>
              <a:lvl5pPr marL="540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a:solidFill>
                    <a:srgbClr val="475C6D"/>
                  </a:solidFill>
                  <a:latin typeface="Montserrat" panose="00000500000000000000" pitchFamily="2" charset="0"/>
                </a:rPr>
                <a:t>Medications can </a:t>
              </a:r>
              <a:r>
                <a:rPr lang="en-GB">
                  <a:solidFill>
                    <a:srgbClr val="475C6D"/>
                  </a:solidFill>
                  <a:latin typeface="Montserrat" panose="00000500000000000000" pitchFamily="2" charset="0"/>
                </a:rPr>
                <a:t>work differently</a:t>
              </a:r>
              <a:br>
                <a:rPr lang="en-GB">
                  <a:solidFill>
                    <a:srgbClr val="475C6D"/>
                  </a:solidFill>
                  <a:latin typeface="Montserrat" panose="00000500000000000000" pitchFamily="2" charset="0"/>
                </a:rPr>
              </a:br>
              <a:r>
                <a:rPr lang="en-GB" b="0">
                  <a:solidFill>
                    <a:srgbClr val="475C6D"/>
                  </a:solidFill>
                  <a:latin typeface="Montserrat" panose="00000500000000000000" pitchFamily="2" charset="0"/>
                </a:rPr>
                <a:t>for everyone</a:t>
              </a:r>
            </a:p>
          </p:txBody>
        </p:sp>
        <p:sp>
          <p:nvSpPr>
            <p:cNvPr id="7" name="Content Placeholder 9">
              <a:extLst>
                <a:ext uri="{FF2B5EF4-FFF2-40B4-BE49-F238E27FC236}">
                  <a16:creationId xmlns:a16="http://schemas.microsoft.com/office/drawing/2014/main" id="{F1263FFF-FC3F-7A92-D696-42B1B20ACB4C}"/>
                </a:ext>
              </a:extLst>
            </p:cNvPr>
            <p:cNvSpPr txBox="1">
              <a:spLocks/>
            </p:cNvSpPr>
            <p:nvPr/>
          </p:nvSpPr>
          <p:spPr>
            <a:xfrm>
              <a:off x="1379871" y="5250315"/>
              <a:ext cx="1741959" cy="834315"/>
            </a:xfrm>
            <a:prstGeom prst="rect">
              <a:avLst/>
            </a:prstGeom>
            <a:noFill/>
          </p:spPr>
          <p:txBody>
            <a:bodyPr vert="horz" lIns="0" tIns="0" rIns="0" bIns="0" rtlCol="0">
              <a:normAutofit/>
            </a:bodyPr>
            <a:lstStyle>
              <a:lvl1pPr marL="0" indent="0" algn="l" defTabSz="914400" rtl="0" eaLnBrk="1" latinLnBrk="0" hangingPunct="1">
                <a:lnSpc>
                  <a:spcPct val="90000"/>
                </a:lnSpc>
                <a:spcBef>
                  <a:spcPts val="1000"/>
                </a:spcBef>
                <a:spcAft>
                  <a:spcPts val="400"/>
                </a:spcAft>
                <a:buFont typeface="Arial" panose="020B0604020202020204" pitchFamily="34" charset="0"/>
                <a:buNone/>
                <a:defRPr sz="1600" b="1" kern="1200" cap="none" baseline="0">
                  <a:solidFill>
                    <a:schemeClr val="accent2"/>
                  </a:solidFill>
                  <a:latin typeface="+mj-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sz="1600" kern="1200">
                  <a:solidFill>
                    <a:schemeClr val="accent2"/>
                  </a:solidFill>
                  <a:latin typeface="+mj-lt"/>
                  <a:ea typeface="+mn-ea"/>
                  <a:cs typeface="+mn-cs"/>
                </a:defRPr>
              </a:lvl2pPr>
              <a:lvl3pPr marL="144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3pPr>
              <a:lvl4pPr marL="360000" indent="-144000" algn="l" defTabSz="914400" rtl="0" eaLnBrk="1" latinLnBrk="0" hangingPunct="1">
                <a:lnSpc>
                  <a:spcPct val="90000"/>
                </a:lnSpc>
                <a:spcBef>
                  <a:spcPts val="500"/>
                </a:spcBef>
                <a:spcAft>
                  <a:spcPts val="400"/>
                </a:spcAft>
                <a:buFont typeface="Calibri" panose="020F0502020204030204" pitchFamily="34" charset="0"/>
                <a:buChar char="-"/>
                <a:defRPr sz="1600" kern="1200">
                  <a:solidFill>
                    <a:schemeClr val="accent2"/>
                  </a:solidFill>
                  <a:latin typeface="+mj-lt"/>
                  <a:ea typeface="+mn-ea"/>
                  <a:cs typeface="+mn-cs"/>
                </a:defRPr>
              </a:lvl4pPr>
              <a:lvl5pPr marL="540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a:solidFill>
                    <a:srgbClr val="475C6D"/>
                  </a:solidFill>
                  <a:latin typeface="Montserrat" panose="00000500000000000000" pitchFamily="2" charset="0"/>
                </a:rPr>
                <a:t>Genes </a:t>
              </a:r>
              <a:r>
                <a:rPr lang="en-GB" b="0">
                  <a:solidFill>
                    <a:srgbClr val="475C6D"/>
                  </a:solidFill>
                  <a:latin typeface="Montserrat" panose="00000500000000000000" pitchFamily="2" charset="0"/>
                </a:rPr>
                <a:t>can affect patient response to medication</a:t>
              </a:r>
            </a:p>
          </p:txBody>
        </p:sp>
        <p:sp>
          <p:nvSpPr>
            <p:cNvPr id="8" name="Content Placeholder 9">
              <a:extLst>
                <a:ext uri="{FF2B5EF4-FFF2-40B4-BE49-F238E27FC236}">
                  <a16:creationId xmlns:a16="http://schemas.microsoft.com/office/drawing/2014/main" id="{5D0B7659-607F-1E5F-CCC0-9CD7FFE422EF}"/>
                </a:ext>
              </a:extLst>
            </p:cNvPr>
            <p:cNvSpPr txBox="1">
              <a:spLocks/>
            </p:cNvSpPr>
            <p:nvPr/>
          </p:nvSpPr>
          <p:spPr>
            <a:xfrm>
              <a:off x="5842212" y="1669810"/>
              <a:ext cx="3360969" cy="1545557"/>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spcAft>
                  <a:spcPts val="400"/>
                </a:spcAft>
                <a:buFont typeface="Arial" panose="020B0604020202020204" pitchFamily="34" charset="0"/>
                <a:buNone/>
                <a:defRPr sz="1600" b="1" kern="1200" cap="none" baseline="0">
                  <a:solidFill>
                    <a:schemeClr val="accent2"/>
                  </a:solidFill>
                  <a:latin typeface="+mj-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sz="1600" kern="1200">
                  <a:solidFill>
                    <a:schemeClr val="accent2"/>
                  </a:solidFill>
                  <a:latin typeface="+mj-lt"/>
                  <a:ea typeface="+mn-ea"/>
                  <a:cs typeface="+mn-cs"/>
                </a:defRPr>
              </a:lvl2pPr>
              <a:lvl3pPr marL="144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3pPr>
              <a:lvl4pPr marL="360000" indent="-144000" algn="l" defTabSz="914400" rtl="0" eaLnBrk="1" latinLnBrk="0" hangingPunct="1">
                <a:lnSpc>
                  <a:spcPct val="90000"/>
                </a:lnSpc>
                <a:spcBef>
                  <a:spcPts val="500"/>
                </a:spcBef>
                <a:spcAft>
                  <a:spcPts val="400"/>
                </a:spcAft>
                <a:buFont typeface="Calibri" panose="020F0502020204030204" pitchFamily="34" charset="0"/>
                <a:buChar char="-"/>
                <a:defRPr sz="1600" kern="1200">
                  <a:solidFill>
                    <a:schemeClr val="accent2"/>
                  </a:solidFill>
                  <a:latin typeface="+mj-lt"/>
                  <a:ea typeface="+mn-ea"/>
                  <a:cs typeface="+mn-cs"/>
                </a:defRPr>
              </a:lvl4pPr>
              <a:lvl5pPr marL="540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b="0">
                  <a:solidFill>
                    <a:srgbClr val="475C6D"/>
                  </a:solidFill>
                  <a:latin typeface="Montserrat" panose="00000500000000000000" pitchFamily="2" charset="0"/>
                </a:rPr>
                <a:t>Some patients may experience </a:t>
              </a:r>
              <a:r>
                <a:rPr lang="en-GB">
                  <a:solidFill>
                    <a:srgbClr val="475C6D"/>
                  </a:solidFill>
                  <a:latin typeface="Montserrat" panose="00000500000000000000" pitchFamily="2" charset="0"/>
                </a:rPr>
                <a:t>reduced effectiveness </a:t>
              </a:r>
              <a:r>
                <a:rPr lang="en-GB" b="0">
                  <a:solidFill>
                    <a:srgbClr val="475C6D"/>
                  </a:solidFill>
                  <a:latin typeface="Montserrat" panose="00000500000000000000" pitchFamily="2" charset="0"/>
                </a:rPr>
                <a:t>of the drug </a:t>
              </a:r>
            </a:p>
            <a:p>
              <a:pPr algn="just" defTabSz="914377">
                <a:defRPr/>
              </a:pPr>
              <a:r>
                <a:rPr lang="en-GB" b="0">
                  <a:solidFill>
                    <a:srgbClr val="475C6D"/>
                  </a:solidFill>
                  <a:latin typeface="Montserrat" panose="00000500000000000000" pitchFamily="2" charset="0"/>
                </a:rPr>
                <a:t>Or an unexpected harmful response, known as an </a:t>
              </a:r>
              <a:r>
                <a:rPr lang="en-GB">
                  <a:solidFill>
                    <a:srgbClr val="475C6D"/>
                  </a:solidFill>
                  <a:latin typeface="Montserrat" panose="00000500000000000000" pitchFamily="2" charset="0"/>
                </a:rPr>
                <a:t>Adverse Drug Reaction (ADR)</a:t>
              </a:r>
            </a:p>
            <a:p>
              <a:pPr algn="ctr"/>
              <a:endParaRPr lang="en-GB" sz="1800" b="0">
                <a:solidFill>
                  <a:srgbClr val="475C6D"/>
                </a:solidFill>
                <a:latin typeface="Montserrat" panose="00000500000000000000" pitchFamily="2" charset="0"/>
              </a:endParaRPr>
            </a:p>
          </p:txBody>
        </p:sp>
        <p:pic>
          <p:nvPicPr>
            <p:cNvPr id="9" name="Graphic 8" descr="Medicine with solid fill">
              <a:extLst>
                <a:ext uri="{FF2B5EF4-FFF2-40B4-BE49-F238E27FC236}">
                  <a16:creationId xmlns:a16="http://schemas.microsoft.com/office/drawing/2014/main" id="{D3459343-B02A-E6EB-BFA3-ABF26AB982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1013" y="3162447"/>
              <a:ext cx="1643348" cy="1643348"/>
            </a:xfrm>
            <a:prstGeom prst="rect">
              <a:avLst/>
            </a:prstGeom>
          </p:spPr>
        </p:pic>
        <p:grpSp>
          <p:nvGrpSpPr>
            <p:cNvPr id="11" name="Group 10">
              <a:extLst>
                <a:ext uri="{FF2B5EF4-FFF2-40B4-BE49-F238E27FC236}">
                  <a16:creationId xmlns:a16="http://schemas.microsoft.com/office/drawing/2014/main" id="{5218E9BF-9C00-A948-B049-1AE749F6C04A}"/>
                </a:ext>
              </a:extLst>
            </p:cNvPr>
            <p:cNvGrpSpPr/>
            <p:nvPr/>
          </p:nvGrpSpPr>
          <p:grpSpPr>
            <a:xfrm>
              <a:off x="4932577" y="3225414"/>
              <a:ext cx="1684357" cy="743825"/>
              <a:chOff x="4703736" y="3816370"/>
              <a:chExt cx="1684357" cy="743825"/>
            </a:xfrm>
          </p:grpSpPr>
          <p:pic>
            <p:nvPicPr>
              <p:cNvPr id="34" name="Graphic 33" descr="User with solid fill">
                <a:extLst>
                  <a:ext uri="{FF2B5EF4-FFF2-40B4-BE49-F238E27FC236}">
                    <a16:creationId xmlns:a16="http://schemas.microsoft.com/office/drawing/2014/main" id="{9C763003-18C1-350E-4A49-3BE3EE8AF2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03736" y="3820689"/>
                <a:ext cx="739507" cy="739506"/>
              </a:xfrm>
              <a:prstGeom prst="rect">
                <a:avLst/>
              </a:prstGeom>
            </p:spPr>
          </p:pic>
          <p:pic>
            <p:nvPicPr>
              <p:cNvPr id="35" name="Graphic 34" descr="Close with solid fill">
                <a:extLst>
                  <a:ext uri="{FF2B5EF4-FFF2-40B4-BE49-F238E27FC236}">
                    <a16:creationId xmlns:a16="http://schemas.microsoft.com/office/drawing/2014/main" id="{B7845AAB-DBFF-80C3-D7A8-D9CF8A83A9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48586" y="3816370"/>
                <a:ext cx="739507" cy="739506"/>
              </a:xfrm>
              <a:prstGeom prst="rect">
                <a:avLst/>
              </a:prstGeom>
            </p:spPr>
          </p:pic>
        </p:grpSp>
        <p:grpSp>
          <p:nvGrpSpPr>
            <p:cNvPr id="12" name="Group 11">
              <a:extLst>
                <a:ext uri="{FF2B5EF4-FFF2-40B4-BE49-F238E27FC236}">
                  <a16:creationId xmlns:a16="http://schemas.microsoft.com/office/drawing/2014/main" id="{F0577D3E-3B93-F243-107C-01722F999F49}"/>
                </a:ext>
              </a:extLst>
            </p:cNvPr>
            <p:cNvGrpSpPr/>
            <p:nvPr/>
          </p:nvGrpSpPr>
          <p:grpSpPr>
            <a:xfrm>
              <a:off x="4929699" y="4058066"/>
              <a:ext cx="1729438" cy="739506"/>
              <a:chOff x="4686344" y="2994414"/>
              <a:chExt cx="1729438" cy="739506"/>
            </a:xfrm>
          </p:grpSpPr>
          <p:pic>
            <p:nvPicPr>
              <p:cNvPr id="30" name="Graphic 29" descr="User with solid fill">
                <a:extLst>
                  <a:ext uri="{FF2B5EF4-FFF2-40B4-BE49-F238E27FC236}">
                    <a16:creationId xmlns:a16="http://schemas.microsoft.com/office/drawing/2014/main" id="{F46156CF-F770-7A1C-BDFC-1DA9526213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86344" y="2994414"/>
                <a:ext cx="739507" cy="739506"/>
              </a:xfrm>
              <a:prstGeom prst="rect">
                <a:avLst/>
              </a:prstGeom>
            </p:spPr>
          </p:pic>
          <p:pic>
            <p:nvPicPr>
              <p:cNvPr id="33" name="Graphic 32" descr="Checkmark with solid fill">
                <a:extLst>
                  <a:ext uri="{FF2B5EF4-FFF2-40B4-BE49-F238E27FC236}">
                    <a16:creationId xmlns:a16="http://schemas.microsoft.com/office/drawing/2014/main" id="{CFAC52BA-B272-4E48-3B18-2A70FB0BDC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76275" y="2994414"/>
                <a:ext cx="739507" cy="739506"/>
              </a:xfrm>
              <a:prstGeom prst="rect">
                <a:avLst/>
              </a:prstGeom>
            </p:spPr>
          </p:pic>
        </p:grpSp>
        <p:pic>
          <p:nvPicPr>
            <p:cNvPr id="13" name="Graphic 12" descr="DNA with solid fill">
              <a:extLst>
                <a:ext uri="{FF2B5EF4-FFF2-40B4-BE49-F238E27FC236}">
                  <a16:creationId xmlns:a16="http://schemas.microsoft.com/office/drawing/2014/main" id="{3E0328AE-5956-7789-088F-EA986D6AE56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56003" y="3158186"/>
              <a:ext cx="1643348" cy="1643348"/>
            </a:xfrm>
            <a:prstGeom prst="rect">
              <a:avLst/>
            </a:prstGeom>
          </p:spPr>
        </p:pic>
        <p:cxnSp>
          <p:nvCxnSpPr>
            <p:cNvPr id="15" name="Straight Arrow Connector 14">
              <a:extLst>
                <a:ext uri="{FF2B5EF4-FFF2-40B4-BE49-F238E27FC236}">
                  <a16:creationId xmlns:a16="http://schemas.microsoft.com/office/drawing/2014/main" id="{93426ADA-D0D0-F490-FE28-6E929D09484D}"/>
                </a:ext>
              </a:extLst>
            </p:cNvPr>
            <p:cNvCxnSpPr>
              <a:cxnSpLocks/>
            </p:cNvCxnSpPr>
            <p:nvPr/>
          </p:nvCxnSpPr>
          <p:spPr>
            <a:xfrm>
              <a:off x="2586890" y="3983075"/>
              <a:ext cx="534941" cy="0"/>
            </a:xfrm>
            <a:prstGeom prst="straightConnector1">
              <a:avLst/>
            </a:prstGeom>
            <a:noFill/>
            <a:ln w="76200" cap="flat" cmpd="sng" algn="ctr">
              <a:solidFill>
                <a:srgbClr val="DDE3E6"/>
              </a:solidFill>
              <a:prstDash val="solid"/>
              <a:miter lim="800000"/>
              <a:tailEnd type="triangle"/>
            </a:ln>
            <a:effectLst/>
          </p:spPr>
        </p:cxnSp>
        <p:cxnSp>
          <p:nvCxnSpPr>
            <p:cNvPr id="16" name="Straight Arrow Connector 15">
              <a:extLst>
                <a:ext uri="{FF2B5EF4-FFF2-40B4-BE49-F238E27FC236}">
                  <a16:creationId xmlns:a16="http://schemas.microsoft.com/office/drawing/2014/main" id="{55443EA4-D3C4-66E0-69AF-A10A5F131E6F}"/>
                </a:ext>
              </a:extLst>
            </p:cNvPr>
            <p:cNvCxnSpPr>
              <a:cxnSpLocks/>
            </p:cNvCxnSpPr>
            <p:nvPr/>
          </p:nvCxnSpPr>
          <p:spPr>
            <a:xfrm>
              <a:off x="4263330" y="3610093"/>
              <a:ext cx="534941" cy="0"/>
            </a:xfrm>
            <a:prstGeom prst="straightConnector1">
              <a:avLst/>
            </a:prstGeom>
            <a:noFill/>
            <a:ln w="76200" cap="flat" cmpd="sng" algn="ctr">
              <a:solidFill>
                <a:srgbClr val="DDE3E6"/>
              </a:solidFill>
              <a:prstDash val="solid"/>
              <a:miter lim="800000"/>
              <a:tailEnd type="triangle"/>
            </a:ln>
            <a:effectLst/>
          </p:spPr>
        </p:cxnSp>
        <p:cxnSp>
          <p:nvCxnSpPr>
            <p:cNvPr id="17" name="Straight Arrow Connector 16">
              <a:extLst>
                <a:ext uri="{FF2B5EF4-FFF2-40B4-BE49-F238E27FC236}">
                  <a16:creationId xmlns:a16="http://schemas.microsoft.com/office/drawing/2014/main" id="{EA971262-5A24-BE70-6576-1393AB6B6D28}"/>
                </a:ext>
              </a:extLst>
            </p:cNvPr>
            <p:cNvCxnSpPr>
              <a:cxnSpLocks/>
            </p:cNvCxnSpPr>
            <p:nvPr/>
          </p:nvCxnSpPr>
          <p:spPr>
            <a:xfrm>
              <a:off x="4263330" y="4415706"/>
              <a:ext cx="534941" cy="0"/>
            </a:xfrm>
            <a:prstGeom prst="straightConnector1">
              <a:avLst/>
            </a:prstGeom>
            <a:noFill/>
            <a:ln w="76200" cap="flat" cmpd="sng" algn="ctr">
              <a:solidFill>
                <a:srgbClr val="DDE3E6"/>
              </a:solidFill>
              <a:prstDash val="solid"/>
              <a:miter lim="800000"/>
              <a:tailEnd type="triangle"/>
            </a:ln>
            <a:effectLst/>
          </p:spPr>
        </p:cxnSp>
        <p:cxnSp>
          <p:nvCxnSpPr>
            <p:cNvPr id="18" name="Connector: Elbow 17">
              <a:extLst>
                <a:ext uri="{FF2B5EF4-FFF2-40B4-BE49-F238E27FC236}">
                  <a16:creationId xmlns:a16="http://schemas.microsoft.com/office/drawing/2014/main" id="{68017060-E432-70F1-824B-F7539F39F37B}"/>
                </a:ext>
              </a:extLst>
            </p:cNvPr>
            <p:cNvCxnSpPr>
              <a:cxnSpLocks/>
            </p:cNvCxnSpPr>
            <p:nvPr/>
          </p:nvCxnSpPr>
          <p:spPr>
            <a:xfrm rot="16200000" flipH="1">
              <a:off x="762760" y="3360275"/>
              <a:ext cx="747658" cy="352001"/>
            </a:xfrm>
            <a:prstGeom prst="bentConnector3">
              <a:avLst>
                <a:gd name="adj1" fmla="val 100608"/>
              </a:avLst>
            </a:prstGeom>
            <a:noFill/>
            <a:ln w="38100" cap="flat" cmpd="sng" algn="ctr">
              <a:solidFill>
                <a:srgbClr val="DDE3E6"/>
              </a:solidFill>
              <a:prstDash val="solid"/>
              <a:miter lim="800000"/>
            </a:ln>
            <a:effectLst/>
          </p:spPr>
        </p:cxnSp>
        <p:cxnSp>
          <p:nvCxnSpPr>
            <p:cNvPr id="19" name="Connector: Elbow 18">
              <a:extLst>
                <a:ext uri="{FF2B5EF4-FFF2-40B4-BE49-F238E27FC236}">
                  <a16:creationId xmlns:a16="http://schemas.microsoft.com/office/drawing/2014/main" id="{AF27343F-C6E2-D7C8-2304-ACA6908FC3F8}"/>
                </a:ext>
              </a:extLst>
            </p:cNvPr>
            <p:cNvCxnSpPr>
              <a:cxnSpLocks/>
            </p:cNvCxnSpPr>
            <p:nvPr/>
          </p:nvCxnSpPr>
          <p:spPr>
            <a:xfrm rot="10800000" flipV="1">
              <a:off x="3209871" y="4921878"/>
              <a:ext cx="468081" cy="404129"/>
            </a:xfrm>
            <a:prstGeom prst="bentConnector3">
              <a:avLst>
                <a:gd name="adj1" fmla="val -4942"/>
              </a:avLst>
            </a:prstGeom>
            <a:noFill/>
            <a:ln w="38100" cap="flat" cmpd="sng" algn="ctr">
              <a:solidFill>
                <a:srgbClr val="DDE3E6"/>
              </a:solidFill>
              <a:prstDash val="solid"/>
              <a:miter lim="800000"/>
            </a:ln>
            <a:effectLst/>
          </p:spPr>
        </p:cxnSp>
        <p:cxnSp>
          <p:nvCxnSpPr>
            <p:cNvPr id="20" name="Connector: Elbow 19">
              <a:extLst>
                <a:ext uri="{FF2B5EF4-FFF2-40B4-BE49-F238E27FC236}">
                  <a16:creationId xmlns:a16="http://schemas.microsoft.com/office/drawing/2014/main" id="{191F203B-5347-1EDD-AAF7-59D749B4F851}"/>
                </a:ext>
              </a:extLst>
            </p:cNvPr>
            <p:cNvCxnSpPr>
              <a:cxnSpLocks/>
            </p:cNvCxnSpPr>
            <p:nvPr/>
          </p:nvCxnSpPr>
          <p:spPr>
            <a:xfrm rot="16200000" flipH="1">
              <a:off x="5140987" y="5030266"/>
              <a:ext cx="695861" cy="344146"/>
            </a:xfrm>
            <a:prstGeom prst="bentConnector3">
              <a:avLst>
                <a:gd name="adj1" fmla="val 97224"/>
              </a:avLst>
            </a:prstGeom>
            <a:noFill/>
            <a:ln w="38100" cap="flat" cmpd="sng" algn="ctr">
              <a:solidFill>
                <a:srgbClr val="DDE3E6"/>
              </a:solidFill>
              <a:prstDash val="solid"/>
              <a:miter lim="800000"/>
            </a:ln>
            <a:effectLst/>
          </p:spPr>
        </p:cxnSp>
        <p:sp>
          <p:nvSpPr>
            <p:cNvPr id="29" name="Content Placeholder 9">
              <a:extLst>
                <a:ext uri="{FF2B5EF4-FFF2-40B4-BE49-F238E27FC236}">
                  <a16:creationId xmlns:a16="http://schemas.microsoft.com/office/drawing/2014/main" id="{C7BEF6F3-E663-492D-F57E-823C943BE028}"/>
                </a:ext>
              </a:extLst>
            </p:cNvPr>
            <p:cNvSpPr txBox="1">
              <a:spLocks/>
            </p:cNvSpPr>
            <p:nvPr/>
          </p:nvSpPr>
          <p:spPr>
            <a:xfrm>
              <a:off x="5847640" y="5169491"/>
              <a:ext cx="3378518" cy="1229361"/>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spcAft>
                  <a:spcPts val="400"/>
                </a:spcAft>
                <a:buFont typeface="Arial" panose="020B0604020202020204" pitchFamily="34" charset="0"/>
                <a:buNone/>
                <a:defRPr sz="1600" b="1" kern="1200" cap="none" baseline="0">
                  <a:solidFill>
                    <a:schemeClr val="accent2"/>
                  </a:solidFill>
                  <a:latin typeface="+mj-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sz="1600" kern="1200">
                  <a:solidFill>
                    <a:schemeClr val="accent2"/>
                  </a:solidFill>
                  <a:latin typeface="+mj-lt"/>
                  <a:ea typeface="+mn-ea"/>
                  <a:cs typeface="+mn-cs"/>
                </a:defRPr>
              </a:lvl2pPr>
              <a:lvl3pPr marL="144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3pPr>
              <a:lvl4pPr marL="360000" indent="-144000" algn="l" defTabSz="914400" rtl="0" eaLnBrk="1" latinLnBrk="0" hangingPunct="1">
                <a:lnSpc>
                  <a:spcPct val="90000"/>
                </a:lnSpc>
                <a:spcBef>
                  <a:spcPts val="500"/>
                </a:spcBef>
                <a:spcAft>
                  <a:spcPts val="400"/>
                </a:spcAft>
                <a:buFont typeface="Calibri" panose="020F0502020204030204" pitchFamily="34" charset="0"/>
                <a:buChar char="-"/>
                <a:defRPr sz="1600" kern="1200">
                  <a:solidFill>
                    <a:schemeClr val="accent2"/>
                  </a:solidFill>
                  <a:latin typeface="+mj-lt"/>
                  <a:ea typeface="+mn-ea"/>
                  <a:cs typeface="+mn-cs"/>
                </a:defRPr>
              </a:lvl4pPr>
              <a:lvl5pPr marL="540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b="0">
                  <a:solidFill>
                    <a:srgbClr val="475C6D"/>
                  </a:solidFill>
                  <a:latin typeface="Montserrat" panose="00000500000000000000" pitchFamily="2" charset="0"/>
                </a:rPr>
                <a:t>Using pharmacogenetics can </a:t>
              </a:r>
              <a:r>
                <a:rPr lang="en-GB">
                  <a:solidFill>
                    <a:srgbClr val="475C6D"/>
                  </a:solidFill>
                  <a:latin typeface="Montserrat" panose="00000500000000000000" pitchFamily="2" charset="0"/>
                </a:rPr>
                <a:t>improve patient safety </a:t>
              </a:r>
              <a:r>
                <a:rPr lang="en-GB" b="0">
                  <a:solidFill>
                    <a:srgbClr val="475C6D"/>
                  </a:solidFill>
                  <a:latin typeface="Montserrat" panose="00000500000000000000" pitchFamily="2" charset="0"/>
                </a:rPr>
                <a:t>by quickly testing for genes known to cause ADRs  </a:t>
              </a:r>
            </a:p>
          </p:txBody>
        </p:sp>
      </p:grpSp>
      <p:sp>
        <p:nvSpPr>
          <p:cNvPr id="6" name="Rectangle: Rounded Corners 5">
            <a:extLst>
              <a:ext uri="{FF2B5EF4-FFF2-40B4-BE49-F238E27FC236}">
                <a16:creationId xmlns:a16="http://schemas.microsoft.com/office/drawing/2014/main" id="{8E824FB6-5C77-9646-FBC9-E05C83D68138}"/>
              </a:ext>
            </a:extLst>
          </p:cNvPr>
          <p:cNvSpPr/>
          <p:nvPr/>
        </p:nvSpPr>
        <p:spPr>
          <a:xfrm>
            <a:off x="10135273" y="1160207"/>
            <a:ext cx="1994471" cy="1301973"/>
          </a:xfrm>
          <a:prstGeom prst="roundRect">
            <a:avLst/>
          </a:prstGeom>
          <a:solidFill>
            <a:srgbClr val="F1B100"/>
          </a:solidFill>
          <a:ln w="12700" cap="flat" cmpd="sng" algn="ctr">
            <a:noFill/>
            <a:prstDash val="solid"/>
            <a:miter lim="800000"/>
          </a:ln>
          <a:effectLst/>
        </p:spPr>
        <p:txBody>
          <a:bodyPr rtlCol="0" anchor="ctr"/>
          <a:lstStyle/>
          <a:p>
            <a:pPr algn="ctr" defTabSz="914377">
              <a:defRPr/>
            </a:pPr>
            <a:r>
              <a:rPr lang="en-US" sz="1600" dirty="0">
                <a:solidFill>
                  <a:srgbClr val="FFFFFF"/>
                </a:solidFill>
                <a:latin typeface="Montserrat" panose="00000500000000000000" pitchFamily="2" charset="0"/>
              </a:rPr>
              <a:t>ADRs are responsible for </a:t>
            </a:r>
            <a:r>
              <a:rPr lang="en-US" sz="1600" b="1" dirty="0">
                <a:solidFill>
                  <a:srgbClr val="FFFFFF"/>
                </a:solidFill>
                <a:latin typeface="Montserrat" panose="00000500000000000000" pitchFamily="2" charset="0"/>
              </a:rPr>
              <a:t>6.5%</a:t>
            </a:r>
            <a:r>
              <a:rPr lang="en-US" sz="1600" dirty="0">
                <a:solidFill>
                  <a:srgbClr val="FFFFFF"/>
                </a:solidFill>
                <a:latin typeface="Montserrat" panose="00000500000000000000" pitchFamily="2" charset="0"/>
              </a:rPr>
              <a:t> of hospital admissions </a:t>
            </a:r>
            <a:r>
              <a:rPr lang="en-US" sz="1600" baseline="30000" dirty="0">
                <a:solidFill>
                  <a:srgbClr val="FFFFFF"/>
                </a:solidFill>
                <a:latin typeface="Montserrat" panose="00000500000000000000" pitchFamily="2" charset="0"/>
              </a:rPr>
              <a:t>2</a:t>
            </a:r>
            <a:endParaRPr lang="en-GB" sz="1800" kern="0" dirty="0">
              <a:solidFill>
                <a:srgbClr val="FFFFFF"/>
              </a:solidFill>
              <a:latin typeface="Calibri" panose="020F0502020204030204"/>
            </a:endParaRPr>
          </a:p>
        </p:txBody>
      </p:sp>
      <p:sp>
        <p:nvSpPr>
          <p:cNvPr id="10" name="Rectangle: Rounded Corners 9">
            <a:extLst>
              <a:ext uri="{FF2B5EF4-FFF2-40B4-BE49-F238E27FC236}">
                <a16:creationId xmlns:a16="http://schemas.microsoft.com/office/drawing/2014/main" id="{18744245-644E-B111-6BD2-EDE3EACBC9FF}"/>
              </a:ext>
            </a:extLst>
          </p:cNvPr>
          <p:cNvSpPr/>
          <p:nvPr/>
        </p:nvSpPr>
        <p:spPr>
          <a:xfrm>
            <a:off x="10130951" y="3022028"/>
            <a:ext cx="1994471" cy="1301973"/>
          </a:xfrm>
          <a:prstGeom prst="roundRect">
            <a:avLst/>
          </a:prstGeom>
          <a:solidFill>
            <a:srgbClr val="F1B100"/>
          </a:solidFill>
          <a:ln w="12700" cap="flat" cmpd="sng" algn="ctr">
            <a:noFill/>
            <a:prstDash val="solid"/>
            <a:miter lim="800000"/>
          </a:ln>
          <a:effectLst/>
        </p:spPr>
        <p:txBody>
          <a:bodyPr rtlCol="0" anchor="ctr"/>
          <a:lstStyle/>
          <a:p>
            <a:pPr algn="ctr" defTabSz="914377">
              <a:defRPr/>
            </a:pPr>
            <a:r>
              <a:rPr lang="en-US" sz="1600" b="1" dirty="0">
                <a:solidFill>
                  <a:srgbClr val="FFFFFF"/>
                </a:solidFill>
                <a:latin typeface="Montserrat" panose="00000500000000000000" pitchFamily="2" charset="0"/>
              </a:rPr>
              <a:t>8,000</a:t>
            </a:r>
            <a:r>
              <a:rPr lang="en-US" sz="1600" dirty="0">
                <a:solidFill>
                  <a:srgbClr val="FFFFFF"/>
                </a:solidFill>
                <a:latin typeface="Montserrat" panose="00000500000000000000" pitchFamily="2" charset="0"/>
              </a:rPr>
              <a:t> beds occupied due to ADRs in the NHS </a:t>
            </a:r>
            <a:r>
              <a:rPr lang="en-US" sz="1600" baseline="30000" dirty="0">
                <a:solidFill>
                  <a:srgbClr val="FFFFFF"/>
                </a:solidFill>
                <a:latin typeface="Montserrat" panose="00000500000000000000" pitchFamily="2" charset="0"/>
              </a:rPr>
              <a:t>2</a:t>
            </a:r>
            <a:endParaRPr lang="en-GB" sz="1600" baseline="30000" dirty="0">
              <a:solidFill>
                <a:srgbClr val="FFFFFF"/>
              </a:solidFill>
              <a:latin typeface="Montserrat" panose="00000500000000000000" pitchFamily="2" charset="0"/>
            </a:endParaRPr>
          </a:p>
        </p:txBody>
      </p:sp>
      <p:sp>
        <p:nvSpPr>
          <p:cNvPr id="27" name="Rectangle: Rounded Corners 26">
            <a:extLst>
              <a:ext uri="{FF2B5EF4-FFF2-40B4-BE49-F238E27FC236}">
                <a16:creationId xmlns:a16="http://schemas.microsoft.com/office/drawing/2014/main" id="{22C3DAF7-5CD4-1C54-7B4A-1E78691B088C}"/>
              </a:ext>
            </a:extLst>
          </p:cNvPr>
          <p:cNvSpPr/>
          <p:nvPr/>
        </p:nvSpPr>
        <p:spPr>
          <a:xfrm>
            <a:off x="10130951" y="4856468"/>
            <a:ext cx="1994471" cy="1301973"/>
          </a:xfrm>
          <a:prstGeom prst="roundRect">
            <a:avLst/>
          </a:prstGeom>
          <a:solidFill>
            <a:srgbClr val="F1B100"/>
          </a:solidFill>
          <a:ln w="12700" cap="flat" cmpd="sng" algn="ctr">
            <a:noFill/>
            <a:prstDash val="solid"/>
            <a:miter lim="800000"/>
          </a:ln>
          <a:effectLst/>
        </p:spPr>
        <p:txBody>
          <a:bodyPr rtlCol="0" anchor="ctr"/>
          <a:lstStyle/>
          <a:p>
            <a:pPr algn="ctr" defTabSz="914377">
              <a:defRPr/>
            </a:pPr>
            <a:r>
              <a:rPr lang="en-US" sz="1600" dirty="0">
                <a:solidFill>
                  <a:srgbClr val="FFFFFF"/>
                </a:solidFill>
                <a:latin typeface="Montserrat" panose="00000500000000000000" pitchFamily="2" charset="0"/>
              </a:rPr>
              <a:t>ADRs estimated to cost the NHS over £</a:t>
            </a:r>
            <a:r>
              <a:rPr lang="en-US" sz="1600" b="1" dirty="0">
                <a:solidFill>
                  <a:srgbClr val="FFFFFF"/>
                </a:solidFill>
                <a:latin typeface="Montserrat" panose="00000500000000000000" pitchFamily="2" charset="0"/>
              </a:rPr>
              <a:t>2 billion annually </a:t>
            </a:r>
            <a:r>
              <a:rPr lang="en-US" sz="1600" baseline="30000" dirty="0">
                <a:solidFill>
                  <a:srgbClr val="FFFFFF"/>
                </a:solidFill>
                <a:latin typeface="Montserrat" panose="00000500000000000000" pitchFamily="2" charset="0"/>
              </a:rPr>
              <a:t>2</a:t>
            </a:r>
            <a:endParaRPr lang="en-GB" sz="1600" baseline="30000" dirty="0">
              <a:solidFill>
                <a:srgbClr val="FFFFFF"/>
              </a:solidFill>
              <a:latin typeface="Montserrat" panose="00000500000000000000" pitchFamily="2" charset="0"/>
            </a:endParaRPr>
          </a:p>
        </p:txBody>
      </p:sp>
      <p:sp>
        <p:nvSpPr>
          <p:cNvPr id="37" name="Oval 36">
            <a:extLst>
              <a:ext uri="{FF2B5EF4-FFF2-40B4-BE49-F238E27FC236}">
                <a16:creationId xmlns:a16="http://schemas.microsoft.com/office/drawing/2014/main" id="{CC63B21E-6D6C-88E3-1B24-11140EDE76C8}"/>
              </a:ext>
            </a:extLst>
          </p:cNvPr>
          <p:cNvSpPr/>
          <p:nvPr/>
        </p:nvSpPr>
        <p:spPr>
          <a:xfrm>
            <a:off x="7599869" y="2990974"/>
            <a:ext cx="1879247" cy="1879247"/>
          </a:xfrm>
          <a:prstGeom prst="ellipse">
            <a:avLst/>
          </a:prstGeom>
          <a:gradFill flip="none" rotWithShape="1">
            <a:gsLst>
              <a:gs pos="41000">
                <a:srgbClr val="F1B100"/>
              </a:gs>
              <a:gs pos="100000">
                <a:srgbClr val="FFE393"/>
              </a:gs>
            </a:gsLst>
            <a:lin ang="8100000" scaled="1"/>
            <a:tileRect/>
          </a:gradFill>
          <a:ln w="12700" cap="flat" cmpd="sng" algn="ctr">
            <a:noFill/>
            <a:prstDash val="solid"/>
            <a:miter lim="800000"/>
          </a:ln>
          <a:effectLst/>
        </p:spPr>
        <p:txBody>
          <a:bodyPr rtlCol="0" anchor="ctr"/>
          <a:lstStyle/>
          <a:p>
            <a:pPr algn="ctr" defTabSz="844062">
              <a:defRPr/>
            </a:pPr>
            <a:r>
              <a:rPr lang="en-GB" sz="1477" kern="0">
                <a:solidFill>
                  <a:prstClr val="white"/>
                </a:solidFill>
                <a:latin typeface="Montserrat" panose="00000500000000000000" pitchFamily="2" charset="0"/>
              </a:rPr>
              <a:t>PGx could prevent up to </a:t>
            </a:r>
            <a:br>
              <a:rPr lang="en-GB" sz="1663" kern="0">
                <a:solidFill>
                  <a:srgbClr val="4C5E6B"/>
                </a:solidFill>
                <a:latin typeface="Montserrat" panose="00000500000000000000" pitchFamily="2" charset="0"/>
              </a:rPr>
            </a:br>
            <a:r>
              <a:rPr lang="en-GB" sz="3692" b="1" kern="0">
                <a:solidFill>
                  <a:prstClr val="white"/>
                </a:solidFill>
                <a:latin typeface="Montserrat" panose="00000500000000000000" pitchFamily="2" charset="0"/>
              </a:rPr>
              <a:t>30% </a:t>
            </a:r>
            <a:r>
              <a:rPr lang="en-GB" sz="1477" kern="0">
                <a:solidFill>
                  <a:prstClr val="white"/>
                </a:solidFill>
                <a:latin typeface="Montserrat" panose="00000500000000000000" pitchFamily="2" charset="0"/>
              </a:rPr>
              <a:t>ADRs </a:t>
            </a:r>
            <a:r>
              <a:rPr lang="en-GB" sz="1477" kern="0" baseline="30000">
                <a:solidFill>
                  <a:prstClr val="white"/>
                </a:solidFill>
                <a:latin typeface="Montserrat" panose="00000500000000000000" pitchFamily="2" charset="0"/>
              </a:rPr>
              <a:t>1</a:t>
            </a:r>
            <a:endParaRPr lang="en-GB" sz="1663" kern="0" baseline="30000">
              <a:solidFill>
                <a:prstClr val="white"/>
              </a:solidFill>
              <a:latin typeface="Montserrat" panose="00000500000000000000" pitchFamily="2" charset="0"/>
            </a:endParaRPr>
          </a:p>
        </p:txBody>
      </p:sp>
      <p:sp>
        <p:nvSpPr>
          <p:cNvPr id="42" name="TextBox 41">
            <a:extLst>
              <a:ext uri="{FF2B5EF4-FFF2-40B4-BE49-F238E27FC236}">
                <a16:creationId xmlns:a16="http://schemas.microsoft.com/office/drawing/2014/main" id="{067AD255-8565-5B2D-8840-70E54F0F98B0}"/>
              </a:ext>
            </a:extLst>
          </p:cNvPr>
          <p:cNvSpPr txBox="1"/>
          <p:nvPr/>
        </p:nvSpPr>
        <p:spPr>
          <a:xfrm>
            <a:off x="334352"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WHY PHARMACOGENETICS</a:t>
            </a:r>
          </a:p>
        </p:txBody>
      </p:sp>
      <p:cxnSp>
        <p:nvCxnSpPr>
          <p:cNvPr id="43" name="Connector: Elbow 42">
            <a:extLst>
              <a:ext uri="{FF2B5EF4-FFF2-40B4-BE49-F238E27FC236}">
                <a16:creationId xmlns:a16="http://schemas.microsoft.com/office/drawing/2014/main" id="{62E190F2-4F68-96A7-5218-DC28705C6738}"/>
              </a:ext>
            </a:extLst>
          </p:cNvPr>
          <p:cNvCxnSpPr>
            <a:cxnSpLocks/>
          </p:cNvCxnSpPr>
          <p:nvPr/>
        </p:nvCxnSpPr>
        <p:spPr>
          <a:xfrm rot="5400000">
            <a:off x="5139312" y="2397663"/>
            <a:ext cx="722105" cy="318135"/>
          </a:xfrm>
          <a:prstGeom prst="bentConnector3">
            <a:avLst>
              <a:gd name="adj1" fmla="val 1550"/>
            </a:avLst>
          </a:prstGeom>
          <a:noFill/>
          <a:ln w="38100" cap="flat" cmpd="sng" algn="ctr">
            <a:solidFill>
              <a:srgbClr val="DDE3E6"/>
            </a:solidFill>
            <a:prstDash val="solid"/>
            <a:miter lim="800000"/>
          </a:ln>
          <a:effectLst/>
        </p:spPr>
      </p:cxnSp>
    </p:spTree>
    <p:extLst>
      <p:ext uri="{BB962C8B-B14F-4D97-AF65-F5344CB8AC3E}">
        <p14:creationId xmlns:p14="http://schemas.microsoft.com/office/powerpoint/2010/main" val="391372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27" grpId="0" animBg="1"/>
      <p:bldP spid="37"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322319" y="714298"/>
            <a:ext cx="9069372" cy="655372"/>
          </a:xfrm>
          <a:prstGeom prst="rect">
            <a:avLst/>
          </a:prstGeom>
          <a:noFill/>
        </p:spPr>
        <p:txBody>
          <a:bodyPr wrap="square" lIns="0" tIns="0" rIns="0" bIns="0" rtlCol="0" anchor="t">
            <a:spAutoFit/>
          </a:bodyPr>
          <a:lstStyle/>
          <a:p>
            <a:pPr defTabSz="1219140">
              <a:lnSpc>
                <a:spcPct val="150000"/>
              </a:lnSpc>
              <a:defRPr/>
            </a:pPr>
            <a:r>
              <a:rPr lang="en-US" sz="3200" b="1">
                <a:solidFill>
                  <a:srgbClr val="003341"/>
                </a:solidFill>
                <a:latin typeface="Montserrat" panose="00000500000000000000" pitchFamily="2" charset="0"/>
              </a:rPr>
              <a:t>References</a:t>
            </a:r>
          </a:p>
        </p:txBody>
      </p:sp>
      <p:sp>
        <p:nvSpPr>
          <p:cNvPr id="12" name="TextBox 11">
            <a:extLst>
              <a:ext uri="{FF2B5EF4-FFF2-40B4-BE49-F238E27FC236}">
                <a16:creationId xmlns:a16="http://schemas.microsoft.com/office/drawing/2014/main" id="{5ED0F530-57D0-9795-778D-1112DAFBCFFA}"/>
              </a:ext>
            </a:extLst>
          </p:cNvPr>
          <p:cNvSpPr txBox="1"/>
          <p:nvPr/>
        </p:nvSpPr>
        <p:spPr>
          <a:xfrm>
            <a:off x="370448" y="215498"/>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PRESS RELEASES</a:t>
            </a:r>
          </a:p>
        </p:txBody>
      </p:sp>
      <p:sp>
        <p:nvSpPr>
          <p:cNvPr id="2" name="object 4">
            <a:extLst>
              <a:ext uri="{FF2B5EF4-FFF2-40B4-BE49-F238E27FC236}">
                <a16:creationId xmlns:a16="http://schemas.microsoft.com/office/drawing/2014/main" id="{224264ED-75DC-3FBB-1238-CB40FDBB1CC8}"/>
              </a:ext>
            </a:extLst>
          </p:cNvPr>
          <p:cNvSpPr txBox="1">
            <a:spLocks/>
          </p:cNvSpPr>
          <p:nvPr/>
        </p:nvSpPr>
        <p:spPr>
          <a:xfrm>
            <a:off x="322318" y="2306601"/>
            <a:ext cx="9024911" cy="3535879"/>
          </a:xfrm>
          <a:prstGeom prst="rect">
            <a:avLst/>
          </a:prstGeom>
        </p:spPr>
        <p:txBody>
          <a:bodyPr vert="horz" wrap="square" lIns="0" tIns="11723" rIns="0" bIns="0" rtlCol="0" anchor="t">
            <a:spAutoFit/>
          </a:bodyPr>
          <a:lstStyle>
            <a:lvl1pPr marL="128587" indent="-128587" algn="l" defTabSz="514347" rtl="0" eaLnBrk="1" latinLnBrk="0" hangingPunct="1">
              <a:lnSpc>
                <a:spcPct val="90000"/>
              </a:lnSpc>
              <a:spcBef>
                <a:spcPts val="563"/>
              </a:spcBef>
              <a:buFont typeface="Arial" panose="020B0604020202020204" pitchFamily="34" charset="0"/>
              <a:buChar char="•"/>
              <a:defRPr sz="1575" b="0" i="0" kern="1200">
                <a:solidFill>
                  <a:schemeClr val="tx1"/>
                </a:solidFill>
                <a:latin typeface="Poppins Light" pitchFamily="2" charset="77"/>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350" b="0" i="0" kern="1200">
                <a:solidFill>
                  <a:schemeClr val="tx1"/>
                </a:solidFill>
                <a:latin typeface="Poppins Light" pitchFamily="2" charset="77"/>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125" b="0" i="0" kern="1200">
                <a:solidFill>
                  <a:schemeClr val="tx1"/>
                </a:solidFill>
                <a:latin typeface="Poppins Light" pitchFamily="2" charset="77"/>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28600" indent="-228600">
              <a:buFont typeface="+mj-lt"/>
              <a:buAutoNum type="arabicPeriod"/>
            </a:pPr>
            <a:r>
              <a:rPr lang="en-GB" sz="1400">
                <a:solidFill>
                  <a:srgbClr val="003341"/>
                </a:solidFill>
                <a:latin typeface="Metropolis Light"/>
                <a:hlinkClick r:id="rId3">
                  <a:extLst>
                    <a:ext uri="{A12FA001-AC4F-418D-AE19-62706E023703}">
                      <ahyp:hlinkClr xmlns:ahyp="http://schemas.microsoft.com/office/drawing/2018/hyperlinkcolor" val="tx"/>
                    </a:ext>
                  </a:extLst>
                </a:hlinkClick>
              </a:rPr>
              <a:t>https://medregs.blog.gov.uk/2023/10/02/the-role-of-genetics-in-medicine-safety/</a:t>
            </a:r>
            <a:endParaRPr lang="en-GB" sz="1400">
              <a:solidFill>
                <a:srgbClr val="003341"/>
              </a:solidFill>
              <a:latin typeface="Metropolis Light"/>
            </a:endParaRPr>
          </a:p>
          <a:p>
            <a:pPr marL="228600" indent="-228600">
              <a:buFont typeface="+mj-lt"/>
              <a:buAutoNum type="arabicPeriod"/>
            </a:pPr>
            <a:r>
              <a:rPr lang="en-GB" sz="1400">
                <a:solidFill>
                  <a:srgbClr val="003341"/>
                </a:solidFill>
                <a:latin typeface="Metropolis Light"/>
              </a:rPr>
              <a:t>J. M. </a:t>
            </a:r>
            <a:r>
              <a:rPr lang="en-GB" sz="1400" err="1">
                <a:solidFill>
                  <a:srgbClr val="003341"/>
                </a:solidFill>
                <a:latin typeface="Metropolis Light"/>
              </a:rPr>
              <a:t>Barbarino</a:t>
            </a:r>
            <a:r>
              <a:rPr lang="en-GB" sz="1400">
                <a:solidFill>
                  <a:srgbClr val="003341"/>
                </a:solidFill>
                <a:latin typeface="Metropolis Light"/>
              </a:rPr>
              <a:t>, T. L. McGregor, R. B. Altman, and T. E. Klein, </a:t>
            </a:r>
            <a:r>
              <a:rPr lang="en-GB" sz="1400" err="1">
                <a:solidFill>
                  <a:srgbClr val="003341"/>
                </a:solidFill>
                <a:latin typeface="Metropolis Light"/>
              </a:rPr>
              <a:t>PharmGKB</a:t>
            </a:r>
            <a:r>
              <a:rPr lang="en-GB" sz="1400">
                <a:solidFill>
                  <a:srgbClr val="003341"/>
                </a:solidFill>
                <a:latin typeface="Metropolis Light"/>
              </a:rPr>
              <a:t> summary: very important </a:t>
            </a:r>
            <a:r>
              <a:rPr lang="en-GB" sz="1400" err="1">
                <a:solidFill>
                  <a:srgbClr val="003341"/>
                </a:solidFill>
                <a:latin typeface="Metropolis Light"/>
              </a:rPr>
              <a:t>pharmacogene</a:t>
            </a:r>
            <a:r>
              <a:rPr lang="en-GB" sz="1400">
                <a:solidFill>
                  <a:srgbClr val="003341"/>
                </a:solidFill>
                <a:latin typeface="Metropolis Light"/>
              </a:rPr>
              <a:t> information for MT-RNR1. </a:t>
            </a:r>
            <a:r>
              <a:rPr lang="en-GB" sz="1400" err="1">
                <a:solidFill>
                  <a:srgbClr val="003341"/>
                </a:solidFill>
                <a:latin typeface="Metropolis Light"/>
              </a:rPr>
              <a:t>Pharmacogene</a:t>
            </a:r>
            <a:r>
              <a:rPr lang="en-GB" sz="1400">
                <a:solidFill>
                  <a:srgbClr val="003341"/>
                </a:solidFill>
                <a:latin typeface="Metropolis Light"/>
              </a:rPr>
              <a:t> Genomics, 2016. 26(12): p. 558-567.</a:t>
            </a:r>
          </a:p>
          <a:p>
            <a:pPr marL="228600" indent="-228600">
              <a:buFont typeface="+mj-lt"/>
              <a:buAutoNum type="arabicPeriod"/>
            </a:pPr>
            <a:r>
              <a:rPr lang="en-GB" sz="1400">
                <a:solidFill>
                  <a:srgbClr val="003341"/>
                </a:solidFill>
                <a:latin typeface="Metropolis Light"/>
              </a:rPr>
              <a:t>National Institute for Health and Care Excellence (NICE). 2021. Neonatal infection: antibiotics for prevention and treatment.</a:t>
            </a:r>
          </a:p>
          <a:p>
            <a:pPr marL="228600" indent="-228600">
              <a:buFont typeface="+mj-lt"/>
              <a:buAutoNum type="arabicPeriod"/>
            </a:pPr>
            <a:r>
              <a:rPr lang="en-GB" sz="1400">
                <a:solidFill>
                  <a:srgbClr val="003341"/>
                </a:solidFill>
                <a:latin typeface="Metropolis Light"/>
                <a:cs typeface="Poppins Light"/>
              </a:rPr>
              <a:t>Bliss on hospital admissions to Neonatal Units </a:t>
            </a:r>
            <a:r>
              <a:rPr lang="en-GB" sz="1400">
                <a:solidFill>
                  <a:srgbClr val="003341"/>
                </a:solidFill>
                <a:latin typeface="Metropolis Light"/>
                <a:cs typeface="Poppins Light"/>
                <a:hlinkClick r:id="rId4">
                  <a:extLst>
                    <a:ext uri="{A12FA001-AC4F-418D-AE19-62706E023703}">
                      <ahyp:hlinkClr xmlns:ahyp="http://schemas.microsoft.com/office/drawing/2018/hyperlinkcolor" val="tx"/>
                    </a:ext>
                  </a:extLst>
                </a:hlinkClick>
              </a:rPr>
              <a:t>https://www.bliss.org.uk/research-campaigns/neonatal-care-statistics/statistics-about-neonatal-care</a:t>
            </a:r>
            <a:endParaRPr lang="en-GB" sz="1400">
              <a:solidFill>
                <a:srgbClr val="003341"/>
              </a:solidFill>
              <a:latin typeface="Metropolis Light"/>
            </a:endParaRPr>
          </a:p>
          <a:p>
            <a:pPr marL="228600" indent="-228600">
              <a:buFont typeface="Arial" panose="020B0604020202020204" pitchFamily="34" charset="0"/>
              <a:buAutoNum type="arabicPeriod"/>
            </a:pPr>
            <a:r>
              <a:rPr lang="en-GB" sz="1400">
                <a:solidFill>
                  <a:srgbClr val="003341"/>
                </a:solidFill>
                <a:latin typeface="Metropolis Light"/>
                <a:hlinkClick r:id="rId5" tooltip="https://cks.nice.org.uk/topics/sepsis/background-information/causes/">
                  <a:extLst>
                    <a:ext uri="{A12FA001-AC4F-418D-AE19-62706E023703}">
                      <ahyp:hlinkClr xmlns:ahyp="http://schemas.microsoft.com/office/drawing/2018/hyperlinkcolor" val="tx"/>
                    </a:ext>
                  </a:extLst>
                </a:hlinkClick>
              </a:rPr>
              <a:t>Causes | Background information | Sepsis | CKS | NICE</a:t>
            </a:r>
            <a:endParaRPr lang="en-GB" sz="1400">
              <a:solidFill>
                <a:srgbClr val="003341"/>
              </a:solidFill>
              <a:latin typeface="Metropolis Light"/>
              <a:cs typeface="Poppins Light"/>
            </a:endParaRPr>
          </a:p>
          <a:p>
            <a:pPr marL="228600" indent="-228600">
              <a:buFont typeface="+mj-lt"/>
              <a:buAutoNum type="arabicPeriod"/>
            </a:pPr>
            <a:r>
              <a:rPr lang="en-GB" sz="1400">
                <a:solidFill>
                  <a:srgbClr val="003341"/>
                </a:solidFill>
                <a:latin typeface="Metropolis Light"/>
              </a:rPr>
              <a:t>McDermott JH, Mahaveer A, James RA, et al. Rapid Point-of-Care Genotyping to Avoid Aminoglycoside-Induced Ototoxicity in Neonatal Intensive Care. </a:t>
            </a:r>
            <a:r>
              <a:rPr lang="en-GB" sz="1400" i="1">
                <a:solidFill>
                  <a:srgbClr val="003341"/>
                </a:solidFill>
                <a:latin typeface="Metropolis Light"/>
              </a:rPr>
              <a:t>JAMA </a:t>
            </a:r>
            <a:r>
              <a:rPr lang="en-GB" sz="1400" i="1" err="1">
                <a:solidFill>
                  <a:srgbClr val="003341"/>
                </a:solidFill>
                <a:latin typeface="Metropolis Light"/>
              </a:rPr>
              <a:t>Pediatr</a:t>
            </a:r>
            <a:r>
              <a:rPr lang="en-GB" sz="1400" i="1">
                <a:solidFill>
                  <a:srgbClr val="003341"/>
                </a:solidFill>
                <a:latin typeface="Metropolis Light"/>
              </a:rPr>
              <a:t>.</a:t>
            </a:r>
            <a:r>
              <a:rPr lang="en-GB" sz="1400">
                <a:solidFill>
                  <a:srgbClr val="003341"/>
                </a:solidFill>
                <a:latin typeface="Metropolis Light"/>
              </a:rPr>
              <a:t> 2022;176(5):486–492. doi:10.1001/jamapediatrics.2022.0187</a:t>
            </a:r>
          </a:p>
          <a:p>
            <a:pPr marL="228600" indent="-228600">
              <a:buFont typeface="+mj-lt"/>
              <a:buAutoNum type="arabicPeriod"/>
            </a:pPr>
            <a:r>
              <a:rPr lang="en-GB" sz="1400">
                <a:solidFill>
                  <a:srgbClr val="003341"/>
                </a:solidFill>
                <a:latin typeface="Metropolis Light"/>
                <a:hlinkClick r:id="rId6">
                  <a:extLst>
                    <a:ext uri="{A12FA001-AC4F-418D-AE19-62706E023703}">
                      <ahyp:hlinkClr xmlns:ahyp="http://schemas.microsoft.com/office/drawing/2018/hyperlinkcolor" val="tx"/>
                    </a:ext>
                  </a:extLst>
                </a:hlinkClick>
              </a:rPr>
              <a:t> Clinical Pharmacogenetics Implementation Consortium Guideline for the Use of Aminoglycosides Based on MT-RNR1 Genotype - PMC (nih.gov)</a:t>
            </a:r>
            <a:endParaRPr lang="en-GB" sz="1400">
              <a:solidFill>
                <a:srgbClr val="003341"/>
              </a:solidFill>
              <a:latin typeface="Metropolis Light"/>
            </a:endParaRPr>
          </a:p>
          <a:p>
            <a:pPr marL="228600" indent="-228600">
              <a:buFont typeface="+mj-lt"/>
              <a:buAutoNum type="arabicPeriod"/>
            </a:pPr>
            <a:r>
              <a:rPr lang="en-GB" sz="1400">
                <a:solidFill>
                  <a:srgbClr val="003341"/>
                </a:solidFill>
                <a:latin typeface="Metropolis Light"/>
                <a:cs typeface="Poppins Light"/>
                <a:hlinkClick r:id="rId7">
                  <a:extLst>
                    <a:ext uri="{A12FA001-AC4F-418D-AE19-62706E023703}">
                      <ahyp:hlinkClr xmlns:ahyp="http://schemas.microsoft.com/office/drawing/2018/hyperlinkcolor" val="tx"/>
                    </a:ext>
                  </a:extLst>
                </a:hlinkClick>
              </a:rPr>
              <a:t>Overview | </a:t>
            </a:r>
            <a:r>
              <a:rPr lang="en-GB" sz="1400" err="1">
                <a:solidFill>
                  <a:srgbClr val="003341"/>
                </a:solidFill>
                <a:latin typeface="Metropolis Light"/>
                <a:cs typeface="Poppins Light"/>
                <a:hlinkClick r:id="rId7">
                  <a:extLst>
                    <a:ext uri="{A12FA001-AC4F-418D-AE19-62706E023703}">
                      <ahyp:hlinkClr xmlns:ahyp="http://schemas.microsoft.com/office/drawing/2018/hyperlinkcolor" val="tx"/>
                    </a:ext>
                  </a:extLst>
                </a:hlinkClick>
              </a:rPr>
              <a:t>Genedrive</a:t>
            </a:r>
            <a:r>
              <a:rPr lang="en-GB" sz="1400">
                <a:solidFill>
                  <a:srgbClr val="003341"/>
                </a:solidFill>
                <a:latin typeface="Metropolis Light"/>
                <a:cs typeface="Poppins Light"/>
                <a:hlinkClick r:id="rId7">
                  <a:extLst>
                    <a:ext uri="{A12FA001-AC4F-418D-AE19-62706E023703}">
                      <ahyp:hlinkClr xmlns:ahyp="http://schemas.microsoft.com/office/drawing/2018/hyperlinkcolor" val="tx"/>
                    </a:ext>
                  </a:extLst>
                </a:hlinkClick>
              </a:rPr>
              <a:t> MT-RNR1 ID Kit for detecting a genetic variant to guide antibiotic use and prevent hearing loss in babies: early value assessment | Guidance | NICE</a:t>
            </a:r>
            <a:endParaRPr lang="en-GB" sz="1400">
              <a:solidFill>
                <a:srgbClr val="003341"/>
              </a:solidFill>
              <a:latin typeface="Metropolis Light"/>
              <a:cs typeface="Poppins Light"/>
            </a:endParaRPr>
          </a:p>
          <a:p>
            <a:pPr marL="128270" indent="-128270"/>
            <a:endParaRPr lang="en-GB" sz="1400">
              <a:solidFill>
                <a:srgbClr val="475C6D"/>
              </a:solidFill>
              <a:latin typeface="Metropolis Light"/>
            </a:endParaRPr>
          </a:p>
        </p:txBody>
      </p:sp>
    </p:spTree>
    <p:extLst>
      <p:ext uri="{BB962C8B-B14F-4D97-AF65-F5344CB8AC3E}">
        <p14:creationId xmlns:p14="http://schemas.microsoft.com/office/powerpoint/2010/main" val="16785484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8F0384D-9BE3-831A-0C18-9E836A2DFFBB}"/>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2CE63C59-AF13-1DF3-2CD2-E059A8C0A034}"/>
              </a:ext>
            </a:extLst>
          </p:cNvPr>
          <p:cNvSpPr txBox="1"/>
          <p:nvPr/>
        </p:nvSpPr>
        <p:spPr>
          <a:xfrm>
            <a:off x="322319" y="714298"/>
            <a:ext cx="9069372" cy="655372"/>
          </a:xfrm>
          <a:prstGeom prst="rect">
            <a:avLst/>
          </a:prstGeom>
          <a:noFill/>
        </p:spPr>
        <p:txBody>
          <a:bodyPr wrap="square" lIns="0" tIns="0" rIns="0" bIns="0" rtlCol="0" anchor="t">
            <a:spAutoFit/>
          </a:bodyPr>
          <a:lstStyle/>
          <a:p>
            <a:pPr defTabSz="1219140">
              <a:lnSpc>
                <a:spcPct val="150000"/>
              </a:lnSpc>
              <a:defRPr/>
            </a:pPr>
            <a:r>
              <a:rPr lang="en-US" sz="3200" b="1">
                <a:solidFill>
                  <a:srgbClr val="003341"/>
                </a:solidFill>
                <a:latin typeface="Montserrat" panose="00000500000000000000" pitchFamily="2" charset="0"/>
              </a:rPr>
              <a:t>Press Releases</a:t>
            </a:r>
          </a:p>
        </p:txBody>
      </p:sp>
      <p:sp>
        <p:nvSpPr>
          <p:cNvPr id="5" name="Text Placeholder 2">
            <a:extLst>
              <a:ext uri="{FF2B5EF4-FFF2-40B4-BE49-F238E27FC236}">
                <a16:creationId xmlns:a16="http://schemas.microsoft.com/office/drawing/2014/main" id="{E71DA4C9-0225-D7FF-2AFA-200744292A49}"/>
              </a:ext>
            </a:extLst>
          </p:cNvPr>
          <p:cNvSpPr txBox="1">
            <a:spLocks/>
          </p:cNvSpPr>
          <p:nvPr/>
        </p:nvSpPr>
        <p:spPr>
          <a:xfrm>
            <a:off x="348419" y="1691201"/>
            <a:ext cx="9043272" cy="4170372"/>
          </a:xfrm>
          <a:prstGeom prst="rect">
            <a:avLst/>
          </a:prstGeom>
        </p:spPr>
        <p:txBody>
          <a:bodyPr vert="horz" wrap="square" lIns="0" tIns="0" rIns="0" bIns="0" rtlCol="0" anchor="t">
            <a:spAutoFit/>
          </a:bodyPr>
          <a:lstStyle>
            <a:lvl1pPr marL="128587" indent="-128587" algn="l" defTabSz="514347" rtl="0" eaLnBrk="1" latinLnBrk="0" hangingPunct="1">
              <a:lnSpc>
                <a:spcPct val="90000"/>
              </a:lnSpc>
              <a:spcBef>
                <a:spcPts val="563"/>
              </a:spcBef>
              <a:buFont typeface="Arial" panose="020B0604020202020204" pitchFamily="34" charset="0"/>
              <a:buChar char="•"/>
              <a:defRPr sz="1575" b="0" i="0" kern="1200">
                <a:solidFill>
                  <a:schemeClr val="tx1"/>
                </a:solidFill>
                <a:latin typeface="Poppins Light" pitchFamily="2" charset="77"/>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350" b="0" i="0" kern="1200">
                <a:solidFill>
                  <a:schemeClr val="tx1"/>
                </a:solidFill>
                <a:latin typeface="Poppins Light" pitchFamily="2" charset="77"/>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125" b="0" i="0" kern="1200">
                <a:solidFill>
                  <a:schemeClr val="tx1"/>
                </a:solidFill>
                <a:latin typeface="Poppins Light" pitchFamily="2" charset="77"/>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GB" sz="1600">
                <a:solidFill>
                  <a:srgbClr val="003341"/>
                </a:solidFill>
                <a:latin typeface="Metropolis Light"/>
                <a:ea typeface="Calibri"/>
                <a:cs typeface="Calibri" panose="020F0502020204030204" pitchFamily="34" charset="0"/>
              </a:rPr>
              <a:t>JAMA </a:t>
            </a:r>
            <a:r>
              <a:rPr lang="en-GB" sz="1600" err="1">
                <a:solidFill>
                  <a:srgbClr val="003341"/>
                </a:solidFill>
                <a:latin typeface="Metropolis Light"/>
                <a:ea typeface="Calibri"/>
                <a:cs typeface="Calibri" panose="020F0502020204030204" pitchFamily="34" charset="0"/>
              </a:rPr>
              <a:t>Pediatrics</a:t>
            </a:r>
            <a:endParaRPr lang="en-GB" sz="1600">
              <a:solidFill>
                <a:srgbClr val="919191"/>
              </a:solidFill>
              <a:latin typeface="Metropolis Light"/>
              <a:cs typeface="Calibri" panose="020F0502020204030204" pitchFamily="34" charset="0"/>
              <a:hlinkClick r:id="rId3">
                <a:extLst>
                  <a:ext uri="{A12FA001-AC4F-418D-AE19-62706E023703}">
                    <ahyp:hlinkClr xmlns:ahyp="http://schemas.microsoft.com/office/drawing/2018/hyperlinkcolor" val="tx"/>
                  </a:ext>
                </a:extLst>
              </a:hlinkClick>
            </a:endParaRPr>
          </a:p>
          <a:p>
            <a:r>
              <a:rPr lang="en-GB" sz="1600">
                <a:solidFill>
                  <a:srgbClr val="003341"/>
                </a:solidFill>
                <a:latin typeface="Metropolis Light"/>
                <a:cs typeface="Calibri" panose="020F0502020204030204" pitchFamily="34" charset="0"/>
                <a:hlinkClick r:id="rId3">
                  <a:extLst>
                    <a:ext uri="{A12FA001-AC4F-418D-AE19-62706E023703}">
                      <ahyp:hlinkClr xmlns:ahyp="http://schemas.microsoft.com/office/drawing/2018/hyperlinkcolor" val="tx"/>
                    </a:ext>
                  </a:extLst>
                </a:hlinkClick>
              </a:rPr>
              <a:t>https://jamanetwork.com/journals/jamapediatrics/fullarticle/2790066</a:t>
            </a:r>
            <a:endParaRPr lang="en-GB" sz="1600">
              <a:solidFill>
                <a:srgbClr val="003341"/>
              </a:solidFill>
              <a:latin typeface="Metropolis Light"/>
              <a:cs typeface="Calibri" panose="020F0502020204030204" pitchFamily="34" charset="0"/>
            </a:endParaRPr>
          </a:p>
          <a:p>
            <a:r>
              <a:rPr lang="en-GB" sz="1600">
                <a:solidFill>
                  <a:srgbClr val="003341"/>
                </a:solidFill>
                <a:latin typeface="Metropolis Light"/>
                <a:cs typeface="Calibri" panose="020F0502020204030204" pitchFamily="34" charset="0"/>
              </a:rPr>
              <a:t>New Scientist</a:t>
            </a:r>
            <a:endParaRPr lang="en-GB" sz="1600">
              <a:solidFill>
                <a:srgbClr val="003341"/>
              </a:solidFill>
              <a:latin typeface="Metropolis Light"/>
              <a:ea typeface="Calibri"/>
              <a:cs typeface="Calibri" panose="020F0502020204030204" pitchFamily="34" charset="0"/>
            </a:endParaRPr>
          </a:p>
          <a:p>
            <a:r>
              <a:rPr lang="en-GB" sz="1600">
                <a:solidFill>
                  <a:srgbClr val="003341"/>
                </a:solidFill>
                <a:latin typeface="Metropolis Light"/>
                <a:cs typeface="Calibri" panose="020F0502020204030204" pitchFamily="34" charset="0"/>
                <a:hlinkClick r:id="rId4">
                  <a:extLst>
                    <a:ext uri="{A12FA001-AC4F-418D-AE19-62706E023703}">
                      <ahyp:hlinkClr xmlns:ahyp="http://schemas.microsoft.com/office/drawing/2018/hyperlinkcolor" val="tx"/>
                    </a:ext>
                  </a:extLst>
                </a:hlinkClick>
              </a:rPr>
              <a:t>https://www.newscientist.com/article/2314445-genetic-test-for-mutation-that-leads-to-antibiotic-induced-deafness/</a:t>
            </a:r>
            <a:endParaRPr lang="en-GB" sz="1600">
              <a:solidFill>
                <a:srgbClr val="003341"/>
              </a:solidFill>
              <a:latin typeface="Metropolis Light"/>
              <a:cs typeface="Calibri" panose="020F0502020204030204" pitchFamily="34" charset="0"/>
            </a:endParaRPr>
          </a:p>
          <a:p>
            <a:r>
              <a:rPr lang="en-GB" sz="1600">
                <a:solidFill>
                  <a:srgbClr val="003341"/>
                </a:solidFill>
                <a:latin typeface="Metropolis Light"/>
                <a:cs typeface="Calibri" panose="020F0502020204030204" pitchFamily="34" charset="0"/>
              </a:rPr>
              <a:t>Medscape</a:t>
            </a:r>
            <a:endParaRPr lang="en-GB" sz="1600">
              <a:solidFill>
                <a:srgbClr val="003341"/>
              </a:solidFill>
              <a:latin typeface="Metropolis Light"/>
              <a:ea typeface="Calibri"/>
              <a:cs typeface="Calibri" panose="020F0502020204030204" pitchFamily="34" charset="0"/>
            </a:endParaRPr>
          </a:p>
          <a:p>
            <a:r>
              <a:rPr lang="en-GB" sz="1600">
                <a:solidFill>
                  <a:srgbClr val="003341"/>
                </a:solidFill>
                <a:latin typeface="Metropolis Light"/>
                <a:cs typeface="Calibri" panose="020F0502020204030204" pitchFamily="34" charset="0"/>
                <a:hlinkClick r:id="rId5">
                  <a:extLst>
                    <a:ext uri="{A12FA001-AC4F-418D-AE19-62706E023703}">
                      <ahyp:hlinkClr xmlns:ahyp="http://schemas.microsoft.com/office/drawing/2018/hyperlinkcolor" val="tx"/>
                    </a:ext>
                  </a:extLst>
                </a:hlinkClick>
              </a:rPr>
              <a:t>https://www.medscape.com/viewarticle/971355?src=soc_lk_shar</a:t>
            </a:r>
            <a:endParaRPr lang="en-GB" sz="1600">
              <a:solidFill>
                <a:srgbClr val="003341"/>
              </a:solidFill>
              <a:latin typeface="Metropolis Light"/>
              <a:cs typeface="Calibri" panose="020F0502020204030204" pitchFamily="34" charset="0"/>
            </a:endParaRPr>
          </a:p>
          <a:p>
            <a:r>
              <a:rPr lang="en-GB" sz="1600">
                <a:solidFill>
                  <a:srgbClr val="003341"/>
                </a:solidFill>
                <a:latin typeface="Metropolis Light"/>
                <a:cs typeface="Calibri" panose="020F0502020204030204" pitchFamily="34" charset="0"/>
              </a:rPr>
              <a:t>NHS England</a:t>
            </a:r>
            <a:endParaRPr lang="en-GB" sz="1600">
              <a:solidFill>
                <a:srgbClr val="003341"/>
              </a:solidFill>
              <a:latin typeface="Metropolis Light"/>
              <a:ea typeface="Calibri"/>
              <a:cs typeface="Calibri" panose="020F0502020204030204" pitchFamily="34" charset="0"/>
            </a:endParaRPr>
          </a:p>
          <a:p>
            <a:r>
              <a:rPr lang="en-GB" sz="1600">
                <a:solidFill>
                  <a:srgbClr val="003341"/>
                </a:solidFill>
                <a:latin typeface="Metropolis Light"/>
                <a:cs typeface="Calibri" panose="020F0502020204030204" pitchFamily="34" charset="0"/>
                <a:hlinkClick r:id="rId6">
                  <a:extLst>
                    <a:ext uri="{A12FA001-AC4F-418D-AE19-62706E023703}">
                      <ahyp:hlinkClr xmlns:ahyp="http://schemas.microsoft.com/office/drawing/2018/hyperlinkcolor" val="tx"/>
                    </a:ext>
                  </a:extLst>
                </a:hlinkClick>
              </a:rPr>
              <a:t>https://www.england.nhs.uk/2022/04/nhs-develops-world-first-bedside-genetic-test-to-prevent-babies-going-deaf/</a:t>
            </a:r>
            <a:endParaRPr lang="en-GB" sz="1600">
              <a:solidFill>
                <a:srgbClr val="003341"/>
              </a:solidFill>
              <a:latin typeface="Metropolis Light"/>
              <a:cs typeface="Calibri" panose="020F0502020204030204" pitchFamily="34" charset="0"/>
            </a:endParaRPr>
          </a:p>
          <a:p>
            <a:r>
              <a:rPr lang="en-GB" sz="1600">
                <a:solidFill>
                  <a:srgbClr val="003341"/>
                </a:solidFill>
                <a:latin typeface="Metropolis Light"/>
                <a:cs typeface="Calibri" panose="020F0502020204030204" pitchFamily="34" charset="0"/>
              </a:rPr>
              <a:t>NICE</a:t>
            </a:r>
          </a:p>
          <a:p>
            <a:r>
              <a:rPr lang="en-GB" sz="1600">
                <a:solidFill>
                  <a:srgbClr val="003341"/>
                </a:solidFill>
                <a:latin typeface="Metropolis Light"/>
                <a:cs typeface="Calibri" panose="020F0502020204030204" pitchFamily="34" charset="0"/>
                <a:hlinkClick r:id="rId7">
                  <a:extLst>
                    <a:ext uri="{A12FA001-AC4F-418D-AE19-62706E023703}">
                      <ahyp:hlinkClr xmlns:ahyp="http://schemas.microsoft.com/office/drawing/2018/hyperlinkcolor" val="tx"/>
                    </a:ext>
                  </a:extLst>
                </a:hlinkClick>
              </a:rPr>
              <a:t>Genedrive MT-RNR1 ID Kit for detecting a genetic variant to guide antibiotic use and prevent hearing loss in babies: early value assessment (nice.org.uk)</a:t>
            </a:r>
            <a:endParaRPr lang="en-GB" sz="1600">
              <a:solidFill>
                <a:srgbClr val="003341"/>
              </a:solidFill>
              <a:latin typeface="Metropolis Light"/>
              <a:ea typeface="Calibri"/>
              <a:cs typeface="Calibri" panose="020F0502020204030204" pitchFamily="34" charset="0"/>
            </a:endParaRPr>
          </a:p>
          <a:p>
            <a:r>
              <a:rPr lang="en-GB" sz="1600">
                <a:solidFill>
                  <a:srgbClr val="003341"/>
                </a:solidFill>
                <a:latin typeface="Metropolis Light"/>
                <a:cs typeface="Calibri" panose="020F0502020204030204" pitchFamily="34" charset="0"/>
              </a:rPr>
              <a:t>ITV News </a:t>
            </a:r>
            <a:endParaRPr lang="en-GB" sz="1600">
              <a:solidFill>
                <a:srgbClr val="003341"/>
              </a:solidFill>
              <a:latin typeface="Metropolis Light"/>
              <a:ea typeface="Calibri"/>
              <a:cs typeface="Calibri" panose="020F0502020204030204" pitchFamily="34" charset="0"/>
            </a:endParaRPr>
          </a:p>
          <a:p>
            <a:r>
              <a:rPr lang="en-US" sz="1600">
                <a:solidFill>
                  <a:srgbClr val="003341"/>
                </a:solidFill>
                <a:latin typeface="Metropolis Light"/>
                <a:cs typeface="Calibri" panose="020F0502020204030204" pitchFamily="34" charset="0"/>
                <a:hlinkClick r:id="rId8">
                  <a:extLst>
                    <a:ext uri="{A12FA001-AC4F-418D-AE19-62706E023703}">
                      <ahyp:hlinkClr xmlns:ahyp="http://schemas.microsoft.com/office/drawing/2018/hyperlinkcolor" val="tx"/>
                    </a:ext>
                  </a:extLst>
                </a:hlinkClick>
              </a:rPr>
              <a:t>NHS develops world-first bedside genetic test to prevent babies going deaf | ITV News - YouTube</a:t>
            </a:r>
            <a:endParaRPr lang="en-GB" sz="1600">
              <a:solidFill>
                <a:srgbClr val="003341"/>
              </a:solidFill>
              <a:latin typeface="Metropolis Light"/>
              <a:cs typeface="Calibri" panose="020F0502020204030204" pitchFamily="34" charset="0"/>
            </a:endParaRPr>
          </a:p>
        </p:txBody>
      </p:sp>
      <p:sp>
        <p:nvSpPr>
          <p:cNvPr id="12" name="TextBox 11">
            <a:extLst>
              <a:ext uri="{FF2B5EF4-FFF2-40B4-BE49-F238E27FC236}">
                <a16:creationId xmlns:a16="http://schemas.microsoft.com/office/drawing/2014/main" id="{8A984CCA-E9E9-21FC-8E07-0A96E0C1EDEA}"/>
              </a:ext>
            </a:extLst>
          </p:cNvPr>
          <p:cNvSpPr txBox="1"/>
          <p:nvPr/>
        </p:nvSpPr>
        <p:spPr>
          <a:xfrm>
            <a:off x="370448" y="215498"/>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PRESS RELEASES</a:t>
            </a:r>
          </a:p>
        </p:txBody>
      </p:sp>
    </p:spTree>
    <p:extLst>
      <p:ext uri="{BB962C8B-B14F-4D97-AF65-F5344CB8AC3E}">
        <p14:creationId xmlns:p14="http://schemas.microsoft.com/office/powerpoint/2010/main" val="1373962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333962" y="687676"/>
            <a:ext cx="8995460" cy="660822"/>
          </a:xfrm>
          <a:prstGeom prst="rect">
            <a:avLst/>
          </a:prstGeom>
          <a:noFill/>
        </p:spPr>
        <p:txBody>
          <a:bodyPr wrap="square" lIns="0" tIns="0" rIns="0" bIns="0" rtlCol="0">
            <a:spAutoFit/>
          </a:bodyPr>
          <a:lstStyle/>
          <a:p>
            <a:pPr defTabSz="1219140">
              <a:lnSpc>
                <a:spcPct val="150000"/>
              </a:lnSpc>
              <a:defRPr/>
            </a:pPr>
            <a:r>
              <a:rPr lang="en-US" sz="3200" b="1">
                <a:solidFill>
                  <a:srgbClr val="003341"/>
                </a:solidFill>
                <a:latin typeface="Montserrat" pitchFamily="2" charset="77"/>
              </a:rPr>
              <a:t>Why MT-RNR1</a:t>
            </a:r>
            <a:endParaRPr lang="en-US" sz="3200">
              <a:solidFill>
                <a:srgbClr val="003341"/>
              </a:solidFill>
              <a:latin typeface="Metropolis Medium" pitchFamily="2" charset="77"/>
            </a:endParaRPr>
          </a:p>
        </p:txBody>
      </p:sp>
      <p:grpSp>
        <p:nvGrpSpPr>
          <p:cNvPr id="3" name="Group 2">
            <a:extLst>
              <a:ext uri="{FF2B5EF4-FFF2-40B4-BE49-F238E27FC236}">
                <a16:creationId xmlns:a16="http://schemas.microsoft.com/office/drawing/2014/main" id="{77426FA8-C7D2-53F1-70B3-D995FAD04977}"/>
              </a:ext>
            </a:extLst>
          </p:cNvPr>
          <p:cNvGrpSpPr/>
          <p:nvPr/>
        </p:nvGrpSpPr>
        <p:grpSpPr>
          <a:xfrm>
            <a:off x="584121" y="1827069"/>
            <a:ext cx="8533847" cy="4604627"/>
            <a:chOff x="355009" y="1621069"/>
            <a:chExt cx="8533846" cy="4539156"/>
          </a:xfrm>
        </p:grpSpPr>
        <p:sp>
          <p:nvSpPr>
            <p:cNvPr id="6" name="Content Placeholder 9">
              <a:extLst>
                <a:ext uri="{FF2B5EF4-FFF2-40B4-BE49-F238E27FC236}">
                  <a16:creationId xmlns:a16="http://schemas.microsoft.com/office/drawing/2014/main" id="{E3847568-448A-4E71-B3C2-B6E6DD5E0C53}"/>
                </a:ext>
              </a:extLst>
            </p:cNvPr>
            <p:cNvSpPr txBox="1">
              <a:spLocks/>
            </p:cNvSpPr>
            <p:nvPr/>
          </p:nvSpPr>
          <p:spPr>
            <a:xfrm>
              <a:off x="355009" y="1621069"/>
              <a:ext cx="2474491" cy="1020688"/>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spcAft>
                  <a:spcPts val="400"/>
                </a:spcAft>
                <a:buFont typeface="Arial" panose="020B0604020202020204" pitchFamily="34" charset="0"/>
                <a:buNone/>
                <a:defRPr sz="1600" b="1" kern="1200" cap="none" baseline="0">
                  <a:solidFill>
                    <a:schemeClr val="accent2"/>
                  </a:solidFill>
                  <a:latin typeface="+mj-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sz="1600" kern="1200">
                  <a:solidFill>
                    <a:schemeClr val="accent2"/>
                  </a:solidFill>
                  <a:latin typeface="+mj-lt"/>
                  <a:ea typeface="+mn-ea"/>
                  <a:cs typeface="+mn-cs"/>
                </a:defRPr>
              </a:lvl2pPr>
              <a:lvl3pPr marL="144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3pPr>
              <a:lvl4pPr marL="360000" indent="-144000" algn="l" defTabSz="914400" rtl="0" eaLnBrk="1" latinLnBrk="0" hangingPunct="1">
                <a:lnSpc>
                  <a:spcPct val="90000"/>
                </a:lnSpc>
                <a:spcBef>
                  <a:spcPts val="500"/>
                </a:spcBef>
                <a:spcAft>
                  <a:spcPts val="400"/>
                </a:spcAft>
                <a:buFont typeface="Calibri" panose="020F0502020204030204" pitchFamily="34" charset="0"/>
                <a:buChar char="-"/>
                <a:defRPr sz="1600" kern="1200">
                  <a:solidFill>
                    <a:schemeClr val="accent2"/>
                  </a:solidFill>
                  <a:latin typeface="+mj-lt"/>
                  <a:ea typeface="+mn-ea"/>
                  <a:cs typeface="+mn-cs"/>
                </a:defRPr>
              </a:lvl4pPr>
              <a:lvl5pPr marL="540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dirty="0">
                  <a:solidFill>
                    <a:srgbClr val="475C6D"/>
                  </a:solidFill>
                  <a:latin typeface="Montserrat" panose="00000500000000000000" pitchFamily="2" charset="0"/>
                </a:rPr>
                <a:t>Aminoglycosides </a:t>
              </a:r>
              <a:r>
                <a:rPr lang="en-GB" b="0" dirty="0">
                  <a:solidFill>
                    <a:srgbClr val="475C6D"/>
                  </a:solidFill>
                  <a:latin typeface="Montserrat" panose="00000500000000000000" pitchFamily="2" charset="0"/>
                </a:rPr>
                <a:t>are a class of commonly prescribed antibiotics (including gentamicin)</a:t>
              </a:r>
              <a:endParaRPr lang="en-GB" dirty="0">
                <a:solidFill>
                  <a:srgbClr val="475C6D"/>
                </a:solidFill>
                <a:latin typeface="Montserrat" panose="00000500000000000000" pitchFamily="2" charset="0"/>
              </a:endParaRPr>
            </a:p>
          </p:txBody>
        </p:sp>
        <p:sp>
          <p:nvSpPr>
            <p:cNvPr id="10" name="Content Placeholder 9">
              <a:extLst>
                <a:ext uri="{FF2B5EF4-FFF2-40B4-BE49-F238E27FC236}">
                  <a16:creationId xmlns:a16="http://schemas.microsoft.com/office/drawing/2014/main" id="{C83BCC67-F674-FA4D-EAE2-9F7B8D3CD334}"/>
                </a:ext>
              </a:extLst>
            </p:cNvPr>
            <p:cNvSpPr txBox="1">
              <a:spLocks/>
            </p:cNvSpPr>
            <p:nvPr/>
          </p:nvSpPr>
          <p:spPr>
            <a:xfrm>
              <a:off x="355009" y="5032749"/>
              <a:ext cx="2741778" cy="997596"/>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spcAft>
                  <a:spcPts val="400"/>
                </a:spcAft>
                <a:buFont typeface="Arial" panose="020B0604020202020204" pitchFamily="34" charset="0"/>
                <a:buNone/>
                <a:defRPr sz="1600" b="1" kern="1200" cap="none" baseline="0">
                  <a:solidFill>
                    <a:schemeClr val="accent2"/>
                  </a:solidFill>
                  <a:latin typeface="+mj-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sz="1600" kern="1200">
                  <a:solidFill>
                    <a:schemeClr val="accent2"/>
                  </a:solidFill>
                  <a:latin typeface="+mj-lt"/>
                  <a:ea typeface="+mn-ea"/>
                  <a:cs typeface="+mn-cs"/>
                </a:defRPr>
              </a:lvl2pPr>
              <a:lvl3pPr marL="144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3pPr>
              <a:lvl4pPr marL="360000" indent="-144000" algn="l" defTabSz="914400" rtl="0" eaLnBrk="1" latinLnBrk="0" hangingPunct="1">
                <a:lnSpc>
                  <a:spcPct val="90000"/>
                </a:lnSpc>
                <a:spcBef>
                  <a:spcPts val="500"/>
                </a:spcBef>
                <a:spcAft>
                  <a:spcPts val="400"/>
                </a:spcAft>
                <a:buFont typeface="Calibri" panose="020F0502020204030204" pitchFamily="34" charset="0"/>
                <a:buChar char="-"/>
                <a:defRPr sz="1600" kern="1200">
                  <a:solidFill>
                    <a:schemeClr val="accent2"/>
                  </a:solidFill>
                  <a:latin typeface="+mj-lt"/>
                  <a:ea typeface="+mn-ea"/>
                  <a:cs typeface="+mn-cs"/>
                </a:defRPr>
              </a:lvl4pPr>
              <a:lvl5pPr marL="540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b="0">
                  <a:solidFill>
                    <a:srgbClr val="475C6D"/>
                  </a:solidFill>
                  <a:latin typeface="Montserrat" panose="00000500000000000000" pitchFamily="2" charset="0"/>
                </a:rPr>
                <a:t>A variant in the </a:t>
              </a:r>
              <a:r>
                <a:rPr lang="en-GB">
                  <a:solidFill>
                    <a:srgbClr val="475C6D"/>
                  </a:solidFill>
                  <a:latin typeface="Montserrat" panose="00000500000000000000" pitchFamily="2" charset="0"/>
                </a:rPr>
                <a:t>MT-RNR1 gene </a:t>
              </a:r>
              <a:r>
                <a:rPr lang="en-GB" b="0">
                  <a:solidFill>
                    <a:srgbClr val="475C6D"/>
                  </a:solidFill>
                  <a:latin typeface="Montserrat" panose="00000500000000000000" pitchFamily="2" charset="0"/>
                </a:rPr>
                <a:t>causes an adverse drug reaction (ADR) to aminoglycoside antibiotics</a:t>
              </a:r>
            </a:p>
          </p:txBody>
        </p:sp>
        <p:sp>
          <p:nvSpPr>
            <p:cNvPr id="37" name="Content Placeholder 9">
              <a:extLst>
                <a:ext uri="{FF2B5EF4-FFF2-40B4-BE49-F238E27FC236}">
                  <a16:creationId xmlns:a16="http://schemas.microsoft.com/office/drawing/2014/main" id="{C4D6FD4E-420F-17BB-193B-FE4E37C90EFB}"/>
                </a:ext>
              </a:extLst>
            </p:cNvPr>
            <p:cNvSpPr txBox="1">
              <a:spLocks/>
            </p:cNvSpPr>
            <p:nvPr/>
          </p:nvSpPr>
          <p:spPr>
            <a:xfrm>
              <a:off x="5590347" y="1625887"/>
              <a:ext cx="3298508" cy="1293117"/>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spcAft>
                  <a:spcPts val="400"/>
                </a:spcAft>
                <a:buFont typeface="Arial" panose="020B0604020202020204" pitchFamily="34" charset="0"/>
                <a:buNone/>
                <a:defRPr sz="1600" b="1" kern="1200" cap="none" baseline="0">
                  <a:solidFill>
                    <a:schemeClr val="accent2"/>
                  </a:solidFill>
                  <a:latin typeface="+mj-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sz="1600" kern="1200">
                  <a:solidFill>
                    <a:schemeClr val="accent2"/>
                  </a:solidFill>
                  <a:latin typeface="+mj-lt"/>
                  <a:ea typeface="+mn-ea"/>
                  <a:cs typeface="+mn-cs"/>
                </a:defRPr>
              </a:lvl2pPr>
              <a:lvl3pPr marL="144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3pPr>
              <a:lvl4pPr marL="360000" indent="-144000" algn="l" defTabSz="914400" rtl="0" eaLnBrk="1" latinLnBrk="0" hangingPunct="1">
                <a:lnSpc>
                  <a:spcPct val="90000"/>
                </a:lnSpc>
                <a:spcBef>
                  <a:spcPts val="500"/>
                </a:spcBef>
                <a:spcAft>
                  <a:spcPts val="400"/>
                </a:spcAft>
                <a:buFont typeface="Calibri" panose="020F0502020204030204" pitchFamily="34" charset="0"/>
                <a:buChar char="-"/>
                <a:defRPr sz="1600" kern="1200">
                  <a:solidFill>
                    <a:schemeClr val="accent2"/>
                  </a:solidFill>
                  <a:latin typeface="+mj-lt"/>
                  <a:ea typeface="+mn-ea"/>
                  <a:cs typeface="+mn-cs"/>
                </a:defRPr>
              </a:lvl4pPr>
              <a:lvl5pPr marL="540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b="0">
                  <a:solidFill>
                    <a:srgbClr val="475C6D"/>
                  </a:solidFill>
                  <a:latin typeface="Montserrat" panose="00000500000000000000" pitchFamily="2" charset="0"/>
                </a:rPr>
                <a:t>Around </a:t>
              </a:r>
              <a:r>
                <a:rPr lang="en-GB">
                  <a:solidFill>
                    <a:srgbClr val="475C6D"/>
                  </a:solidFill>
                  <a:latin typeface="Montserrat" panose="00000500000000000000" pitchFamily="2" charset="0"/>
                </a:rPr>
                <a:t>1 in 500 people</a:t>
              </a:r>
              <a:r>
                <a:rPr lang="en-GB" baseline="30000">
                  <a:solidFill>
                    <a:srgbClr val="475C6D"/>
                  </a:solidFill>
                  <a:latin typeface="Montserrat" panose="00000500000000000000" pitchFamily="2" charset="0"/>
                </a:rPr>
                <a:t>3</a:t>
              </a:r>
              <a:r>
                <a:rPr lang="en-GB">
                  <a:solidFill>
                    <a:srgbClr val="475C6D"/>
                  </a:solidFill>
                  <a:latin typeface="Montserrat" panose="00000500000000000000" pitchFamily="2" charset="0"/>
                </a:rPr>
                <a:t> </a:t>
              </a:r>
              <a:r>
                <a:rPr lang="en-GB" b="0">
                  <a:solidFill>
                    <a:srgbClr val="475C6D"/>
                  </a:solidFill>
                  <a:latin typeface="Montserrat" panose="00000500000000000000" pitchFamily="2" charset="0"/>
                </a:rPr>
                <a:t>have the variant (m.1555A&gt;G), which causes profound, irreversible </a:t>
              </a:r>
              <a:r>
                <a:rPr lang="en-GB">
                  <a:solidFill>
                    <a:srgbClr val="475C6D"/>
                  </a:solidFill>
                  <a:latin typeface="Montserrat" panose="00000500000000000000" pitchFamily="2" charset="0"/>
                </a:rPr>
                <a:t>hearing loss </a:t>
              </a:r>
              <a:r>
                <a:rPr lang="en-GB" b="0">
                  <a:solidFill>
                    <a:srgbClr val="475C6D"/>
                  </a:solidFill>
                  <a:latin typeface="Montserrat" panose="00000500000000000000" pitchFamily="2" charset="0"/>
                </a:rPr>
                <a:t>when given aminoglycosides</a:t>
              </a:r>
              <a:endParaRPr lang="en-GB">
                <a:solidFill>
                  <a:srgbClr val="475C6D"/>
                </a:solidFill>
                <a:latin typeface="Montserrat" panose="00000500000000000000" pitchFamily="2" charset="0"/>
              </a:endParaRPr>
            </a:p>
            <a:p>
              <a:pPr algn="just"/>
              <a:endParaRPr lang="en-GB" sz="1800" b="0">
                <a:solidFill>
                  <a:srgbClr val="475C6D"/>
                </a:solidFill>
                <a:latin typeface="Montserrat" panose="00000500000000000000" pitchFamily="2" charset="0"/>
              </a:endParaRPr>
            </a:p>
          </p:txBody>
        </p:sp>
        <p:pic>
          <p:nvPicPr>
            <p:cNvPr id="38" name="Graphic 37" descr="Medicine with solid fill">
              <a:extLst>
                <a:ext uri="{FF2B5EF4-FFF2-40B4-BE49-F238E27FC236}">
                  <a16:creationId xmlns:a16="http://schemas.microsoft.com/office/drawing/2014/main" id="{1A900C84-AE02-E458-F5B9-A0066174EA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1902" y="2890972"/>
              <a:ext cx="1643348" cy="1643348"/>
            </a:xfrm>
            <a:prstGeom prst="rect">
              <a:avLst/>
            </a:prstGeom>
          </p:spPr>
        </p:pic>
        <p:grpSp>
          <p:nvGrpSpPr>
            <p:cNvPr id="39" name="Group 38">
              <a:extLst>
                <a:ext uri="{FF2B5EF4-FFF2-40B4-BE49-F238E27FC236}">
                  <a16:creationId xmlns:a16="http://schemas.microsoft.com/office/drawing/2014/main" id="{443CFDA9-96BF-1D95-E4C9-C64CD9F2A065}"/>
                </a:ext>
              </a:extLst>
            </p:cNvPr>
            <p:cNvGrpSpPr/>
            <p:nvPr/>
          </p:nvGrpSpPr>
          <p:grpSpPr>
            <a:xfrm>
              <a:off x="4703466" y="2953939"/>
              <a:ext cx="1684357" cy="743825"/>
              <a:chOff x="4703736" y="3816370"/>
              <a:chExt cx="1684357" cy="743825"/>
            </a:xfrm>
          </p:grpSpPr>
          <p:pic>
            <p:nvPicPr>
              <p:cNvPr id="52" name="Graphic 51" descr="User with solid fill">
                <a:extLst>
                  <a:ext uri="{FF2B5EF4-FFF2-40B4-BE49-F238E27FC236}">
                    <a16:creationId xmlns:a16="http://schemas.microsoft.com/office/drawing/2014/main" id="{86DA11DB-865F-8356-28A4-CBACB2526F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03736" y="3820689"/>
                <a:ext cx="739507" cy="739506"/>
              </a:xfrm>
              <a:prstGeom prst="rect">
                <a:avLst/>
              </a:prstGeom>
            </p:spPr>
          </p:pic>
          <p:pic>
            <p:nvPicPr>
              <p:cNvPr id="53" name="Graphic 52" descr="Close with solid fill">
                <a:extLst>
                  <a:ext uri="{FF2B5EF4-FFF2-40B4-BE49-F238E27FC236}">
                    <a16:creationId xmlns:a16="http://schemas.microsoft.com/office/drawing/2014/main" id="{452DD8D7-B163-BAFA-A04A-F210DB8881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48586" y="3816370"/>
                <a:ext cx="739507" cy="739506"/>
              </a:xfrm>
              <a:prstGeom prst="rect">
                <a:avLst/>
              </a:prstGeom>
            </p:spPr>
          </p:pic>
        </p:grpSp>
        <p:grpSp>
          <p:nvGrpSpPr>
            <p:cNvPr id="40" name="Group 39">
              <a:extLst>
                <a:ext uri="{FF2B5EF4-FFF2-40B4-BE49-F238E27FC236}">
                  <a16:creationId xmlns:a16="http://schemas.microsoft.com/office/drawing/2014/main" id="{3BB60AE6-F99E-5675-697B-84EFF8ED450E}"/>
                </a:ext>
              </a:extLst>
            </p:cNvPr>
            <p:cNvGrpSpPr/>
            <p:nvPr/>
          </p:nvGrpSpPr>
          <p:grpSpPr>
            <a:xfrm>
              <a:off x="4700588" y="3786591"/>
              <a:ext cx="1729438" cy="739506"/>
              <a:chOff x="4686344" y="2994414"/>
              <a:chExt cx="1729438" cy="739506"/>
            </a:xfrm>
          </p:grpSpPr>
          <p:pic>
            <p:nvPicPr>
              <p:cNvPr id="50" name="Graphic 49" descr="User with solid fill">
                <a:extLst>
                  <a:ext uri="{FF2B5EF4-FFF2-40B4-BE49-F238E27FC236}">
                    <a16:creationId xmlns:a16="http://schemas.microsoft.com/office/drawing/2014/main" id="{5977233A-9FEA-70B6-CD0A-C1B0C9743B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86344" y="2994414"/>
                <a:ext cx="739507" cy="739506"/>
              </a:xfrm>
              <a:prstGeom prst="rect">
                <a:avLst/>
              </a:prstGeom>
            </p:spPr>
          </p:pic>
          <p:pic>
            <p:nvPicPr>
              <p:cNvPr id="51" name="Graphic 50" descr="Checkmark with solid fill">
                <a:extLst>
                  <a:ext uri="{FF2B5EF4-FFF2-40B4-BE49-F238E27FC236}">
                    <a16:creationId xmlns:a16="http://schemas.microsoft.com/office/drawing/2014/main" id="{9C0A1703-3263-E686-823A-3BA92962BAD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76275" y="2994414"/>
                <a:ext cx="739507" cy="739506"/>
              </a:xfrm>
              <a:prstGeom prst="rect">
                <a:avLst/>
              </a:prstGeom>
            </p:spPr>
          </p:pic>
        </p:grpSp>
        <p:pic>
          <p:nvPicPr>
            <p:cNvPr id="41" name="Graphic 40" descr="DNA with solid fill">
              <a:extLst>
                <a:ext uri="{FF2B5EF4-FFF2-40B4-BE49-F238E27FC236}">
                  <a16:creationId xmlns:a16="http://schemas.microsoft.com/office/drawing/2014/main" id="{513870C7-A7D4-3C97-3F1D-4622C3EEEE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26892" y="2886711"/>
              <a:ext cx="1643348" cy="1643348"/>
            </a:xfrm>
            <a:prstGeom prst="rect">
              <a:avLst/>
            </a:prstGeom>
          </p:spPr>
        </p:pic>
        <p:cxnSp>
          <p:nvCxnSpPr>
            <p:cNvPr id="42" name="Straight Arrow Connector 41">
              <a:extLst>
                <a:ext uri="{FF2B5EF4-FFF2-40B4-BE49-F238E27FC236}">
                  <a16:creationId xmlns:a16="http://schemas.microsoft.com/office/drawing/2014/main" id="{819AE7BA-9325-F021-1F18-06919807B83D}"/>
                </a:ext>
              </a:extLst>
            </p:cNvPr>
            <p:cNvCxnSpPr>
              <a:cxnSpLocks/>
            </p:cNvCxnSpPr>
            <p:nvPr/>
          </p:nvCxnSpPr>
          <p:spPr>
            <a:xfrm>
              <a:off x="2357779" y="3711600"/>
              <a:ext cx="534941" cy="0"/>
            </a:xfrm>
            <a:prstGeom prst="straightConnector1">
              <a:avLst/>
            </a:prstGeom>
            <a:noFill/>
            <a:ln w="76200" cap="flat" cmpd="sng" algn="ctr">
              <a:solidFill>
                <a:srgbClr val="DDE3E6"/>
              </a:solidFill>
              <a:prstDash val="solid"/>
              <a:miter lim="800000"/>
              <a:tailEnd type="triangle"/>
            </a:ln>
            <a:effectLst/>
          </p:spPr>
        </p:cxnSp>
        <p:cxnSp>
          <p:nvCxnSpPr>
            <p:cNvPr id="43" name="Straight Arrow Connector 42">
              <a:extLst>
                <a:ext uri="{FF2B5EF4-FFF2-40B4-BE49-F238E27FC236}">
                  <a16:creationId xmlns:a16="http://schemas.microsoft.com/office/drawing/2014/main" id="{774E1297-7DC4-2AF8-3843-33E2D8661228}"/>
                </a:ext>
              </a:extLst>
            </p:cNvPr>
            <p:cNvCxnSpPr>
              <a:cxnSpLocks/>
            </p:cNvCxnSpPr>
            <p:nvPr/>
          </p:nvCxnSpPr>
          <p:spPr>
            <a:xfrm>
              <a:off x="4034219" y="3338618"/>
              <a:ext cx="534941" cy="0"/>
            </a:xfrm>
            <a:prstGeom prst="straightConnector1">
              <a:avLst/>
            </a:prstGeom>
            <a:noFill/>
            <a:ln w="76200" cap="flat" cmpd="sng" algn="ctr">
              <a:solidFill>
                <a:srgbClr val="DDE3E6"/>
              </a:solidFill>
              <a:prstDash val="solid"/>
              <a:miter lim="800000"/>
              <a:tailEnd type="triangle"/>
            </a:ln>
            <a:effectLst/>
          </p:spPr>
        </p:cxnSp>
        <p:cxnSp>
          <p:nvCxnSpPr>
            <p:cNvPr id="44" name="Straight Arrow Connector 43">
              <a:extLst>
                <a:ext uri="{FF2B5EF4-FFF2-40B4-BE49-F238E27FC236}">
                  <a16:creationId xmlns:a16="http://schemas.microsoft.com/office/drawing/2014/main" id="{CEEA9385-F5CC-06EE-5E25-7F30CDC55CA6}"/>
                </a:ext>
              </a:extLst>
            </p:cNvPr>
            <p:cNvCxnSpPr>
              <a:cxnSpLocks/>
            </p:cNvCxnSpPr>
            <p:nvPr/>
          </p:nvCxnSpPr>
          <p:spPr>
            <a:xfrm>
              <a:off x="4034219" y="4144231"/>
              <a:ext cx="534941" cy="0"/>
            </a:xfrm>
            <a:prstGeom prst="straightConnector1">
              <a:avLst/>
            </a:prstGeom>
            <a:noFill/>
            <a:ln w="76200" cap="flat" cmpd="sng" algn="ctr">
              <a:solidFill>
                <a:srgbClr val="DDE3E6"/>
              </a:solidFill>
              <a:prstDash val="solid"/>
              <a:miter lim="800000"/>
              <a:tailEnd type="triangle"/>
            </a:ln>
            <a:effectLst/>
          </p:spPr>
        </p:cxnSp>
        <p:cxnSp>
          <p:nvCxnSpPr>
            <p:cNvPr id="45" name="Connector: Elbow 44">
              <a:extLst>
                <a:ext uri="{FF2B5EF4-FFF2-40B4-BE49-F238E27FC236}">
                  <a16:creationId xmlns:a16="http://schemas.microsoft.com/office/drawing/2014/main" id="{F66CA481-696F-441E-A3F6-3EA935F23479}"/>
                </a:ext>
              </a:extLst>
            </p:cNvPr>
            <p:cNvCxnSpPr>
              <a:cxnSpLocks/>
            </p:cNvCxnSpPr>
            <p:nvPr/>
          </p:nvCxnSpPr>
          <p:spPr>
            <a:xfrm rot="16200000" flipH="1">
              <a:off x="533649" y="3088800"/>
              <a:ext cx="747658" cy="352001"/>
            </a:xfrm>
            <a:prstGeom prst="bentConnector3">
              <a:avLst>
                <a:gd name="adj1" fmla="val 100608"/>
              </a:avLst>
            </a:prstGeom>
            <a:noFill/>
            <a:ln w="38100" cap="flat" cmpd="sng" algn="ctr">
              <a:solidFill>
                <a:srgbClr val="DDE3E6"/>
              </a:solidFill>
              <a:prstDash val="solid"/>
              <a:miter lim="800000"/>
            </a:ln>
            <a:effectLst/>
          </p:spPr>
        </p:cxnSp>
        <p:cxnSp>
          <p:nvCxnSpPr>
            <p:cNvPr id="46" name="Connector: Elbow 45">
              <a:extLst>
                <a:ext uri="{FF2B5EF4-FFF2-40B4-BE49-F238E27FC236}">
                  <a16:creationId xmlns:a16="http://schemas.microsoft.com/office/drawing/2014/main" id="{CB84BC70-D837-55BB-038D-B796FF23343A}"/>
                </a:ext>
              </a:extLst>
            </p:cNvPr>
            <p:cNvCxnSpPr>
              <a:cxnSpLocks/>
            </p:cNvCxnSpPr>
            <p:nvPr/>
          </p:nvCxnSpPr>
          <p:spPr>
            <a:xfrm rot="5400000">
              <a:off x="2960205" y="4933133"/>
              <a:ext cx="799506" cy="234043"/>
            </a:xfrm>
            <a:prstGeom prst="bentConnector2">
              <a:avLst/>
            </a:prstGeom>
            <a:noFill/>
            <a:ln w="38100" cap="flat" cmpd="sng" algn="ctr">
              <a:solidFill>
                <a:srgbClr val="DDE3E6"/>
              </a:solidFill>
              <a:prstDash val="solid"/>
              <a:miter lim="800000"/>
            </a:ln>
            <a:effectLst/>
          </p:spPr>
        </p:cxnSp>
        <p:cxnSp>
          <p:nvCxnSpPr>
            <p:cNvPr id="47" name="Connector: Elbow 46">
              <a:extLst>
                <a:ext uri="{FF2B5EF4-FFF2-40B4-BE49-F238E27FC236}">
                  <a16:creationId xmlns:a16="http://schemas.microsoft.com/office/drawing/2014/main" id="{7976B9E7-49C1-D368-3B66-40976EFBCD41}"/>
                </a:ext>
              </a:extLst>
            </p:cNvPr>
            <p:cNvCxnSpPr>
              <a:cxnSpLocks/>
            </p:cNvCxnSpPr>
            <p:nvPr/>
          </p:nvCxnSpPr>
          <p:spPr>
            <a:xfrm rot="16200000" flipH="1">
              <a:off x="4911876" y="4758791"/>
              <a:ext cx="695861" cy="344146"/>
            </a:xfrm>
            <a:prstGeom prst="bentConnector3">
              <a:avLst>
                <a:gd name="adj1" fmla="val 97224"/>
              </a:avLst>
            </a:prstGeom>
            <a:noFill/>
            <a:ln w="38100" cap="flat" cmpd="sng" algn="ctr">
              <a:solidFill>
                <a:srgbClr val="DDE3E6"/>
              </a:solidFill>
              <a:prstDash val="solid"/>
              <a:miter lim="800000"/>
            </a:ln>
            <a:effectLst/>
          </p:spPr>
        </p:cxnSp>
        <p:sp>
          <p:nvSpPr>
            <p:cNvPr id="49" name="Content Placeholder 9">
              <a:extLst>
                <a:ext uri="{FF2B5EF4-FFF2-40B4-BE49-F238E27FC236}">
                  <a16:creationId xmlns:a16="http://schemas.microsoft.com/office/drawing/2014/main" id="{FE843087-7C62-9151-1085-99BCE609C100}"/>
                </a:ext>
              </a:extLst>
            </p:cNvPr>
            <p:cNvSpPr txBox="1">
              <a:spLocks/>
            </p:cNvSpPr>
            <p:nvPr/>
          </p:nvSpPr>
          <p:spPr>
            <a:xfrm>
              <a:off x="5576189" y="4930864"/>
              <a:ext cx="3298508" cy="1229361"/>
            </a:xfrm>
            <a:prstGeom prst="rect">
              <a:avLst/>
            </a:prstGeom>
            <a:noFill/>
          </p:spPr>
          <p:txBody>
            <a:bodyPr vert="horz" lIns="0" tIns="0" rIns="0" bIns="0" rtlCol="0">
              <a:noAutofit/>
            </a:bodyPr>
            <a:lstStyle>
              <a:lvl1pPr marL="0" indent="0" algn="l" defTabSz="914400" rtl="0" eaLnBrk="1" latinLnBrk="0" hangingPunct="1">
                <a:lnSpc>
                  <a:spcPct val="90000"/>
                </a:lnSpc>
                <a:spcBef>
                  <a:spcPts val="1000"/>
                </a:spcBef>
                <a:spcAft>
                  <a:spcPts val="400"/>
                </a:spcAft>
                <a:buFont typeface="Arial" panose="020B0604020202020204" pitchFamily="34" charset="0"/>
                <a:buNone/>
                <a:defRPr sz="1600" b="1" kern="1200" cap="none" baseline="0">
                  <a:solidFill>
                    <a:schemeClr val="accent2"/>
                  </a:solidFill>
                  <a:latin typeface="+mj-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sz="1600" kern="1200">
                  <a:solidFill>
                    <a:schemeClr val="accent2"/>
                  </a:solidFill>
                  <a:latin typeface="+mj-lt"/>
                  <a:ea typeface="+mn-ea"/>
                  <a:cs typeface="+mn-cs"/>
                </a:defRPr>
              </a:lvl2pPr>
              <a:lvl3pPr marL="144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3pPr>
              <a:lvl4pPr marL="360000" indent="-144000" algn="l" defTabSz="914400" rtl="0" eaLnBrk="1" latinLnBrk="0" hangingPunct="1">
                <a:lnSpc>
                  <a:spcPct val="90000"/>
                </a:lnSpc>
                <a:spcBef>
                  <a:spcPts val="500"/>
                </a:spcBef>
                <a:spcAft>
                  <a:spcPts val="400"/>
                </a:spcAft>
                <a:buFont typeface="Calibri" panose="020F0502020204030204" pitchFamily="34" charset="0"/>
                <a:buChar char="-"/>
                <a:defRPr sz="1600" kern="1200">
                  <a:solidFill>
                    <a:schemeClr val="accent2"/>
                  </a:solidFill>
                  <a:latin typeface="+mj-lt"/>
                  <a:ea typeface="+mn-ea"/>
                  <a:cs typeface="+mn-cs"/>
                </a:defRPr>
              </a:lvl4pPr>
              <a:lvl5pPr marL="540000" indent="-144000" algn="l" defTabSz="914400" rtl="0" eaLnBrk="1" latinLnBrk="0" hangingPunct="1">
                <a:lnSpc>
                  <a:spcPct val="90000"/>
                </a:lnSpc>
                <a:spcBef>
                  <a:spcPts val="500"/>
                </a:spcBef>
                <a:spcAft>
                  <a:spcPts val="400"/>
                </a:spcAft>
                <a:buSzPct val="80000"/>
                <a:buFont typeface="Arial" panose="020B0604020202020204" pitchFamily="34" charset="0"/>
                <a:buChar char="˃"/>
                <a:defRPr sz="16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b="0">
                  <a:solidFill>
                    <a:srgbClr val="475C6D"/>
                  </a:solidFill>
                  <a:latin typeface="Montserrat" panose="00000500000000000000" pitchFamily="2" charset="0"/>
                </a:rPr>
                <a:t>Pharmacogenetic testing with the </a:t>
              </a:r>
              <a:r>
                <a:rPr lang="en-GB">
                  <a:solidFill>
                    <a:srgbClr val="475C6D"/>
                  </a:solidFill>
                  <a:latin typeface="Montserrat" panose="00000500000000000000" pitchFamily="2" charset="0"/>
                </a:rPr>
                <a:t>Genedrive MT-RNR1 ID Kit guides antibiotic prescription to avoid hearing loss </a:t>
              </a:r>
              <a:r>
                <a:rPr lang="en-GB" b="0">
                  <a:solidFill>
                    <a:srgbClr val="475C6D"/>
                  </a:solidFill>
                  <a:latin typeface="Montserrat" panose="00000500000000000000" pitchFamily="2" charset="0"/>
                </a:rPr>
                <a:t>in susceptible patients</a:t>
              </a:r>
            </a:p>
          </p:txBody>
        </p:sp>
      </p:grpSp>
      <p:sp>
        <p:nvSpPr>
          <p:cNvPr id="2" name="Oval 1">
            <a:extLst>
              <a:ext uri="{FF2B5EF4-FFF2-40B4-BE49-F238E27FC236}">
                <a16:creationId xmlns:a16="http://schemas.microsoft.com/office/drawing/2014/main" id="{DCBB722E-618F-2739-E3EC-A8D88DBEA816}"/>
              </a:ext>
            </a:extLst>
          </p:cNvPr>
          <p:cNvSpPr/>
          <p:nvPr/>
        </p:nvSpPr>
        <p:spPr>
          <a:xfrm>
            <a:off x="8164186" y="3020848"/>
            <a:ext cx="1879247" cy="1879247"/>
          </a:xfrm>
          <a:prstGeom prst="ellipse">
            <a:avLst/>
          </a:prstGeom>
          <a:gradFill flip="none" rotWithShape="1">
            <a:gsLst>
              <a:gs pos="41000">
                <a:srgbClr val="F1B100"/>
              </a:gs>
              <a:gs pos="100000">
                <a:srgbClr val="FFE393"/>
              </a:gs>
            </a:gsLst>
            <a:lin ang="8100000" scaled="1"/>
            <a:tileRect/>
          </a:gradFill>
          <a:ln w="12700" cap="flat" cmpd="sng" algn="ctr">
            <a:noFill/>
            <a:prstDash val="solid"/>
            <a:miter lim="800000"/>
          </a:ln>
          <a:effectLst/>
        </p:spPr>
        <p:txBody>
          <a:bodyPr rtlCol="0" anchor="ctr"/>
          <a:lstStyle/>
          <a:p>
            <a:pPr algn="ctr" defTabSz="844062">
              <a:defRPr/>
            </a:pPr>
            <a:r>
              <a:rPr lang="en-GB" sz="1477" kern="0">
                <a:solidFill>
                  <a:prstClr val="white"/>
                </a:solidFill>
                <a:latin typeface="Montserrat" panose="00000500000000000000" pitchFamily="2" charset="0"/>
              </a:rPr>
              <a:t>PGx could prevent up to </a:t>
            </a:r>
            <a:br>
              <a:rPr lang="en-GB" sz="1663" kern="0">
                <a:solidFill>
                  <a:srgbClr val="4C5E6B"/>
                </a:solidFill>
                <a:latin typeface="Montserrat" panose="00000500000000000000" pitchFamily="2" charset="0"/>
              </a:rPr>
            </a:br>
            <a:r>
              <a:rPr lang="en-GB" sz="3692" b="1" kern="0">
                <a:solidFill>
                  <a:prstClr val="white"/>
                </a:solidFill>
                <a:latin typeface="Montserrat" panose="00000500000000000000" pitchFamily="2" charset="0"/>
              </a:rPr>
              <a:t>30% </a:t>
            </a:r>
            <a:r>
              <a:rPr lang="en-GB" sz="1477" kern="0">
                <a:solidFill>
                  <a:prstClr val="white"/>
                </a:solidFill>
                <a:latin typeface="Montserrat" panose="00000500000000000000" pitchFamily="2" charset="0"/>
              </a:rPr>
              <a:t>ADRs </a:t>
            </a:r>
            <a:r>
              <a:rPr lang="en-GB" sz="1477" kern="0" baseline="30000">
                <a:solidFill>
                  <a:prstClr val="white"/>
                </a:solidFill>
                <a:latin typeface="Montserrat" panose="00000500000000000000" pitchFamily="2" charset="0"/>
              </a:rPr>
              <a:t>1</a:t>
            </a:r>
            <a:endParaRPr lang="en-GB" sz="1663" kern="0" baseline="30000">
              <a:solidFill>
                <a:prstClr val="white"/>
              </a:solidFill>
              <a:latin typeface="Montserrat" panose="00000500000000000000" pitchFamily="2" charset="0"/>
            </a:endParaRPr>
          </a:p>
        </p:txBody>
      </p:sp>
      <p:sp>
        <p:nvSpPr>
          <p:cNvPr id="31" name="TextBox 30">
            <a:extLst>
              <a:ext uri="{FF2B5EF4-FFF2-40B4-BE49-F238E27FC236}">
                <a16:creationId xmlns:a16="http://schemas.microsoft.com/office/drawing/2014/main" id="{29129A04-BBF9-CB48-1456-A3F382A75A9D}"/>
              </a:ext>
            </a:extLst>
          </p:cNvPr>
          <p:cNvSpPr txBox="1"/>
          <p:nvPr/>
        </p:nvSpPr>
        <p:spPr>
          <a:xfrm>
            <a:off x="334352" y="223449"/>
            <a:ext cx="4509371" cy="153888"/>
          </a:xfrm>
          <a:prstGeom prst="rect">
            <a:avLst/>
          </a:prstGeom>
          <a:noFill/>
        </p:spPr>
        <p:txBody>
          <a:bodyPr wrap="square" lIns="0" tIns="0" rIns="0" bIns="0" rtlCol="0">
            <a:spAutoFit/>
          </a:bodyPr>
          <a:lstStyle/>
          <a:p>
            <a:pPr defTabSz="1219170">
              <a:defRPr/>
            </a:pPr>
            <a:r>
              <a:rPr lang="en-US" sz="1000">
                <a:solidFill>
                  <a:srgbClr val="8597A3"/>
                </a:solidFill>
                <a:latin typeface="Metropolis Medium" pitchFamily="2" charset="77"/>
              </a:rPr>
              <a:t>       WHY PHARMACOGENETICS</a:t>
            </a:r>
          </a:p>
        </p:txBody>
      </p:sp>
      <p:cxnSp>
        <p:nvCxnSpPr>
          <p:cNvPr id="33" name="Connector: Elbow 32">
            <a:extLst>
              <a:ext uri="{FF2B5EF4-FFF2-40B4-BE49-F238E27FC236}">
                <a16:creationId xmlns:a16="http://schemas.microsoft.com/office/drawing/2014/main" id="{25A48C42-4497-7C29-6368-92C5C58E8F11}"/>
              </a:ext>
            </a:extLst>
          </p:cNvPr>
          <p:cNvCxnSpPr>
            <a:cxnSpLocks/>
          </p:cNvCxnSpPr>
          <p:nvPr/>
        </p:nvCxnSpPr>
        <p:spPr>
          <a:xfrm rot="5400000">
            <a:off x="5126626" y="2550856"/>
            <a:ext cx="732801" cy="352362"/>
          </a:xfrm>
          <a:prstGeom prst="bentConnector3">
            <a:avLst>
              <a:gd name="adj1" fmla="val 2257"/>
            </a:avLst>
          </a:prstGeom>
          <a:noFill/>
          <a:ln w="38100" cap="flat" cmpd="sng" algn="ctr">
            <a:solidFill>
              <a:srgbClr val="DDE3E6"/>
            </a:solidFill>
            <a:prstDash val="solid"/>
            <a:miter lim="800000"/>
          </a:ln>
          <a:effectLst/>
        </p:spPr>
      </p:cxnSp>
    </p:spTree>
    <p:extLst>
      <p:ext uri="{BB962C8B-B14F-4D97-AF65-F5344CB8AC3E}">
        <p14:creationId xmlns:p14="http://schemas.microsoft.com/office/powerpoint/2010/main" val="321093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3.95833E-6 3.33333E-6 L 0.09662 -0.00023 " pathEditMode="relative" rAng="0" ptsTypes="AA">
                                      <p:cBhvr>
                                        <p:cTn id="6" dur="2000" fill="hold"/>
                                        <p:tgtEl>
                                          <p:spTgt spid="2"/>
                                        </p:tgtEl>
                                        <p:attrNameLst>
                                          <p:attrName>ppt_x</p:attrName>
                                          <p:attrName>ppt_y</p:attrName>
                                        </p:attrNameLst>
                                      </p:cBhvr>
                                      <p:rCtr x="472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GD_CYP2C19_Template">
  <a:themeElements>
    <a:clrScheme name="Custom 1">
      <a:dk1>
        <a:srgbClr val="003341"/>
      </a:dk1>
      <a:lt1>
        <a:srgbClr val="FFFFFF"/>
      </a:lt1>
      <a:dk2>
        <a:srgbClr val="8597A3"/>
      </a:dk2>
      <a:lt2>
        <a:srgbClr val="E7E6E6"/>
      </a:lt2>
      <a:accent1>
        <a:srgbClr val="53565B"/>
      </a:accent1>
      <a:accent2>
        <a:srgbClr val="919191"/>
      </a:accent2>
      <a:accent3>
        <a:srgbClr val="A5A5A5"/>
      </a:accent3>
      <a:accent4>
        <a:srgbClr val="939393"/>
      </a:accent4>
      <a:accent5>
        <a:srgbClr val="919191"/>
      </a:accent5>
      <a:accent6>
        <a:srgbClr val="939393"/>
      </a:accent6>
      <a:hlink>
        <a:srgbClr val="919191"/>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ora_Theme" id="{A2132B5B-FA60-404A-B3D5-139934A5E306}" vid="{C3D078B0-BD51-4947-9871-4F015F463E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0cf8cf-e1bf-434e-b1ce-621e0e774b8a">
      <Terms xmlns="http://schemas.microsoft.com/office/infopath/2007/PartnerControls"/>
    </lcf76f155ced4ddcb4097134ff3c332f>
    <TaxCatchAll xmlns="2a61b11f-d5f3-4dbc-92da-397722161917" xsi:nil="true"/>
    <IFUreferebce xmlns="7c0cf8cf-e1bf-434e-b1ce-621e0e774b8a" xsi:nil="true"/>
    <SharedWithUsers xmlns="2a61b11f-d5f3-4dbc-92da-397722161917">
      <UserInfo>
        <DisplayName>Claire Newton</DisplayName>
        <AccountId>255</AccountId>
        <AccountType/>
      </UserInfo>
      <UserInfo>
        <DisplayName>Vicky Smith</DisplayName>
        <AccountId>245</AccountId>
        <AccountType/>
      </UserInfo>
      <UserInfo>
        <DisplayName>Amar Naseem</DisplayName>
        <AccountId>321</AccountId>
        <AccountType/>
      </UserInfo>
      <UserInfo>
        <DisplayName>Patrick Breen</DisplayName>
        <AccountId>432</AccountId>
        <AccountType/>
      </UserInfo>
      <UserInfo>
        <DisplayName>Cavanagh Haunch</DisplayName>
        <AccountId>550</AccountId>
        <AccountType/>
      </UserInfo>
      <UserInfo>
        <DisplayName>Esme Bellew-Dunn</DisplayName>
        <AccountId>154</AccountId>
        <AccountType/>
      </UserInfo>
      <UserInfo>
        <DisplayName>Lawrence Wong</DisplayName>
        <AccountId>298</AccountId>
        <AccountType/>
      </UserInfo>
      <UserInfo>
        <DisplayName>Dharmalingam Velliraveli Rajagopal</DisplayName>
        <AccountId>751</AccountId>
        <AccountType/>
      </UserInfo>
      <UserInfo>
        <DisplayName>Gregorz Zysko</DisplayName>
        <AccountId>415</AccountId>
        <AccountType/>
      </UserInfo>
      <UserInfo>
        <DisplayName>Fotini Stavrou</DisplayName>
        <AccountId>544</AccountId>
        <AccountType/>
      </UserInfo>
      <UserInfo>
        <DisplayName>Ellen Bull</DisplayName>
        <AccountId>536</AccountId>
        <AccountType/>
      </UserInfo>
      <UserInfo>
        <DisplayName>Sheila Smart</DisplayName>
        <AccountId>20</AccountId>
        <AccountType/>
      </UserInfo>
      <UserInfo>
        <DisplayName>Joanne Inglis</DisplayName>
        <AccountId>608</AccountId>
        <AccountType/>
      </UserInfo>
      <UserInfo>
        <DisplayName>Georgia Watson</DisplayName>
        <AccountId>48</AccountId>
        <AccountType/>
      </UserInfo>
      <UserInfo>
        <DisplayName>Omar R. Naseem</DisplayName>
        <AccountId>46</AccountId>
        <AccountType/>
      </UserInfo>
      <UserInfo>
        <DisplayName>Shaista Patel</DisplayName>
        <AccountId>1145</AccountId>
        <AccountType/>
      </UserInfo>
      <UserInfo>
        <DisplayName>Caroline Alexander</DisplayName>
        <AccountId>1102</AccountId>
        <AccountType/>
      </UserInfo>
      <UserInfo>
        <DisplayName>Jason Brown</DisplayName>
        <AccountId>88</AccountId>
        <AccountType/>
      </UserInfo>
      <UserInfo>
        <DisplayName>Alastair Haigh</DisplayName>
        <AccountId>393</AccountId>
        <AccountType/>
      </UserInfo>
      <UserInfo>
        <DisplayName>Daniel Connor</DisplayName>
        <AccountId>441</AccountId>
        <AccountType/>
      </UserInfo>
      <UserInfo>
        <DisplayName>Ajith Ashokkumar</DisplayName>
        <AccountId>669</AccountId>
        <AccountType/>
      </UserInfo>
      <UserInfo>
        <DisplayName>Alex Perlinska</DisplayName>
        <AccountId>13</AccountId>
        <AccountType/>
      </UserInfo>
      <UserInfo>
        <DisplayName>Victoria Chapman</DisplayName>
        <AccountId>17</AccountId>
        <AccountType/>
      </UserInfo>
      <UserInfo>
        <DisplayName>Amy Lightfoot</DisplayName>
        <AccountId>60</AccountId>
        <AccountType/>
      </UserInfo>
      <UserInfo>
        <DisplayName>Terence Markham</DisplayName>
        <AccountId>27</AccountId>
        <AccountType/>
      </UserInfo>
      <UserInfo>
        <DisplayName>Gino Miele</DisplayName>
        <AccountId>49</AccountId>
        <AccountType/>
      </UserInfo>
      <UserInfo>
        <DisplayName>Jonathan Barber</DisplayName>
        <AccountId>85</AccountId>
        <AccountType/>
      </UserInfo>
      <UserInfo>
        <DisplayName>Maria Kyriacou</DisplayName>
        <AccountId>26</AccountId>
        <AccountType/>
      </UserInfo>
      <UserInfo>
        <DisplayName>Jonny Dale</DisplayName>
        <AccountId>935</AccountId>
        <AccountType/>
      </UserInfo>
      <UserInfo>
        <DisplayName>Mohamed Hakeem Nizar</DisplayName>
        <AccountId>661</AccountId>
        <AccountType/>
      </UserInfo>
      <UserInfo>
        <DisplayName>Andrew Burns</DisplayName>
        <AccountId>868</AccountId>
        <AccountType/>
      </UserInfo>
      <UserInfo>
        <DisplayName>Shaun Ainsworth</DisplayName>
        <AccountId>21</AccountId>
        <AccountType/>
      </UserInfo>
      <UserInfo>
        <DisplayName>Monika Osinska</DisplayName>
        <AccountId>37</AccountId>
        <AccountType/>
      </UserInfo>
      <UserInfo>
        <DisplayName>Matthew Turner</DisplayName>
        <AccountId>12</AccountId>
        <AccountType/>
      </UserInfo>
      <UserInfo>
        <DisplayName>Marcio Soares</DisplayName>
        <AccountId>1161</AccountId>
        <AccountType/>
      </UserInfo>
      <UserInfo>
        <DisplayName>Paul Brotherton</DisplayName>
        <AccountId>147</AccountId>
        <AccountType/>
      </UserInfo>
      <UserInfo>
        <DisplayName>Javier Bernal</DisplayName>
        <AccountId>38</AccountId>
        <AccountType/>
      </UserInfo>
      <UserInfo>
        <DisplayName>James Cheek</DisplayName>
        <AccountId>849</AccountId>
        <AccountType/>
      </UserInfo>
      <UserInfo>
        <DisplayName>Rick Firth</DisplayName>
        <AccountId>40</AccountId>
        <AccountType/>
      </UserInfo>
      <UserInfo>
        <DisplayName>Russ Shaw</DisplayName>
        <AccountId>355</AccountId>
        <AccountType/>
      </UserInfo>
      <UserInfo>
        <DisplayName>Andrew Dunn</DisplayName>
        <AccountId>252</AccountId>
        <AccountType/>
      </UserInfo>
    </SharedWithUsers>
    <Lot_x002f_SerialNumber xmlns="7c0cf8cf-e1bf-434e-b1ce-621e0e774b8a" xsi:nil="true"/>
    <Product xmlns="7c0cf8cf-e1bf-434e-b1ce-621e0e774b8a" xsi:nil="true"/>
    <ReleaseDate xmlns="7c0cf8cf-e1bf-434e-b1ce-621e0e774b8a" xsi:nil="true"/>
    <_Flow_SignoffStatus xmlns="7c0cf8cf-e1bf-434e-b1ce-621e0e774b8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1C15E9A9AF5FC4CB7F402953D5481B2" ma:contentTypeVersion="30" ma:contentTypeDescription="Create a new document." ma:contentTypeScope="" ma:versionID="85d00131bf1925bacbb6b05008ce6469">
  <xsd:schema xmlns:xsd="http://www.w3.org/2001/XMLSchema" xmlns:xs="http://www.w3.org/2001/XMLSchema" xmlns:p="http://schemas.microsoft.com/office/2006/metadata/properties" xmlns:ns2="7c0cf8cf-e1bf-434e-b1ce-621e0e774b8a" xmlns:ns3="2a61b11f-d5f3-4dbc-92da-397722161917" targetNamespace="http://schemas.microsoft.com/office/2006/metadata/properties" ma:root="true" ma:fieldsID="b584ffa32cfee9fbca6aa4f6df8781d7" ns2:_="" ns3:_="">
    <xsd:import namespace="7c0cf8cf-e1bf-434e-b1ce-621e0e774b8a"/>
    <xsd:import namespace="2a61b11f-d5f3-4dbc-92da-397722161917"/>
    <xsd:element name="properties">
      <xsd:complexType>
        <xsd:sequence>
          <xsd:element name="documentManagement">
            <xsd:complexType>
              <xsd:all>
                <xsd:element ref="ns2:Lot_x002f_SerialNumber" minOccurs="0"/>
                <xsd:element ref="ns2:Product" minOccurs="0"/>
                <xsd:element ref="ns2:IFUreferebce" minOccurs="0"/>
                <xsd:element ref="ns2:ReleaseDate" minOccurs="0"/>
                <xsd:element ref="ns3:SharedWithUsers" minOccurs="0"/>
                <xsd:element ref="ns3:SharedWithDetails"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cf8cf-e1bf-434e-b1ce-621e0e774b8a" elementFormDefault="qualified">
    <xsd:import namespace="http://schemas.microsoft.com/office/2006/documentManagement/types"/>
    <xsd:import namespace="http://schemas.microsoft.com/office/infopath/2007/PartnerControls"/>
    <xsd:element name="Lot_x002f_SerialNumber" ma:index="2" nillable="true" ma:displayName="Lot/Serial Number" ma:description="Lot/Serial Numbers included in this record" ma:format="Dropdown" ma:internalName="Lot_x002f_SerialNumber" ma:readOnly="false">
      <xsd:simpleType>
        <xsd:restriction base="dms:Note">
          <xsd:maxLength value="255"/>
        </xsd:restriction>
      </xsd:simpleType>
    </xsd:element>
    <xsd:element name="Product" ma:index="3" nillable="true" ma:displayName="Product" ma:description="Select the category from the dropdown" ma:format="Dropdown" ma:internalName="Product" ma:readOnly="false">
      <xsd:simpleType>
        <xsd:restriction base="dms:Choice">
          <xsd:enumeration value="System/Instrument"/>
          <xsd:enumeration value="RNR1"/>
          <xsd:enumeration value="CYP"/>
          <xsd:enumeration value="Reagents"/>
        </xsd:restriction>
      </xsd:simpleType>
    </xsd:element>
    <xsd:element name="IFUreferebce" ma:index="4" nillable="true" ma:displayName="Status" ma:format="Dropdown" ma:internalName="IFUreferebce" ma:readOnly="false">
      <xsd:simpleType>
        <xsd:restriction base="dms:Choice">
          <xsd:enumeration value="In Progress"/>
          <xsd:enumeration value="Released"/>
          <xsd:enumeration value="R&amp;D/Training Only"/>
          <xsd:enumeration value="Failed"/>
        </xsd:restriction>
      </xsd:simpleType>
    </xsd:element>
    <xsd:element name="ReleaseDate" ma:index="5" nillable="true" ma:displayName="Release Date" ma:default="10/8/2024" ma:description="Release Date" ma:format="DateTime" ma:internalName="ReleaseDate" ma:readOnly="false">
      <xsd:simpleType>
        <xsd:restriction base="dms:DateTim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hidden="true"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hidden="true" ma:internalName="MediaServiceOCR" ma:readOnly="true">
      <xsd:simpleType>
        <xsd:restriction base="dms:Note"/>
      </xsd:simpleType>
    </xsd:element>
    <xsd:element name="MediaLengthInSeconds" ma:index="19" nillable="true" ma:displayName="Length (seconds)" ma:hidden="true" ma:internalName="MediaLengthInSeconds" ma:readOnly="true">
      <xsd:simpleType>
        <xsd:restriction base="dms:Unknown"/>
      </xsd:simpleType>
    </xsd:element>
    <xsd:element name="MediaServiceLocation" ma:index="20" nillable="true" ma:displayName="Location" ma:hidden="true"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b3ce316-e8bb-4f72-ba76-d6788dc7eb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_Flow_SignoffStatus" ma:index="30" nillable="true" ma:displayName="Sign-off status" ma:internalName="Sign_x002d_off_x0020_status">
      <xsd:simpleType>
        <xsd:restriction base="dms:Text"/>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61b11f-d5f3-4dbc-92da-397722161917"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element name="TaxCatchAll" ma:index="24" nillable="true" ma:displayName="Taxonomy Catch All Column" ma:hidden="true" ma:list="{257cbda1-4f3f-4aca-995a-0f066fcdc833}" ma:internalName="TaxCatchAll" ma:readOnly="false" ma:showField="CatchAllData" ma:web="2a61b11f-d5f3-4dbc-92da-3977221619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527C3F-01B0-45FB-A2E9-7FA8049E14D8}">
  <ds:schemaRefs>
    <ds:schemaRef ds:uri="2a61b11f-d5f3-4dbc-92da-397722161917"/>
    <ds:schemaRef ds:uri="7c0cf8cf-e1bf-434e-b1ce-621e0e774b8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078AB2F-5156-4ACD-8308-261E28B7B551}">
  <ds:schemaRefs>
    <ds:schemaRef ds:uri="http://schemas.microsoft.com/sharepoint/v3/contenttype/forms"/>
  </ds:schemaRefs>
</ds:datastoreItem>
</file>

<file path=customXml/itemProps3.xml><?xml version="1.0" encoding="utf-8"?>
<ds:datastoreItem xmlns:ds="http://schemas.openxmlformats.org/officeDocument/2006/customXml" ds:itemID="{8B6C01B6-E0B1-460E-8331-CAC8DD7D9606}">
  <ds:schemaRefs>
    <ds:schemaRef ds:uri="2a61b11f-d5f3-4dbc-92da-397722161917"/>
    <ds:schemaRef ds:uri="7c0cf8cf-e1bf-434e-b1ce-621e0e774b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5743</Words>
  <Application>Microsoft Office PowerPoint</Application>
  <PresentationFormat>Widescreen</PresentationFormat>
  <Paragraphs>853</Paragraphs>
  <Slides>81</Slides>
  <Notes>54</Notes>
  <HiddenSlides>2</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81</vt:i4>
      </vt:variant>
    </vt:vector>
  </HeadingPairs>
  <TitlesOfParts>
    <vt:vector size="103" baseType="lpstr">
      <vt:lpstr>-apple-system</vt:lpstr>
      <vt:lpstr>Aptos</vt:lpstr>
      <vt:lpstr>Arial</vt:lpstr>
      <vt:lpstr>Barlow</vt:lpstr>
      <vt:lpstr>Calibri</vt:lpstr>
      <vt:lpstr>Guardian TextSans Web</vt:lpstr>
      <vt:lpstr>Metropolis</vt:lpstr>
      <vt:lpstr>Metropolis Light</vt:lpstr>
      <vt:lpstr>Metropolis Medium</vt:lpstr>
      <vt:lpstr>Montserrat</vt:lpstr>
      <vt:lpstr>Montserrat  </vt:lpstr>
      <vt:lpstr>Montserrat   </vt:lpstr>
      <vt:lpstr>Montserrat ExtraBold</vt:lpstr>
      <vt:lpstr>Montserrat Medium</vt:lpstr>
      <vt:lpstr>Montserrat SemiBold</vt:lpstr>
      <vt:lpstr>Poppins</vt:lpstr>
      <vt:lpstr>Poppins Light</vt:lpstr>
      <vt:lpstr>Segoe UI</vt:lpstr>
      <vt:lpstr>Times New Roman</vt:lpstr>
      <vt:lpstr>Verdana</vt:lpstr>
      <vt:lpstr>Wingdings</vt:lpstr>
      <vt:lpstr>GD_CYP2C19_Template</vt:lpstr>
      <vt:lpstr>PowerPoint Presentation</vt:lpstr>
      <vt:lpstr>PowerPoint Presentation</vt:lpstr>
      <vt:lpstr>PowerPoint Presentation</vt:lpstr>
      <vt:lpstr>PowerPoint Presentation</vt:lpstr>
      <vt:lpstr>PowerPoint Presentation</vt:lpstr>
      <vt:lpstr>PowerPoint Presentation</vt:lpstr>
      <vt:lpstr>Why Pharmacogenetics?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CLINICAL NEED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Sepsis is the body’s extreme response to infection</vt:lpstr>
      <vt:lpstr>PowerPoint Presentation</vt:lpstr>
      <vt:lpstr>OUR SOLUTION</vt:lpstr>
      <vt:lpstr>PowerPoint Presentation</vt:lpstr>
      <vt:lpstr>PowerPoint Presentation</vt:lpstr>
      <vt:lpstr>PowerPoint Presentation</vt:lpstr>
      <vt:lpstr>PowerPoint Presentation</vt:lpstr>
      <vt:lpstr>PowerPoint Presentation</vt:lpstr>
      <vt:lpstr>Important for Genedrive support and troubleshooting. As we cannot see personal identifiers (ID1 &amp; ID2), your comments give us valuable context to resolve queries effectively. </vt:lpstr>
      <vt:lpstr>PowerPoint Presentation</vt:lpstr>
      <vt:lpstr>PowerPoint Presentation</vt:lpstr>
      <vt:lpstr>PowerPoint Presentation</vt:lpstr>
      <vt:lpstr>PowerPoint Presentation</vt:lpstr>
      <vt:lpstr>PowerPoint Presentation</vt:lpstr>
      <vt:lpstr>GENEDRIVE EVOLUTION &amp; P A L O H</vt:lpstr>
      <vt:lpstr>PowerPoint Presentation</vt:lpstr>
      <vt:lpstr>GENEDRIVE MT-RNR1  PRODUCT RANGE</vt:lpstr>
      <vt:lpstr>PowerPoint Presentation</vt:lpstr>
      <vt:lpstr>PowerPoint Presentation</vt:lpstr>
      <vt:lpstr>PowerPoint Presentation</vt:lpstr>
      <vt:lpstr>PowerPoint Presentation</vt:lpstr>
      <vt:lpstr>PowerPoint Presentation</vt:lpstr>
      <vt:lpstr>PRODUCT DEMONSTRATION See GPM-162 procedure slides/video</vt:lpstr>
      <vt:lpstr>Guidance &amp; Recommendations</vt:lpstr>
      <vt:lpstr> Reference number: NG195 I Published: 20 April 2021 I Last updated: 19 March 2024 </vt:lpstr>
      <vt:lpstr>  Reference number:NG51 I Published: 13 July 2016 I Last updated: 19 March 2024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Competitive Landscape</vt:lpstr>
      <vt:lpstr>PowerPoint Presentation</vt:lpstr>
      <vt:lpstr>Credo Diagnostics</vt:lpstr>
      <vt:lpstr>PowerPoint Presentation</vt:lpstr>
      <vt:lpstr>Integrating a full workflow of nucleic acid extraction and real-time PCR testing in a cartridge-based design. Media - Credo Diagnostics (credodxbiomed.com)</vt:lpstr>
      <vt:lpstr>POCT1A compatible  Time to result dependent on the assay running. Generally, they claim results in 40 minutes   With four Assay 1)MT-RNR1 SNP Assay 2)SARA-CoV-2 / Flu / RSV Assay 3)HPV Assay 4)CT/NG/TV/MG Assay</vt:lpstr>
      <vt:lpstr>PowerPoint Presentation</vt:lpstr>
      <vt:lpstr>PowerPoint Presentation</vt:lpstr>
      <vt:lpstr>PowerPoint Presentation</vt:lpstr>
      <vt:lpstr>PowerPoint Presentation</vt:lpstr>
      <vt:lpstr>MT-RNR1 SNP Assay </vt:lpstr>
      <vt:lpstr>MT-RNR1 SNP Assay </vt:lpstr>
      <vt:lpstr>Kelliop</vt:lpstr>
      <vt:lpstr>PowerPoint Presentation</vt:lpstr>
      <vt:lpstr>PowerPoint Presentation</vt:lpstr>
      <vt:lpstr>Run</vt:lpstr>
      <vt:lpstr>Results</vt:lpstr>
      <vt:lpstr>PowerPoint Presentation</vt:lpstr>
      <vt:lpstr>Automatic steps using pneumatic pressure to transfer sample: </vt:lpstr>
      <vt:lpstr>Support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Tile</dc:title>
  <dc:creator>david whyman</dc:creator>
  <cp:lastModifiedBy>Claire Newton</cp:lastModifiedBy>
  <cp:revision>6</cp:revision>
  <dcterms:created xsi:type="dcterms:W3CDTF">2024-03-07T13:46:49Z</dcterms:created>
  <dcterms:modified xsi:type="dcterms:W3CDTF">2025-10-06T16:47:24Z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0x01010001C15E9A9AF5FC4CB7F402953D5481B2</vt:lpwstr>
  </property>
  <property fmtid="{D5CDD505-2E9C-101B-9397-08002B2CF9AE}" pid="3" name="MediaServiceImageTags">
    <vt:lpwstr/>
  </property>
</Properties>
</file>