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5" r:id="rId4"/>
    <p:sldMasterId id="2147483847" r:id="rId5"/>
    <p:sldMasterId id="2147483867" r:id="rId6"/>
  </p:sldMasterIdLst>
  <p:notesMasterIdLst>
    <p:notesMasterId r:id="rId29"/>
  </p:notesMasterIdLst>
  <p:handoutMasterIdLst>
    <p:handoutMasterId r:id="rId30"/>
  </p:handoutMasterIdLst>
  <p:sldIdLst>
    <p:sldId id="680" r:id="rId7"/>
    <p:sldId id="664" r:id="rId8"/>
    <p:sldId id="2145706737" r:id="rId9"/>
    <p:sldId id="2145706738" r:id="rId10"/>
    <p:sldId id="1063" r:id="rId11"/>
    <p:sldId id="2145706739" r:id="rId12"/>
    <p:sldId id="2145706740" r:id="rId13"/>
    <p:sldId id="2145706703" r:id="rId14"/>
    <p:sldId id="2145706764" r:id="rId15"/>
    <p:sldId id="2145706696" r:id="rId16"/>
    <p:sldId id="2145706765" r:id="rId17"/>
    <p:sldId id="2145706751" r:id="rId18"/>
    <p:sldId id="1069" r:id="rId19"/>
    <p:sldId id="2145706676" r:id="rId20"/>
    <p:sldId id="2145706766" r:id="rId21"/>
    <p:sldId id="2145706716" r:id="rId22"/>
    <p:sldId id="2145706730" r:id="rId23"/>
    <p:sldId id="2145706724" r:id="rId24"/>
    <p:sldId id="2145706726" r:id="rId25"/>
    <p:sldId id="2145706719" r:id="rId26"/>
    <p:sldId id="2145706734" r:id="rId27"/>
    <p:sldId id="332" r:id="rId28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6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E0A20C-0C9C-BA34-79F6-36A14FB2F64A}" name="Patrick Breen" initials="PB" userId="S::p.breen@genedrive.com::f8deba18-95ac-47d2-aa74-bffba05b46de" providerId="AD"/>
  <p188:author id="{358FBD2B-C01E-0201-82E6-28DA9A802A67}" name="Jonny Dale" initials="JD" userId="S::j.dale@genedrive.com::27f163a7-b663-4c95-8883-eaf0c9bf2119" providerId="AD"/>
  <p188:author id="{672C5F3E-FC07-3435-EC55-139091A74822}" name="Sarah Barnett" initials="SB" userId="S::s.barnett@genedrive.com::8ae115a8-e12f-46aa-834a-c0f2b00308f2" providerId="AD"/>
  <p188:author id="{3CC69E57-8087-AF17-9905-A1C4C88F1DC3}" name="Claire Newton" initials="CN" userId="S::c.newton@genedrive.com::013f4a4b-fec1-46c9-b37b-c37bda5f9542" providerId="AD"/>
  <p188:author id="{FB92BB5A-E759-D50F-F654-8D27FA92EB09}" name="Hajnal Zdravics" initials="HZ" userId="S::h.zdravics@genedrive.com::8f07c938-5ddf-45ae-a1a2-9df585c0d416" providerId="AD"/>
  <p188:author id="{52E34661-210C-15B7-EBF4-ED33A7BB0CAA}" name="Vicky Smith" initials="VS" userId="S::v.smith@genedrive.com::7e8099e7-c80d-4982-b1ca-72666b376ae3" providerId="AD"/>
  <p188:author id="{CF892591-EBB5-5DE3-7691-276F009BFEA8}" name="Shaun Ainsworth" initials="SA" userId="S::S.Ainsworth@genedrive.com::e985b0b5-4fc2-4664-8e3c-3cd36b9c4811" providerId="AD"/>
  <p188:author id="{D52F1FC3-A3C4-28BE-7DB2-07B32F8CBFC3}" name="Guest User" initials="GU" userId="S::urn:spo:anon#08a217fa91c994df29fbb62b5b02d99d09f50d63c70a3b96fd709a1ce148c78f::" providerId="AD"/>
  <p188:author id="{0F9626FE-D291-BEA8-4434-21B291406994}" name="Caroline Alexander" initials="CA" userId="S::c.alexander@genedrive.com::03914d72-6cbc-460d-af7e-c05ff270596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Barnett" initials="SB" lastIdx="2" clrIdx="0">
    <p:extLst>
      <p:ext uri="{19B8F6BF-5375-455C-9EA6-DF929625EA0E}">
        <p15:presenceInfo xmlns:p15="http://schemas.microsoft.com/office/powerpoint/2012/main" userId="S-1-5-21-2025429265-2139871995-725345543-7715" providerId="AD"/>
      </p:ext>
    </p:extLst>
  </p:cmAuthor>
  <p:cmAuthor id="2" name="Hajnal Zdravics" initials="HZ" lastIdx="53" clrIdx="1">
    <p:extLst>
      <p:ext uri="{19B8F6BF-5375-455C-9EA6-DF929625EA0E}">
        <p15:presenceInfo xmlns:p15="http://schemas.microsoft.com/office/powerpoint/2012/main" userId="S::h.zdravics@genedrive.com::8f07c938-5ddf-45ae-a1a2-9df585c0d416" providerId="AD"/>
      </p:ext>
    </p:extLst>
  </p:cmAuthor>
  <p:cmAuthor id="3" name="Thomas Beevers" initials="TB" lastIdx="1" clrIdx="2">
    <p:extLst>
      <p:ext uri="{19B8F6BF-5375-455C-9EA6-DF929625EA0E}">
        <p15:presenceInfo xmlns:p15="http://schemas.microsoft.com/office/powerpoint/2012/main" userId="S-1-5-21-2025429265-2139871995-725345543-7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100"/>
    <a:srgbClr val="003341"/>
    <a:srgbClr val="009FE3"/>
    <a:srgbClr val="87CDD5"/>
    <a:srgbClr val="00853E"/>
    <a:srgbClr val="8597A3"/>
    <a:srgbClr val="009BA4"/>
    <a:srgbClr val="475C6D"/>
    <a:srgbClr val="E6E6E6"/>
    <a:srgbClr val="42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94" autoAdjust="0"/>
  </p:normalViewPr>
  <p:slideViewPr>
    <p:cSldViewPr snapToGrid="0">
      <p:cViewPr varScale="1">
        <p:scale>
          <a:sx n="86" d="100"/>
          <a:sy n="86" d="100"/>
        </p:scale>
        <p:origin x="533" y="48"/>
      </p:cViewPr>
      <p:guideLst>
        <p:guide orient="horz" pos="2880"/>
        <p:guide pos="26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67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8632" y="0"/>
            <a:ext cx="4068339" cy="3567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E9E94-B2BD-4E69-B758-2953D1465356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5708"/>
            <a:ext cx="4068339" cy="3567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8632" y="6745708"/>
            <a:ext cx="4068339" cy="3567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FBA95-C98F-45EE-B521-74C43F7C6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92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67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8632" y="0"/>
            <a:ext cx="4068339" cy="3567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11DAA-1067-4DF8-849D-9D04632FC365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5708"/>
            <a:ext cx="4068339" cy="3567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8632" y="6745708"/>
            <a:ext cx="4068339" cy="3567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BF6B8-C8F8-417E-B885-D86DE17ED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8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cpicpgx.org/data/guideline/publication/clopidogrel/2022/35034351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lineplus.gov/genetics/gene/cyp2c19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news/articles/testing-could-help-prevent-further-strokes-in-people-with-gene-varian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oke.org.uk/stroke/statistic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F6B8-C8F8-417E-B885-D86DE17ED1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20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64129-BB73-CE5F-289F-1B0FFD9CF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12004E-A0E6-0968-2608-A1F9F2D97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3080B6-970D-D582-4804-C17491DD9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36913-CFB4-51D4-B9F9-248039260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F6B8-C8F8-417E-B885-D86DE17ED1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37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Technical training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F6B8-C8F8-417E-B885-D86DE17ED1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6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hlinkClick r:id="rId3"/>
              </a:rPr>
              <a:t>Clinical Pharmacogenetics Implementation Consortium Guideline for CYP2C19 Genotype and Clopidogrel Therapy: 2022 Update (cpicpgx.org)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F6B8-C8F8-417E-B885-D86DE17ED1C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26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https://cks.nice.org.uk/topics/antiplatelet-treatment/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F6B8-C8F8-417E-B885-D86DE17ED1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05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F6B8-C8F8-417E-B885-D86DE17ED1C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62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F6B8-C8F8-417E-B885-D86DE17ED1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429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F6B8-C8F8-417E-B885-D86DE17ED1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00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Merge Vision &amp;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F6B8-C8F8-417E-B885-D86DE17ED1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5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853E"/>
                </a:solidFill>
                <a:latin typeface="Montserrat" panose="00000500000000000000" pitchFamily="2" charset="0"/>
              </a:rPr>
              <a:t>Strong Partnerships </a:t>
            </a:r>
            <a:r>
              <a:rPr lang="en-US" dirty="0">
                <a:latin typeface="Montserrat" panose="00000500000000000000" pitchFamily="2" charset="0"/>
              </a:rPr>
              <a:t>with academic institutions and healthcare providers and clinical governance </a:t>
            </a:r>
            <a:r>
              <a:rPr lang="en-US" dirty="0" err="1">
                <a:latin typeface="Montserrat" panose="00000500000000000000" pitchFamily="2" charset="0"/>
              </a:rPr>
              <a:t>organisations</a:t>
            </a:r>
            <a:endParaRPr lang="en-US" dirty="0"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" panose="00000500000000000000" pitchFamily="2" charset="0"/>
              </a:rPr>
              <a:t>England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202A30"/>
                </a:solidFill>
                <a:effectLst/>
                <a:highlight>
                  <a:srgbClr val="FFFFFF"/>
                </a:highlight>
                <a:latin typeface="-apple-system"/>
              </a:rPr>
              <a:t>Central and South Genomic Laboratory Hub led by Birmingham Women’s and Children NHS Foundation Trust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A30"/>
                </a:solidFill>
                <a:effectLst/>
                <a:highlight>
                  <a:srgbClr val="FFFFFF"/>
                </a:highlight>
                <a:latin typeface="-apple-system"/>
              </a:rPr>
              <a:t>East Genomic Laboratory Hub led by Cambridge University Hospitals NHS Foundation Trust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A30"/>
                </a:solidFill>
                <a:effectLst/>
                <a:highlight>
                  <a:srgbClr val="FFFFFF"/>
                </a:highlight>
                <a:latin typeface="-apple-system"/>
              </a:rPr>
              <a:t>North West Genomic Laboratory Hub led by Manchester University NHS Foundation Trust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A30"/>
                </a:solidFill>
                <a:effectLst/>
                <a:highlight>
                  <a:srgbClr val="FFFFFF"/>
                </a:highlight>
                <a:latin typeface="-apple-system"/>
              </a:rPr>
              <a:t>North Thames Genomic Laboratory Hub led by Great Ormond Street Hospital for Children NHS Foundation Trust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A30"/>
                </a:solidFill>
                <a:effectLst/>
                <a:highlight>
                  <a:srgbClr val="FFFFFF"/>
                </a:highlight>
                <a:latin typeface="-apple-system"/>
              </a:rPr>
              <a:t>South East Genomic Laboratory Hub led by Guy’s and St Thomas’ NHS Foundation Trust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A30"/>
                </a:solidFill>
                <a:effectLst/>
                <a:highlight>
                  <a:srgbClr val="FFFFFF"/>
                </a:highlight>
                <a:latin typeface="-apple-system"/>
              </a:rPr>
              <a:t>South West Genomic Laboratory Hub led by North Bristol NHS Trust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A30"/>
                </a:solidFill>
                <a:effectLst/>
                <a:highlight>
                  <a:srgbClr val="FFFFFF"/>
                </a:highlight>
                <a:latin typeface="-apple-system"/>
              </a:rPr>
              <a:t>North East and Yorkshire Genomic Laboratory Hub led by The Newcastle upon Tyne Hospitals NHS Foundation Trust</a:t>
            </a:r>
          </a:p>
          <a:p>
            <a:r>
              <a:rPr lang="en-US" dirty="0"/>
              <a:t>Scotland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Scottish Strategic Network for Genomic Medicine (SSNGM) </a:t>
            </a:r>
            <a:r>
              <a:rPr lang="en-GB" dirty="0"/>
              <a:t>Aberdeen, Dundee, Edinburgh and Glasgow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F6B8-C8F8-417E-B885-D86DE17ED1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7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err="1"/>
              <a:t>Genedrive</a:t>
            </a:r>
            <a:r>
              <a:rPr lang="en-GB" b="0"/>
              <a:t> are based in Manchester, UK in a building shared with the University of Manchester</a:t>
            </a:r>
          </a:p>
          <a:p>
            <a:r>
              <a:rPr lang="en-US" b="0"/>
              <a:t>Genedrive Diagnostics Ltd is part of </a:t>
            </a:r>
            <a:r>
              <a:rPr lang="en-US" b="0" err="1"/>
              <a:t>genedrive</a:t>
            </a:r>
            <a:r>
              <a:rPr lang="en-US" b="0"/>
              <a:t> plc; formed in 2016, previously part of </a:t>
            </a:r>
            <a:r>
              <a:rPr lang="en-US" b="0" err="1"/>
              <a:t>Epistem</a:t>
            </a:r>
            <a:r>
              <a:rPr lang="en-US" b="0"/>
              <a:t> Holdings</a:t>
            </a:r>
          </a:p>
          <a:p>
            <a:r>
              <a:rPr lang="en-US" b="0"/>
              <a:t>We are a molecular diagnostic company </a:t>
            </a:r>
            <a:r>
              <a:rPr lang="en-GB" b="1">
                <a:solidFill>
                  <a:srgbClr val="00853E"/>
                </a:solidFill>
                <a:latin typeface="Montserrat" panose="00000500000000000000" pitchFamily="2" charset="0"/>
              </a:rPr>
              <a:t>Over 12 Years</a:t>
            </a:r>
            <a:r>
              <a:rPr lang="en-GB">
                <a:solidFill>
                  <a:schemeClr val="tx1"/>
                </a:solidFill>
                <a:latin typeface="Montserrat" panose="00000500000000000000" pitchFamily="2" charset="0"/>
              </a:rPr>
              <a:t> of experience in point-of-care molecular diagnostics</a:t>
            </a:r>
            <a:endParaRPr lang="en-US" b="0"/>
          </a:p>
          <a:p>
            <a:r>
              <a:rPr lang="en-US" b="0"/>
              <a:t>Initially focused on infectious diseases, now </a:t>
            </a:r>
            <a:r>
              <a:rPr lang="en-US" b="1"/>
              <a:t>primarily focused</a:t>
            </a:r>
            <a:r>
              <a:rPr lang="en-US" b="0"/>
              <a:t> on rapid, point-of-care tests used to stratify patients to guide treatment decisions in time-critical situations</a:t>
            </a:r>
          </a:p>
          <a:p>
            <a:r>
              <a:rPr lang="en-US" b="0"/>
              <a:t>An ISO 13485 accredited company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B2723-D14F-400D-B3BB-EEB681BEB3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07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https://medregs.blog.gov.uk/2023/10/02/the-role-of-genetics-in-medicine-safety/</a:t>
            </a:r>
          </a:p>
          <a:p>
            <a:pPr marL="342900" indent="-342900">
              <a:buAutoNum type="arabicPeriod"/>
            </a:pPr>
            <a:r>
              <a:rPr lang="en-GB" b="0" i="0" dirty="0" err="1">
                <a:solidFill>
                  <a:srgbClr val="333333"/>
                </a:solidFill>
                <a:effectLst/>
                <a:latin typeface="interfaceregular"/>
              </a:rPr>
              <a:t>Osanlou</a:t>
            </a:r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 R, Walker L, Hughes DA</a:t>
            </a:r>
            <a:r>
              <a:rPr lang="en-GB" b="0" i="1" dirty="0">
                <a:solidFill>
                  <a:srgbClr val="333333"/>
                </a:solidFill>
                <a:effectLst/>
                <a:latin typeface="interfaceregular"/>
              </a:rPr>
              <a:t>, et al </a:t>
            </a:r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Adverse drug reactions, multimorbidity and polypharmacy: a prospective analysis of 1 month of medical admissions </a:t>
            </a:r>
            <a:r>
              <a:rPr lang="en-GB" b="0" i="1" dirty="0">
                <a:solidFill>
                  <a:srgbClr val="333333"/>
                </a:solidFill>
                <a:effectLst/>
                <a:latin typeface="interfaceregular"/>
              </a:rPr>
              <a:t>BMJ Open </a:t>
            </a:r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2022;</a:t>
            </a:r>
            <a:r>
              <a:rPr lang="en-GB" b="1" i="0" dirty="0">
                <a:solidFill>
                  <a:srgbClr val="333333"/>
                </a:solidFill>
                <a:effectLst/>
                <a:latin typeface="interfaceregular"/>
              </a:rPr>
              <a:t>12:</a:t>
            </a:r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e055551. 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interfaceregular"/>
              </a:rPr>
              <a:t>doi</a:t>
            </a:r>
            <a:r>
              <a:rPr lang="en-GB" b="0" i="0" dirty="0">
                <a:solidFill>
                  <a:srgbClr val="333333"/>
                </a:solidFill>
                <a:effectLst/>
                <a:latin typeface="interfaceregular"/>
              </a:rPr>
              <a:t>: 10.1136/bmjopen-2021-055551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F6B8-C8F8-417E-B885-D86DE17ED1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56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https://medregs.blog.gov.uk/2023/10/02/the-role-of-genetics-in-medicine-safety/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F6B8-C8F8-417E-B885-D86DE17ED1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699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3813" y="887413"/>
            <a:ext cx="4260850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>
                <a:solidFill>
                  <a:srgbClr val="475C6D"/>
                </a:solidFill>
                <a:latin typeface="Metropolis Light"/>
                <a:ea typeface="Calibri"/>
                <a:cs typeface="Calibri"/>
              </a:rPr>
              <a:t>In the liver the CYP2C19 enzyme catalyses the inactive prodrug to an active 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68692">
                  <a:lumMod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68692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CYP2C19 codes for Cytochrome P450 Family 2 Subfamily C Member 19 (CYP2C19) enzyme </a:t>
            </a:r>
          </a:p>
          <a:p>
            <a:r>
              <a:rPr lang="en-GB"/>
              <a:t>Many = 35+ variants according to CPIC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GB" b="0"/>
              <a:t>SSRIs = Selective Serotonin Reuptake Inhibitors are a newer class of antidepressants</a:t>
            </a:r>
            <a:endParaRPr lang="en-US" b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GB" b="0"/>
              <a:t>TCAs = Tricyclic Antidepressants         are an older class of antidepressants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GB" b="0"/>
              <a:t>PPIs = Proton pump inhibitors </a:t>
            </a:r>
            <a:endParaRPr lang="en-GB" b="0">
              <a:cs typeface="Calibri" panose="020F0502020204030204"/>
            </a:endParaRPr>
          </a:p>
          <a:p>
            <a:endParaRPr lang="en-GB"/>
          </a:p>
          <a:p>
            <a:r>
              <a:rPr lang="en-GB">
                <a:hlinkClick r:id="rId3"/>
              </a:rPr>
              <a:t>CYP2C19 gene: MedlinePlus Genetics</a:t>
            </a:r>
            <a:r>
              <a:rPr lang="en-GB"/>
              <a:t> - 10% fact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F6B8-C8F8-417E-B885-D86DE17ED1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74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59A51-FEFC-260A-1C37-D7DDAC1BD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CF4C03-248B-126E-6F7A-130F7DBB4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FB42C2-67E7-6633-4AC8-5110029BD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The importance of rapid and ultra-rapid </a:t>
            </a:r>
            <a:r>
              <a:rPr lang="en-US" dirty="0" err="1">
                <a:ea typeface="Calibri"/>
                <a:cs typeface="Calibri"/>
              </a:rPr>
              <a:t>metabolisers</a:t>
            </a:r>
            <a:r>
              <a:rPr lang="en-US" dirty="0">
                <a:ea typeface="Calibri"/>
                <a:cs typeface="Calibri"/>
              </a:rPr>
              <a:t> on clinical outcomes is a topic of ongoing research but current CPIC guidelines say give clopidogrel</a:t>
            </a:r>
          </a:p>
          <a:p>
            <a:pPr marL="228600" indent="-228600">
              <a:buAutoNum type="arabicPeriod"/>
            </a:pPr>
            <a:r>
              <a:rPr lang="en-US" dirty="0">
                <a:hlinkClick r:id="rId3"/>
              </a:rPr>
              <a:t>Testing could help prevent further strokes in people with gene variant | NICE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r>
              <a:rPr lang="en-US" dirty="0">
                <a:ea typeface="Calibri"/>
                <a:cs typeface="Calibri"/>
              </a:rPr>
              <a:t>In reality normal metabolizers don’t activate all the clopidogrel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42D8C-3402-5D25-4637-0FD065876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F6B8-C8F8-417E-B885-D86DE17ED1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3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Stroke statistics | Stroke Association</a:t>
            </a:r>
            <a:endParaRPr lang="en-GB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F6B8-C8F8-417E-B885-D86DE17ED1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2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Picture left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5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A15F4A3-0641-CD45-9884-DD639B1BCE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4150835"/>
            <a:ext cx="5700606" cy="10403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667" b="0" i="0">
                <a:solidFill>
                  <a:srgbClr val="8597A3"/>
                </a:solidFill>
                <a:latin typeface="Montserrat" panose="00000500000000000000" pitchFamily="2" charset="0"/>
                <a:cs typeface="Poppins Light" pitchFamily="2" charset="77"/>
              </a:defRPr>
            </a:lvl1pPr>
          </a:lstStyle>
          <a:p>
            <a:pPr lvl="0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086F9-5FD1-DA35-3357-DF09EF18791F}"/>
              </a:ext>
            </a:extLst>
          </p:cNvPr>
          <p:cNvSpPr/>
          <p:nvPr userDrawn="1"/>
        </p:nvSpPr>
        <p:spPr>
          <a:xfrm>
            <a:off x="0" y="-1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1A1C91D-7B92-8708-4DA5-22FB86CBAD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2388631"/>
            <a:ext cx="5700606" cy="10403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3200" b="1" i="0">
                <a:solidFill>
                  <a:srgbClr val="003341"/>
                </a:solidFill>
                <a:latin typeface="Montserrat" panose="00000500000000000000" pitchFamily="2" charset="0"/>
                <a:cs typeface="Poppins Light" pitchFamily="2" charset="77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BF907-3EED-DCF0-2648-6B651B42317C}"/>
              </a:ext>
            </a:extLst>
          </p:cNvPr>
          <p:cNvSpPr/>
          <p:nvPr userDrawn="1"/>
        </p:nvSpPr>
        <p:spPr>
          <a:xfrm>
            <a:off x="6096000" y="3667051"/>
            <a:ext cx="5700606" cy="266633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8BBFCB-903B-378C-14D8-41B7893AE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2" y="219471"/>
            <a:ext cx="2522950" cy="42201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D2648-0358-52FB-A340-8DFE2E51BF82}"/>
              </a:ext>
            </a:extLst>
          </p:cNvPr>
          <p:cNvCxnSpPr>
            <a:cxnSpLocks/>
          </p:cNvCxnSpPr>
          <p:nvPr userDrawn="1"/>
        </p:nvCxnSpPr>
        <p:spPr>
          <a:xfrm>
            <a:off x="2684291" y="558055"/>
            <a:ext cx="6546796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olorful lines and dots&#10;&#10;Description automatically generated">
            <a:extLst>
              <a:ext uri="{FF2B5EF4-FFF2-40B4-BE49-F238E27FC236}">
                <a16:creationId xmlns:a16="http://schemas.microsoft.com/office/drawing/2014/main" id="{5E454127-CA87-B192-0B1F-10B0AF9B6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731" t="-2167" r="-955" b="-871"/>
          <a:stretch/>
        </p:blipFill>
        <p:spPr>
          <a:xfrm>
            <a:off x="2474491" y="641487"/>
            <a:ext cx="3123212" cy="5527472"/>
          </a:xfrm>
          <a:prstGeom prst="rect">
            <a:avLst/>
          </a:prstGeom>
        </p:spPr>
      </p:pic>
      <p:pic>
        <p:nvPicPr>
          <p:cNvPr id="16" name="Picture 15" descr="A colorful lines and dots&#10;&#10;Description automatically generated">
            <a:extLst>
              <a:ext uri="{FF2B5EF4-FFF2-40B4-BE49-F238E27FC236}">
                <a16:creationId xmlns:a16="http://schemas.microsoft.com/office/drawing/2014/main" id="{CCA15752-F05E-41F8-D461-F6F42FE58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-4472" t="-2167" r="57269" b="-871"/>
          <a:stretch/>
        </p:blipFill>
        <p:spPr>
          <a:xfrm>
            <a:off x="-57523" y="641487"/>
            <a:ext cx="2532016" cy="552747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2A1AD9-79A9-4793-6662-B4615366CD8A}"/>
              </a:ext>
            </a:extLst>
          </p:cNvPr>
          <p:cNvCxnSpPr>
            <a:cxnSpLocks/>
          </p:cNvCxnSpPr>
          <p:nvPr userDrawn="1"/>
        </p:nvCxnSpPr>
        <p:spPr>
          <a:xfrm>
            <a:off x="2684291" y="6397920"/>
            <a:ext cx="6546796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4B0A9E-64D8-3A8D-27B1-69546C539E31}"/>
              </a:ext>
            </a:extLst>
          </p:cNvPr>
          <p:cNvSpPr txBox="1"/>
          <p:nvPr userDrawn="1"/>
        </p:nvSpPr>
        <p:spPr>
          <a:xfrm>
            <a:off x="9426942" y="6331236"/>
            <a:ext cx="2522950" cy="133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6" b="1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Advancing Diagnostics to the point-of-care</a:t>
            </a:r>
            <a:endParaRPr kumimoji="0" lang="en-US" sz="866" b="0" i="0" u="none" strike="noStrike" kern="1200" cap="none" spc="0" normalizeH="0" baseline="0" noProof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Metropoli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74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212418" y="4576680"/>
            <a:ext cx="5308601" cy="1739091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46858" y="2677232"/>
            <a:ext cx="5308601" cy="1711411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446858" y="4549378"/>
            <a:ext cx="5308601" cy="1783491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80161-39BB-485C-AF06-218E73D59D7E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olorful lines and dots&#10;&#10;Description automatically generated">
            <a:extLst>
              <a:ext uri="{FF2B5EF4-FFF2-40B4-BE49-F238E27FC236}">
                <a16:creationId xmlns:a16="http://schemas.microsoft.com/office/drawing/2014/main" id="{4BC3531D-F287-D911-F143-F9EEBEFFE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5" y="0"/>
            <a:ext cx="2473246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BB92D1-A964-7038-DB97-7130FBC380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4" y="6372475"/>
            <a:ext cx="1757916" cy="2922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0E348C-4337-B52F-63E9-2BA61C207033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6B80D801-423D-754A-15A4-BD7F3BFE42DC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36538" y="783983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DB746E-4F0D-4B99-CE92-46194BC4AC31}"/>
              </a:ext>
            </a:extLst>
          </p:cNvPr>
          <p:cNvCxnSpPr>
            <a:cxnSpLocks/>
          </p:cNvCxnSpPr>
          <p:nvPr userDrawn="1"/>
        </p:nvCxnSpPr>
        <p:spPr>
          <a:xfrm>
            <a:off x="446860" y="6397920"/>
            <a:ext cx="11366450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7564A4-559E-B521-5CDE-4E638E59DE7E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B5591E-F4B5-70CA-9B17-E34DF0E67531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C2970A-B810-2020-165A-41C2C5642363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4A9A7D-5A71-5AC6-84D6-64080BF786DE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003341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003341"/>
                </a:solidFill>
                <a:latin typeface="Montserrat"/>
              </a:rPr>
              <a:t> I </a:t>
            </a:r>
            <a:endParaRPr lang="en-US" sz="933">
              <a:solidFill>
                <a:srgbClr val="003341"/>
              </a:solidFill>
              <a:latin typeface="Metropolis Medium"/>
            </a:endParaRP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CEFE85A8-0842-B1FE-73DA-C0C2E9CC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2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8" y="2713454"/>
            <a:ext cx="5308601" cy="1739091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5030AF1-B738-5DA4-C02A-E09F1E064C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50 / 50 split - text right">
    <p:bg>
      <p:bgPr>
        <a:solidFill>
          <a:srgbClr val="008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519C1A-C902-5E43-BCE7-DD9B7BFC38F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97AF5-DAFF-6D4A-8114-B29A2B0B3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0185" y="586156"/>
            <a:ext cx="5099051" cy="5749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1pPr>
            <a:lvl2pPr marL="342898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2pPr>
            <a:lvl3pPr marL="685796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3pPr>
            <a:lvl4pPr marL="1028694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4pPr>
            <a:lvl5pPr marL="1371592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70CB4D-FFB6-5846-A276-AB9F989661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940" y="750889"/>
            <a:ext cx="5053012" cy="5389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D6B4D-4842-4E01-1E07-BB916DCCE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4" y="6372475"/>
            <a:ext cx="1757916" cy="292247"/>
          </a:xfrm>
          <a:prstGeom prst="rect">
            <a:avLst/>
          </a:prstGeom>
        </p:spPr>
      </p:pic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41244083-9BA3-F9F6-324F-8A5FD5152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3524" t="2378" r="-206" b="715"/>
          <a:stretch/>
        </p:blipFill>
        <p:spPr>
          <a:xfrm>
            <a:off x="5963920" y="750889"/>
            <a:ext cx="6228081" cy="55901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37A9C6-A881-845D-B6A4-DB366F6DAC05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41CDF2-F92B-C930-E016-18919E84336C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514D25-2419-1EB9-269F-6334D15AA70D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F99ED9-11BB-2FF9-B5D0-3F43DC6342F1}"/>
              </a:ext>
            </a:extLst>
          </p:cNvPr>
          <p:cNvCxnSpPr>
            <a:cxnSpLocks/>
          </p:cNvCxnSpPr>
          <p:nvPr userDrawn="1"/>
        </p:nvCxnSpPr>
        <p:spPr>
          <a:xfrm>
            <a:off x="322320" y="558055"/>
            <a:ext cx="5773681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DBF42F5-18D5-0E99-09E6-75A2393DC12B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003341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003341"/>
                </a:solidFill>
                <a:latin typeface="Montserrat"/>
              </a:rPr>
              <a:t> I </a:t>
            </a:r>
            <a:endParaRPr lang="en-US" sz="933">
              <a:solidFill>
                <a:srgbClr val="003341"/>
              </a:solidFill>
              <a:latin typeface="Metropoli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0824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50 / 50 split - text right">
    <p:bg>
      <p:bgPr>
        <a:solidFill>
          <a:srgbClr val="8597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519C1A-C902-5E43-BCE7-DD9B7BFC38F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97AF5-DAFF-6D4A-8114-B29A2B0B3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0185" y="586156"/>
            <a:ext cx="5099051" cy="5749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1pPr>
            <a:lvl2pPr marL="342898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2pPr>
            <a:lvl3pPr marL="685796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3pPr>
            <a:lvl4pPr marL="1028694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4pPr>
            <a:lvl5pPr marL="1371592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70CB4D-FFB6-5846-A276-AB9F989661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940" y="750889"/>
            <a:ext cx="5053012" cy="5389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D6B4D-4842-4E01-1E07-BB916DCCE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4" y="6372475"/>
            <a:ext cx="1757916" cy="292247"/>
          </a:xfrm>
          <a:prstGeom prst="rect">
            <a:avLst/>
          </a:prstGeom>
        </p:spPr>
      </p:pic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41244083-9BA3-F9F6-324F-8A5FD5152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3524" t="2378" r="-206" b="715"/>
          <a:stretch/>
        </p:blipFill>
        <p:spPr>
          <a:xfrm>
            <a:off x="5963920" y="750889"/>
            <a:ext cx="6228081" cy="55901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37A9C6-A881-845D-B6A4-DB366F6DAC05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41CDF2-F92B-C930-E016-18919E84336C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514D25-2419-1EB9-269F-6334D15AA70D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3C146-B730-EB74-18A7-04C21AC4C117}"/>
              </a:ext>
            </a:extLst>
          </p:cNvPr>
          <p:cNvCxnSpPr>
            <a:cxnSpLocks/>
          </p:cNvCxnSpPr>
          <p:nvPr userDrawn="1"/>
        </p:nvCxnSpPr>
        <p:spPr>
          <a:xfrm>
            <a:off x="322320" y="558055"/>
            <a:ext cx="5773681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85E775-BBB6-465A-B85D-59BA61C8FF26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003341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003341"/>
                </a:solidFill>
                <a:latin typeface="Montserrat"/>
              </a:rPr>
              <a:t> I </a:t>
            </a:r>
            <a:endParaRPr lang="en-US" sz="933">
              <a:solidFill>
                <a:srgbClr val="003341"/>
              </a:solidFill>
              <a:latin typeface="Metropoli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73100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5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60" y="6397920"/>
            <a:ext cx="11366450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7" y="783983"/>
            <a:ext cx="11376772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5B6E5-ECFA-C8DB-E329-178B97BB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2" y="219471"/>
            <a:ext cx="2522950" cy="4220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BE5381-9421-2B51-63A5-D16A8E50D6EC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40997A-22DF-6823-971F-8F96BEB71F7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8CEE7-E1A2-B2EF-47C0-29B5E91781A4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2" name="Title Placeholder 7">
            <a:extLst>
              <a:ext uri="{FF2B5EF4-FFF2-40B4-BE49-F238E27FC236}">
                <a16:creationId xmlns:a16="http://schemas.microsoft.com/office/drawing/2014/main" id="{4AB56145-701E-2B02-66AB-802F0EA5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2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4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5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60" y="6397920"/>
            <a:ext cx="11366450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7" y="783983"/>
            <a:ext cx="11376772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4A29E2D-268B-744A-BA9F-402B785E07D5}"/>
              </a:ext>
            </a:extLst>
          </p:cNvPr>
          <p:cNvSpPr txBox="1">
            <a:spLocks/>
          </p:cNvSpPr>
          <p:nvPr userDrawn="1"/>
        </p:nvSpPr>
        <p:spPr>
          <a:xfrm>
            <a:off x="446858" y="1681551"/>
            <a:ext cx="11366449" cy="74828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3200" b="1" i="0" kern="1200">
                <a:solidFill>
                  <a:srgbClr val="003341"/>
                </a:solidFill>
                <a:latin typeface="Montserrat" panose="00000500000000000000" pitchFamily="2" charset="0"/>
                <a:ea typeface="+mn-ea"/>
                <a:cs typeface="Poppins Light" pitchFamily="2" charset="77"/>
              </a:defRPr>
            </a:lvl1pPr>
            <a:lvl2pPr marL="3429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2pPr>
            <a:lvl3pPr marL="6858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3716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17145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 b="0">
              <a:solidFill>
                <a:srgbClr val="8597A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5B6E5-ECFA-C8DB-E329-178B97BB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2" y="219471"/>
            <a:ext cx="2522950" cy="4220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BE5381-9421-2B51-63A5-D16A8E50D6EC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40997A-22DF-6823-971F-8F96BEB71F7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8CEE7-E1A2-B2EF-47C0-29B5E91781A4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3489D-267E-A2D0-5904-A4F2638187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537" y="2679894"/>
            <a:ext cx="11388597" cy="3095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  <a:lvl2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2pPr>
            <a:lvl3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3pPr>
            <a:lvl4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4pPr>
            <a:lvl5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Placeholder 7">
            <a:extLst>
              <a:ext uri="{FF2B5EF4-FFF2-40B4-BE49-F238E27FC236}">
                <a16:creationId xmlns:a16="http://schemas.microsoft.com/office/drawing/2014/main" id="{097E85F5-4420-92B1-78F0-92F8DEF9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5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60" y="6397920"/>
            <a:ext cx="11366450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7" y="783983"/>
            <a:ext cx="11376772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5B6E5-ECFA-C8DB-E329-178B97BB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2" y="219471"/>
            <a:ext cx="2522950" cy="4220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BE5381-9421-2B51-63A5-D16A8E50D6EC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40997A-22DF-6823-971F-8F96BEB71F7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8CEE7-E1A2-B2EF-47C0-29B5E91781A4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D86A5E3-77A3-B05C-0850-55FF3D4913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860" y="2639229"/>
            <a:ext cx="11366448" cy="35979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481CC665-BFE6-DE87-7CEA-4ADB4AFF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09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1 x Text 1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5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60" y="6397920"/>
            <a:ext cx="11366450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7" y="783983"/>
            <a:ext cx="11376772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5B6E5-ECFA-C8DB-E329-178B97BB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2" y="219471"/>
            <a:ext cx="2522950" cy="4220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BE5381-9421-2B51-63A5-D16A8E50D6EC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40997A-22DF-6823-971F-8F96BEB71F7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8CEE7-E1A2-B2EF-47C0-29B5E91781A4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C62AB-3C78-72FF-89B7-D373D0464C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8438" y="2579115"/>
            <a:ext cx="5436705" cy="36580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F2368F-C0B0-6934-AEA0-6F8F9D7A3DF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6859" y="2590575"/>
            <a:ext cx="5436705" cy="3551264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7">
            <a:extLst>
              <a:ext uri="{FF2B5EF4-FFF2-40B4-BE49-F238E27FC236}">
                <a16:creationId xmlns:a16="http://schemas.microsoft.com/office/drawing/2014/main" id="{379969FE-61D8-C8B9-68BD-8ED322B8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63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vider Slide green">
    <p:bg>
      <p:bgPr>
        <a:gradFill>
          <a:gsLst>
            <a:gs pos="50000">
              <a:srgbClr val="00853E"/>
            </a:gs>
            <a:gs pos="0">
              <a:srgbClr val="00853E"/>
            </a:gs>
            <a:gs pos="100000">
              <a:srgbClr val="00334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nes and dots&#10;&#10;Description automatically generated">
            <a:extLst>
              <a:ext uri="{FF2B5EF4-FFF2-40B4-BE49-F238E27FC236}">
                <a16:creationId xmlns:a16="http://schemas.microsoft.com/office/drawing/2014/main" id="{473CA369-9814-AAAD-EFDF-5F7023538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3524" t="2378" r="-206" b="715"/>
          <a:stretch/>
        </p:blipFill>
        <p:spPr>
          <a:xfrm>
            <a:off x="360220" y="-1288950"/>
            <a:ext cx="11268363" cy="10527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D59C87-A577-9AE4-11F2-E568FC47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4" y="6372475"/>
            <a:ext cx="1757916" cy="29224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A73C1A18-CA2B-1592-5A5B-23E3D731A1F3}"/>
              </a:ext>
            </a:extLst>
          </p:cNvPr>
          <p:cNvSpPr txBox="1">
            <a:spLocks/>
          </p:cNvSpPr>
          <p:nvPr userDrawn="1"/>
        </p:nvSpPr>
        <p:spPr>
          <a:xfrm>
            <a:off x="1950220" y="3226670"/>
            <a:ext cx="9005781" cy="74828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3200" b="1" i="0" kern="1200">
                <a:solidFill>
                  <a:srgbClr val="003341"/>
                </a:solidFill>
                <a:latin typeface="Montserrat" panose="00000500000000000000" pitchFamily="2" charset="0"/>
                <a:ea typeface="+mn-ea"/>
                <a:cs typeface="Poppins Light" pitchFamily="2" charset="77"/>
              </a:defRPr>
            </a:lvl1pPr>
            <a:lvl2pPr marL="3429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2pPr>
            <a:lvl3pPr marL="6858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3716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17145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733" b="0">
              <a:solidFill>
                <a:schemeClr val="bg1"/>
              </a:solidFill>
            </a:endParaRP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9D5C2280-7F76-73F4-5497-8D245F25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0" y="2795920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86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 Grey">
    <p:bg>
      <p:bgPr>
        <a:gradFill>
          <a:gsLst>
            <a:gs pos="50000">
              <a:srgbClr val="8597A3"/>
            </a:gs>
            <a:gs pos="0">
              <a:srgbClr val="8597A3"/>
            </a:gs>
            <a:gs pos="100000">
              <a:srgbClr val="00334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nes and dots&#10;&#10;Description automatically generated">
            <a:extLst>
              <a:ext uri="{FF2B5EF4-FFF2-40B4-BE49-F238E27FC236}">
                <a16:creationId xmlns:a16="http://schemas.microsoft.com/office/drawing/2014/main" id="{473CA369-9814-AAAD-EFDF-5F7023538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3524" t="2378" r="-206" b="715"/>
          <a:stretch/>
        </p:blipFill>
        <p:spPr>
          <a:xfrm>
            <a:off x="461820" y="-1279713"/>
            <a:ext cx="11268363" cy="10527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7CDD59-D089-E858-4254-9F1167744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4" y="6372475"/>
            <a:ext cx="1757916" cy="292247"/>
          </a:xfrm>
          <a:prstGeom prst="rect">
            <a:avLst/>
          </a:prstGeom>
        </p:spPr>
      </p:pic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C227AB8B-DE4F-B559-1FD2-97BC7303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0" y="2795920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8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GD_MT-RNR1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4" y="8483406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18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AEE17-4237-F9F5-6D47-BE9AB932EA93}"/>
              </a:ext>
            </a:extLst>
          </p:cNvPr>
          <p:cNvSpPr/>
          <p:nvPr userDrawn="1"/>
        </p:nvSpPr>
        <p:spPr>
          <a:xfrm>
            <a:off x="9702136" y="0"/>
            <a:ext cx="2491109" cy="6858000"/>
          </a:xfrm>
          <a:prstGeom prst="rect">
            <a:avLst/>
          </a:prstGeom>
          <a:gradFill flip="none" rotWithShape="1">
            <a:gsLst>
              <a:gs pos="0">
                <a:srgbClr val="009BA4"/>
              </a:gs>
              <a:gs pos="100000">
                <a:srgbClr val="003341"/>
              </a:gs>
              <a:gs pos="50000">
                <a:srgbClr val="009BA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Picture 6" descr="A colorful lines and dots&#10;&#10;Description automatically generated">
            <a:extLst>
              <a:ext uri="{FF2B5EF4-FFF2-40B4-BE49-F238E27FC236}">
                <a16:creationId xmlns:a16="http://schemas.microsoft.com/office/drawing/2014/main" id="{FB2DDDBC-FF4F-4D6E-062E-3CA362900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5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08383D2-0E30-0030-3DC4-32D7FEAFF9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9590" y="60586"/>
            <a:ext cx="2112821" cy="1167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C71757-4E44-21E9-D871-483240588D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61EBF-FB36-7E5B-B379-FEFF917A280E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9B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AF533BC-9F1A-9C22-8511-EB6168B3D4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2320" y="2337338"/>
            <a:ext cx="4369754" cy="38817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marL="0" indent="0">
              <a:buClr>
                <a:schemeClr val="tx1"/>
              </a:buClr>
              <a:buSzPct val="60000"/>
              <a:buFont typeface="Arial" panose="020B0604020202020204" pitchFamily="34" charset="0"/>
              <a:buNone/>
              <a:tabLst/>
              <a:defRPr sz="1400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11F819C-60BD-A68F-5771-F168E287B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51891" y="2355349"/>
            <a:ext cx="4490428" cy="38817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1E218D-016E-23CB-D7C3-534A7C898EEF}"/>
              </a:ext>
            </a:extLst>
          </p:cNvPr>
          <p:cNvCxnSpPr>
            <a:cxnSpLocks/>
          </p:cNvCxnSpPr>
          <p:nvPr userDrawn="1"/>
        </p:nvCxnSpPr>
        <p:spPr>
          <a:xfrm>
            <a:off x="322319" y="6389807"/>
            <a:ext cx="9120000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B307BB-AB2C-F3A0-A121-41D7D8C3BAEB}"/>
              </a:ext>
            </a:extLst>
          </p:cNvPr>
          <p:cNvGrpSpPr/>
          <p:nvPr userDrawn="1"/>
        </p:nvGrpSpPr>
        <p:grpSpPr>
          <a:xfrm>
            <a:off x="322320" y="6560558"/>
            <a:ext cx="3003577" cy="164651"/>
            <a:chOff x="275810" y="4839844"/>
            <a:chExt cx="2252683" cy="12348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A080BAB-9289-9100-7FA2-7874184D10BD}"/>
                </a:ext>
              </a:extLst>
            </p:cNvPr>
            <p:cNvSpPr/>
            <p:nvPr/>
          </p:nvSpPr>
          <p:spPr>
            <a:xfrm rot="5400000">
              <a:off x="275810" y="4855610"/>
              <a:ext cx="107722" cy="107722"/>
            </a:xfrm>
            <a:prstGeom prst="ellipse">
              <a:avLst/>
            </a:prstGeom>
            <a:solidFill>
              <a:srgbClr val="009B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7C862E-8997-EA90-E1B8-B86A79CFA1DC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>
                <a:defRPr/>
              </a:pPr>
              <a:r>
                <a:rPr lang="en-US" sz="933" b="1">
                  <a:solidFill>
                    <a:srgbClr val="475C6D"/>
                  </a:solidFill>
                  <a:latin typeface="Montserrat" pitchFamily="2" charset="77"/>
                </a:rPr>
                <a:t>Advancing Diagnostics to the point-of-care</a:t>
              </a:r>
              <a:endParaRPr lang="en-US" sz="933">
                <a:solidFill>
                  <a:srgbClr val="475C6D"/>
                </a:solidFill>
                <a:latin typeface="Metropolis Medium" pitchFamily="2" charset="77"/>
              </a:endParaRPr>
            </a:p>
          </p:txBody>
        </p:sp>
      </p:grp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5F71E28-E50D-FC70-0D78-EE9370A0DF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319" y="1499974"/>
            <a:ext cx="9120000" cy="72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rgbClr val="8597A3"/>
                </a:solidFill>
                <a:latin typeface="Montserrat" panose="00000500000000000000" pitchFamily="2" charset="0"/>
                <a:cs typeface="Poppins Ligh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C972ECD-F5C0-27ED-119E-83497A411E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2319" y="644293"/>
            <a:ext cx="9120000" cy="72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solidFill>
                  <a:srgbClr val="003341"/>
                </a:solidFill>
                <a:latin typeface="+mj-lt"/>
                <a:cs typeface="Poppins Ligh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7F1D994-BE74-328E-7B90-2A5596525C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424" y="187846"/>
            <a:ext cx="5254166" cy="2620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800" b="0" i="0">
                <a:solidFill>
                  <a:srgbClr val="8597A3"/>
                </a:solidFill>
                <a:latin typeface="Metropolis Light"/>
                <a:cs typeface="Poppins Light" pitchFamily="2" charset="77"/>
              </a:defRPr>
            </a:lvl1pPr>
          </a:lstStyle>
          <a:p>
            <a:pPr lvl="0"/>
            <a:fld id="{2A8C892A-B2A4-4C03-94E1-205703C7A0BE}" type="slidenum">
              <a:rPr lang="en-GB" smtClean="0"/>
              <a:t>‹#›</a:t>
            </a:fld>
            <a:r>
              <a:rPr lang="en-GB"/>
              <a:t> I 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1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Text box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5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B2F60DC-CD05-2448-B7D7-8E22F0185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7440" y="2586956"/>
            <a:ext cx="4982885" cy="357502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marL="0" indent="0">
              <a:buClr>
                <a:schemeClr val="tx1"/>
              </a:buClr>
              <a:buSzPct val="60000"/>
              <a:buFont typeface="Arial" panose="020B0604020202020204" pitchFamily="34" charset="0"/>
              <a:buNone/>
              <a:tabLst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00C6D5-2BED-7415-F327-242354D24238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A00A2-2669-1D1C-5AC3-5D547BE69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4" y="6372475"/>
            <a:ext cx="1757916" cy="292247"/>
          </a:xfrm>
          <a:prstGeom prst="rect">
            <a:avLst/>
          </a:prstGeom>
        </p:spPr>
      </p:pic>
      <p:pic>
        <p:nvPicPr>
          <p:cNvPr id="4" name="Picture 3" descr="A colorful lines and dots&#10;&#10;Description automatically generated">
            <a:extLst>
              <a:ext uri="{FF2B5EF4-FFF2-40B4-BE49-F238E27FC236}">
                <a16:creationId xmlns:a16="http://schemas.microsoft.com/office/drawing/2014/main" id="{6D185EB5-10A1-D803-DEDE-8E3B059F3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3524" t="2378" r="-206" b="715"/>
          <a:stretch/>
        </p:blipFill>
        <p:spPr>
          <a:xfrm>
            <a:off x="6244783" y="1021815"/>
            <a:ext cx="5249204" cy="49042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A5AA6C-A1DA-40D5-5ECD-320CF42F38D3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D4C170-BCA5-E92B-4AAA-904FD4EE109C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CCD00C-59F8-EC2A-6A08-9E4B4D8083B4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784226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id="{2E14EF19-1203-1937-F375-3BCBCD67A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3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FA4280-F547-31E0-A4AF-EB927686D660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C18FB5-AE19-0E25-2CC9-BE4CA5E4FE07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8D829F-0568-D072-04AF-34595CDDAC4F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2F05CB98-A641-AF1B-BDD9-6E4BF421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2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77F2B78-E333-FB8F-D520-FA9011E5E3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1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Picture left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A15F4A3-0641-CD45-9884-DD639B1BCE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4150834"/>
            <a:ext cx="5700605" cy="10403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667" b="0" i="0">
                <a:solidFill>
                  <a:srgbClr val="8597A3"/>
                </a:solidFill>
                <a:latin typeface="Montserrat" panose="00000500000000000000" pitchFamily="2" charset="0"/>
                <a:cs typeface="Poppins Light" pitchFamily="2" charset="77"/>
              </a:defRPr>
            </a:lvl1pPr>
          </a:lstStyle>
          <a:p>
            <a:pPr lvl="0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086F9-5FD1-DA35-3357-DF09EF18791F}"/>
              </a:ext>
            </a:extLst>
          </p:cNvPr>
          <p:cNvSpPr/>
          <p:nvPr userDrawn="1"/>
        </p:nvSpPr>
        <p:spPr>
          <a:xfrm>
            <a:off x="0" y="-1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1A1C91D-7B92-8708-4DA5-22FB86CBAD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2388630"/>
            <a:ext cx="5700605" cy="10403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3200" b="1" i="0">
                <a:solidFill>
                  <a:srgbClr val="003341"/>
                </a:solidFill>
                <a:latin typeface="Montserrat" panose="00000500000000000000" pitchFamily="2" charset="0"/>
                <a:cs typeface="Poppins Light" pitchFamily="2" charset="77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BF907-3EED-DCF0-2648-6B651B42317C}"/>
              </a:ext>
            </a:extLst>
          </p:cNvPr>
          <p:cNvSpPr/>
          <p:nvPr userDrawn="1"/>
        </p:nvSpPr>
        <p:spPr>
          <a:xfrm>
            <a:off x="6096000" y="3667050"/>
            <a:ext cx="5700605" cy="266633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8BBFCB-903B-378C-14D8-41B7893AE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1" y="219471"/>
            <a:ext cx="2522951" cy="42201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D2648-0358-52FB-A340-8DFE2E51BF82}"/>
              </a:ext>
            </a:extLst>
          </p:cNvPr>
          <p:cNvCxnSpPr>
            <a:cxnSpLocks/>
          </p:cNvCxnSpPr>
          <p:nvPr userDrawn="1"/>
        </p:nvCxnSpPr>
        <p:spPr>
          <a:xfrm>
            <a:off x="2684290" y="558055"/>
            <a:ext cx="6546796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olorful lines and dots&#10;&#10;Description automatically generated">
            <a:extLst>
              <a:ext uri="{FF2B5EF4-FFF2-40B4-BE49-F238E27FC236}">
                <a16:creationId xmlns:a16="http://schemas.microsoft.com/office/drawing/2014/main" id="{5E454127-CA87-B192-0B1F-10B0AF9B6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731" t="-2167" r="-955" b="-871"/>
          <a:stretch/>
        </p:blipFill>
        <p:spPr>
          <a:xfrm>
            <a:off x="2474491" y="641487"/>
            <a:ext cx="3123212" cy="5527472"/>
          </a:xfrm>
          <a:prstGeom prst="rect">
            <a:avLst/>
          </a:prstGeom>
        </p:spPr>
      </p:pic>
      <p:pic>
        <p:nvPicPr>
          <p:cNvPr id="16" name="Picture 15" descr="A colorful lines and dots&#10;&#10;Description automatically generated">
            <a:extLst>
              <a:ext uri="{FF2B5EF4-FFF2-40B4-BE49-F238E27FC236}">
                <a16:creationId xmlns:a16="http://schemas.microsoft.com/office/drawing/2014/main" id="{CCA15752-F05E-41F8-D461-F6F42FE58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-4472" t="-2167" r="57269" b="-871"/>
          <a:stretch/>
        </p:blipFill>
        <p:spPr>
          <a:xfrm>
            <a:off x="-57524" y="641487"/>
            <a:ext cx="2532016" cy="552747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2A1AD9-79A9-4793-6662-B4615366CD8A}"/>
              </a:ext>
            </a:extLst>
          </p:cNvPr>
          <p:cNvCxnSpPr>
            <a:cxnSpLocks/>
          </p:cNvCxnSpPr>
          <p:nvPr userDrawn="1"/>
        </p:nvCxnSpPr>
        <p:spPr>
          <a:xfrm>
            <a:off x="2684290" y="6397920"/>
            <a:ext cx="6546796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4B0A9E-64D8-3A8D-27B1-69546C539E31}"/>
              </a:ext>
            </a:extLst>
          </p:cNvPr>
          <p:cNvSpPr txBox="1"/>
          <p:nvPr userDrawn="1"/>
        </p:nvSpPr>
        <p:spPr>
          <a:xfrm>
            <a:off x="9426941" y="6331235"/>
            <a:ext cx="2522951" cy="133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7" b="1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Advancing Diagnostics to the point-of-care</a:t>
            </a:r>
            <a:endParaRPr kumimoji="0" lang="en-US" sz="867" b="0" i="0" u="none" strike="noStrike" kern="1200" cap="none" spc="0" normalizeH="0" baseline="0" noProof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Metropoli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133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Text box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B2F60DC-CD05-2448-B7D7-8E22F0185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7440" y="2586955"/>
            <a:ext cx="4982885" cy="357502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marL="0" indent="0">
              <a:buClr>
                <a:schemeClr val="tx1"/>
              </a:buClr>
              <a:buSzPct val="60000"/>
              <a:buFont typeface="Arial" panose="020B0604020202020204" pitchFamily="34" charset="0"/>
              <a:buNone/>
              <a:tabLst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00C6D5-2BED-7415-F327-242354D24238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A00A2-2669-1D1C-5AC3-5D547BE69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pic>
        <p:nvPicPr>
          <p:cNvPr id="4" name="Picture 3" descr="A colorful lines and dots&#10;&#10;Description automatically generated">
            <a:extLst>
              <a:ext uri="{FF2B5EF4-FFF2-40B4-BE49-F238E27FC236}">
                <a16:creationId xmlns:a16="http://schemas.microsoft.com/office/drawing/2014/main" id="{6D185EB5-10A1-D803-DEDE-8E3B059F3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3524" t="2378" r="-206" b="715"/>
          <a:stretch/>
        </p:blipFill>
        <p:spPr>
          <a:xfrm>
            <a:off x="6244782" y="1021815"/>
            <a:ext cx="5249204" cy="49042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A5AA6C-A1DA-40D5-5ECD-320CF42F38D3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D4C170-BCA5-E92B-4AAA-904FD4EE109C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CCD00C-59F8-EC2A-6A08-9E4B4D8083B4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784227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id="{2E14EF19-1203-1937-F375-3BCBCD67A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FA4280-F547-31E0-A4AF-EB927686D660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C18FB5-AE19-0E25-2CC9-BE4CA5E4FE07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8D829F-0568-D072-04AF-34595CDDAC4F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2F05CB98-A641-AF1B-BDD9-6E4BF421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59562A4-C237-65DD-6CE5-77DDE6BB07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97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E9E484-1773-B4C0-F1C4-65D88CD4E299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135DA-814C-A93A-A3B3-4EE62DBA1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olorful lines and dots&#10;&#10;Description automatically generated">
            <a:extLst>
              <a:ext uri="{FF2B5EF4-FFF2-40B4-BE49-F238E27FC236}">
                <a16:creationId xmlns:a16="http://schemas.microsoft.com/office/drawing/2014/main" id="{DEA506C0-91DB-5B7B-824E-4243AF14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A6186A-042B-B746-3D5E-88EF2129319D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5A33C1-7347-C029-C517-7F892C639FE9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C9255D-CAF8-878E-BA74-1E9F8CA84BBB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6" name="Title Placeholder 7">
            <a:extLst>
              <a:ext uri="{FF2B5EF4-FFF2-40B4-BE49-F238E27FC236}">
                <a16:creationId xmlns:a16="http://schemas.microsoft.com/office/drawing/2014/main" id="{9EEEE745-EC01-BF42-054D-6FFF69FB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7E0D583-13A6-C28C-8D1D-C62550A6CB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12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with Bullets+Sub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605A5-5832-4B44-A897-89B7910538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536" y="2639229"/>
            <a:ext cx="8998517" cy="3095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  <a:lvl2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2pPr>
            <a:lvl3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3pPr>
            <a:lvl4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4pPr>
            <a:lvl5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3C6011-316D-1B64-6D48-9DA6C45EA6BC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64320-25BE-846A-08FF-5A24C5DB2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85A47E-B69B-FC85-46E6-5EBCE059689D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olorful lines and dots&#10;&#10;Description automatically generated">
            <a:extLst>
              <a:ext uri="{FF2B5EF4-FFF2-40B4-BE49-F238E27FC236}">
                <a16:creationId xmlns:a16="http://schemas.microsoft.com/office/drawing/2014/main" id="{A7E748C7-C89F-2A35-A772-B89B6684D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03690C-C5C4-A0A0-73C2-989619F6631A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6ACD6B-F7E2-2C58-C043-55A691B873E4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DF45DFBA-36D6-09F5-62AC-949DF2511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AB9EA9-7B10-1D50-E834-993754B5A1DA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EEF4438-772E-A8AD-0B11-151976DD7E3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25EC02-68DC-350D-2162-D3766F2A5BDF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2" name="Title Placeholder 7">
            <a:extLst>
              <a:ext uri="{FF2B5EF4-FFF2-40B4-BE49-F238E27FC236}">
                <a16:creationId xmlns:a16="http://schemas.microsoft.com/office/drawing/2014/main" id="{6CACCE58-1910-184C-8E41-EC41F8C5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D0278A3-CC3B-E16E-F8E4-D2876BBCB8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65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21B79-AAA3-5946-BF8E-EEA2C98D6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859" y="2687068"/>
            <a:ext cx="8978139" cy="29096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3D49E-B21E-70EF-3184-22FE5202834E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54E2B-D6D8-C2D6-3AF4-1D808048C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pic>
        <p:nvPicPr>
          <p:cNvPr id="9" name="Picture 8" descr="A colorful lines and dots&#10;&#10;Description automatically generated">
            <a:extLst>
              <a:ext uri="{FF2B5EF4-FFF2-40B4-BE49-F238E27FC236}">
                <a16:creationId xmlns:a16="http://schemas.microsoft.com/office/drawing/2014/main" id="{C3785B7B-F554-3244-FEAF-88AECD3947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7142F0-4CB5-61AC-0380-C3F27FF2D363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5BA7710-40A3-8731-4316-4506B788D931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D38FC3-6438-8A26-A1F8-75588B347121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90F36AB1-7AD2-500F-66FC-452778ED3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401010-C465-F6A4-6A10-B46FA09948D3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1092711-AB83-750D-4C37-86E5DC71D659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CE266A-1143-E4FF-2120-2462FF404F65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2" name="Title Placeholder 7">
            <a:extLst>
              <a:ext uri="{FF2B5EF4-FFF2-40B4-BE49-F238E27FC236}">
                <a16:creationId xmlns:a16="http://schemas.microsoft.com/office/drawing/2014/main" id="{99A1C939-7D6B-1739-4B80-AB787849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56D03E8-1D2D-D0E1-1BCE-95FC5A19F8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87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text box 1 x  Picture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E6FC6C-0C84-0A47-A712-A27CEC121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539" y="1724513"/>
            <a:ext cx="4227827" cy="72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33" b="0" i="0">
                <a:solidFill>
                  <a:srgbClr val="8597A3"/>
                </a:solidFill>
                <a:latin typeface="Metropolis Light"/>
                <a:cs typeface="Poppins Ligh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04F4091-E2EB-BE44-B4E7-E0DAE51497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08835" y="2668497"/>
            <a:ext cx="4217507" cy="34733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67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EF30D5FD-65CD-AA45-875B-1761FA5866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14490" y="1736404"/>
            <a:ext cx="4227828" cy="72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33" b="0" i="0">
                <a:solidFill>
                  <a:srgbClr val="8597A3"/>
                </a:solidFill>
                <a:latin typeface="Metropolis Light"/>
                <a:cs typeface="Poppins Ligh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E3BF71-8B5C-2800-744D-415D0AAF20F3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6896D04-20F9-0607-7443-681C3A01E86B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olorful lines and dots&#10;&#10;Description automatically generated">
            <a:extLst>
              <a:ext uri="{FF2B5EF4-FFF2-40B4-BE49-F238E27FC236}">
                <a16:creationId xmlns:a16="http://schemas.microsoft.com/office/drawing/2014/main" id="{70A322D6-FCC9-A99C-0F8C-357E442C0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9BA506-1B85-47AB-5BF4-90DB635EBF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952FFE-144F-DEDA-0A69-D9640539B27C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E8E974-CFF8-4B85-138F-C980044354B4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0F53E4F-AF36-5918-99EE-ACF2BE611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F2AFA7-B603-A812-9BA9-57D44C988514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F5274E-0C17-632B-6AF1-AE9A1262A658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05703A-AA84-A0DF-F29D-564189050DAA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1B6302-C0D5-0B2B-2E27-FBFEA8D97E5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6859" y="2708559"/>
            <a:ext cx="4227827" cy="3433279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6002E8B-915E-51E9-B978-22480BEDB1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42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37" y="2687685"/>
            <a:ext cx="2826553" cy="3568483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12773" y="2687685"/>
            <a:ext cx="2826553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615763" y="2691897"/>
            <a:ext cx="2826555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A0895-6202-0909-A4DF-7657B5FAB097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A47595F8-41EF-2C80-158C-6BDC864AE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5" y="-297367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954E3-7AF5-6DD0-1DAD-02BB87288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B1F0D9-A55A-78AF-A46B-8B0687D8225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0B181D-6899-ABD7-6995-B0559057605F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096B3E-51F7-76BD-CAA2-BEA93F93C72F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95B513-B70B-3675-6792-384B85DC0D69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B889FCC-CC4A-4CF5-C8A5-8013CDDF9488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78AA77-2C8E-84FA-E4E5-50E3939CEBC1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CF7847-DED3-C1F3-36A7-7864FE0DA649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7" name="Title Placeholder 7">
            <a:extLst>
              <a:ext uri="{FF2B5EF4-FFF2-40B4-BE49-F238E27FC236}">
                <a16:creationId xmlns:a16="http://schemas.microsoft.com/office/drawing/2014/main" id="{E677980F-665A-8B47-F6A4-48587F33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02BD48D-2AA4-1619-CCAB-7EDAACDBFE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3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 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37" y="2687686"/>
            <a:ext cx="2826553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12773" y="2687686"/>
            <a:ext cx="2826553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615763" y="2691898"/>
            <a:ext cx="2826555" cy="1736265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A0895-6202-0909-A4DF-7657B5FAB097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A47595F8-41EF-2C80-158C-6BDC864AE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954E3-7AF5-6DD0-1DAD-02BB87288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B1F0D9-A55A-78AF-A46B-8B0687D8225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0B181D-6899-ABD7-6995-B0559057605F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096B3E-51F7-76BD-CAA2-BEA93F93C72F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95B513-B70B-3675-6792-384B85DC0D69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B889FCC-CC4A-4CF5-C8A5-8013CDDF9488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78AA77-2C8E-84FA-E4E5-50E3939CEBC1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CF7847-DED3-C1F3-36A7-7864FE0DA649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01DD9C-7C13-9B31-5A2F-A6479E3CD32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6860" y="4496708"/>
            <a:ext cx="2826553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BD5DFA1-9E53-5554-E090-0859B2121CF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512772" y="4542803"/>
            <a:ext cx="2826553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E51DC6F-6433-C4FE-7DCE-269EB8A7771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615762" y="4559468"/>
            <a:ext cx="2826553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Placeholder 7">
            <a:extLst>
              <a:ext uri="{FF2B5EF4-FFF2-40B4-BE49-F238E27FC236}">
                <a16:creationId xmlns:a16="http://schemas.microsoft.com/office/drawing/2014/main" id="{9D545A33-4D0A-5723-DECA-5D51F722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3388D2A-5A48-6B2D-DCF3-1CCCB49E4C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6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37" y="2687685"/>
            <a:ext cx="2520000" cy="3568483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190984" y="2691897"/>
            <a:ext cx="2520000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938755" y="2691897"/>
            <a:ext cx="2520000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8686525" y="2687685"/>
            <a:ext cx="2520000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A0895-6202-0909-A4DF-7657B5FAB097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A47595F8-41EF-2C80-158C-6BDC864AE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954E3-7AF5-6DD0-1DAD-02BB87288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B1F0D9-A55A-78AF-A46B-8B0687D8225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0B181D-6899-ABD7-6995-B0559057605F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003341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003341"/>
                </a:solidFill>
                <a:latin typeface="Montserrat"/>
              </a:rPr>
              <a:t> I </a:t>
            </a:r>
            <a:endParaRPr lang="en-US" sz="933">
              <a:solidFill>
                <a:srgbClr val="003341"/>
              </a:solidFill>
              <a:latin typeface="Metropolis Medium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096B3E-51F7-76BD-CAA2-BEA93F93C72F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95B513-B70B-3675-6792-384B85DC0D69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239233A-0D7A-F0A6-B39D-7C38914A4321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F90F-80F6-3E2F-2C05-3AB8FD2305E9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A251AE-4712-AE64-B412-49EB3B6405BA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8" name="Title Placeholder 7">
            <a:extLst>
              <a:ext uri="{FF2B5EF4-FFF2-40B4-BE49-F238E27FC236}">
                <a16:creationId xmlns:a16="http://schemas.microsoft.com/office/drawing/2014/main" id="{7C5BD9D2-E333-9D33-E731-8EFAB9C6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F1915DB-3974-AA23-A1CD-E8BA7EA63E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65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212419" y="4576679"/>
            <a:ext cx="5308600" cy="1739091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46859" y="2677232"/>
            <a:ext cx="5308600" cy="1711411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446859" y="4549377"/>
            <a:ext cx="5308600" cy="1783491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80161-39BB-485C-AF06-218E73D59D7E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olorful lines and dots&#10;&#10;Description automatically generated">
            <a:extLst>
              <a:ext uri="{FF2B5EF4-FFF2-40B4-BE49-F238E27FC236}">
                <a16:creationId xmlns:a16="http://schemas.microsoft.com/office/drawing/2014/main" id="{4BC3531D-F287-D911-F143-F9EEBEFFE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BB92D1-A964-7038-DB97-7130FBC380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0E348C-4337-B52F-63E9-2BA61C207033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6B80D801-423D-754A-15A4-BD7F3BFE42DC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DB746E-4F0D-4B99-CE92-46194BC4AC31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11366451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7564A4-559E-B521-5CDE-4E638E59DE7E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B5591E-F4B5-70CA-9B17-E34DF0E67531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C2970A-B810-2020-165A-41C2C5642363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4A9A7D-5A71-5AC6-84D6-64080BF786DE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003341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003341"/>
                </a:solidFill>
                <a:latin typeface="Montserrat"/>
              </a:rPr>
              <a:t> I </a:t>
            </a:r>
            <a:endParaRPr lang="en-US" sz="933">
              <a:solidFill>
                <a:srgbClr val="003341"/>
              </a:solidFill>
              <a:latin typeface="Metropolis Medium"/>
            </a:endParaRP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CEFE85A8-0842-B1FE-73DA-C0C2E9CC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9" y="2713454"/>
            <a:ext cx="5308600" cy="1739091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58CF8C8-D7B3-4DAF-A6BA-C743D15516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5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E9E484-1773-B4C0-F1C4-65D88CD4E299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135DA-814C-A93A-A3B3-4EE62DBA1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4" y="6372475"/>
            <a:ext cx="1757916" cy="2922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olorful lines and dots&#10;&#10;Description automatically generated">
            <a:extLst>
              <a:ext uri="{FF2B5EF4-FFF2-40B4-BE49-F238E27FC236}">
                <a16:creationId xmlns:a16="http://schemas.microsoft.com/office/drawing/2014/main" id="{DEA506C0-91DB-5B7B-824E-4243AF14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11498" t="11057" r="53621" b="716"/>
          <a:stretch/>
        </p:blipFill>
        <p:spPr>
          <a:xfrm>
            <a:off x="9718755" y="0"/>
            <a:ext cx="2473246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8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3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A6186A-042B-B746-3D5E-88EF2129319D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5A33C1-7347-C029-C517-7F892C639FE9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C9255D-CAF8-878E-BA74-1E9F8CA84BBB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6" name="Title Placeholder 7">
            <a:extLst>
              <a:ext uri="{FF2B5EF4-FFF2-40B4-BE49-F238E27FC236}">
                <a16:creationId xmlns:a16="http://schemas.microsoft.com/office/drawing/2014/main" id="{9EEEE745-EC01-BF42-054D-6FFF69FB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2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7B8A901-CFF2-CD2B-9BE8-CB692567F0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65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50 / 50 split - text right">
    <p:bg>
      <p:bgPr>
        <a:solidFill>
          <a:srgbClr val="008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519C1A-C902-5E43-BCE7-DD9B7BFC38F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97AF5-DAFF-6D4A-8114-B29A2B0B3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0185" y="586155"/>
            <a:ext cx="5099051" cy="5749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1pPr>
            <a:lvl2pPr marL="342891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2pPr>
            <a:lvl3pPr marL="685783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3pPr>
            <a:lvl4pPr marL="1028674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4pPr>
            <a:lvl5pPr marL="1371566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70CB4D-FFB6-5846-A276-AB9F989661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939" y="750888"/>
            <a:ext cx="5053012" cy="5389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D6B4D-4842-4E01-1E07-BB916DCCE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41244083-9BA3-F9F6-324F-8A5FD5152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3524" t="2378" r="-206" b="715"/>
          <a:stretch/>
        </p:blipFill>
        <p:spPr>
          <a:xfrm>
            <a:off x="5963920" y="750888"/>
            <a:ext cx="6228081" cy="55901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37A9C6-A881-845D-B6A4-DB366F6DAC05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41CDF2-F92B-C930-E016-18919E84336C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514D25-2419-1EB9-269F-6334D15AA70D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F99ED9-11BB-2FF9-B5D0-3F43DC6342F1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5773681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DBF42F5-18D5-0E99-09E6-75A2393DC12B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003341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003341"/>
                </a:solidFill>
                <a:latin typeface="Montserrat"/>
              </a:rPr>
              <a:t> I </a:t>
            </a:r>
            <a:endParaRPr lang="en-US" sz="933">
              <a:solidFill>
                <a:srgbClr val="003341"/>
              </a:solidFill>
              <a:latin typeface="Metropoli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77501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50 / 50 split - text right">
    <p:bg>
      <p:bgPr>
        <a:solidFill>
          <a:srgbClr val="8597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519C1A-C902-5E43-BCE7-DD9B7BFC38F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97AF5-DAFF-6D4A-8114-B29A2B0B3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0185" y="586155"/>
            <a:ext cx="5099051" cy="5749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1pPr>
            <a:lvl2pPr marL="342891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2pPr>
            <a:lvl3pPr marL="685783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3pPr>
            <a:lvl4pPr marL="1028674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4pPr>
            <a:lvl5pPr marL="1371566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70CB4D-FFB6-5846-A276-AB9F989661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939" y="750888"/>
            <a:ext cx="5053012" cy="5389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D6B4D-4842-4E01-1E07-BB916DCCE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41244083-9BA3-F9F6-324F-8A5FD5152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3524" t="2378" r="-206" b="715"/>
          <a:stretch/>
        </p:blipFill>
        <p:spPr>
          <a:xfrm>
            <a:off x="5963920" y="750888"/>
            <a:ext cx="6228081" cy="55901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37A9C6-A881-845D-B6A4-DB366F6DAC05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41CDF2-F92B-C930-E016-18919E84336C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514D25-2419-1EB9-269F-6334D15AA70D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3C146-B730-EB74-18A7-04C21AC4C117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5773681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85E775-BBB6-465A-B85D-59BA61C8FF26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003341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003341"/>
                </a:solidFill>
                <a:latin typeface="Montserrat"/>
              </a:rPr>
              <a:t> I </a:t>
            </a:r>
            <a:endParaRPr lang="en-US" sz="933">
              <a:solidFill>
                <a:srgbClr val="003341"/>
              </a:solidFill>
              <a:latin typeface="Metropolis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01457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11366451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7" y="783982"/>
            <a:ext cx="11376772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5B6E5-ECFA-C8DB-E329-178B97BB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1" y="219471"/>
            <a:ext cx="2522951" cy="4220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BE5381-9421-2B51-63A5-D16A8E50D6EC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40997A-22DF-6823-971F-8F96BEB71F7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8CEE7-E1A2-B2EF-47C0-29B5E91781A4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2" name="Title Placeholder 7">
            <a:extLst>
              <a:ext uri="{FF2B5EF4-FFF2-40B4-BE49-F238E27FC236}">
                <a16:creationId xmlns:a16="http://schemas.microsoft.com/office/drawing/2014/main" id="{4AB56145-701E-2B02-66AB-802F0EA5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6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11366451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7" y="783982"/>
            <a:ext cx="11376772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4A29E2D-268B-744A-BA9F-402B785E07D5}"/>
              </a:ext>
            </a:extLst>
          </p:cNvPr>
          <p:cNvSpPr txBox="1">
            <a:spLocks/>
          </p:cNvSpPr>
          <p:nvPr userDrawn="1"/>
        </p:nvSpPr>
        <p:spPr>
          <a:xfrm>
            <a:off x="446858" y="1681550"/>
            <a:ext cx="11366449" cy="74828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3200" b="1" i="0" kern="1200">
                <a:solidFill>
                  <a:srgbClr val="003341"/>
                </a:solidFill>
                <a:latin typeface="Montserrat" panose="00000500000000000000" pitchFamily="2" charset="0"/>
                <a:ea typeface="+mn-ea"/>
                <a:cs typeface="Poppins Light" pitchFamily="2" charset="77"/>
              </a:defRPr>
            </a:lvl1pPr>
            <a:lvl2pPr marL="3429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2pPr>
            <a:lvl3pPr marL="6858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3716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17145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 b="0">
              <a:solidFill>
                <a:srgbClr val="8597A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5B6E5-ECFA-C8DB-E329-178B97BB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1" y="219471"/>
            <a:ext cx="2522951" cy="4220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BE5381-9421-2B51-63A5-D16A8E50D6EC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40997A-22DF-6823-971F-8F96BEB71F7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8CEE7-E1A2-B2EF-47C0-29B5E91781A4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3489D-267E-A2D0-5904-A4F2638187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536" y="2679893"/>
            <a:ext cx="11388597" cy="3095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  <a:lvl2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2pPr>
            <a:lvl3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3pPr>
            <a:lvl4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4pPr>
            <a:lvl5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Placeholder 7">
            <a:extLst>
              <a:ext uri="{FF2B5EF4-FFF2-40B4-BE49-F238E27FC236}">
                <a16:creationId xmlns:a16="http://schemas.microsoft.com/office/drawing/2014/main" id="{097E85F5-4420-92B1-78F0-92F8DEF9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6" y="1655001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22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11366451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7" y="783982"/>
            <a:ext cx="11376772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5B6E5-ECFA-C8DB-E329-178B97BB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1" y="219471"/>
            <a:ext cx="2522951" cy="4220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BE5381-9421-2B51-63A5-D16A8E50D6EC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40997A-22DF-6823-971F-8F96BEB71F7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8CEE7-E1A2-B2EF-47C0-29B5E91781A4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D86A5E3-77A3-B05C-0850-55FF3D4913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859" y="2639229"/>
            <a:ext cx="11366448" cy="35979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481CC665-BFE6-DE87-7CEA-4ADB4AFF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6" y="1655001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52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1 x Text 1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11366451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7" y="783982"/>
            <a:ext cx="11376772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5B6E5-ECFA-C8DB-E329-178B97BB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1" y="219471"/>
            <a:ext cx="2522951" cy="4220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BE5381-9421-2B51-63A5-D16A8E50D6EC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40997A-22DF-6823-971F-8F96BEB71F7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8CEE7-E1A2-B2EF-47C0-29B5E91781A4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C62AB-3C78-72FF-89B7-D373D0464C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8437" y="2579115"/>
            <a:ext cx="5436705" cy="36580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F2368F-C0B0-6934-AEA0-6F8F9D7A3DF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6858" y="2590575"/>
            <a:ext cx="5436705" cy="3551264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7">
            <a:extLst>
              <a:ext uri="{FF2B5EF4-FFF2-40B4-BE49-F238E27FC236}">
                <a16:creationId xmlns:a16="http://schemas.microsoft.com/office/drawing/2014/main" id="{379969FE-61D8-C8B9-68BD-8ED322B8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6" y="1655001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09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vider Slide green">
    <p:bg>
      <p:bgPr>
        <a:gradFill>
          <a:gsLst>
            <a:gs pos="50000">
              <a:srgbClr val="00853E"/>
            </a:gs>
            <a:gs pos="0">
              <a:srgbClr val="00853E"/>
            </a:gs>
            <a:gs pos="100000">
              <a:srgbClr val="00334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nes and dots&#10;&#10;Description automatically generated">
            <a:extLst>
              <a:ext uri="{FF2B5EF4-FFF2-40B4-BE49-F238E27FC236}">
                <a16:creationId xmlns:a16="http://schemas.microsoft.com/office/drawing/2014/main" id="{473CA369-9814-AAAD-EFDF-5F7023538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3524" t="2378" r="-206" b="715"/>
          <a:stretch/>
        </p:blipFill>
        <p:spPr>
          <a:xfrm>
            <a:off x="360219" y="-1288950"/>
            <a:ext cx="11268363" cy="10527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D59C87-A577-9AE4-11F2-E568FC47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A73C1A18-CA2B-1592-5A5B-23E3D731A1F3}"/>
              </a:ext>
            </a:extLst>
          </p:cNvPr>
          <p:cNvSpPr txBox="1">
            <a:spLocks/>
          </p:cNvSpPr>
          <p:nvPr userDrawn="1"/>
        </p:nvSpPr>
        <p:spPr>
          <a:xfrm>
            <a:off x="1950219" y="3226669"/>
            <a:ext cx="9005781" cy="74828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3200" b="1" i="0" kern="1200">
                <a:solidFill>
                  <a:srgbClr val="003341"/>
                </a:solidFill>
                <a:latin typeface="Montserrat" panose="00000500000000000000" pitchFamily="2" charset="0"/>
                <a:ea typeface="+mn-ea"/>
                <a:cs typeface="Poppins Light" pitchFamily="2" charset="77"/>
              </a:defRPr>
            </a:lvl1pPr>
            <a:lvl2pPr marL="3429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2pPr>
            <a:lvl3pPr marL="6858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3716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17145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733" b="0">
              <a:solidFill>
                <a:schemeClr val="bg1"/>
              </a:solidFill>
            </a:endParaRP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9D5C2280-7F76-73F4-5497-8D245F25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19" y="2795920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98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 Grey">
    <p:bg>
      <p:bgPr>
        <a:gradFill>
          <a:gsLst>
            <a:gs pos="50000">
              <a:srgbClr val="8597A3"/>
            </a:gs>
            <a:gs pos="0">
              <a:srgbClr val="8597A3"/>
            </a:gs>
            <a:gs pos="100000">
              <a:srgbClr val="00334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nes and dots&#10;&#10;Description automatically generated">
            <a:extLst>
              <a:ext uri="{FF2B5EF4-FFF2-40B4-BE49-F238E27FC236}">
                <a16:creationId xmlns:a16="http://schemas.microsoft.com/office/drawing/2014/main" id="{473CA369-9814-AAAD-EFDF-5F7023538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3524" t="2378" r="-206" b="715"/>
          <a:stretch/>
        </p:blipFill>
        <p:spPr>
          <a:xfrm>
            <a:off x="461819" y="-1279714"/>
            <a:ext cx="11268363" cy="10527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7CDD59-D089-E858-4254-9F1167744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C227AB8B-DE4F-B559-1FD2-97BC7303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19" y="2795920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98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8DFF-5A1B-5749-8811-85D4A7F0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19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Picture left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A15F4A3-0641-CD45-9884-DD639B1BCE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4150834"/>
            <a:ext cx="5700605" cy="10403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667" b="0" i="0">
                <a:solidFill>
                  <a:srgbClr val="8597A3"/>
                </a:solidFill>
                <a:latin typeface="Montserrat" panose="00000500000000000000" pitchFamily="2" charset="0"/>
                <a:cs typeface="Poppins Light" pitchFamily="2" charset="77"/>
              </a:defRPr>
            </a:lvl1pPr>
          </a:lstStyle>
          <a:p>
            <a:pPr lvl="0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086F9-5FD1-DA35-3357-DF09EF18791F}"/>
              </a:ext>
            </a:extLst>
          </p:cNvPr>
          <p:cNvSpPr/>
          <p:nvPr userDrawn="1"/>
        </p:nvSpPr>
        <p:spPr>
          <a:xfrm>
            <a:off x="0" y="-1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1A1C91D-7B92-8708-4DA5-22FB86CBAD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2388630"/>
            <a:ext cx="5700605" cy="10403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3200" b="1" i="0">
                <a:solidFill>
                  <a:srgbClr val="003341"/>
                </a:solidFill>
                <a:latin typeface="Montserrat" panose="00000500000000000000" pitchFamily="2" charset="0"/>
                <a:cs typeface="Poppins Light" pitchFamily="2" charset="77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BF907-3EED-DCF0-2648-6B651B42317C}"/>
              </a:ext>
            </a:extLst>
          </p:cNvPr>
          <p:cNvSpPr/>
          <p:nvPr userDrawn="1"/>
        </p:nvSpPr>
        <p:spPr>
          <a:xfrm>
            <a:off x="6096000" y="3667050"/>
            <a:ext cx="5700605" cy="266633"/>
          </a:xfrm>
          <a:prstGeom prst="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8BBFCB-903B-378C-14D8-41B7893AE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1" y="219471"/>
            <a:ext cx="2522951" cy="42201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D2648-0358-52FB-A340-8DFE2E51BF82}"/>
              </a:ext>
            </a:extLst>
          </p:cNvPr>
          <p:cNvCxnSpPr>
            <a:cxnSpLocks/>
          </p:cNvCxnSpPr>
          <p:nvPr userDrawn="1"/>
        </p:nvCxnSpPr>
        <p:spPr>
          <a:xfrm>
            <a:off x="2684290" y="558055"/>
            <a:ext cx="6546796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olorful lines and dots&#10;&#10;Description automatically generated">
            <a:extLst>
              <a:ext uri="{FF2B5EF4-FFF2-40B4-BE49-F238E27FC236}">
                <a16:creationId xmlns:a16="http://schemas.microsoft.com/office/drawing/2014/main" id="{5E454127-CA87-B192-0B1F-10B0AF9B6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731" t="-2167" r="-955" b="-871"/>
          <a:stretch/>
        </p:blipFill>
        <p:spPr>
          <a:xfrm>
            <a:off x="2474491" y="641487"/>
            <a:ext cx="3123212" cy="5527472"/>
          </a:xfrm>
          <a:prstGeom prst="rect">
            <a:avLst/>
          </a:prstGeom>
        </p:spPr>
      </p:pic>
      <p:pic>
        <p:nvPicPr>
          <p:cNvPr id="16" name="Picture 15" descr="A colorful lines and dots&#10;&#10;Description automatically generated">
            <a:extLst>
              <a:ext uri="{FF2B5EF4-FFF2-40B4-BE49-F238E27FC236}">
                <a16:creationId xmlns:a16="http://schemas.microsoft.com/office/drawing/2014/main" id="{CCA15752-F05E-41F8-D461-F6F42FE58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-4472" t="-2167" r="57269" b="-871"/>
          <a:stretch/>
        </p:blipFill>
        <p:spPr>
          <a:xfrm>
            <a:off x="-57524" y="641487"/>
            <a:ext cx="2532016" cy="552747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2A1AD9-79A9-4793-6662-B4615366CD8A}"/>
              </a:ext>
            </a:extLst>
          </p:cNvPr>
          <p:cNvCxnSpPr>
            <a:cxnSpLocks/>
          </p:cNvCxnSpPr>
          <p:nvPr userDrawn="1"/>
        </p:nvCxnSpPr>
        <p:spPr>
          <a:xfrm>
            <a:off x="2684290" y="6397920"/>
            <a:ext cx="6546796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4B0A9E-64D8-3A8D-27B1-69546C539E31}"/>
              </a:ext>
            </a:extLst>
          </p:cNvPr>
          <p:cNvSpPr txBox="1"/>
          <p:nvPr userDrawn="1"/>
        </p:nvSpPr>
        <p:spPr>
          <a:xfrm>
            <a:off x="9426941" y="6331235"/>
            <a:ext cx="2522951" cy="133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7" b="1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Advancing Diagnostics to the point-of-care</a:t>
            </a:r>
            <a:endParaRPr kumimoji="0" lang="en-US" sz="867" b="0" i="0" u="none" strike="noStrike" kern="1200" cap="none" spc="0" normalizeH="0" baseline="0" noProof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Metropoli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1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with Bullets+Sub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605A5-5832-4B44-A897-89B7910538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537" y="2639230"/>
            <a:ext cx="8998517" cy="3095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  <a:lvl2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2pPr>
            <a:lvl3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3pPr>
            <a:lvl4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4pPr>
            <a:lvl5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3C6011-316D-1B64-6D48-9DA6C45EA6BC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64320-25BE-846A-08FF-5A24C5DB2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4" y="6372475"/>
            <a:ext cx="1757916" cy="2922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85A47E-B69B-FC85-46E6-5EBCE059689D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olorful lines and dots&#10;&#10;Description automatically generated">
            <a:extLst>
              <a:ext uri="{FF2B5EF4-FFF2-40B4-BE49-F238E27FC236}">
                <a16:creationId xmlns:a16="http://schemas.microsoft.com/office/drawing/2014/main" id="{A7E748C7-C89F-2A35-A772-B89B6684D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11498" t="11057" r="53621" b="716"/>
          <a:stretch/>
        </p:blipFill>
        <p:spPr>
          <a:xfrm>
            <a:off x="9718755" y="0"/>
            <a:ext cx="2473246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03690C-C5C4-A0A0-73C2-989619F6631A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6ACD6B-F7E2-2C58-C043-55A691B873E4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8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DF45DFBA-36D6-09F5-62AC-949DF2511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3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AB9EA9-7B10-1D50-E834-993754B5A1DA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EEF4438-772E-A8AD-0B11-151976DD7E3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25EC02-68DC-350D-2162-D3766F2A5BDF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2" name="Title Placeholder 7">
            <a:extLst>
              <a:ext uri="{FF2B5EF4-FFF2-40B4-BE49-F238E27FC236}">
                <a16:creationId xmlns:a16="http://schemas.microsoft.com/office/drawing/2014/main" id="{6CACCE58-1910-184C-8E41-EC41F8C5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2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C00FB12-E87E-725D-58D3-72042B4D34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30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Text box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B2F60DC-CD05-2448-B7D7-8E22F0185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7440" y="2586955"/>
            <a:ext cx="4982885" cy="357502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marL="0" indent="0">
              <a:buClr>
                <a:schemeClr val="tx1"/>
              </a:buClr>
              <a:buSzPct val="60000"/>
              <a:buFont typeface="Arial" panose="020B0604020202020204" pitchFamily="34" charset="0"/>
              <a:buNone/>
              <a:tabLst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00C6D5-2BED-7415-F327-242354D24238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A00A2-2669-1D1C-5AC3-5D547BE69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pic>
        <p:nvPicPr>
          <p:cNvPr id="4" name="Picture 3" descr="A colorful lines and dots&#10;&#10;Description automatically generated">
            <a:extLst>
              <a:ext uri="{FF2B5EF4-FFF2-40B4-BE49-F238E27FC236}">
                <a16:creationId xmlns:a16="http://schemas.microsoft.com/office/drawing/2014/main" id="{6D185EB5-10A1-D803-DEDE-8E3B059F3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3524" t="2378" r="-206" b="715"/>
          <a:stretch/>
        </p:blipFill>
        <p:spPr>
          <a:xfrm>
            <a:off x="6244782" y="1021815"/>
            <a:ext cx="5249204" cy="49042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A5AA6C-A1DA-40D5-5ECD-320CF42F38D3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D4C170-BCA5-E92B-4AAA-904FD4EE109C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CCD00C-59F8-EC2A-6A08-9E4B4D8083B4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784227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id="{2E14EF19-1203-1937-F375-3BCBCD67A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FA4280-F547-31E0-A4AF-EB927686D660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C18FB5-AE19-0E25-2CC9-BE4CA5E4FE07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8D829F-0568-D072-04AF-34595CDDAC4F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2F05CB98-A641-AF1B-BDD9-6E4BF421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59562A4-C237-65DD-6CE5-77DDE6BB07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59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E9E484-1773-B4C0-F1C4-65D88CD4E299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135DA-814C-A93A-A3B3-4EE62DBA1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olorful lines and dots&#10;&#10;Description automatically generated">
            <a:extLst>
              <a:ext uri="{FF2B5EF4-FFF2-40B4-BE49-F238E27FC236}">
                <a16:creationId xmlns:a16="http://schemas.microsoft.com/office/drawing/2014/main" id="{DEA506C0-91DB-5B7B-824E-4243AF14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A6186A-042B-B746-3D5E-88EF2129319D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5A33C1-7347-C029-C517-7F892C639FE9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C9255D-CAF8-878E-BA74-1E9F8CA84BBB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6" name="Title Placeholder 7">
            <a:extLst>
              <a:ext uri="{FF2B5EF4-FFF2-40B4-BE49-F238E27FC236}">
                <a16:creationId xmlns:a16="http://schemas.microsoft.com/office/drawing/2014/main" id="{9EEEE745-EC01-BF42-054D-6FFF69FB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7E0D583-13A6-C28C-8D1D-C62550A6CB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15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with Bullets+Sub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605A5-5832-4B44-A897-89B7910538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536" y="2639229"/>
            <a:ext cx="8998517" cy="3095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  <a:lvl2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2pPr>
            <a:lvl3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3pPr>
            <a:lvl4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4pPr>
            <a:lvl5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3C6011-316D-1B64-6D48-9DA6C45EA6BC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64320-25BE-846A-08FF-5A24C5DB2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85A47E-B69B-FC85-46E6-5EBCE059689D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olorful lines and dots&#10;&#10;Description automatically generated">
            <a:extLst>
              <a:ext uri="{FF2B5EF4-FFF2-40B4-BE49-F238E27FC236}">
                <a16:creationId xmlns:a16="http://schemas.microsoft.com/office/drawing/2014/main" id="{A7E748C7-C89F-2A35-A772-B89B6684D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03690C-C5C4-A0A0-73C2-989619F6631A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6ACD6B-F7E2-2C58-C043-55A691B873E4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DF45DFBA-36D6-09F5-62AC-949DF2511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AB9EA9-7B10-1D50-E834-993754B5A1DA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EEF4438-772E-A8AD-0B11-151976DD7E3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25EC02-68DC-350D-2162-D3766F2A5BDF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2" name="Title Placeholder 7">
            <a:extLst>
              <a:ext uri="{FF2B5EF4-FFF2-40B4-BE49-F238E27FC236}">
                <a16:creationId xmlns:a16="http://schemas.microsoft.com/office/drawing/2014/main" id="{6CACCE58-1910-184C-8E41-EC41F8C5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D0278A3-CC3B-E16E-F8E4-D2876BBCB8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4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21B79-AAA3-5946-BF8E-EEA2C98D6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859" y="2687068"/>
            <a:ext cx="8978139" cy="29096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3D49E-B21E-70EF-3184-22FE5202834E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54E2B-D6D8-C2D6-3AF4-1D808048C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pic>
        <p:nvPicPr>
          <p:cNvPr id="9" name="Picture 8" descr="A colorful lines and dots&#10;&#10;Description automatically generated">
            <a:extLst>
              <a:ext uri="{FF2B5EF4-FFF2-40B4-BE49-F238E27FC236}">
                <a16:creationId xmlns:a16="http://schemas.microsoft.com/office/drawing/2014/main" id="{C3785B7B-F554-3244-FEAF-88AECD3947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7142F0-4CB5-61AC-0380-C3F27FF2D363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5BA7710-40A3-8731-4316-4506B788D931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D38FC3-6438-8A26-A1F8-75588B347121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90F36AB1-7AD2-500F-66FC-452778ED3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401010-C465-F6A4-6A10-B46FA09948D3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1092711-AB83-750D-4C37-86E5DC71D659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CE266A-1143-E4FF-2120-2462FF404F65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2" name="Title Placeholder 7">
            <a:extLst>
              <a:ext uri="{FF2B5EF4-FFF2-40B4-BE49-F238E27FC236}">
                <a16:creationId xmlns:a16="http://schemas.microsoft.com/office/drawing/2014/main" id="{99A1C939-7D6B-1739-4B80-AB787849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56D03E8-1D2D-D0E1-1BCE-95FC5A19F8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49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text box 1 x  Picture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E6FC6C-0C84-0A47-A712-A27CEC121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539" y="1724513"/>
            <a:ext cx="4227827" cy="72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33" b="0" i="0">
                <a:solidFill>
                  <a:srgbClr val="8597A3"/>
                </a:solidFill>
                <a:latin typeface="Metropolis Light"/>
                <a:cs typeface="Poppins Ligh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04F4091-E2EB-BE44-B4E7-E0DAE51497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08835" y="2668497"/>
            <a:ext cx="4217507" cy="34733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67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EF30D5FD-65CD-AA45-875B-1761FA5866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14490" y="1736404"/>
            <a:ext cx="4227828" cy="72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33" b="0" i="0">
                <a:solidFill>
                  <a:srgbClr val="8597A3"/>
                </a:solidFill>
                <a:latin typeface="Metropolis Light"/>
                <a:cs typeface="Poppins Ligh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E3BF71-8B5C-2800-744D-415D0AAF20F3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6896D04-20F9-0607-7443-681C3A01E86B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olorful lines and dots&#10;&#10;Description automatically generated">
            <a:extLst>
              <a:ext uri="{FF2B5EF4-FFF2-40B4-BE49-F238E27FC236}">
                <a16:creationId xmlns:a16="http://schemas.microsoft.com/office/drawing/2014/main" id="{70A322D6-FCC9-A99C-0F8C-357E442C0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9BA506-1B85-47AB-5BF4-90DB635EBF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952FFE-144F-DEDA-0A69-D9640539B27C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E8E974-CFF8-4B85-138F-C980044354B4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0F53E4F-AF36-5918-99EE-ACF2BE611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F2AFA7-B603-A812-9BA9-57D44C988514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F5274E-0C17-632B-6AF1-AE9A1262A658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05703A-AA84-A0DF-F29D-564189050DAA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1B6302-C0D5-0B2B-2E27-FBFEA8D97E5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6859" y="2708559"/>
            <a:ext cx="4227827" cy="3433279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6002E8B-915E-51E9-B978-22480BEDB1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26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37" y="2687685"/>
            <a:ext cx="2826553" cy="3568483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12773" y="2687685"/>
            <a:ext cx="2826553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615763" y="2691897"/>
            <a:ext cx="2826555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A0895-6202-0909-A4DF-7657B5FAB097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A47595F8-41EF-2C80-158C-6BDC864AE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5" y="-297367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954E3-7AF5-6DD0-1DAD-02BB87288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B1F0D9-A55A-78AF-A46B-8B0687D8225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0B181D-6899-ABD7-6995-B0559057605F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096B3E-51F7-76BD-CAA2-BEA93F93C72F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95B513-B70B-3675-6792-384B85DC0D69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B889FCC-CC4A-4CF5-C8A5-8013CDDF9488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78AA77-2C8E-84FA-E4E5-50E3939CEBC1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CF7847-DED3-C1F3-36A7-7864FE0DA649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7" name="Title Placeholder 7">
            <a:extLst>
              <a:ext uri="{FF2B5EF4-FFF2-40B4-BE49-F238E27FC236}">
                <a16:creationId xmlns:a16="http://schemas.microsoft.com/office/drawing/2014/main" id="{E677980F-665A-8B47-F6A4-48587F33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02BD48D-2AA4-1619-CCAB-7EDAACDBFE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12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 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37" y="2687686"/>
            <a:ext cx="2826553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12773" y="2687686"/>
            <a:ext cx="2826553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615763" y="2691898"/>
            <a:ext cx="2826555" cy="1736265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A0895-6202-0909-A4DF-7657B5FAB097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A47595F8-41EF-2C80-158C-6BDC864AE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954E3-7AF5-6DD0-1DAD-02BB87288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B1F0D9-A55A-78AF-A46B-8B0687D8225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0B181D-6899-ABD7-6995-B0559057605F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096B3E-51F7-76BD-CAA2-BEA93F93C72F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95B513-B70B-3675-6792-384B85DC0D69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B889FCC-CC4A-4CF5-C8A5-8013CDDF9488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78AA77-2C8E-84FA-E4E5-50E3939CEBC1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CF7847-DED3-C1F3-36A7-7864FE0DA649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01DD9C-7C13-9B31-5A2F-A6479E3CD32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6860" y="4496708"/>
            <a:ext cx="2826553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BD5DFA1-9E53-5554-E090-0859B2121CF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512772" y="4542803"/>
            <a:ext cx="2826553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E51DC6F-6433-C4FE-7DCE-269EB8A7771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615762" y="4559468"/>
            <a:ext cx="2826553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Placeholder 7">
            <a:extLst>
              <a:ext uri="{FF2B5EF4-FFF2-40B4-BE49-F238E27FC236}">
                <a16:creationId xmlns:a16="http://schemas.microsoft.com/office/drawing/2014/main" id="{9D545A33-4D0A-5723-DECA-5D51F722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3388D2A-5A48-6B2D-DCF3-1CCCB49E4C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94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37" y="2687685"/>
            <a:ext cx="2520000" cy="3568483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190984" y="2691897"/>
            <a:ext cx="2520000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938755" y="2691897"/>
            <a:ext cx="2520000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8686525" y="2687685"/>
            <a:ext cx="2520000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A0895-6202-0909-A4DF-7657B5FAB097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A47595F8-41EF-2C80-158C-6BDC864AE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954E3-7AF5-6DD0-1DAD-02BB87288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B1F0D9-A55A-78AF-A46B-8B0687D8225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0B181D-6899-ABD7-6995-B0559057605F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003341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003341"/>
                </a:solidFill>
                <a:latin typeface="Montserrat"/>
              </a:rPr>
              <a:t> I </a:t>
            </a:r>
            <a:endParaRPr lang="en-US" sz="933">
              <a:solidFill>
                <a:srgbClr val="003341"/>
              </a:solidFill>
              <a:latin typeface="Metropolis Medium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096B3E-51F7-76BD-CAA2-BEA93F93C72F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95B513-B70B-3675-6792-384B85DC0D69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9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239233A-0D7A-F0A6-B39D-7C38914A4321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F90F-80F6-3E2F-2C05-3AB8FD2305E9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A251AE-4712-AE64-B412-49EB3B6405BA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8" name="Title Placeholder 7">
            <a:extLst>
              <a:ext uri="{FF2B5EF4-FFF2-40B4-BE49-F238E27FC236}">
                <a16:creationId xmlns:a16="http://schemas.microsoft.com/office/drawing/2014/main" id="{7C5BD9D2-E333-9D33-E731-8EFAB9C6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F1915DB-3974-AA23-A1CD-E8BA7EA63E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95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212419" y="4576679"/>
            <a:ext cx="5308600" cy="1739091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46859" y="2677232"/>
            <a:ext cx="5308600" cy="1711411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446859" y="4549377"/>
            <a:ext cx="5308600" cy="1783491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80161-39BB-485C-AF06-218E73D59D7E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olorful lines and dots&#10;&#10;Description automatically generated">
            <a:extLst>
              <a:ext uri="{FF2B5EF4-FFF2-40B4-BE49-F238E27FC236}">
                <a16:creationId xmlns:a16="http://schemas.microsoft.com/office/drawing/2014/main" id="{4BC3531D-F287-D911-F143-F9EEBEFFE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6" y="0"/>
            <a:ext cx="2473245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BB92D1-A964-7038-DB97-7130FBC380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0E348C-4337-B52F-63E9-2BA61C207033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6B80D801-423D-754A-15A4-BD7F3BFE42DC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36538" y="783982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DB746E-4F0D-4B99-CE92-46194BC4AC31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11366451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7564A4-559E-B521-5CDE-4E638E59DE7E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B5591E-F4B5-70CA-9B17-E34DF0E67531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C2970A-B810-2020-165A-41C2C5642363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4A9A7D-5A71-5AC6-84D6-64080BF786DE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003341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003341"/>
                </a:solidFill>
                <a:latin typeface="Montserrat"/>
              </a:rPr>
              <a:t> I </a:t>
            </a:r>
            <a:endParaRPr lang="en-US" sz="933">
              <a:solidFill>
                <a:srgbClr val="003341"/>
              </a:solidFill>
              <a:latin typeface="Metropolis Medium"/>
            </a:endParaRP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CEFE85A8-0842-B1FE-73DA-C0C2E9CC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9" y="2713454"/>
            <a:ext cx="5308600" cy="1739091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58CF8C8-D7B3-4DAF-A6BA-C743D15516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6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50 / 50 split - text right">
    <p:bg>
      <p:bgPr>
        <a:solidFill>
          <a:srgbClr val="008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519C1A-C902-5E43-BCE7-DD9B7BFC38F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97AF5-DAFF-6D4A-8114-B29A2B0B3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0185" y="586155"/>
            <a:ext cx="5099051" cy="5749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1pPr>
            <a:lvl2pPr marL="342891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2pPr>
            <a:lvl3pPr marL="685783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3pPr>
            <a:lvl4pPr marL="1028674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4pPr>
            <a:lvl5pPr marL="1371566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70CB4D-FFB6-5846-A276-AB9F989661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939" y="750888"/>
            <a:ext cx="5053012" cy="5389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D6B4D-4842-4E01-1E07-BB916DCCE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41244083-9BA3-F9F6-324F-8A5FD5152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3524" t="2378" r="-206" b="715"/>
          <a:stretch/>
        </p:blipFill>
        <p:spPr>
          <a:xfrm>
            <a:off x="5963920" y="750888"/>
            <a:ext cx="6228081" cy="55901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37A9C6-A881-845D-B6A4-DB366F6DAC05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41CDF2-F92B-C930-E016-18919E84336C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514D25-2419-1EB9-269F-6334D15AA70D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F99ED9-11BB-2FF9-B5D0-3F43DC6342F1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5773681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DBF42F5-18D5-0E99-09E6-75A2393DC12B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003341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003341"/>
                </a:solidFill>
                <a:latin typeface="Montserrat"/>
              </a:rPr>
              <a:t> I </a:t>
            </a:r>
            <a:endParaRPr lang="en-US" sz="933">
              <a:solidFill>
                <a:srgbClr val="003341"/>
              </a:solidFill>
              <a:latin typeface="Metropoli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65692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5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21B79-AAA3-5946-BF8E-EEA2C98D6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859" y="2687069"/>
            <a:ext cx="8978139" cy="29096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3D49E-B21E-70EF-3184-22FE5202834E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54E2B-D6D8-C2D6-3AF4-1D808048C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4" y="6372475"/>
            <a:ext cx="1757916" cy="292247"/>
          </a:xfrm>
          <a:prstGeom prst="rect">
            <a:avLst/>
          </a:prstGeom>
        </p:spPr>
      </p:pic>
      <p:pic>
        <p:nvPicPr>
          <p:cNvPr id="9" name="Picture 8" descr="A colorful lines and dots&#10;&#10;Description automatically generated">
            <a:extLst>
              <a:ext uri="{FF2B5EF4-FFF2-40B4-BE49-F238E27FC236}">
                <a16:creationId xmlns:a16="http://schemas.microsoft.com/office/drawing/2014/main" id="{C3785B7B-F554-3244-FEAF-88AECD3947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11498" t="11057" r="53621" b="716"/>
          <a:stretch/>
        </p:blipFill>
        <p:spPr>
          <a:xfrm>
            <a:off x="9718755" y="0"/>
            <a:ext cx="2473246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7142F0-4CB5-61AC-0380-C3F27FF2D363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5BA7710-40A3-8731-4316-4506B788D931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D38FC3-6438-8A26-A1F8-75588B347121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8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90F36AB1-7AD2-500F-66FC-452778ED3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3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401010-C465-F6A4-6A10-B46FA09948D3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1092711-AB83-750D-4C37-86E5DC71D659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CE266A-1143-E4FF-2120-2462FF404F65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2" name="Title Placeholder 7">
            <a:extLst>
              <a:ext uri="{FF2B5EF4-FFF2-40B4-BE49-F238E27FC236}">
                <a16:creationId xmlns:a16="http://schemas.microsoft.com/office/drawing/2014/main" id="{99A1C939-7D6B-1739-4B80-AB787849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2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0DAA6DA-7FB9-E53D-FFA8-F77AFBFAF7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0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50 / 50 split - text right">
    <p:bg>
      <p:bgPr>
        <a:solidFill>
          <a:srgbClr val="8597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519C1A-C902-5E43-BCE7-DD9B7BFC38F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97AF5-DAFF-6D4A-8114-B29A2B0B3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0185" y="586155"/>
            <a:ext cx="5099051" cy="5749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1pPr>
            <a:lvl2pPr marL="342891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2pPr>
            <a:lvl3pPr marL="685783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3pPr>
            <a:lvl4pPr marL="1028674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4pPr>
            <a:lvl5pPr marL="1371566" indent="0">
              <a:buNone/>
              <a:defRPr sz="1867" b="0" i="0">
                <a:solidFill>
                  <a:schemeClr val="tx1"/>
                </a:solidFill>
                <a:latin typeface="Metropolis Light"/>
                <a:cs typeface="Poppins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70CB4D-FFB6-5846-A276-AB9F989661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939" y="750888"/>
            <a:ext cx="5053012" cy="5389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D6B4D-4842-4E01-1E07-BB916DCCE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41244083-9BA3-F9F6-324F-8A5FD5152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3524" t="2378" r="-206" b="715"/>
          <a:stretch/>
        </p:blipFill>
        <p:spPr>
          <a:xfrm>
            <a:off x="5963920" y="750888"/>
            <a:ext cx="6228081" cy="55901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37A9C6-A881-845D-B6A4-DB366F6DAC05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41CDF2-F92B-C930-E016-18919E84336C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514D25-2419-1EB9-269F-6334D15AA70D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3C146-B730-EB74-18A7-04C21AC4C117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5773681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85E775-BBB6-465A-B85D-59BA61C8FF26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003341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003341"/>
                </a:solidFill>
                <a:latin typeface="Montserrat"/>
              </a:rPr>
              <a:t> I </a:t>
            </a:r>
            <a:endParaRPr lang="en-US" sz="933">
              <a:solidFill>
                <a:srgbClr val="003341"/>
              </a:solidFill>
              <a:latin typeface="Metropoli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34937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11366451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7" y="783982"/>
            <a:ext cx="11376772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5B6E5-ECFA-C8DB-E329-178B97BB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1" y="219471"/>
            <a:ext cx="2522951" cy="4220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BE5381-9421-2B51-63A5-D16A8E50D6EC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40997A-22DF-6823-971F-8F96BEB71F7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8CEE7-E1A2-B2EF-47C0-29B5E91781A4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2" name="Title Placeholder 7">
            <a:extLst>
              <a:ext uri="{FF2B5EF4-FFF2-40B4-BE49-F238E27FC236}">
                <a16:creationId xmlns:a16="http://schemas.microsoft.com/office/drawing/2014/main" id="{4AB56145-701E-2B02-66AB-802F0EA5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3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2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11366451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7" y="783982"/>
            <a:ext cx="11376772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4A29E2D-268B-744A-BA9F-402B785E07D5}"/>
              </a:ext>
            </a:extLst>
          </p:cNvPr>
          <p:cNvSpPr txBox="1">
            <a:spLocks/>
          </p:cNvSpPr>
          <p:nvPr userDrawn="1"/>
        </p:nvSpPr>
        <p:spPr>
          <a:xfrm>
            <a:off x="446858" y="1681550"/>
            <a:ext cx="11366449" cy="74828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3200" b="1" i="0" kern="1200">
                <a:solidFill>
                  <a:srgbClr val="003341"/>
                </a:solidFill>
                <a:latin typeface="Montserrat" panose="00000500000000000000" pitchFamily="2" charset="0"/>
                <a:ea typeface="+mn-ea"/>
                <a:cs typeface="Poppins Light" pitchFamily="2" charset="77"/>
              </a:defRPr>
            </a:lvl1pPr>
            <a:lvl2pPr marL="3429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2pPr>
            <a:lvl3pPr marL="6858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3716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17145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 b="0">
              <a:solidFill>
                <a:srgbClr val="8597A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5B6E5-ECFA-C8DB-E329-178B97BB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1" y="219471"/>
            <a:ext cx="2522951" cy="4220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BE5381-9421-2B51-63A5-D16A8E50D6EC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40997A-22DF-6823-971F-8F96BEB71F7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8CEE7-E1A2-B2EF-47C0-29B5E91781A4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3489D-267E-A2D0-5904-A4F2638187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536" y="2679893"/>
            <a:ext cx="11388597" cy="3095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  <a:lvl2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2pPr>
            <a:lvl3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3pPr>
            <a:lvl4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4pPr>
            <a:lvl5pPr>
              <a:buClr>
                <a:schemeClr val="tx1"/>
              </a:buClr>
              <a:buSzPct val="70000"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Placeholder 7">
            <a:extLst>
              <a:ext uri="{FF2B5EF4-FFF2-40B4-BE49-F238E27FC236}">
                <a16:creationId xmlns:a16="http://schemas.microsoft.com/office/drawing/2014/main" id="{097E85F5-4420-92B1-78F0-92F8DEF9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6" y="1655001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11366451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7" y="783982"/>
            <a:ext cx="11376772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5B6E5-ECFA-C8DB-E329-178B97BB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1" y="219471"/>
            <a:ext cx="2522951" cy="4220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BE5381-9421-2B51-63A5-D16A8E50D6EC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40997A-22DF-6823-971F-8F96BEB71F7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8CEE7-E1A2-B2EF-47C0-29B5E91781A4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D86A5E3-77A3-B05C-0850-55FF3D4913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859" y="2639229"/>
            <a:ext cx="11366448" cy="35979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481CC665-BFE6-DE87-7CEA-4ADB4AFF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6" y="1655001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621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1 x Text 1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6EBAB-0DF5-264F-A4A3-274C3E3D8DB2}"/>
              </a:ext>
            </a:extLst>
          </p:cNvPr>
          <p:cNvSpPr txBox="1">
            <a:spLocks/>
          </p:cNvSpPr>
          <p:nvPr/>
        </p:nvSpPr>
        <p:spPr>
          <a:xfrm>
            <a:off x="1829903" y="8483404"/>
            <a:ext cx="9804400" cy="5336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927D"/>
              </a:buClr>
              <a:buSzPct val="60000"/>
            </a:pPr>
            <a:r>
              <a:rPr lang="en-GB" sz="2400">
                <a:solidFill>
                  <a:srgbClr val="00927D"/>
                </a:solidFill>
                <a:latin typeface="Poppins" pitchFamily="2" charset="77"/>
                <a:cs typeface="Poppins" pitchFamily="2" charset="77"/>
              </a:rPr>
              <a:t>What are the needs of the person?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1E1AB2-6DC9-E70F-C72F-CB8C05DF4A0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0693B-2770-4A3A-8B27-3F355F3CC6CC}"/>
              </a:ext>
            </a:extLst>
          </p:cNvPr>
          <p:cNvSpPr txBox="1"/>
          <p:nvPr userDrawn="1"/>
        </p:nvSpPr>
        <p:spPr>
          <a:xfrm>
            <a:off x="322321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7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77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941FAF-8621-7E6C-531D-6614EBEF222C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11366451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31B8D176-65AE-2092-C9AD-EF6715EF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7" y="783982"/>
            <a:ext cx="11376772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5B6E5-ECFA-C8DB-E329-178B97BB3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1" y="219471"/>
            <a:ext cx="2522951" cy="4220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BE5381-9421-2B51-63A5-D16A8E50D6EC}"/>
              </a:ext>
            </a:extLst>
          </p:cNvPr>
          <p:cNvGrpSpPr/>
          <p:nvPr userDrawn="1"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40997A-22DF-6823-971F-8F96BEB71F7E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8CEE7-E1A2-B2EF-47C0-29B5E91781A4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C62AB-3C78-72FF-89B7-D373D0464C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8437" y="2579115"/>
            <a:ext cx="5436705" cy="36580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133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F2368F-C0B0-6934-AEA0-6F8F9D7A3DF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6858" y="2590575"/>
            <a:ext cx="5436705" cy="3551264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7">
            <a:extLst>
              <a:ext uri="{FF2B5EF4-FFF2-40B4-BE49-F238E27FC236}">
                <a16:creationId xmlns:a16="http://schemas.microsoft.com/office/drawing/2014/main" id="{379969FE-61D8-C8B9-68BD-8ED322B8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6" y="1655001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0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vider Slide green">
    <p:bg>
      <p:bgPr>
        <a:gradFill>
          <a:gsLst>
            <a:gs pos="50000">
              <a:srgbClr val="00853E"/>
            </a:gs>
            <a:gs pos="0">
              <a:srgbClr val="00853E"/>
            </a:gs>
            <a:gs pos="100000">
              <a:srgbClr val="00334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nes and dots&#10;&#10;Description automatically generated">
            <a:extLst>
              <a:ext uri="{FF2B5EF4-FFF2-40B4-BE49-F238E27FC236}">
                <a16:creationId xmlns:a16="http://schemas.microsoft.com/office/drawing/2014/main" id="{473CA369-9814-AAAD-EFDF-5F7023538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3524" t="2378" r="-206" b="715"/>
          <a:stretch/>
        </p:blipFill>
        <p:spPr>
          <a:xfrm>
            <a:off x="360219" y="-1288950"/>
            <a:ext cx="11268363" cy="10527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D59C87-A577-9AE4-11F2-E568FC47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A73C1A18-CA2B-1592-5A5B-23E3D731A1F3}"/>
              </a:ext>
            </a:extLst>
          </p:cNvPr>
          <p:cNvSpPr txBox="1">
            <a:spLocks/>
          </p:cNvSpPr>
          <p:nvPr userDrawn="1"/>
        </p:nvSpPr>
        <p:spPr>
          <a:xfrm>
            <a:off x="1950219" y="3226669"/>
            <a:ext cx="9005781" cy="74828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3200" b="1" i="0" kern="1200">
                <a:solidFill>
                  <a:srgbClr val="003341"/>
                </a:solidFill>
                <a:latin typeface="Montserrat" panose="00000500000000000000" pitchFamily="2" charset="0"/>
                <a:ea typeface="+mn-ea"/>
                <a:cs typeface="Poppins Light" pitchFamily="2" charset="77"/>
              </a:defRPr>
            </a:lvl1pPr>
            <a:lvl2pPr marL="3429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2pPr>
            <a:lvl3pPr marL="6858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3716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17145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733" b="0">
              <a:solidFill>
                <a:schemeClr val="bg1"/>
              </a:solidFill>
            </a:endParaRP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9D5C2280-7F76-73F4-5497-8D245F25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19" y="2795920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3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 Grey">
    <p:bg>
      <p:bgPr>
        <a:gradFill>
          <a:gsLst>
            <a:gs pos="50000">
              <a:srgbClr val="8597A3"/>
            </a:gs>
            <a:gs pos="0">
              <a:srgbClr val="8597A3"/>
            </a:gs>
            <a:gs pos="100000">
              <a:srgbClr val="00334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ines and dots&#10;&#10;Description automatically generated">
            <a:extLst>
              <a:ext uri="{FF2B5EF4-FFF2-40B4-BE49-F238E27FC236}">
                <a16:creationId xmlns:a16="http://schemas.microsoft.com/office/drawing/2014/main" id="{473CA369-9814-AAAD-EFDF-5F7023538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3524" t="2378" r="-206" b="715"/>
          <a:stretch/>
        </p:blipFill>
        <p:spPr>
          <a:xfrm>
            <a:off x="461819" y="-1279714"/>
            <a:ext cx="11268363" cy="10527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7CDD59-D089-E858-4254-9F1167744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C227AB8B-DE4F-B559-1FD2-97BC7303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19" y="2795920"/>
            <a:ext cx="11359184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text box 1 x  Picture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E6FC6C-0C84-0A47-A712-A27CEC121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540" y="1724513"/>
            <a:ext cx="4227826" cy="72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33" b="0" i="0">
                <a:solidFill>
                  <a:srgbClr val="8597A3"/>
                </a:solidFill>
                <a:latin typeface="Metropolis Light"/>
                <a:cs typeface="Poppins Ligh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04F4091-E2EB-BE44-B4E7-E0DAE51497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08835" y="2668498"/>
            <a:ext cx="4217506" cy="34733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67" b="0" i="0">
                <a:solidFill>
                  <a:srgbClr val="003341"/>
                </a:solidFill>
                <a:latin typeface="Metropolis Light"/>
                <a:cs typeface="Poppins Light" pitchFamily="2" charset="77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EF30D5FD-65CD-AA45-875B-1761FA5866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14490" y="1736404"/>
            <a:ext cx="4227828" cy="727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33" b="0" i="0">
                <a:solidFill>
                  <a:srgbClr val="8597A3"/>
                </a:solidFill>
                <a:latin typeface="Metropolis Light"/>
                <a:cs typeface="Poppins Ligh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E3BF71-8B5C-2800-744D-415D0AAF20F3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8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6896D04-20F9-0607-7443-681C3A01E86B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olorful lines and dots&#10;&#10;Description automatically generated">
            <a:extLst>
              <a:ext uri="{FF2B5EF4-FFF2-40B4-BE49-F238E27FC236}">
                <a16:creationId xmlns:a16="http://schemas.microsoft.com/office/drawing/2014/main" id="{70A322D6-FCC9-A99C-0F8C-357E442C0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5" y="0"/>
            <a:ext cx="2473246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9BA506-1B85-47AB-5BF4-90DB635EBF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4" y="6372475"/>
            <a:ext cx="1757916" cy="2922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952FFE-144F-DEDA-0A69-D9640539B27C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E8E974-CFF8-4B85-138F-C980044354B4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0F53E4F-AF36-5918-99EE-ACF2BE611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8" y="783983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F2AFA7-B603-A812-9BA9-57D44C988514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F5274E-0C17-632B-6AF1-AE9A1262A658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05703A-AA84-A0DF-F29D-564189050DAA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1B6302-C0D5-0B2B-2E27-FBFEA8D97E5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6860" y="2708560"/>
            <a:ext cx="4227826" cy="3433279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E65A0C2-A08B-F191-7BD9-AD1E83525E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37" y="2687686"/>
            <a:ext cx="2826554" cy="3568483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12773" y="2687685"/>
            <a:ext cx="2826554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615763" y="2691897"/>
            <a:ext cx="2826555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A0895-6202-0909-A4DF-7657B5FAB097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A47595F8-41EF-2C80-158C-6BDC864AE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4" y="-297367"/>
            <a:ext cx="2473246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954E3-7AF5-6DD0-1DAD-02BB87288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4" y="6372475"/>
            <a:ext cx="1757916" cy="2922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B1F0D9-A55A-78AF-A46B-8B0687D8225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0B181D-6899-ABD7-6995-B0559057605F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096B3E-51F7-76BD-CAA2-BEA93F93C72F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36538" y="783983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95B513-B70B-3675-6792-384B85DC0D69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8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B889FCC-CC4A-4CF5-C8A5-8013CDDF9488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78AA77-2C8E-84FA-E4E5-50E3939CEBC1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CF7847-DED3-C1F3-36A7-7864FE0DA649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7" name="Title Placeholder 7">
            <a:extLst>
              <a:ext uri="{FF2B5EF4-FFF2-40B4-BE49-F238E27FC236}">
                <a16:creationId xmlns:a16="http://schemas.microsoft.com/office/drawing/2014/main" id="{E677980F-665A-8B47-F6A4-48587F33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2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597D373-881C-409A-407D-995EB1C2DA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0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 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37" y="2687687"/>
            <a:ext cx="2826554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12773" y="2687687"/>
            <a:ext cx="2826554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615763" y="2691899"/>
            <a:ext cx="2826555" cy="1736265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A0895-6202-0909-A4DF-7657B5FAB097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A47595F8-41EF-2C80-158C-6BDC864AE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5" y="0"/>
            <a:ext cx="2473246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954E3-7AF5-6DD0-1DAD-02BB87288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4" y="6372475"/>
            <a:ext cx="1757916" cy="2922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B1F0D9-A55A-78AF-A46B-8B0687D8225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0B181D-6899-ABD7-6995-B0559057605F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475C6D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475C6D"/>
                </a:solidFill>
                <a:latin typeface="Montserrat"/>
              </a:rPr>
              <a:t> I </a:t>
            </a:r>
            <a:endParaRPr lang="en-US" sz="933">
              <a:solidFill>
                <a:srgbClr val="8597A3"/>
              </a:solidFill>
              <a:latin typeface="Metropolis Medium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096B3E-51F7-76BD-CAA2-BEA93F93C72F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36538" y="783983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95B513-B70B-3675-6792-384B85DC0D69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8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B889FCC-CC4A-4CF5-C8A5-8013CDDF9488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78AA77-2C8E-84FA-E4E5-50E3939CEBC1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CF7847-DED3-C1F3-36A7-7864FE0DA649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01DD9C-7C13-9B31-5A2F-A6479E3CD32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6860" y="4496709"/>
            <a:ext cx="2826554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BD5DFA1-9E53-5554-E090-0859B2121CF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512772" y="4542804"/>
            <a:ext cx="2826554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E51DC6F-6433-C4FE-7DCE-269EB8A7771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615762" y="4559469"/>
            <a:ext cx="2826554" cy="174047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Placeholder 7">
            <a:extLst>
              <a:ext uri="{FF2B5EF4-FFF2-40B4-BE49-F238E27FC236}">
                <a16:creationId xmlns:a16="http://schemas.microsoft.com/office/drawing/2014/main" id="{9D545A33-4D0A-5723-DECA-5D51F722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2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A1D57DB-6BA2-724F-34E3-DAE0313A30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38" y="2687686"/>
            <a:ext cx="2520000" cy="3568483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190985" y="2691897"/>
            <a:ext cx="2520000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938754" y="2691897"/>
            <a:ext cx="2520000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8686526" y="2687685"/>
            <a:ext cx="2520000" cy="3608048"/>
          </a:xfrm>
        </p:spPr>
        <p:txBody>
          <a:bodyPr>
            <a:normAutofit/>
          </a:bodyPr>
          <a:lstStyle>
            <a:lvl1pPr>
              <a:defRPr sz="1867">
                <a:solidFill>
                  <a:srgbClr val="003341"/>
                </a:solidFill>
                <a:latin typeface="Metropolis Light"/>
              </a:defRPr>
            </a:lvl1pPr>
            <a:lvl2pPr>
              <a:defRPr sz="1867">
                <a:solidFill>
                  <a:srgbClr val="003341"/>
                </a:solidFill>
                <a:latin typeface="Metropolis Light"/>
              </a:defRPr>
            </a:lvl2pPr>
            <a:lvl3pPr>
              <a:defRPr sz="1867">
                <a:solidFill>
                  <a:srgbClr val="003341"/>
                </a:solidFill>
                <a:latin typeface="Metropolis Light"/>
              </a:defRPr>
            </a:lvl3pPr>
            <a:lvl4pPr>
              <a:defRPr sz="1867">
                <a:solidFill>
                  <a:srgbClr val="003341"/>
                </a:solidFill>
                <a:latin typeface="Metropolis Light"/>
              </a:defRPr>
            </a:lvl4pPr>
            <a:lvl5pPr>
              <a:defRPr sz="1867">
                <a:solidFill>
                  <a:srgbClr val="003341"/>
                </a:solidFill>
                <a:latin typeface="Metropolis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A0895-6202-0909-A4DF-7657B5FAB097}"/>
              </a:ext>
            </a:extLst>
          </p:cNvPr>
          <p:cNvSpPr/>
          <p:nvPr userDrawn="1"/>
        </p:nvSpPr>
        <p:spPr>
          <a:xfrm>
            <a:off x="9718755" y="0"/>
            <a:ext cx="2474491" cy="6858000"/>
          </a:xfrm>
          <a:prstGeom prst="rect">
            <a:avLst/>
          </a:prstGeom>
          <a:gradFill flip="none" rotWithShape="1">
            <a:gsLst>
              <a:gs pos="50000">
                <a:srgbClr val="00853E"/>
              </a:gs>
              <a:gs pos="0">
                <a:srgbClr val="00853E"/>
              </a:gs>
              <a:gs pos="100000">
                <a:srgbClr val="00334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A47595F8-41EF-2C80-158C-6BDC864AE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1498" t="11057" r="53621" b="716"/>
          <a:stretch/>
        </p:blipFill>
        <p:spPr>
          <a:xfrm>
            <a:off x="9718755" y="0"/>
            <a:ext cx="2473246" cy="625616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954E3-7AF5-6DD0-1DAD-02BB87288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77044" y="6372475"/>
            <a:ext cx="1757916" cy="2922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B1F0D9-A55A-78AF-A46B-8B0687D82258}"/>
              </a:ext>
            </a:extLst>
          </p:cNvPr>
          <p:cNvCxnSpPr>
            <a:cxnSpLocks/>
          </p:cNvCxnSpPr>
          <p:nvPr userDrawn="1"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8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0B181D-6899-ABD7-6995-B0559057605F}"/>
              </a:ext>
            </a:extLst>
          </p:cNvPr>
          <p:cNvSpPr txBox="1"/>
          <p:nvPr userDrawn="1"/>
        </p:nvSpPr>
        <p:spPr>
          <a:xfrm>
            <a:off x="322321" y="227531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95"/>
            <a:fld id="{7F0AF45A-9955-4C3B-849A-EC7833B76D7D}" type="slidenum">
              <a:rPr lang="en-US" sz="933" b="1" smtClean="0">
                <a:solidFill>
                  <a:srgbClr val="003341"/>
                </a:solidFill>
                <a:latin typeface="Montserrat"/>
              </a:rPr>
              <a:pPr defTabSz="914395"/>
              <a:t>‹#›</a:t>
            </a:fld>
            <a:r>
              <a:rPr lang="en-US" sz="933" b="1">
                <a:solidFill>
                  <a:srgbClr val="003341"/>
                </a:solidFill>
                <a:latin typeface="Montserrat"/>
              </a:rPr>
              <a:t> I </a:t>
            </a:r>
            <a:endParaRPr lang="en-US" sz="933">
              <a:solidFill>
                <a:srgbClr val="003341"/>
              </a:solidFill>
              <a:latin typeface="Metropolis Medium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096B3E-51F7-76BD-CAA2-BEA93F93C72F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436538" y="783983"/>
            <a:ext cx="9005781" cy="748289"/>
          </a:xfrm>
        </p:spPr>
        <p:txBody>
          <a:bodyPr>
            <a:noAutofit/>
          </a:bodyPr>
          <a:lstStyle>
            <a:lvl1pPr marL="0" indent="0" algn="l">
              <a:buNone/>
              <a:defRPr sz="4267" b="1">
                <a:solidFill>
                  <a:srgbClr val="003341"/>
                </a:solidFill>
                <a:latin typeface="Montserrat" panose="00000500000000000000" pitchFamily="2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95B513-B70B-3675-6792-384B85DC0D69}"/>
              </a:ext>
            </a:extLst>
          </p:cNvPr>
          <p:cNvCxnSpPr>
            <a:cxnSpLocks/>
          </p:cNvCxnSpPr>
          <p:nvPr userDrawn="1"/>
        </p:nvCxnSpPr>
        <p:spPr>
          <a:xfrm>
            <a:off x="446859" y="6397920"/>
            <a:ext cx="8995458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239233A-0D7A-F0A6-B39D-7C38914A4321}"/>
              </a:ext>
            </a:extLst>
          </p:cNvPr>
          <p:cNvGrpSpPr/>
          <p:nvPr userDrawn="1"/>
        </p:nvGrpSpPr>
        <p:grpSpPr>
          <a:xfrm>
            <a:off x="322321" y="6558649"/>
            <a:ext cx="3003578" cy="143629"/>
            <a:chOff x="275810" y="4839844"/>
            <a:chExt cx="2252683" cy="10772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F90F-80F6-3E2F-2C05-3AB8FD2305E9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85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B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A251AE-4712-AE64-B412-49EB3B6405BA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18" name="Title Placeholder 7">
            <a:extLst>
              <a:ext uri="{FF2B5EF4-FFF2-40B4-BE49-F238E27FC236}">
                <a16:creationId xmlns:a16="http://schemas.microsoft.com/office/drawing/2014/main" id="{7C5BD9D2-E333-9D33-E731-8EFAB9C6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7" y="1655001"/>
            <a:ext cx="9005782" cy="86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67">
                <a:solidFill>
                  <a:srgbClr val="8597A3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0B68C42-8338-05BB-8A65-53E01B3F9E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0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2AAEDB3-A485-1741-A3EA-242E68BE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964A42-6CBA-DE4E-8D18-C441E3668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66" r:id="rId19"/>
  </p:sldLayoutIdLst>
  <p:txStyles>
    <p:titleStyle>
      <a:lvl1pPr algn="l" defTabSz="685796" rtl="0" eaLnBrk="1" latinLnBrk="0" hangingPunct="1">
        <a:lnSpc>
          <a:spcPct val="90000"/>
        </a:lnSpc>
        <a:spcBef>
          <a:spcPct val="0"/>
        </a:spcBef>
        <a:buNone/>
        <a:defRPr sz="4267" kern="1200">
          <a:solidFill>
            <a:srgbClr val="003341"/>
          </a:solidFill>
          <a:latin typeface="Montserrat" panose="00000500000000000000" pitchFamily="2" charset="0"/>
          <a:ea typeface="+mj-ea"/>
          <a:cs typeface="Poppins" pitchFamily="2" charset="77"/>
        </a:defRPr>
      </a:lvl1pPr>
    </p:titleStyle>
    <p:bodyStyle>
      <a:lvl1pPr marL="171449" indent="-171449" algn="l" defTabSz="68579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1pPr>
      <a:lvl2pPr marL="514348" indent="-171449" algn="l" defTabSz="68579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2pPr>
      <a:lvl3pPr marL="857246" indent="-171449" algn="l" defTabSz="68579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3pPr>
      <a:lvl4pPr marL="1200143" indent="-171449" algn="l" defTabSz="68579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4pPr>
      <a:lvl5pPr marL="1543042" indent="-171449" algn="l" defTabSz="68579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5pPr>
      <a:lvl6pPr marL="1885940" indent="-171449" algn="l" defTabSz="68579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7" indent="-171449" algn="l" defTabSz="68579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6" indent="-171449" algn="l" defTabSz="68579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4" indent="-171449" algn="l" defTabSz="68579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6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4" algn="l" defTabSz="6857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2AAEDB3-A485-1741-A3EA-242E68BE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964A42-6CBA-DE4E-8D18-C441E3668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8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86" r:id="rId1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267" kern="1200">
          <a:solidFill>
            <a:srgbClr val="003341"/>
          </a:solidFill>
          <a:latin typeface="Montserrat" panose="00000500000000000000" pitchFamily="2" charset="0"/>
          <a:ea typeface="+mj-ea"/>
          <a:cs typeface="Poppins" pitchFamily="2" charset="77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2AAEDB3-A485-1741-A3EA-242E68BE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964A42-6CBA-DE4E-8D18-C441E3668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267" kern="1200">
          <a:solidFill>
            <a:srgbClr val="003341"/>
          </a:solidFill>
          <a:latin typeface="Montserrat" panose="00000500000000000000" pitchFamily="2" charset="0"/>
          <a:ea typeface="+mj-ea"/>
          <a:cs typeface="Poppins" pitchFamily="2" charset="77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67" b="0" i="0" kern="1200">
          <a:solidFill>
            <a:srgbClr val="003341"/>
          </a:solidFill>
          <a:latin typeface="Metropolis Light"/>
          <a:ea typeface="+mn-ea"/>
          <a:cs typeface="Poppins Light" pitchFamily="2" charset="77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1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cpicpgx.org/data/guideline/publication/clopidogrel/2022/35034351.pdf" TargetMode="External"/><Relationship Id="rId2" Type="http://schemas.openxmlformats.org/officeDocument/2006/relationships/hyperlink" Target="https://medregs.blog.gov.uk/2023/10/02/the-role-of-genetics-in-medicine-safety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troke.org.uk/stroke/statistics" TargetMode="External"/><Relationship Id="rId4" Type="http://schemas.openxmlformats.org/officeDocument/2006/relationships/hyperlink" Target="https://cks.nice.org.uk/topics/antiplatelet-treatment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02C07-65D1-F2AF-90B4-BF8D0A5880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2388630"/>
            <a:ext cx="5700606" cy="1040369"/>
          </a:xfrm>
        </p:spPr>
        <p:txBody>
          <a:bodyPr>
            <a:normAutofit/>
          </a:bodyPr>
          <a:lstStyle/>
          <a:p>
            <a:pPr algn="r"/>
            <a:r>
              <a:rPr lang="en-GB" sz="3000" err="1"/>
              <a:t>Genedrive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sz="3000"/>
              <a:t> CYP2C19 ID Kit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A8246A7-AC07-AEE4-CEC3-382724D863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79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2667" b="0" i="0" kern="1200">
                <a:solidFill>
                  <a:srgbClr val="8597A3"/>
                </a:solidFill>
                <a:latin typeface="Montserrat" panose="00000500000000000000" pitchFamily="2" charset="0"/>
                <a:ea typeface="+mn-ea"/>
                <a:cs typeface="Poppins Light" pitchFamily="2" charset="77"/>
              </a:defRPr>
            </a:lvl1pPr>
            <a:lvl2pPr marL="514348" indent="-171449" algn="l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2pPr>
            <a:lvl3pPr marL="857246" indent="-171449" algn="l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3pPr>
            <a:lvl4pPr marL="1200143" indent="-171449" algn="l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4pPr>
            <a:lvl5pPr marL="1543042" indent="-171449" algn="l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5pPr>
            <a:lvl6pPr marL="1885940" indent="-171449" algn="l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37" indent="-171449" algn="l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36" indent="-171449" algn="l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34" indent="-171449" algn="l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Product Introduction</a:t>
            </a:r>
          </a:p>
        </p:txBody>
      </p:sp>
    </p:spTree>
    <p:extLst>
      <p:ext uri="{BB962C8B-B14F-4D97-AF65-F5344CB8AC3E}">
        <p14:creationId xmlns:p14="http://schemas.microsoft.com/office/powerpoint/2010/main" val="15156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B20691-2188-3DC3-A0D9-2DC097C1A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Clinical Need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2A82D-DA3F-DC8F-6A8D-C46C6059E7D3}"/>
              </a:ext>
            </a:extLst>
          </p:cNvPr>
          <p:cNvSpPr txBox="1"/>
          <p:nvPr/>
        </p:nvSpPr>
        <p:spPr>
          <a:xfrm>
            <a:off x="436538" y="1660644"/>
            <a:ext cx="9005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3341"/>
                </a:solidFill>
                <a:latin typeface="Montserrat" panose="00000500000000000000" pitchFamily="2" charset="0"/>
              </a:rPr>
              <a:t>Clopidogrel is an antiplatelet prescribed to manage transient ischemic attacks (TIA) and ischemic strokes</a:t>
            </a:r>
          </a:p>
          <a:p>
            <a:endParaRPr lang="en-US">
              <a:solidFill>
                <a:srgbClr val="003341"/>
              </a:solidFill>
              <a:latin typeface="Montserrat" panose="00000500000000000000" pitchFamily="2" charset="0"/>
            </a:endParaRPr>
          </a:p>
          <a:p>
            <a:r>
              <a:rPr lang="en-US">
                <a:solidFill>
                  <a:srgbClr val="003341"/>
                </a:solidFill>
                <a:latin typeface="Montserrat" panose="00000500000000000000" pitchFamily="2" charset="0"/>
              </a:rPr>
              <a:t>It helps prevent blood clots, reducing the risk of subsequent strokes and other cardiovascular events</a:t>
            </a:r>
            <a:endParaRPr lang="en-GB">
              <a:solidFill>
                <a:srgbClr val="00334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5C3A4-1716-9A1B-7910-1214A0BFADB9}"/>
              </a:ext>
            </a:extLst>
          </p:cNvPr>
          <p:cNvSpPr txBox="1"/>
          <p:nvPr/>
        </p:nvSpPr>
        <p:spPr>
          <a:xfrm>
            <a:off x="436537" y="3404856"/>
            <a:ext cx="7240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etropolis"/>
              </a:rPr>
              <a:t>There are over </a:t>
            </a:r>
            <a:r>
              <a:rPr lang="en-US" b="1" dirty="0">
                <a:solidFill>
                  <a:srgbClr val="00853E"/>
                </a:solidFill>
                <a:latin typeface="Metropolis"/>
              </a:rPr>
              <a:t>100,000 strokes a year</a:t>
            </a:r>
            <a:r>
              <a:rPr lang="en-US" dirty="0">
                <a:latin typeface="Metropolis"/>
              </a:rPr>
              <a:t> in the UK </a:t>
            </a:r>
            <a:r>
              <a:rPr lang="en-US" b="1" dirty="0">
                <a:solidFill>
                  <a:srgbClr val="00853E"/>
                </a:solidFill>
                <a:latin typeface="Metropolis"/>
              </a:rPr>
              <a:t>(one every 5 mins) </a:t>
            </a:r>
            <a:r>
              <a:rPr lang="en-US" sz="1200" b="1" dirty="0">
                <a:solidFill>
                  <a:srgbClr val="0085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1200" b="1" dirty="0">
              <a:solidFill>
                <a:srgbClr val="00853E"/>
              </a:solidFill>
              <a:latin typeface="Metropoli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Metropoli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etropolis"/>
              </a:rPr>
              <a:t>Strokes cause around </a:t>
            </a:r>
            <a:r>
              <a:rPr lang="en-US" b="1" dirty="0">
                <a:solidFill>
                  <a:srgbClr val="00853E"/>
                </a:solidFill>
                <a:latin typeface="Metropolis"/>
              </a:rPr>
              <a:t>38,000 deaths a year </a:t>
            </a:r>
            <a:r>
              <a:rPr lang="en-US" dirty="0">
                <a:latin typeface="Metropolis"/>
              </a:rPr>
              <a:t>with </a:t>
            </a:r>
            <a:r>
              <a:rPr lang="en-US" b="1" dirty="0">
                <a:solidFill>
                  <a:srgbClr val="00853E"/>
                </a:solidFill>
                <a:latin typeface="Metropolis"/>
              </a:rPr>
              <a:t>2/3 survivors living with a disability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Metropoli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etropolis"/>
              </a:rPr>
              <a:t>The UK Stroke Association estimated that annual NHS </a:t>
            </a:r>
            <a:r>
              <a:rPr lang="en-US" b="1" dirty="0">
                <a:solidFill>
                  <a:srgbClr val="00853E"/>
                </a:solidFill>
                <a:latin typeface="Metropolis"/>
              </a:rPr>
              <a:t>costs of stroke are set to treble from £3.4 billion </a:t>
            </a:r>
            <a:r>
              <a:rPr lang="en-US" dirty="0">
                <a:latin typeface="Metropolis"/>
              </a:rPr>
              <a:t>in 2015 to </a:t>
            </a:r>
            <a:r>
              <a:rPr lang="en-US" b="1" dirty="0">
                <a:solidFill>
                  <a:srgbClr val="00853E"/>
                </a:solidFill>
                <a:latin typeface="Metropolis"/>
              </a:rPr>
              <a:t>£10.2 billion </a:t>
            </a:r>
            <a:r>
              <a:rPr lang="en-US" dirty="0">
                <a:latin typeface="Metropolis"/>
              </a:rPr>
              <a:t>in 2035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18D5E6-13D4-32C7-F634-3E3C93C4F730}"/>
              </a:ext>
            </a:extLst>
          </p:cNvPr>
          <p:cNvGrpSpPr/>
          <p:nvPr/>
        </p:nvGrpSpPr>
        <p:grpSpPr>
          <a:xfrm>
            <a:off x="8561196" y="2984084"/>
            <a:ext cx="2361362" cy="2213272"/>
            <a:chOff x="8124795" y="2984083"/>
            <a:chExt cx="3203514" cy="291065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5E64FC-BBC1-0FFB-FF9E-4A7312B66A7B}"/>
                </a:ext>
              </a:extLst>
            </p:cNvPr>
            <p:cNvSpPr/>
            <p:nvPr/>
          </p:nvSpPr>
          <p:spPr>
            <a:xfrm>
              <a:off x="8124796" y="2984083"/>
              <a:ext cx="3203513" cy="2910659"/>
            </a:xfrm>
            <a:prstGeom prst="ellipse">
              <a:avLst/>
            </a:prstGeom>
            <a:solidFill>
              <a:srgbClr val="F1B100"/>
            </a:solidFill>
            <a:ln>
              <a:solidFill>
                <a:srgbClr val="F1B1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764D6-CEEE-BA6A-8A72-372B4652152A}"/>
                </a:ext>
              </a:extLst>
            </p:cNvPr>
            <p:cNvSpPr txBox="1"/>
            <p:nvPr/>
          </p:nvSpPr>
          <p:spPr>
            <a:xfrm>
              <a:off x="8124795" y="3569189"/>
              <a:ext cx="3203513" cy="157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Montserrat" panose="00000500000000000000" pitchFamily="2" charset="0"/>
                </a:rPr>
                <a:t>Around 30% 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Montserrat" panose="00000500000000000000" pitchFamily="2" charset="0"/>
                </a:rPr>
                <a:t>of people are intermediate or 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Montserrat" panose="00000500000000000000" pitchFamily="2" charset="0"/>
                </a:rPr>
                <a:t>poor </a:t>
              </a:r>
              <a:r>
                <a:rPr lang="en-US" err="1">
                  <a:solidFill>
                    <a:schemeClr val="bg1"/>
                  </a:solidFill>
                  <a:latin typeface="Montserrat" panose="00000500000000000000" pitchFamily="2" charset="0"/>
                </a:rPr>
                <a:t>metabolisers</a:t>
              </a:r>
              <a:r>
                <a:rPr lang="en-US">
                  <a:solidFill>
                    <a:schemeClr val="bg1"/>
                  </a:solidFill>
                  <a:latin typeface="Montserrat" panose="00000500000000000000" pitchFamily="2" charset="0"/>
                </a:rPr>
                <a:t> </a:t>
              </a:r>
              <a:endParaRPr lang="en-GB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7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5E9A2-DBD6-F92F-E8DB-3AB5D0370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dna&#10;&#10;Description automatically generated">
            <a:extLst>
              <a:ext uri="{FF2B5EF4-FFF2-40B4-BE49-F238E27FC236}">
                <a16:creationId xmlns:a16="http://schemas.microsoft.com/office/drawing/2014/main" id="{C07D3536-9E72-22F8-0AAA-62BD53F92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31" y="1284894"/>
            <a:ext cx="769344" cy="772122"/>
          </a:xfrm>
          <a:prstGeom prst="rect">
            <a:avLst/>
          </a:prstGeom>
        </p:spPr>
      </p:pic>
      <p:pic>
        <p:nvPicPr>
          <p:cNvPr id="6" name="Picture 5" descr="A red circle with a dna strand in it&#10;&#10;Description automatically generated">
            <a:extLst>
              <a:ext uri="{FF2B5EF4-FFF2-40B4-BE49-F238E27FC236}">
                <a16:creationId xmlns:a16="http://schemas.microsoft.com/office/drawing/2014/main" id="{9BD8C985-1E83-62B4-8450-1CB6E112C4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10" y="4943597"/>
            <a:ext cx="769344" cy="772122"/>
          </a:xfrm>
          <a:prstGeom prst="rect">
            <a:avLst/>
          </a:prstGeom>
        </p:spPr>
      </p:pic>
      <p:pic>
        <p:nvPicPr>
          <p:cNvPr id="8" name="Picture 7" descr="A dna logo in a circle&#10;&#10;Description automatically generated">
            <a:extLst>
              <a:ext uri="{FF2B5EF4-FFF2-40B4-BE49-F238E27FC236}">
                <a16:creationId xmlns:a16="http://schemas.microsoft.com/office/drawing/2014/main" id="{B2563955-89DB-5B78-618A-3B37263EF7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23" y="3350532"/>
            <a:ext cx="769344" cy="772122"/>
          </a:xfrm>
          <a:prstGeom prst="rect">
            <a:avLst/>
          </a:prstGeom>
        </p:spPr>
      </p:pic>
      <p:pic>
        <p:nvPicPr>
          <p:cNvPr id="18" name="Picture 17" descr="A white machine with a screen&#10;&#10;Description automatically generated">
            <a:extLst>
              <a:ext uri="{FF2B5EF4-FFF2-40B4-BE49-F238E27FC236}">
                <a16:creationId xmlns:a16="http://schemas.microsoft.com/office/drawing/2014/main" id="{896D41FD-5A83-1BC2-142D-1DB70D73B4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85" y="4242049"/>
            <a:ext cx="2257961" cy="2086356"/>
          </a:xfrm>
          <a:prstGeom prst="rect">
            <a:avLst/>
          </a:prstGeom>
        </p:spPr>
      </p:pic>
      <p:pic>
        <p:nvPicPr>
          <p:cNvPr id="20" name="Picture 19" descr="A person with a mustache&#10;&#10;Description automatically generated with medium confidence">
            <a:extLst>
              <a:ext uri="{FF2B5EF4-FFF2-40B4-BE49-F238E27FC236}">
                <a16:creationId xmlns:a16="http://schemas.microsoft.com/office/drawing/2014/main" id="{65DC8769-40FE-724F-9EBF-1ABCE2A520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24" y="3304942"/>
            <a:ext cx="789429" cy="789429"/>
          </a:xfrm>
          <a:prstGeom prst="rect">
            <a:avLst/>
          </a:prstGeom>
        </p:spPr>
      </p:pic>
      <p:pic>
        <p:nvPicPr>
          <p:cNvPr id="24" name="Picture 23" descr="A green container with a white label and two pills&#10;&#10;Description automatically generated">
            <a:extLst>
              <a:ext uri="{FF2B5EF4-FFF2-40B4-BE49-F238E27FC236}">
                <a16:creationId xmlns:a16="http://schemas.microsoft.com/office/drawing/2014/main" id="{2CF1D40B-8D9C-E7F9-EE64-24637EF57B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33" y="3380658"/>
            <a:ext cx="789429" cy="789429"/>
          </a:xfrm>
          <a:prstGeom prst="rect">
            <a:avLst/>
          </a:prstGeom>
        </p:spPr>
      </p:pic>
      <p:pic>
        <p:nvPicPr>
          <p:cNvPr id="26" name="Picture 25" descr="A cartoon of a person&#10;&#10;Description automatically generated">
            <a:extLst>
              <a:ext uri="{FF2B5EF4-FFF2-40B4-BE49-F238E27FC236}">
                <a16:creationId xmlns:a16="http://schemas.microsoft.com/office/drawing/2014/main" id="{9068E4A4-CB51-5AC7-1FA3-B16A23545A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72" y="1226983"/>
            <a:ext cx="792131" cy="792131"/>
          </a:xfrm>
          <a:prstGeom prst="rect">
            <a:avLst/>
          </a:prstGeom>
        </p:spPr>
      </p:pic>
      <p:pic>
        <p:nvPicPr>
          <p:cNvPr id="30" name="Picture 29" descr="A round orange and white container with pills&#10;&#10;Description automatically generated">
            <a:extLst>
              <a:ext uri="{FF2B5EF4-FFF2-40B4-BE49-F238E27FC236}">
                <a16:creationId xmlns:a16="http://schemas.microsoft.com/office/drawing/2014/main" id="{4CF5C8CF-C289-5F3F-C9A2-F9E88AD2F2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732" y="1256578"/>
            <a:ext cx="792131" cy="792131"/>
          </a:xfrm>
          <a:prstGeom prst="rect">
            <a:avLst/>
          </a:prstGeom>
        </p:spPr>
      </p:pic>
      <p:pic>
        <p:nvPicPr>
          <p:cNvPr id="32" name="Picture 31" descr="A cartoon of a person&#10;&#10;Description automatically generated">
            <a:extLst>
              <a:ext uri="{FF2B5EF4-FFF2-40B4-BE49-F238E27FC236}">
                <a16:creationId xmlns:a16="http://schemas.microsoft.com/office/drawing/2014/main" id="{D4F6C1A9-CFA8-25F2-AD39-A9B9D00817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78" y="4909750"/>
            <a:ext cx="792131" cy="792131"/>
          </a:xfrm>
          <a:prstGeom prst="rect">
            <a:avLst/>
          </a:prstGeom>
        </p:spPr>
      </p:pic>
      <p:pic>
        <p:nvPicPr>
          <p:cNvPr id="36" name="Picture 35" descr="A red and white circle with a container and pills&#10;&#10;Description automatically generated">
            <a:extLst>
              <a:ext uri="{FF2B5EF4-FFF2-40B4-BE49-F238E27FC236}">
                <a16:creationId xmlns:a16="http://schemas.microsoft.com/office/drawing/2014/main" id="{49B5441B-35B4-2674-A0DC-2B27318BBD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33" y="4890513"/>
            <a:ext cx="789429" cy="789429"/>
          </a:xfrm>
          <a:prstGeom prst="rect">
            <a:avLst/>
          </a:prstGeom>
        </p:spPr>
      </p:pic>
      <p:pic>
        <p:nvPicPr>
          <p:cNvPr id="38" name="Picture 37" descr="A green and blue pill&#10;&#10;Description automatically generated with medium confidence">
            <a:extLst>
              <a:ext uri="{FF2B5EF4-FFF2-40B4-BE49-F238E27FC236}">
                <a16:creationId xmlns:a16="http://schemas.microsoft.com/office/drawing/2014/main" id="{696E10AC-BF70-F5B2-F7B1-FA89E175BD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78" y="4444472"/>
            <a:ext cx="1176009" cy="1024998"/>
          </a:xfrm>
          <a:prstGeom prst="rect">
            <a:avLst/>
          </a:prstGeom>
        </p:spPr>
      </p:pic>
      <p:pic>
        <p:nvPicPr>
          <p:cNvPr id="40" name="Picture 39" descr="A nurse standing next to a person in a hospital bed&#10;&#10;Description automatically generated">
            <a:extLst>
              <a:ext uri="{FF2B5EF4-FFF2-40B4-BE49-F238E27FC236}">
                <a16:creationId xmlns:a16="http://schemas.microsoft.com/office/drawing/2014/main" id="{2C3637DC-1CA3-C42C-F63F-8290B4C82CB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3" y="1091382"/>
            <a:ext cx="3239574" cy="2219176"/>
          </a:xfrm>
          <a:prstGeom prst="rect">
            <a:avLst/>
          </a:prstGeom>
        </p:spPr>
      </p:pic>
      <p:pic>
        <p:nvPicPr>
          <p:cNvPr id="45" name="Picture 44" descr="A green and blue pill&#10;&#10;Description automatically generated with medium confidence">
            <a:extLst>
              <a:ext uri="{FF2B5EF4-FFF2-40B4-BE49-F238E27FC236}">
                <a16:creationId xmlns:a16="http://schemas.microsoft.com/office/drawing/2014/main" id="{285DEE69-886C-BB0C-F44A-E79D4D6BB8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09" y="1265353"/>
            <a:ext cx="1011156" cy="88131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FB2A9A8-C081-5CBE-A7CF-C969AC3C3BC1}"/>
              </a:ext>
            </a:extLst>
          </p:cNvPr>
          <p:cNvSpPr txBox="1"/>
          <p:nvPr/>
        </p:nvSpPr>
        <p:spPr>
          <a:xfrm>
            <a:off x="1023775" y="3027877"/>
            <a:ext cx="2336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53E"/>
                </a:solidFill>
                <a:latin typeface="Metropolis Light"/>
              </a:rPr>
              <a:t>Stroke Patient Admitted</a:t>
            </a:r>
            <a:endParaRPr lang="en-GB" sz="1600" dirty="0">
              <a:solidFill>
                <a:srgbClr val="00853E"/>
              </a:solidFill>
              <a:latin typeface="Metropolis Ligh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51D8F6-6A60-372E-3EF7-44A6515496B0}"/>
              </a:ext>
            </a:extLst>
          </p:cNvPr>
          <p:cNvSpPr txBox="1"/>
          <p:nvPr/>
        </p:nvSpPr>
        <p:spPr>
          <a:xfrm>
            <a:off x="3341731" y="3516956"/>
            <a:ext cx="233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53E"/>
                </a:solidFill>
                <a:latin typeface="Metropolis Light"/>
              </a:rPr>
              <a:t>With </a:t>
            </a:r>
            <a:r>
              <a:rPr lang="en-US" b="1" dirty="0" err="1">
                <a:solidFill>
                  <a:srgbClr val="00853E"/>
                </a:solidFill>
                <a:latin typeface="Metropolis Light"/>
              </a:rPr>
              <a:t>Genedrive</a:t>
            </a:r>
            <a:r>
              <a:rPr lang="en-US" b="1" dirty="0">
                <a:solidFill>
                  <a:srgbClr val="008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b="1" dirty="0">
                <a:solidFill>
                  <a:srgbClr val="00853E"/>
                </a:solidFill>
                <a:latin typeface="Metropolis Light"/>
              </a:rPr>
              <a:t> System Implemented </a:t>
            </a:r>
            <a:endParaRPr lang="en-GB" dirty="0">
              <a:solidFill>
                <a:srgbClr val="00853E"/>
              </a:solidFill>
              <a:latin typeface="Metropolis Ligh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05CB5D-2F56-C23F-BDF7-E624243BB191}"/>
              </a:ext>
            </a:extLst>
          </p:cNvPr>
          <p:cNvSpPr txBox="1"/>
          <p:nvPr/>
        </p:nvSpPr>
        <p:spPr>
          <a:xfrm>
            <a:off x="981538" y="5654296"/>
            <a:ext cx="233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53E"/>
                </a:solidFill>
                <a:latin typeface="Metropolis Light"/>
              </a:rPr>
              <a:t>Clinician to administer treatment within 24hrs</a:t>
            </a:r>
            <a:endParaRPr lang="en-GB" sz="1400" dirty="0">
              <a:solidFill>
                <a:srgbClr val="00853E"/>
              </a:solidFill>
              <a:latin typeface="Metropolis Ligh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71596A-83B5-30FB-731B-D23779BD2A6B}"/>
              </a:ext>
            </a:extLst>
          </p:cNvPr>
          <p:cNvSpPr txBox="1"/>
          <p:nvPr/>
        </p:nvSpPr>
        <p:spPr>
          <a:xfrm>
            <a:off x="4319115" y="2160001"/>
            <a:ext cx="233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53E"/>
                </a:solidFill>
                <a:latin typeface="Metropolis Light"/>
              </a:rPr>
              <a:t>Clinician to administer treatment within 24hrs</a:t>
            </a:r>
            <a:endParaRPr lang="en-GB" sz="1400" dirty="0">
              <a:solidFill>
                <a:srgbClr val="00853E"/>
              </a:solidFill>
              <a:latin typeface="Metropolis Ligh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35AFCC-5A5E-3E5A-7881-05C499D0906A}"/>
              </a:ext>
            </a:extLst>
          </p:cNvPr>
          <p:cNvSpPr txBox="1"/>
          <p:nvPr/>
        </p:nvSpPr>
        <p:spPr>
          <a:xfrm>
            <a:off x="6568077" y="2135542"/>
            <a:ext cx="2458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Metropolis Light"/>
              </a:rPr>
              <a:t>Metaboliser status not known</a:t>
            </a:r>
            <a:endParaRPr lang="en-GB" sz="1400" dirty="0">
              <a:latin typeface="Metropolis Ligh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68D05D-4C56-C688-80E2-4B11E294AED9}"/>
              </a:ext>
            </a:extLst>
          </p:cNvPr>
          <p:cNvSpPr txBox="1"/>
          <p:nvPr/>
        </p:nvSpPr>
        <p:spPr>
          <a:xfrm>
            <a:off x="6544520" y="4210051"/>
            <a:ext cx="261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Metropolis Light"/>
              </a:rPr>
              <a:t>Normal/Rapid/Ultrarapid Metaboliser status identified </a:t>
            </a:r>
            <a:endParaRPr lang="en-GB" sz="1400" dirty="0">
              <a:latin typeface="Metropoli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B8C3AD-29E8-0851-16CF-2B32439AF87B}"/>
              </a:ext>
            </a:extLst>
          </p:cNvPr>
          <p:cNvSpPr txBox="1"/>
          <p:nvPr/>
        </p:nvSpPr>
        <p:spPr>
          <a:xfrm>
            <a:off x="6655463" y="5817631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Metropolis Light"/>
              </a:rPr>
              <a:t>Intermediate/Poor Metaboliser status identified </a:t>
            </a:r>
            <a:endParaRPr lang="en-GB" sz="1400" dirty="0">
              <a:latin typeface="Metropolis 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34CD9E6-46D4-040F-DCFB-EE8AD7B2BD0F}"/>
              </a:ext>
            </a:extLst>
          </p:cNvPr>
          <p:cNvSpPr txBox="1"/>
          <p:nvPr/>
        </p:nvSpPr>
        <p:spPr>
          <a:xfrm>
            <a:off x="9773431" y="4277765"/>
            <a:ext cx="2257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etropolis Light"/>
              </a:rPr>
              <a:t>Consider clopidogrel</a:t>
            </a:r>
            <a:endParaRPr lang="en-GB" sz="1400" dirty="0">
              <a:latin typeface="Metropolis Ligh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80F984-80C1-9F68-18D5-8CCE4C4FD421}"/>
              </a:ext>
            </a:extLst>
          </p:cNvPr>
          <p:cNvSpPr txBox="1"/>
          <p:nvPr/>
        </p:nvSpPr>
        <p:spPr>
          <a:xfrm>
            <a:off x="9695044" y="5759851"/>
            <a:ext cx="233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etropolis Light"/>
              </a:rPr>
              <a:t>Consider alternative treatment</a:t>
            </a:r>
            <a:endParaRPr lang="en-GB" sz="1400" dirty="0">
              <a:latin typeface="Metropolis Ligh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54E18B-ADB7-5B2D-1CF9-042D39B5CA21}"/>
              </a:ext>
            </a:extLst>
          </p:cNvPr>
          <p:cNvSpPr txBox="1"/>
          <p:nvPr/>
        </p:nvSpPr>
        <p:spPr>
          <a:xfrm>
            <a:off x="9695045" y="2057016"/>
            <a:ext cx="249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etropolis Light"/>
              </a:rPr>
              <a:t>30% of patients do not </a:t>
            </a:r>
          </a:p>
          <a:p>
            <a:r>
              <a:rPr lang="en-US" sz="1400" b="1" dirty="0">
                <a:latin typeface="Metropolis Light"/>
              </a:rPr>
              <a:t>respond to clopidogrel</a:t>
            </a:r>
            <a:endParaRPr lang="en-GB" sz="1400" dirty="0">
              <a:latin typeface="Metropolis Ligh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44F761-43C2-8BB5-9BB5-3BAF466FCC56}"/>
              </a:ext>
            </a:extLst>
          </p:cNvPr>
          <p:cNvSpPr txBox="1"/>
          <p:nvPr/>
        </p:nvSpPr>
        <p:spPr>
          <a:xfrm>
            <a:off x="513902" y="606467"/>
            <a:ext cx="365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53E"/>
                </a:solidFill>
                <a:latin typeface="Metropolis Light"/>
              </a:rPr>
              <a:t>Current Clinical Pathway</a:t>
            </a:r>
            <a:endParaRPr lang="en-GB" sz="2400" dirty="0">
              <a:solidFill>
                <a:srgbClr val="00853E"/>
              </a:solidFill>
              <a:latin typeface="Metropolis Light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B667BA1-0DDB-A038-1199-2FA23508F9D6}"/>
              </a:ext>
            </a:extLst>
          </p:cNvPr>
          <p:cNvCxnSpPr>
            <a:cxnSpLocks/>
          </p:cNvCxnSpPr>
          <p:nvPr/>
        </p:nvCxnSpPr>
        <p:spPr>
          <a:xfrm flipV="1">
            <a:off x="3836790" y="1665198"/>
            <a:ext cx="507079" cy="205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E88357FA-E737-AAD2-5295-B43793E12A50}"/>
              </a:ext>
            </a:extLst>
          </p:cNvPr>
          <p:cNvSpPr/>
          <p:nvPr/>
        </p:nvSpPr>
        <p:spPr>
          <a:xfrm>
            <a:off x="4344889" y="1584765"/>
            <a:ext cx="151973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0273F9A-C9EF-C453-F880-6E6984A87FE5}"/>
              </a:ext>
            </a:extLst>
          </p:cNvPr>
          <p:cNvCxnSpPr>
            <a:cxnSpLocks/>
          </p:cNvCxnSpPr>
          <p:nvPr/>
        </p:nvCxnSpPr>
        <p:spPr>
          <a:xfrm flipV="1">
            <a:off x="5834494" y="1665198"/>
            <a:ext cx="507079" cy="205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EA3B330E-AF5E-CEE6-DF6F-470B9472C759}"/>
              </a:ext>
            </a:extLst>
          </p:cNvPr>
          <p:cNvSpPr/>
          <p:nvPr/>
        </p:nvSpPr>
        <p:spPr>
          <a:xfrm>
            <a:off x="6342593" y="1584765"/>
            <a:ext cx="151973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75BDD1E-C1C2-C452-0465-08FB5B28447C}"/>
              </a:ext>
            </a:extLst>
          </p:cNvPr>
          <p:cNvCxnSpPr>
            <a:cxnSpLocks/>
          </p:cNvCxnSpPr>
          <p:nvPr/>
        </p:nvCxnSpPr>
        <p:spPr>
          <a:xfrm flipV="1">
            <a:off x="7471740" y="1661472"/>
            <a:ext cx="507079" cy="205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7DE78730-80E1-BF89-5CF0-FB4CF4C0F567}"/>
              </a:ext>
            </a:extLst>
          </p:cNvPr>
          <p:cNvSpPr/>
          <p:nvPr/>
        </p:nvSpPr>
        <p:spPr>
          <a:xfrm>
            <a:off x="7979839" y="1581039"/>
            <a:ext cx="151973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AEFB01F-4E1C-2E1F-CD50-13F734DFFF5B}"/>
              </a:ext>
            </a:extLst>
          </p:cNvPr>
          <p:cNvCxnSpPr>
            <a:cxnSpLocks/>
          </p:cNvCxnSpPr>
          <p:nvPr/>
        </p:nvCxnSpPr>
        <p:spPr>
          <a:xfrm flipV="1">
            <a:off x="9175930" y="1659416"/>
            <a:ext cx="507079" cy="205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1211AEE2-155C-7571-3101-CED6E65A2A10}"/>
              </a:ext>
            </a:extLst>
          </p:cNvPr>
          <p:cNvSpPr/>
          <p:nvPr/>
        </p:nvSpPr>
        <p:spPr>
          <a:xfrm>
            <a:off x="9684029" y="1578983"/>
            <a:ext cx="151973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0765869-0D34-282C-FB3A-C612F0A11A51}"/>
              </a:ext>
            </a:extLst>
          </p:cNvPr>
          <p:cNvCxnSpPr>
            <a:cxnSpLocks/>
          </p:cNvCxnSpPr>
          <p:nvPr/>
        </p:nvCxnSpPr>
        <p:spPr>
          <a:xfrm flipV="1">
            <a:off x="5850128" y="3766086"/>
            <a:ext cx="507079" cy="205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FD957256-39D7-D154-0886-4DCF42DE3F3D}"/>
              </a:ext>
            </a:extLst>
          </p:cNvPr>
          <p:cNvSpPr/>
          <p:nvPr/>
        </p:nvSpPr>
        <p:spPr>
          <a:xfrm>
            <a:off x="6358227" y="3685653"/>
            <a:ext cx="151973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36580AB-9C32-4267-317F-BE8570547459}"/>
              </a:ext>
            </a:extLst>
          </p:cNvPr>
          <p:cNvCxnSpPr>
            <a:cxnSpLocks/>
          </p:cNvCxnSpPr>
          <p:nvPr/>
        </p:nvCxnSpPr>
        <p:spPr>
          <a:xfrm flipV="1">
            <a:off x="7487374" y="3762360"/>
            <a:ext cx="507079" cy="205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CB278B2F-3157-4645-AE7E-A10405A46410}"/>
              </a:ext>
            </a:extLst>
          </p:cNvPr>
          <p:cNvSpPr/>
          <p:nvPr/>
        </p:nvSpPr>
        <p:spPr>
          <a:xfrm>
            <a:off x="7995473" y="3681927"/>
            <a:ext cx="151973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F86E805-9977-219A-2998-85C8F9E71BB7}"/>
              </a:ext>
            </a:extLst>
          </p:cNvPr>
          <p:cNvCxnSpPr>
            <a:cxnSpLocks/>
          </p:cNvCxnSpPr>
          <p:nvPr/>
        </p:nvCxnSpPr>
        <p:spPr>
          <a:xfrm flipV="1">
            <a:off x="9191564" y="3760304"/>
            <a:ext cx="507079" cy="205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6D4769B7-7D6C-852E-2928-C8F3103C5D42}"/>
              </a:ext>
            </a:extLst>
          </p:cNvPr>
          <p:cNvSpPr/>
          <p:nvPr/>
        </p:nvSpPr>
        <p:spPr>
          <a:xfrm>
            <a:off x="9699663" y="3679871"/>
            <a:ext cx="151973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44BA1F1-F279-7D12-02F7-1B9F3208D148}"/>
              </a:ext>
            </a:extLst>
          </p:cNvPr>
          <p:cNvCxnSpPr>
            <a:cxnSpLocks/>
          </p:cNvCxnSpPr>
          <p:nvPr/>
        </p:nvCxnSpPr>
        <p:spPr>
          <a:xfrm>
            <a:off x="5384800" y="5320138"/>
            <a:ext cx="970188" cy="7588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C5722F41-B64F-192D-4FB3-C62991CA52FE}"/>
              </a:ext>
            </a:extLst>
          </p:cNvPr>
          <p:cNvSpPr/>
          <p:nvPr/>
        </p:nvSpPr>
        <p:spPr>
          <a:xfrm>
            <a:off x="6392546" y="5241510"/>
            <a:ext cx="151973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262A810-1ED4-2331-4D4C-1DB502F5AE52}"/>
              </a:ext>
            </a:extLst>
          </p:cNvPr>
          <p:cNvCxnSpPr>
            <a:cxnSpLocks/>
          </p:cNvCxnSpPr>
          <p:nvPr/>
        </p:nvCxnSpPr>
        <p:spPr>
          <a:xfrm flipV="1">
            <a:off x="7485155" y="5324000"/>
            <a:ext cx="507079" cy="205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F649D47A-B426-F1A5-80C8-A548AF3C909C}"/>
              </a:ext>
            </a:extLst>
          </p:cNvPr>
          <p:cNvSpPr/>
          <p:nvPr/>
        </p:nvSpPr>
        <p:spPr>
          <a:xfrm>
            <a:off x="7993254" y="5243567"/>
            <a:ext cx="151973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C3911D9-C581-579E-A71D-0A522CB821F9}"/>
              </a:ext>
            </a:extLst>
          </p:cNvPr>
          <p:cNvCxnSpPr>
            <a:cxnSpLocks/>
          </p:cNvCxnSpPr>
          <p:nvPr/>
        </p:nvCxnSpPr>
        <p:spPr>
          <a:xfrm flipV="1">
            <a:off x="9189345" y="5321944"/>
            <a:ext cx="507079" cy="205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11765E2B-B9B2-F82F-8036-72FA905C43D2}"/>
              </a:ext>
            </a:extLst>
          </p:cNvPr>
          <p:cNvSpPr/>
          <p:nvPr/>
        </p:nvSpPr>
        <p:spPr>
          <a:xfrm>
            <a:off x="9697444" y="5241511"/>
            <a:ext cx="151973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5C6260E-7AA8-C9A7-E4DF-E75E95CDD51B}"/>
              </a:ext>
            </a:extLst>
          </p:cNvPr>
          <p:cNvCxnSpPr>
            <a:cxnSpLocks/>
          </p:cNvCxnSpPr>
          <p:nvPr/>
        </p:nvCxnSpPr>
        <p:spPr>
          <a:xfrm flipH="1" flipV="1">
            <a:off x="5833774" y="3775372"/>
            <a:ext cx="15844" cy="146613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5F4A67F-8B52-64D5-455E-3DEC0FE90AC1}"/>
              </a:ext>
            </a:extLst>
          </p:cNvPr>
          <p:cNvCxnSpPr>
            <a:cxnSpLocks/>
          </p:cNvCxnSpPr>
          <p:nvPr/>
        </p:nvCxnSpPr>
        <p:spPr>
          <a:xfrm flipV="1">
            <a:off x="2534187" y="5318082"/>
            <a:ext cx="507079" cy="205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51C52307-7C30-279A-FE01-64A0E878038B}"/>
              </a:ext>
            </a:extLst>
          </p:cNvPr>
          <p:cNvSpPr/>
          <p:nvPr/>
        </p:nvSpPr>
        <p:spPr>
          <a:xfrm>
            <a:off x="3042286" y="5237649"/>
            <a:ext cx="151973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458435C-9052-DB16-2343-C85733DF96E0}"/>
              </a:ext>
            </a:extLst>
          </p:cNvPr>
          <p:cNvCxnSpPr>
            <a:cxnSpLocks/>
          </p:cNvCxnSpPr>
          <p:nvPr/>
        </p:nvCxnSpPr>
        <p:spPr>
          <a:xfrm>
            <a:off x="1938407" y="3516956"/>
            <a:ext cx="0" cy="55228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55A26E9C-31AB-45C4-E46A-D942E92B08B2}"/>
              </a:ext>
            </a:extLst>
          </p:cNvPr>
          <p:cNvSpPr/>
          <p:nvPr/>
        </p:nvSpPr>
        <p:spPr>
          <a:xfrm>
            <a:off x="1862421" y="4117214"/>
            <a:ext cx="151973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74" grpId="0" animBg="1"/>
      <p:bldP spid="76" grpId="0" animBg="1"/>
      <p:bldP spid="78" grpId="0" animBg="1"/>
      <p:bldP spid="80" grpId="0" animBg="1"/>
      <p:bldP spid="82" grpId="0" animBg="1"/>
      <p:bldP spid="84" grpId="0" animBg="1"/>
      <p:bldP spid="86" grpId="0" animBg="1"/>
      <p:bldP spid="88" grpId="0" animBg="1"/>
      <p:bldP spid="90" grpId="0" animBg="1"/>
      <p:bldP spid="92" grpId="0" animBg="1"/>
      <p:bldP spid="99" grpId="0" animBg="1"/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white machine with a screen&#10;&#10;Description automatically generated">
            <a:extLst>
              <a:ext uri="{FF2B5EF4-FFF2-40B4-BE49-F238E27FC236}">
                <a16:creationId xmlns:a16="http://schemas.microsoft.com/office/drawing/2014/main" id="{98F7AB81-7F67-A0E8-087A-410E47228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17"/>
          <a:stretch/>
        </p:blipFill>
        <p:spPr bwMode="auto">
          <a:xfrm>
            <a:off x="2931612" y="1986553"/>
            <a:ext cx="3838844" cy="37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3DDBDC-1BE8-007B-755E-45217102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B2724F7-DF59-223F-1DE9-4C7B0AF2CC67}"/>
              </a:ext>
            </a:extLst>
          </p:cNvPr>
          <p:cNvGrpSpPr/>
          <p:nvPr/>
        </p:nvGrpSpPr>
        <p:grpSpPr>
          <a:xfrm>
            <a:off x="6066917" y="1262148"/>
            <a:ext cx="3292771" cy="1030013"/>
            <a:chOff x="6066917" y="1262148"/>
            <a:chExt cx="3292771" cy="103001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2E3D951-FD01-B090-6AE8-C1E7867D1918}"/>
                </a:ext>
              </a:extLst>
            </p:cNvPr>
            <p:cNvSpPr txBox="1"/>
            <p:nvPr/>
          </p:nvSpPr>
          <p:spPr>
            <a:xfrm>
              <a:off x="7220523" y="1467832"/>
              <a:ext cx="213916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170"/>
              <a:r>
                <a:rPr lang="en-GB" sz="1600" dirty="0">
                  <a:solidFill>
                    <a:srgbClr val="31444C"/>
                  </a:solidFill>
                  <a:latin typeface="Metropolis Light" pitchFamily="2" charset="77"/>
                </a:rPr>
                <a:t>Seamless connectivity</a:t>
              </a:r>
            </a:p>
            <a:p>
              <a:pPr algn="r" defTabSz="1219170"/>
              <a:r>
                <a:rPr lang="en-GB" sz="1600" dirty="0">
                  <a:solidFill>
                    <a:srgbClr val="31444C"/>
                  </a:solidFill>
                  <a:latin typeface="Metropolis Light" pitchFamily="2" charset="77"/>
                </a:rPr>
                <a:t> to export results via ethernet or Wi-Fi to SFTP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667B203-5DF2-A436-79C9-F76EE0F4F29A}"/>
                </a:ext>
              </a:extLst>
            </p:cNvPr>
            <p:cNvGrpSpPr/>
            <p:nvPr/>
          </p:nvGrpSpPr>
          <p:grpSpPr>
            <a:xfrm>
              <a:off x="6066917" y="1262148"/>
              <a:ext cx="1030013" cy="1030013"/>
              <a:chOff x="6056588" y="2410141"/>
              <a:chExt cx="772510" cy="772510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470EDA5-94B0-DB26-7624-44177F03CD39}"/>
                  </a:ext>
                </a:extLst>
              </p:cNvPr>
              <p:cNvSpPr/>
              <p:nvPr/>
            </p:nvSpPr>
            <p:spPr>
              <a:xfrm>
                <a:off x="6056588" y="2410141"/>
                <a:ext cx="772510" cy="772510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rgbClr val="009FE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noFill/>
                  <a:latin typeface="Calibri" panose="020F0502020204030204"/>
                </a:endParaRPr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6D1897C8-8749-5BC1-1842-B5510E335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6128654" y="2490024"/>
                <a:ext cx="628378" cy="628378"/>
              </a:xfrm>
              <a:prstGeom prst="rect">
                <a:avLst/>
              </a:prstGeom>
            </p:spPr>
          </p:pic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24D3C8C-40B9-ACB6-0AA3-04E085670FB4}"/>
              </a:ext>
            </a:extLst>
          </p:cNvPr>
          <p:cNvSpPr txBox="1"/>
          <p:nvPr/>
        </p:nvSpPr>
        <p:spPr>
          <a:xfrm>
            <a:off x="322320" y="227530"/>
            <a:ext cx="450937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9170"/>
            <a:fld id="{E7439397-EF31-4ACF-B353-7AFD0A83CEAC}" type="slidenum">
              <a:rPr lang="en-US" sz="933" b="1" smtClean="0">
                <a:solidFill>
                  <a:srgbClr val="003341"/>
                </a:solidFill>
                <a:latin typeface="Montserrat"/>
              </a:rPr>
              <a:t>12</a:t>
            </a:fld>
            <a:r>
              <a:rPr lang="en-US" sz="933" b="1">
                <a:solidFill>
                  <a:srgbClr val="003341"/>
                </a:solidFill>
                <a:latin typeface="Montserrat"/>
              </a:rPr>
              <a:t> |</a:t>
            </a:r>
            <a:r>
              <a:rPr lang="en-US" sz="933">
                <a:solidFill>
                  <a:srgbClr val="8597A3"/>
                </a:solidFill>
                <a:latin typeface="Metropolis Medium"/>
              </a:rPr>
              <a:t>  GENEDRIVE FEATURES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15FDD45-66C5-9A61-4FB4-0EAAC8C0E6C8}"/>
              </a:ext>
            </a:extLst>
          </p:cNvPr>
          <p:cNvCxnSpPr>
            <a:cxnSpLocks/>
          </p:cNvCxnSpPr>
          <p:nvPr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6B5C757-E959-DCD9-70ED-C6EC8BC67F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77042" y="6377775"/>
            <a:ext cx="1757916" cy="29224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16B890-747B-509E-04DB-DF9A16FAB388}"/>
              </a:ext>
            </a:extLst>
          </p:cNvPr>
          <p:cNvGrpSpPr/>
          <p:nvPr/>
        </p:nvGrpSpPr>
        <p:grpSpPr>
          <a:xfrm>
            <a:off x="6477276" y="4635119"/>
            <a:ext cx="3111049" cy="1354157"/>
            <a:chOff x="6477276" y="4635119"/>
            <a:chExt cx="3111049" cy="135415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345AEF1-35EF-ECDF-FC88-F80DBBAD5232}"/>
                </a:ext>
              </a:extLst>
            </p:cNvPr>
            <p:cNvSpPr txBox="1"/>
            <p:nvPr/>
          </p:nvSpPr>
          <p:spPr>
            <a:xfrm>
              <a:off x="7271523" y="5250612"/>
              <a:ext cx="2316802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170"/>
              <a:r>
                <a:rPr lang="en-GB" sz="1600" dirty="0">
                  <a:solidFill>
                    <a:srgbClr val="003341"/>
                  </a:solidFill>
                  <a:latin typeface="Metropolis Light" pitchFamily="2" charset="77"/>
                </a:rPr>
                <a:t>RFID enabled reagent</a:t>
              </a:r>
            </a:p>
            <a:p>
              <a:pPr algn="r" defTabSz="1219170"/>
              <a:r>
                <a:rPr lang="en-GB" sz="1600" dirty="0">
                  <a:solidFill>
                    <a:srgbClr val="003341"/>
                  </a:solidFill>
                  <a:latin typeface="Metropolis Light" pitchFamily="2" charset="77"/>
                </a:rPr>
                <a:t> lock out to prevent </a:t>
              </a:r>
            </a:p>
            <a:p>
              <a:pPr algn="r" defTabSz="1219170"/>
              <a:r>
                <a:rPr lang="en-GB" sz="1600" dirty="0">
                  <a:solidFill>
                    <a:srgbClr val="003341"/>
                  </a:solidFill>
                  <a:latin typeface="Metropolis Light" pitchFamily="2" charset="77"/>
                </a:rPr>
                <a:t>use of expired tests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ACE0DDD-E3E9-7A1D-277C-9935B1E95C5C}"/>
                </a:ext>
              </a:extLst>
            </p:cNvPr>
            <p:cNvGrpSpPr/>
            <p:nvPr/>
          </p:nvGrpSpPr>
          <p:grpSpPr>
            <a:xfrm>
              <a:off x="6477276" y="4635119"/>
              <a:ext cx="1030013" cy="1030013"/>
              <a:chOff x="7442351" y="3437810"/>
              <a:chExt cx="1030013" cy="1030013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128D772-2D97-B188-0C96-360A824F9F1B}"/>
                  </a:ext>
                </a:extLst>
              </p:cNvPr>
              <p:cNvSpPr/>
              <p:nvPr/>
            </p:nvSpPr>
            <p:spPr>
              <a:xfrm>
                <a:off x="7442351" y="3437810"/>
                <a:ext cx="1030013" cy="1030013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rgbClr val="009FE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noFill/>
                  <a:latin typeface="Calibri" panose="020F0502020204030204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F040A5B6-ED61-E12E-0F82-5735C8F96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7538439" y="3544321"/>
                <a:ext cx="837837" cy="837837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EEF01C2-B570-CD3A-7A25-27D1952F80C9}"/>
              </a:ext>
            </a:extLst>
          </p:cNvPr>
          <p:cNvGrpSpPr/>
          <p:nvPr/>
        </p:nvGrpSpPr>
        <p:grpSpPr>
          <a:xfrm>
            <a:off x="330561" y="1555547"/>
            <a:ext cx="2200304" cy="1542046"/>
            <a:chOff x="330561" y="1555547"/>
            <a:chExt cx="2200304" cy="154204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145A8E0-0EF1-5DCE-0AB0-65E8BC1F8771}"/>
                </a:ext>
              </a:extLst>
            </p:cNvPr>
            <p:cNvSpPr txBox="1"/>
            <p:nvPr/>
          </p:nvSpPr>
          <p:spPr>
            <a:xfrm>
              <a:off x="330561" y="1555547"/>
              <a:ext cx="220030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/>
              <a:r>
                <a:rPr lang="en-GB" sz="1600" dirty="0">
                  <a:solidFill>
                    <a:srgbClr val="003341"/>
                  </a:solidFill>
                  <a:latin typeface="Metropolis Light" pitchFamily="2" charset="77"/>
                </a:rPr>
                <a:t>Provides rapid automated</a:t>
              </a:r>
            </a:p>
            <a:p>
              <a:pPr defTabSz="1219170"/>
              <a:r>
                <a:rPr lang="en-GB" sz="1600" dirty="0">
                  <a:solidFill>
                    <a:srgbClr val="003341"/>
                  </a:solidFill>
                  <a:latin typeface="Metropolis Light" pitchFamily="2" charset="77"/>
                </a:rPr>
                <a:t>results in approximately 69 minutes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D927295-AFF3-1C9A-6610-6EC3D1A8C838}"/>
                </a:ext>
              </a:extLst>
            </p:cNvPr>
            <p:cNvSpPr/>
            <p:nvPr/>
          </p:nvSpPr>
          <p:spPr>
            <a:xfrm>
              <a:off x="1400532" y="2067580"/>
              <a:ext cx="1030013" cy="1030013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rgbClr val="009F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noFill/>
                <a:latin typeface="Calibri" panose="020F050202020403020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5C2E42-501B-E4F1-B90C-734858A17B62}"/>
              </a:ext>
            </a:extLst>
          </p:cNvPr>
          <p:cNvGrpSpPr/>
          <p:nvPr/>
        </p:nvGrpSpPr>
        <p:grpSpPr>
          <a:xfrm>
            <a:off x="271626" y="5229090"/>
            <a:ext cx="3140888" cy="1030013"/>
            <a:chOff x="271626" y="5229090"/>
            <a:chExt cx="3140888" cy="103001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F383F71-04F4-CCA9-26A1-061BC6586ADA}"/>
                </a:ext>
              </a:extLst>
            </p:cNvPr>
            <p:cNvGrpSpPr/>
            <p:nvPr/>
          </p:nvGrpSpPr>
          <p:grpSpPr>
            <a:xfrm>
              <a:off x="2382501" y="5229090"/>
              <a:ext cx="1030013" cy="1030013"/>
              <a:chOff x="4443259" y="5088715"/>
              <a:chExt cx="1030013" cy="103001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89DEAED-A361-63DF-C40C-7B9588DA5D3F}"/>
                  </a:ext>
                </a:extLst>
              </p:cNvPr>
              <p:cNvSpPr/>
              <p:nvPr/>
            </p:nvSpPr>
            <p:spPr>
              <a:xfrm>
                <a:off x="4443259" y="5088715"/>
                <a:ext cx="1030013" cy="1030013"/>
              </a:xfrm>
              <a:prstGeom prst="ellipse">
                <a:avLst/>
              </a:prstGeom>
              <a:solidFill>
                <a:schemeClr val="bg1"/>
              </a:solidFill>
              <a:ln w="41275">
                <a:solidFill>
                  <a:srgbClr val="009FE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noFill/>
                  <a:latin typeface="Calibri" panose="020F0502020204030204"/>
                </a:endParaRPr>
              </a:p>
            </p:txBody>
          </p:sp>
          <p:pic>
            <p:nvPicPr>
              <p:cNvPr id="29" name="Picture 28" descr="A blue and grey circle with black circles&#10;&#10;Description automatically generated with medium confidence">
                <a:extLst>
                  <a:ext uri="{FF2B5EF4-FFF2-40B4-BE49-F238E27FC236}">
                    <a16:creationId xmlns:a16="http://schemas.microsoft.com/office/drawing/2014/main" id="{126236FB-429B-4C88-3925-728573102C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9347" y="5195226"/>
                <a:ext cx="837837" cy="837837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C63DB0-305A-FB18-559A-0004F910E0CC}"/>
                </a:ext>
              </a:extLst>
            </p:cNvPr>
            <p:cNvSpPr txBox="1"/>
            <p:nvPr/>
          </p:nvSpPr>
          <p:spPr>
            <a:xfrm>
              <a:off x="271626" y="5426870"/>
              <a:ext cx="202915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/>
              <a:r>
                <a:rPr lang="en-GB" sz="1600" dirty="0">
                  <a:solidFill>
                    <a:srgbClr val="003341"/>
                  </a:solidFill>
                  <a:latin typeface="Metropolis Light" pitchFamily="2" charset="77"/>
                </a:rPr>
                <a:t>Flexible connectivity to external systems via middleware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2461C52-085C-47CE-94BA-C7AD7C34F09B}"/>
              </a:ext>
            </a:extLst>
          </p:cNvPr>
          <p:cNvSpPr txBox="1"/>
          <p:nvPr/>
        </p:nvSpPr>
        <p:spPr>
          <a:xfrm>
            <a:off x="352348" y="676645"/>
            <a:ext cx="914884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9170"/>
            <a:r>
              <a:rPr lang="en-GB" sz="2800" b="1" dirty="0">
                <a:solidFill>
                  <a:srgbClr val="003341"/>
                </a:solidFill>
                <a:latin typeface="Montserrat"/>
              </a:rPr>
              <a:t>The </a:t>
            </a:r>
            <a:r>
              <a:rPr lang="en-GB" sz="2800" b="1" dirty="0" err="1">
                <a:solidFill>
                  <a:srgbClr val="003341"/>
                </a:solidFill>
                <a:latin typeface="Montserrat"/>
              </a:rPr>
              <a:t>Genedrive</a:t>
            </a:r>
            <a:r>
              <a:rPr lang="en-GB" sz="2800" b="1" baseline="30000" dirty="0">
                <a:solidFill>
                  <a:srgbClr val="003341"/>
                </a:solidFill>
                <a:latin typeface="Montserrat"/>
              </a:rPr>
              <a:t>®</a:t>
            </a:r>
            <a:r>
              <a:rPr lang="en-GB" sz="2800" b="1" dirty="0">
                <a:solidFill>
                  <a:srgbClr val="003341"/>
                </a:solidFill>
                <a:latin typeface="Montserrat"/>
              </a:rPr>
              <a:t> System</a:t>
            </a:r>
          </a:p>
        </p:txBody>
      </p:sp>
      <p:pic>
        <p:nvPicPr>
          <p:cNvPr id="3" name="Picture 2" descr="A blue clock with blue numbers&#10;&#10;Description automatically generated">
            <a:extLst>
              <a:ext uri="{FF2B5EF4-FFF2-40B4-BE49-F238E27FC236}">
                <a16:creationId xmlns:a16="http://schemas.microsoft.com/office/drawing/2014/main" id="{8454FFF2-122A-7C7A-8943-A8D8D178F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25" y="1863741"/>
            <a:ext cx="1442233" cy="14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1829FFE-70AF-EBD5-58F6-F937DA1D6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err="1"/>
              <a:t>Genedrive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/>
              <a:t> CYP2C19 ID 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E3A92-547B-CE2A-816A-BE78A52BD0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123" y="2051825"/>
            <a:ext cx="7068763" cy="4222596"/>
          </a:xfrm>
        </p:spPr>
        <p:txBody>
          <a:bodyPr>
            <a:normAutofit lnSpcReduction="10000"/>
          </a:bodyPr>
          <a:lstStyle/>
          <a:p>
            <a:pPr algn="l" rtl="0" fontAlgn="base"/>
            <a:r>
              <a:rPr lang="en-US" sz="1867" b="1" dirty="0">
                <a:solidFill>
                  <a:srgbClr val="00853E"/>
                </a:solidFill>
                <a:ea typeface="Calibri"/>
                <a:cs typeface="Calibri"/>
              </a:rPr>
              <a:t>Point of care genetic test </a:t>
            </a:r>
            <a:r>
              <a:rPr lang="en-US" sz="1867" dirty="0">
                <a:solidFill>
                  <a:srgbClr val="475C6D"/>
                </a:solidFill>
                <a:ea typeface="Calibri"/>
                <a:cs typeface="Calibri"/>
              </a:rPr>
              <a:t>to be used in time critical situations, to guide therapeutics that are </a:t>
            </a:r>
            <a:r>
              <a:rPr lang="en-US" sz="1867" dirty="0" err="1">
                <a:solidFill>
                  <a:srgbClr val="475C6D"/>
                </a:solidFill>
                <a:ea typeface="Calibri"/>
                <a:cs typeface="Calibri"/>
              </a:rPr>
              <a:t>metabolised</a:t>
            </a:r>
            <a:r>
              <a:rPr lang="en-US" sz="1867" dirty="0">
                <a:solidFill>
                  <a:srgbClr val="475C6D"/>
                </a:solidFill>
                <a:ea typeface="Calibri"/>
                <a:cs typeface="Calibri"/>
              </a:rPr>
              <a:t> by Cytochrome P450 2C19 (CYP2C19)</a:t>
            </a:r>
            <a:endParaRPr lang="en-US" sz="1867" dirty="0">
              <a:solidFill>
                <a:srgbClr val="000000"/>
              </a:solidFill>
              <a:ea typeface="Calibri"/>
              <a:cs typeface="Calibri"/>
            </a:endParaRPr>
          </a:p>
          <a:p>
            <a:pPr fontAlgn="base"/>
            <a:r>
              <a:rPr lang="en-US" sz="1800" b="1" i="0" dirty="0">
                <a:solidFill>
                  <a:srgbClr val="00853E"/>
                </a:solidFill>
                <a:effectLst/>
                <a:highlight>
                  <a:srgbClr val="FFFFFF"/>
                </a:highlight>
                <a:latin typeface="Metropolis"/>
              </a:rPr>
              <a:t>Allows </a:t>
            </a:r>
            <a:r>
              <a:rPr lang="en-US" sz="1800" b="1" i="0" dirty="0" err="1">
                <a:solidFill>
                  <a:srgbClr val="00853E"/>
                </a:solidFill>
                <a:effectLst/>
                <a:highlight>
                  <a:srgbClr val="FFFFFF"/>
                </a:highlight>
                <a:latin typeface="Metropolis"/>
              </a:rPr>
              <a:t>personalised</a:t>
            </a:r>
            <a:r>
              <a:rPr lang="en-US" sz="1800" b="1" i="0" dirty="0">
                <a:solidFill>
                  <a:srgbClr val="00853E"/>
                </a:solidFill>
                <a:effectLst/>
                <a:highlight>
                  <a:srgbClr val="FFFFFF"/>
                </a:highlight>
                <a:latin typeface="Metropolis"/>
              </a:rPr>
              <a:t> treatment </a:t>
            </a:r>
            <a:r>
              <a:rPr lang="en-US" sz="1800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Metropolis"/>
              </a:rPr>
              <a:t>for drugs </a:t>
            </a:r>
            <a:r>
              <a:rPr lang="en-US" sz="1800" b="0" i="0" dirty="0" err="1">
                <a:solidFill>
                  <a:srgbClr val="444444"/>
                </a:solidFill>
                <a:effectLst/>
                <a:highlight>
                  <a:srgbClr val="FFFFFF"/>
                </a:highlight>
                <a:latin typeface="Metropolis"/>
              </a:rPr>
              <a:t>metabolised</a:t>
            </a:r>
            <a:r>
              <a:rPr lang="en-US" sz="1800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Metropolis"/>
              </a:rPr>
              <a:t> by CYP2C19, including the antiplatelet Clopidogrel</a:t>
            </a:r>
          </a:p>
          <a:p>
            <a:pPr fontAlgn="base"/>
            <a:r>
              <a:rPr lang="en-US" sz="1867" b="1" dirty="0">
                <a:solidFill>
                  <a:srgbClr val="00853E"/>
                </a:solidFill>
                <a:ea typeface="Calibri"/>
                <a:cs typeface="Calibri"/>
              </a:rPr>
              <a:t>Non-invasive</a:t>
            </a:r>
            <a:r>
              <a:rPr lang="en-US" sz="1867" b="1" dirty="0">
                <a:solidFill>
                  <a:srgbClr val="009BA4"/>
                </a:solidFill>
                <a:ea typeface="Calibri"/>
                <a:cs typeface="Calibri"/>
              </a:rPr>
              <a:t> </a:t>
            </a:r>
            <a:r>
              <a:rPr lang="en-US" sz="1867" dirty="0">
                <a:solidFill>
                  <a:srgbClr val="425563"/>
                </a:solidFill>
                <a:ea typeface="Calibri"/>
                <a:cs typeface="Calibri"/>
              </a:rPr>
              <a:t>test, using a single buccal swab</a:t>
            </a:r>
            <a:endParaRPr lang="en-US" sz="1867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l" rtl="0" fontAlgn="base"/>
            <a:r>
              <a:rPr lang="en-US" sz="1867" b="1" dirty="0">
                <a:solidFill>
                  <a:srgbClr val="00853E"/>
                </a:solidFill>
                <a:ea typeface="Calibri"/>
                <a:cs typeface="Calibri"/>
              </a:rPr>
              <a:t>Simple workflow</a:t>
            </a:r>
            <a:endParaRPr lang="en-US" sz="1867" dirty="0">
              <a:solidFill>
                <a:srgbClr val="000000"/>
              </a:solidFill>
              <a:ea typeface="Calibri"/>
              <a:cs typeface="Calibri"/>
            </a:endParaRPr>
          </a:p>
          <a:p>
            <a:pPr fontAlgn="base"/>
            <a:r>
              <a:rPr lang="en-US" sz="1867" b="1" dirty="0">
                <a:solidFill>
                  <a:srgbClr val="00853E"/>
                </a:solidFill>
                <a:ea typeface="Calibri"/>
                <a:cs typeface="Calibri"/>
              </a:rPr>
              <a:t>Rapid</a:t>
            </a:r>
            <a:r>
              <a:rPr lang="en-US" sz="1867" dirty="0">
                <a:solidFill>
                  <a:srgbClr val="00853E"/>
                </a:solidFill>
                <a:ea typeface="Calibri"/>
                <a:cs typeface="Calibri"/>
              </a:rPr>
              <a:t> </a:t>
            </a:r>
            <a:r>
              <a:rPr lang="en-GB" sz="1867" dirty="0">
                <a:solidFill>
                  <a:srgbClr val="425563"/>
                </a:solidFill>
                <a:ea typeface="Calibri"/>
                <a:cs typeface="Calibri"/>
              </a:rPr>
              <a:t>actionable results in approximately 69 minutes including </a:t>
            </a:r>
            <a:r>
              <a:rPr lang="en-GB" sz="1867" dirty="0" err="1">
                <a:solidFill>
                  <a:srgbClr val="425563"/>
                </a:solidFill>
                <a:ea typeface="Calibri"/>
                <a:cs typeface="Calibri"/>
              </a:rPr>
              <a:t>diplotype</a:t>
            </a:r>
            <a:r>
              <a:rPr lang="en-GB" sz="1867" dirty="0">
                <a:solidFill>
                  <a:srgbClr val="425563"/>
                </a:solidFill>
                <a:ea typeface="Calibri"/>
                <a:cs typeface="Calibri"/>
              </a:rPr>
              <a:t> and metaboliser status</a:t>
            </a:r>
          </a:p>
          <a:p>
            <a:pPr algn="l" rtl="0" fontAlgn="base"/>
            <a:r>
              <a:rPr lang="en-US" sz="1867" b="1" dirty="0">
                <a:solidFill>
                  <a:srgbClr val="00853E"/>
                </a:solidFill>
                <a:ea typeface="Calibri"/>
                <a:cs typeface="Calibri"/>
              </a:rPr>
              <a:t>Easy adoption</a:t>
            </a:r>
            <a:r>
              <a:rPr lang="en-US" sz="1867" dirty="0">
                <a:solidFill>
                  <a:srgbClr val="00853E"/>
                </a:solidFill>
                <a:ea typeface="Calibri"/>
                <a:cs typeface="Calibri"/>
              </a:rPr>
              <a:t> </a:t>
            </a:r>
            <a:r>
              <a:rPr lang="en-US" sz="1867" dirty="0">
                <a:solidFill>
                  <a:srgbClr val="475C6D"/>
                </a:solidFill>
                <a:ea typeface="Calibri"/>
                <a:cs typeface="Calibri"/>
              </a:rPr>
              <a:t>into existing workflows</a:t>
            </a:r>
          </a:p>
          <a:p>
            <a:pPr algn="l" rtl="0" fontAlgn="base"/>
            <a:r>
              <a:rPr lang="en-US" sz="1867" b="1" dirty="0">
                <a:solidFill>
                  <a:srgbClr val="00853E"/>
                </a:solidFill>
                <a:ea typeface="Calibri"/>
                <a:cs typeface="Calibri"/>
              </a:rPr>
              <a:t>No cold storage </a:t>
            </a:r>
            <a:r>
              <a:rPr lang="en-US" sz="1867" dirty="0">
                <a:solidFill>
                  <a:srgbClr val="475C6D"/>
                </a:solidFill>
                <a:ea typeface="Calibri"/>
                <a:cs typeface="Calibri"/>
              </a:rPr>
              <a:t>required for reagents</a:t>
            </a:r>
            <a:endParaRPr lang="en-US" sz="1867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GB" sz="1867" dirty="0">
                <a:ea typeface="Calibri"/>
                <a:cs typeface="Calibri"/>
              </a:rPr>
              <a:t>Comprehensive variant coverage </a:t>
            </a:r>
            <a:r>
              <a:rPr lang="en-GB" sz="1867" b="1" dirty="0">
                <a:solidFill>
                  <a:srgbClr val="00853E"/>
                </a:solidFill>
                <a:ea typeface="Calibri"/>
                <a:cs typeface="Calibri"/>
              </a:rPr>
              <a:t>identifying clinically relevant alleles of CYP2C19 </a:t>
            </a:r>
            <a:r>
              <a:rPr lang="en-GB" sz="1867" dirty="0">
                <a:ea typeface="Calibri"/>
                <a:cs typeface="Calibri"/>
              </a:rPr>
              <a:t>Loss of Function (*2, *3, *4, *8, *35) and gain of function (*17) </a:t>
            </a:r>
            <a:endParaRPr lang="en-GB" sz="1867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lose-up of a test kit&#10;&#10;Description automatically generated">
            <a:extLst>
              <a:ext uri="{FF2B5EF4-FFF2-40B4-BE49-F238E27FC236}">
                <a16:creationId xmlns:a16="http://schemas.microsoft.com/office/drawing/2014/main" id="{734B3D0C-4320-78B5-ADF8-4B68D41BF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07" y="3748614"/>
            <a:ext cx="2941920" cy="1981199"/>
          </a:xfrm>
          <a:prstGeom prst="rect">
            <a:avLst/>
          </a:prstGeom>
        </p:spPr>
      </p:pic>
      <p:pic>
        <p:nvPicPr>
          <p:cNvPr id="9" name="Picture 8" descr="A white box with colorful designs&#10;&#10;Description automatically generated">
            <a:extLst>
              <a:ext uri="{FF2B5EF4-FFF2-40B4-BE49-F238E27FC236}">
                <a16:creationId xmlns:a16="http://schemas.microsoft.com/office/drawing/2014/main" id="{C81CF304-8BAD-DADE-0F86-DC7671770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t="7473" r="12447" b="3590"/>
          <a:stretch/>
        </p:blipFill>
        <p:spPr>
          <a:xfrm>
            <a:off x="7596090" y="1745515"/>
            <a:ext cx="1913238" cy="155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err="1">
                <a:latin typeface="Montserrat" panose="00000500000000000000" pitchFamily="2" charset="0"/>
              </a:rPr>
              <a:t>Genedrive</a:t>
            </a:r>
            <a:r>
              <a:rPr lang="en-GB" sz="3200">
                <a:latin typeface="Montserrat" panose="00000500000000000000" pitchFamily="2" charset="0"/>
              </a:rPr>
              <a:t> CYP2C19 ID Kit Workflow</a:t>
            </a:r>
            <a:endParaRPr lang="en-GB" sz="3200"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DC1E902-B4DF-472F-7954-C9658073382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6860" y="1744925"/>
            <a:ext cx="8995457" cy="1040369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GB" sz="2000"/>
              <a:t>Simple workflow</a:t>
            </a:r>
          </a:p>
        </p:txBody>
      </p:sp>
      <p:pic>
        <p:nvPicPr>
          <p:cNvPr id="17" name="Picture 16" descr="A person with a swab on their mouth&#10;&#10;Description automatically generated">
            <a:extLst>
              <a:ext uri="{FF2B5EF4-FFF2-40B4-BE49-F238E27FC236}">
                <a16:creationId xmlns:a16="http://schemas.microsoft.com/office/drawing/2014/main" id="{1654C3D8-0C7D-E3E4-0B3D-4D646A329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22" y="3143731"/>
            <a:ext cx="1753765" cy="1460887"/>
          </a:xfrm>
          <a:prstGeom prst="rect">
            <a:avLst/>
          </a:prstGeom>
        </p:spPr>
      </p:pic>
      <p:pic>
        <p:nvPicPr>
          <p:cNvPr id="19" name="Picture 18" descr="A hand holding a test tube&#10;&#10;Description automatically generated">
            <a:extLst>
              <a:ext uri="{FF2B5EF4-FFF2-40B4-BE49-F238E27FC236}">
                <a16:creationId xmlns:a16="http://schemas.microsoft.com/office/drawing/2014/main" id="{23A01482-ADF0-1D34-6A0A-3F58EE37C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248" y="3151407"/>
            <a:ext cx="1736213" cy="1453211"/>
          </a:xfrm>
          <a:prstGeom prst="rect">
            <a:avLst/>
          </a:prstGeom>
        </p:spPr>
      </p:pic>
      <p:pic>
        <p:nvPicPr>
          <p:cNvPr id="27" name="Picture 26" descr="A close-up of hands in gloves holding a syringe&#10;&#10;Description automatically generated">
            <a:extLst>
              <a:ext uri="{FF2B5EF4-FFF2-40B4-BE49-F238E27FC236}">
                <a16:creationId xmlns:a16="http://schemas.microsoft.com/office/drawing/2014/main" id="{6CAEB735-088F-FD65-4EDD-7926D72F2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576" y="3154881"/>
            <a:ext cx="1736213" cy="14497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8C528E-8430-6E6D-B4C1-6B6C168E4E95}"/>
              </a:ext>
            </a:extLst>
          </p:cNvPr>
          <p:cNvSpPr txBox="1"/>
          <p:nvPr/>
        </p:nvSpPr>
        <p:spPr>
          <a:xfrm>
            <a:off x="279922" y="4724400"/>
            <a:ext cx="17537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+mn-cs"/>
              </a:rPr>
              <a:t>Firmly swab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+mn-cs"/>
              </a:rPr>
              <a:t>the patient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07E4A2-9324-7DBB-A4E5-15833666E652}"/>
              </a:ext>
            </a:extLst>
          </p:cNvPr>
          <p:cNvSpPr txBox="1"/>
          <p:nvPr/>
        </p:nvSpPr>
        <p:spPr>
          <a:xfrm>
            <a:off x="2157368" y="4724400"/>
            <a:ext cx="175376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+mn-cs"/>
              </a:rPr>
              <a:t>Vigorously rotate </a:t>
            </a: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+mn-cs"/>
              </a:rPr>
              <a:t>to release the DNA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E5B381-765C-B478-514E-A829538F346A}"/>
              </a:ext>
            </a:extLst>
          </p:cNvPr>
          <p:cNvSpPr txBox="1"/>
          <p:nvPr/>
        </p:nvSpPr>
        <p:spPr>
          <a:xfrm>
            <a:off x="4021696" y="4724400"/>
            <a:ext cx="17537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+mn-cs"/>
              </a:rPr>
              <a:t>Invert to mix </a:t>
            </a: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+mn-cs"/>
              </a:rPr>
              <a:t>the sample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83CC4C-0FFB-78C2-CFC8-29F52239C6AF}"/>
              </a:ext>
            </a:extLst>
          </p:cNvPr>
          <p:cNvSpPr txBox="1"/>
          <p:nvPr/>
        </p:nvSpPr>
        <p:spPr>
          <a:xfrm>
            <a:off x="5903576" y="4724401"/>
            <a:ext cx="17537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+mn-cs"/>
              </a:rPr>
              <a:t>Transfer </a:t>
            </a: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+mn-cs"/>
              </a:rPr>
              <a:t>the sample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8E2E7A-AB63-11FB-62B6-29B99122F7ED}"/>
              </a:ext>
            </a:extLst>
          </p:cNvPr>
          <p:cNvSpPr txBox="1"/>
          <p:nvPr/>
        </p:nvSpPr>
        <p:spPr>
          <a:xfrm>
            <a:off x="7785456" y="4668049"/>
            <a:ext cx="17537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+mn-cs"/>
              </a:rPr>
              <a:t>Reconstitute </a:t>
            </a: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+mn-cs"/>
              </a:rPr>
              <a:t>the reagents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AF9847-624A-D537-4C56-27F3B4BE9922}"/>
              </a:ext>
            </a:extLst>
          </p:cNvPr>
          <p:cNvSpPr txBox="1"/>
          <p:nvPr/>
        </p:nvSpPr>
        <p:spPr>
          <a:xfrm>
            <a:off x="9671010" y="4668049"/>
            <a:ext cx="1753765" cy="66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+mn-cs"/>
              </a:rPr>
              <a:t>Insert cartridge to </a:t>
            </a:r>
            <a:r>
              <a:rPr kumimoji="0" lang="en-GB" sz="1867" b="1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+mn-cs"/>
              </a:rPr>
              <a:t>Start test</a:t>
            </a:r>
            <a:endParaRPr kumimoji="0" lang="en-GB" sz="1867" b="0" i="0" u="none" strike="noStrike" kern="1200" cap="none" spc="0" normalizeH="0" baseline="0" noProof="0">
              <a:ln>
                <a:noFill/>
              </a:ln>
              <a:solidFill>
                <a:srgbClr val="003341"/>
              </a:solidFill>
              <a:effectLst/>
              <a:uLnTx/>
              <a:uFillTx/>
              <a:latin typeface="Metropolis Light"/>
              <a:ea typeface="+mn-ea"/>
              <a:cs typeface="+mn-cs"/>
            </a:endParaRPr>
          </a:p>
        </p:txBody>
      </p:sp>
      <p:pic>
        <p:nvPicPr>
          <p:cNvPr id="5" name="Picture 4" descr="A person holding a device&#10;&#10;Description automatically generated with medium confidence">
            <a:extLst>
              <a:ext uri="{FF2B5EF4-FFF2-40B4-BE49-F238E27FC236}">
                <a16:creationId xmlns:a16="http://schemas.microsoft.com/office/drawing/2014/main" id="{CD765E49-DE96-830C-DC93-A93C871F14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41" y="3154881"/>
            <a:ext cx="1740380" cy="1449737"/>
          </a:xfrm>
          <a:prstGeom prst="rect">
            <a:avLst/>
          </a:prstGeom>
        </p:spPr>
      </p:pic>
      <p:pic>
        <p:nvPicPr>
          <p:cNvPr id="7" name="Picture 6" descr="A close-up of hands in gloves holding a needle&#10;&#10;Description automatically generated">
            <a:extLst>
              <a:ext uri="{FF2B5EF4-FFF2-40B4-BE49-F238E27FC236}">
                <a16:creationId xmlns:a16="http://schemas.microsoft.com/office/drawing/2014/main" id="{3F6DD5FE-6B50-999A-BBC7-AEEFA10F5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8" y="3143731"/>
            <a:ext cx="1766908" cy="1478902"/>
          </a:xfrm>
          <a:prstGeom prst="rect">
            <a:avLst/>
          </a:prstGeom>
        </p:spPr>
      </p:pic>
      <p:pic>
        <p:nvPicPr>
          <p:cNvPr id="4" name="Picture 3" descr="A close-up of a device&#10;&#10;Description automatically generated">
            <a:extLst>
              <a:ext uri="{FF2B5EF4-FFF2-40B4-BE49-F238E27FC236}">
                <a16:creationId xmlns:a16="http://schemas.microsoft.com/office/drawing/2014/main" id="{C8843B5C-43B1-E4D2-E450-C69DB02FB5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16" y="3143730"/>
            <a:ext cx="1775394" cy="1478903"/>
          </a:xfrm>
          <a:prstGeom prst="rect">
            <a:avLst/>
          </a:prstGeom>
          <a:solidFill>
            <a:schemeClr val="bg1"/>
          </a:solidFill>
          <a:ln>
            <a:solidFill>
              <a:srgbClr val="009FE3"/>
            </a:solidFill>
          </a:ln>
        </p:spPr>
      </p:pic>
    </p:spTree>
    <p:extLst>
      <p:ext uri="{BB962C8B-B14F-4D97-AF65-F5344CB8AC3E}">
        <p14:creationId xmlns:p14="http://schemas.microsoft.com/office/powerpoint/2010/main" val="336287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>
            <a:extLst>
              <a:ext uri="{FF2B5EF4-FFF2-40B4-BE49-F238E27FC236}">
                <a16:creationId xmlns:a16="http://schemas.microsoft.com/office/drawing/2014/main" id="{B9FFDDA5-23FE-4D6E-7088-CC8B22DF3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000"/>
              <a:t>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96B208-374A-7028-2919-1AD562106233}"/>
              </a:ext>
            </a:extLst>
          </p:cNvPr>
          <p:cNvSpPr txBox="1"/>
          <p:nvPr/>
        </p:nvSpPr>
        <p:spPr>
          <a:xfrm>
            <a:off x="404937" y="1435423"/>
            <a:ext cx="11350525" cy="35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3" dirty="0">
                <a:solidFill>
                  <a:srgbClr val="475C6D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Clear actionable results screens showing the </a:t>
            </a:r>
            <a:r>
              <a:rPr lang="en-US" sz="1723" dirty="0" err="1">
                <a:solidFill>
                  <a:srgbClr val="475C6D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diplotype</a:t>
            </a:r>
            <a:r>
              <a:rPr lang="en-US" sz="1723" dirty="0">
                <a:solidFill>
                  <a:srgbClr val="475C6D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 identified and CPIC-coded metaboliser status</a:t>
            </a:r>
            <a:endParaRPr lang="en-GB" sz="1723" dirty="0">
              <a:solidFill>
                <a:srgbClr val="475C6D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059BC5-79D8-DE8B-3C07-30067523A00D}"/>
              </a:ext>
            </a:extLst>
          </p:cNvPr>
          <p:cNvSpPr/>
          <p:nvPr/>
        </p:nvSpPr>
        <p:spPr>
          <a:xfrm>
            <a:off x="670981" y="4400125"/>
            <a:ext cx="1767419" cy="1673893"/>
          </a:xfrm>
          <a:prstGeom prst="round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Montserrat" panose="00000500000000000000" pitchFamily="2" charset="0"/>
              </a:rPr>
              <a:t>Consider clopidogrel </a:t>
            </a:r>
          </a:p>
          <a:p>
            <a:pPr algn="ctr"/>
            <a:endParaRPr lang="en-GB" sz="1723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D86C69-E3B5-0D2D-1CD3-129960DC5679}"/>
              </a:ext>
            </a:extLst>
          </p:cNvPr>
          <p:cNvSpPr/>
          <p:nvPr/>
        </p:nvSpPr>
        <p:spPr>
          <a:xfrm>
            <a:off x="2980462" y="4400125"/>
            <a:ext cx="1767419" cy="1673893"/>
          </a:xfrm>
          <a:prstGeom prst="round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Montserrat" panose="00000500000000000000" pitchFamily="2" charset="0"/>
              </a:rPr>
              <a:t>Consider clopidogrel </a:t>
            </a:r>
          </a:p>
          <a:p>
            <a:pPr algn="ctr"/>
            <a:r>
              <a:rPr lang="en-GB" sz="2215" dirty="0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EAEAD9-3028-A22B-3162-9943D54AEE0E}"/>
              </a:ext>
            </a:extLst>
          </p:cNvPr>
          <p:cNvSpPr/>
          <p:nvPr/>
        </p:nvSpPr>
        <p:spPr>
          <a:xfrm>
            <a:off x="5289942" y="4426102"/>
            <a:ext cx="1767419" cy="1673894"/>
          </a:xfrm>
          <a:prstGeom prst="roundRect">
            <a:avLst/>
          </a:prstGeom>
          <a:solidFill>
            <a:srgbClr val="00853E"/>
          </a:solidFill>
          <a:ln>
            <a:solidFill>
              <a:srgbClr val="0085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Montserrat" panose="00000500000000000000" pitchFamily="2" charset="0"/>
              </a:rPr>
              <a:t>Consider clopidogrel </a:t>
            </a:r>
          </a:p>
          <a:p>
            <a:pPr algn="ctr"/>
            <a:r>
              <a:rPr lang="en-GB" sz="2215"/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7314BE-AEB1-F272-8C69-A62E13B39F1A}"/>
              </a:ext>
            </a:extLst>
          </p:cNvPr>
          <p:cNvSpPr/>
          <p:nvPr/>
        </p:nvSpPr>
        <p:spPr>
          <a:xfrm>
            <a:off x="7599423" y="4426101"/>
            <a:ext cx="1767419" cy="167389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Montserrat" panose="00000500000000000000" pitchFamily="2" charset="0"/>
              </a:rPr>
              <a:t>Consider alternative treatment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38D149-8E83-BDFF-3BF3-75EE963868AB}"/>
              </a:ext>
            </a:extLst>
          </p:cNvPr>
          <p:cNvSpPr/>
          <p:nvPr/>
        </p:nvSpPr>
        <p:spPr>
          <a:xfrm>
            <a:off x="9753600" y="4426101"/>
            <a:ext cx="1767419" cy="167389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Montserrat" panose="00000500000000000000" pitchFamily="2" charset="0"/>
              </a:rPr>
              <a:t>Consider alternative treatment </a:t>
            </a:r>
          </a:p>
        </p:txBody>
      </p:sp>
      <p:pic>
        <p:nvPicPr>
          <p:cNvPr id="17" name="Picture 16" descr="A white box with a green circle and a green label&#10;&#10;Description automatically generated with medium confidence">
            <a:extLst>
              <a:ext uri="{FF2B5EF4-FFF2-40B4-BE49-F238E27FC236}">
                <a16:creationId xmlns:a16="http://schemas.microsoft.com/office/drawing/2014/main" id="{6D46A204-5D5C-DC2B-41B3-52516E5AD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1" y="2008052"/>
            <a:ext cx="2076097" cy="2115543"/>
          </a:xfrm>
          <a:prstGeom prst="rect">
            <a:avLst/>
          </a:prstGeom>
        </p:spPr>
      </p:pic>
      <p:pic>
        <p:nvPicPr>
          <p:cNvPr id="19" name="Picture 18" descr="A white box with a green circle and text&#10;&#10;Description automatically generated">
            <a:extLst>
              <a:ext uri="{FF2B5EF4-FFF2-40B4-BE49-F238E27FC236}">
                <a16:creationId xmlns:a16="http://schemas.microsoft.com/office/drawing/2014/main" id="{40C512CD-152E-0ECB-88F4-D3090CBCC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40" y="2008051"/>
            <a:ext cx="2076098" cy="21155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1664EC-D0A0-D219-168F-E0E36FD9F2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02" y="1954159"/>
            <a:ext cx="2076098" cy="2115544"/>
          </a:xfrm>
          <a:prstGeom prst="rect">
            <a:avLst/>
          </a:prstGeom>
        </p:spPr>
      </p:pic>
      <p:pic>
        <p:nvPicPr>
          <p:cNvPr id="23" name="Picture 22" descr="A white box with a red circle and a black background&#10;&#10;Description automatically generated">
            <a:extLst>
              <a:ext uri="{FF2B5EF4-FFF2-40B4-BE49-F238E27FC236}">
                <a16:creationId xmlns:a16="http://schemas.microsoft.com/office/drawing/2014/main" id="{E55F9BD7-AFDB-6BBC-0AA9-583626DE56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54" y="1954160"/>
            <a:ext cx="2076098" cy="2115544"/>
          </a:xfrm>
          <a:prstGeom prst="rect">
            <a:avLst/>
          </a:prstGeom>
        </p:spPr>
      </p:pic>
      <p:pic>
        <p:nvPicPr>
          <p:cNvPr id="25" name="Picture 24" descr="A white box with a red circle and text&#10;&#10;Description automatically generated">
            <a:extLst>
              <a:ext uri="{FF2B5EF4-FFF2-40B4-BE49-F238E27FC236}">
                <a16:creationId xmlns:a16="http://schemas.microsoft.com/office/drawing/2014/main" id="{A55ED014-9A0C-724B-A14F-CF21E1304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364" y="1954159"/>
            <a:ext cx="2076098" cy="21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5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51371CE-3314-8BEF-3888-0D00E769A6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sz="4250">
                <a:latin typeface="Montserrat"/>
                <a:cs typeface="Poppins Light"/>
              </a:rPr>
              <a:t>CPIC Guidance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5A3CB8-B852-9022-B064-258F04E0B438}"/>
              </a:ext>
            </a:extLst>
          </p:cNvPr>
          <p:cNvSpPr txBox="1"/>
          <p:nvPr/>
        </p:nvSpPr>
        <p:spPr>
          <a:xfrm>
            <a:off x="436538" y="1788048"/>
            <a:ext cx="8155329" cy="227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341"/>
                </a:solidFill>
                <a:latin typeface="Metropolis"/>
                <a:cs typeface="Poppins Light"/>
              </a:rPr>
              <a:t>CYP2C19 </a:t>
            </a:r>
            <a:r>
              <a:rPr lang="en-US" b="1" dirty="0">
                <a:solidFill>
                  <a:srgbClr val="003341"/>
                </a:solidFill>
                <a:latin typeface="Metropolis"/>
                <a:cs typeface="Poppins Light"/>
              </a:rPr>
              <a:t>intermediate</a:t>
            </a:r>
            <a:r>
              <a:rPr lang="en-US" dirty="0">
                <a:solidFill>
                  <a:srgbClr val="003341"/>
                </a:solidFill>
                <a:latin typeface="Metropolis"/>
                <a:cs typeface="Poppins Light"/>
              </a:rPr>
              <a:t> and </a:t>
            </a:r>
            <a:r>
              <a:rPr lang="en-US" b="1" dirty="0">
                <a:solidFill>
                  <a:srgbClr val="003341"/>
                </a:solidFill>
                <a:latin typeface="Metropolis"/>
                <a:cs typeface="Poppins Light"/>
              </a:rPr>
              <a:t>poor </a:t>
            </a:r>
            <a:r>
              <a:rPr lang="en-US" b="1" dirty="0" err="1">
                <a:solidFill>
                  <a:srgbClr val="003341"/>
                </a:solidFill>
                <a:latin typeface="Metropolis"/>
                <a:cs typeface="Poppins Light"/>
              </a:rPr>
              <a:t>metabolisers</a:t>
            </a:r>
            <a:r>
              <a:rPr lang="en-US" b="1" dirty="0">
                <a:solidFill>
                  <a:srgbClr val="003341"/>
                </a:solidFill>
                <a:latin typeface="Metropolis"/>
                <a:cs typeface="Poppins Light"/>
              </a:rPr>
              <a:t> </a:t>
            </a:r>
            <a:r>
              <a:rPr lang="en-US" dirty="0">
                <a:solidFill>
                  <a:srgbClr val="003341"/>
                </a:solidFill>
                <a:latin typeface="Metropolis"/>
                <a:cs typeface="Poppins Light"/>
              </a:rPr>
              <a:t>who receive clopidogrel experience reduced platelet inhibition and </a:t>
            </a:r>
            <a:r>
              <a:rPr lang="en-US" b="1" dirty="0">
                <a:solidFill>
                  <a:srgbClr val="003341"/>
                </a:solidFill>
                <a:latin typeface="Metropolis"/>
                <a:cs typeface="Poppins Light"/>
              </a:rPr>
              <a:t>increased risk for major adverse cardiovascular and cerebrovascular events</a:t>
            </a:r>
            <a:r>
              <a:rPr lang="en-US" dirty="0">
                <a:solidFill>
                  <a:srgbClr val="003341"/>
                </a:solidFill>
                <a:latin typeface="Metropolis"/>
                <a:cs typeface="Poppins Light"/>
              </a:rPr>
              <a:t>. </a:t>
            </a:r>
            <a:endParaRPr lang="en-US" dirty="0">
              <a:solidFill>
                <a:srgbClr val="003341"/>
              </a:solidFill>
              <a:latin typeface="Metropolis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3341"/>
              </a:solidFill>
              <a:latin typeface="Calibri" panose="020F0502020204030204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rgbClr val="475C6D"/>
              </a:solidFill>
              <a:latin typeface="Metropolis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rgbClr val="475C6D"/>
              </a:solidFill>
              <a:latin typeface="Metropolis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rgbClr val="475C6D"/>
              </a:solidFill>
              <a:latin typeface="Metropolis"/>
              <a:ea typeface="+mn-lt"/>
              <a:cs typeface="+mn-lt"/>
            </a:endParaRPr>
          </a:p>
          <a:p>
            <a:endParaRPr lang="en-GB" dirty="0">
              <a:solidFill>
                <a:srgbClr val="475C6D"/>
              </a:solidFill>
              <a:latin typeface="Metropolis"/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3F5F6-29C4-A4AE-2540-833EAD5CE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404" y="783983"/>
            <a:ext cx="2337024" cy="78069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CA72BE-7029-437B-61A1-30CE5F9A3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304051"/>
              </p:ext>
            </p:extLst>
          </p:nvPr>
        </p:nvGraphicFramePr>
        <p:xfrm>
          <a:off x="436538" y="2983885"/>
          <a:ext cx="8821762" cy="309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383">
                  <a:extLst>
                    <a:ext uri="{9D8B030D-6E8A-4147-A177-3AD203B41FA5}">
                      <a16:colId xmlns:a16="http://schemas.microsoft.com/office/drawing/2014/main" val="3649618686"/>
                    </a:ext>
                  </a:extLst>
                </a:gridCol>
                <a:gridCol w="3537483">
                  <a:extLst>
                    <a:ext uri="{9D8B030D-6E8A-4147-A177-3AD203B41FA5}">
                      <a16:colId xmlns:a16="http://schemas.microsoft.com/office/drawing/2014/main" val="2902534625"/>
                    </a:ext>
                  </a:extLst>
                </a:gridCol>
                <a:gridCol w="2902896">
                  <a:extLst>
                    <a:ext uri="{9D8B030D-6E8A-4147-A177-3AD203B41FA5}">
                      <a16:colId xmlns:a16="http://schemas.microsoft.com/office/drawing/2014/main" val="4264295256"/>
                    </a:ext>
                  </a:extLst>
                </a:gridCol>
              </a:tblGrid>
              <a:tr h="554754">
                <a:tc>
                  <a:txBody>
                    <a:bodyPr/>
                    <a:lstStyle/>
                    <a:p>
                      <a:r>
                        <a:rPr lang="en-US"/>
                        <a:t>Metabolizer Status</a:t>
                      </a:r>
                      <a:endParaRPr lang="en-GB"/>
                    </a:p>
                  </a:txBody>
                  <a:tcPr>
                    <a:solidFill>
                      <a:srgbClr val="0085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Implications</a:t>
                      </a:r>
                      <a:endParaRPr lang="en-GB"/>
                    </a:p>
                  </a:txBody>
                  <a:tcPr>
                    <a:solidFill>
                      <a:srgbClr val="0085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Therapeutic Recommendation</a:t>
                      </a:r>
                      <a:endParaRPr lang="en-GB"/>
                    </a:p>
                  </a:txBody>
                  <a:tcPr>
                    <a:solidFill>
                      <a:srgbClr val="0085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539902"/>
                  </a:ext>
                </a:extLst>
              </a:tr>
              <a:tr h="1267689">
                <a:tc>
                  <a:txBody>
                    <a:bodyPr/>
                    <a:lstStyle/>
                    <a:p>
                      <a:r>
                        <a:rPr lang="en-US"/>
                        <a:t>CYP2C19 intermediate metabolisers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Reduced clopidogrel active metabolite formation; increased on-treatment platelet reactivity; increased risk for adverse cardiac and cerebrovascular events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Avoid standard dose (75 mg) clopidogrel if possible. Use prasugrel or ticagrelor at standard dose if no contraindication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688137"/>
                  </a:ext>
                </a:extLst>
              </a:tr>
              <a:tr h="1267689">
                <a:tc>
                  <a:txBody>
                    <a:bodyPr/>
                    <a:lstStyle/>
                    <a:p>
                      <a:pPr marL="0" marR="0" lvl="0" indent="0" algn="l" defTabSz="6857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CYP2C19 poor  metabolisers</a:t>
                      </a:r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Reduced clopidogrel active metabolite formation; increased on-treatment platelet reactivity; increased risk for adverse cardiac and cerebrovascular events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Avoid standard dose (75 mg) clopidogrel if possible. Use prasugrel or ticagrelor at standard dose if no contraindication</a:t>
                      </a:r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72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0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4556B8-ACD2-1FAF-4C46-513E34DEF2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537" y="2639230"/>
            <a:ext cx="8998517" cy="36346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US" sz="1600">
                <a:cs typeface="Poppins Light"/>
              </a:rPr>
              <a:t>Laboratory based testing and point-of-care testing (POCT) are recommended.</a:t>
            </a:r>
            <a:endParaRPr lang="en-US" sz="2100">
              <a:cs typeface="Poppins Light"/>
            </a:endParaRPr>
          </a:p>
          <a:p>
            <a:pPr marL="285750" indent="-285750"/>
            <a:r>
              <a:rPr lang="en-US" sz="1600">
                <a:cs typeface="Poppins Light"/>
              </a:rPr>
              <a:t>The </a:t>
            </a:r>
            <a:r>
              <a:rPr lang="en-US" sz="1600" err="1">
                <a:cs typeface="Poppins Light"/>
              </a:rPr>
              <a:t>Genedrive</a:t>
            </a:r>
            <a:r>
              <a:rPr lang="en-US" sz="1600">
                <a:cs typeface="Poppins Light"/>
              </a:rPr>
              <a:t> CYP2C19 ID Kit should be used when laboratory-based testing is not available.</a:t>
            </a:r>
          </a:p>
          <a:p>
            <a:pPr marL="285750" indent="-285750"/>
            <a:endParaRPr lang="en-US" sz="1600">
              <a:cs typeface="Poppins Light"/>
            </a:endParaRPr>
          </a:p>
          <a:p>
            <a:pPr marL="285750" indent="-285750"/>
            <a:endParaRPr lang="en-US" sz="1600">
              <a:cs typeface="Poppins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99457-E378-3998-68F9-96DEF6F56E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sz="4250">
                <a:latin typeface="Montserrat"/>
                <a:cs typeface="Poppins Light"/>
              </a:rPr>
              <a:t>NICE recommend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347B60-79C1-D9E7-0613-D35E5E9C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rgbClr val="00853E"/>
                </a:solidFill>
                <a:latin typeface="Metropolis"/>
                <a:cs typeface="Poppins"/>
              </a:rPr>
              <a:t>CYP2C19 Genotype Testing to Guide Clopidogrel Use After </a:t>
            </a:r>
            <a:r>
              <a:rPr lang="en-US" sz="2400" b="1" err="1">
                <a:solidFill>
                  <a:srgbClr val="00853E"/>
                </a:solidFill>
                <a:latin typeface="Metropolis"/>
                <a:cs typeface="Poppins"/>
              </a:rPr>
              <a:t>Ischaemic</a:t>
            </a:r>
            <a:r>
              <a:rPr lang="en-US" sz="2400" b="1">
                <a:solidFill>
                  <a:srgbClr val="00853E"/>
                </a:solidFill>
                <a:latin typeface="Metropolis"/>
                <a:cs typeface="Poppins"/>
              </a:rPr>
              <a:t> Stroke or Transient </a:t>
            </a:r>
            <a:r>
              <a:rPr lang="en-US" sz="2400" b="1" err="1">
                <a:solidFill>
                  <a:srgbClr val="00853E"/>
                </a:solidFill>
                <a:latin typeface="Metropolis"/>
                <a:cs typeface="Poppins"/>
              </a:rPr>
              <a:t>Ischaemic</a:t>
            </a:r>
            <a:r>
              <a:rPr lang="en-US" sz="2400" b="1">
                <a:solidFill>
                  <a:srgbClr val="00853E"/>
                </a:solidFill>
                <a:latin typeface="Metropolis"/>
                <a:cs typeface="Poppins"/>
              </a:rPr>
              <a:t> Attack</a:t>
            </a:r>
            <a:endParaRPr lang="en-GB" sz="2400" b="1">
              <a:solidFill>
                <a:srgbClr val="00853E"/>
              </a:solidFill>
              <a:cs typeface="Poppi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29802-BABA-A6AD-D4F3-F5DA10B9F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744" y="584110"/>
            <a:ext cx="1711310" cy="948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A8AEBA-8672-AD9A-69DC-90510D509A6E}"/>
              </a:ext>
            </a:extLst>
          </p:cNvPr>
          <p:cNvSpPr txBox="1"/>
          <p:nvPr/>
        </p:nvSpPr>
        <p:spPr>
          <a:xfrm>
            <a:off x="436537" y="3586263"/>
            <a:ext cx="456859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Metropolis Light"/>
              </a:rPr>
              <a:t>What it Means in Practice:</a:t>
            </a:r>
            <a:endParaRPr lang="en-US" sz="1600">
              <a:latin typeface="Metropolis Light"/>
            </a:endParaRPr>
          </a:p>
          <a:p>
            <a:r>
              <a:rPr lang="en-US" sz="1600">
                <a:latin typeface="Metropolis Light"/>
              </a:rPr>
              <a:t>UK National Stroke clinical guideline recommends that dual antiplatelet therapies (such as Clopidogrel and aspirin) are administered in &lt;24 hours of the event.</a:t>
            </a:r>
            <a:endParaRPr lang="en-US" sz="1600">
              <a:latin typeface="Metropolis Light"/>
              <a:cs typeface="Calibri" panose="020F0502020204030204"/>
            </a:endParaRPr>
          </a:p>
          <a:p>
            <a:endParaRPr lang="en-US" sz="1600">
              <a:latin typeface="Metropolis Light"/>
            </a:endParaRPr>
          </a:p>
          <a:p>
            <a:r>
              <a:rPr lang="en-US" sz="1600">
                <a:latin typeface="Metropolis Light"/>
              </a:rPr>
              <a:t>Conventional laboratory testing workflows are unlikely to turnaround actionable results in this time.</a:t>
            </a:r>
            <a:endParaRPr lang="en-US" sz="1600">
              <a:latin typeface="Metropolis Light"/>
              <a:cs typeface="Calibri"/>
            </a:endParaRPr>
          </a:p>
          <a:p>
            <a:endParaRPr lang="en-US" sz="1600">
              <a:latin typeface="Metropolis Light"/>
              <a:cs typeface="Calibri"/>
            </a:endParaRPr>
          </a:p>
          <a:p>
            <a:r>
              <a:rPr lang="en-US" sz="1600">
                <a:latin typeface="Metropolis Light"/>
                <a:ea typeface="+mn-lt"/>
                <a:cs typeface="+mn-lt"/>
              </a:rPr>
              <a:t>The Genedrive CYP2C19 ID Kit should be used when laboratory-based testing is not available.</a:t>
            </a:r>
            <a:endParaRPr lang="en-US" sz="1600">
              <a:latin typeface="Metropolis Light"/>
              <a:cs typeface="Calibri" panose="020F0502020204030204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4B108A4-67B9-AF60-3F75-AF8FBC0EE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487" y="3590924"/>
            <a:ext cx="4019550" cy="27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96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B20691-2188-3DC3-A0D9-2DC097C1A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705" y="2535053"/>
            <a:ext cx="2983230" cy="770497"/>
          </a:xfrm>
        </p:spPr>
        <p:txBody>
          <a:bodyPr/>
          <a:lstStyle/>
          <a:p>
            <a:r>
              <a:rPr lang="en-US"/>
              <a:t>Summary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28519C-C62C-DD1B-1F8B-AB4CBCB006D8}"/>
              </a:ext>
            </a:extLst>
          </p:cNvPr>
          <p:cNvSpPr txBox="1"/>
          <p:nvPr/>
        </p:nvSpPr>
        <p:spPr>
          <a:xfrm>
            <a:off x="8437484" y="251208"/>
            <a:ext cx="1004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/>
              <a:t>GPM-146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09E460-8E28-352F-9DA0-075F7E1093F9}"/>
              </a:ext>
            </a:extLst>
          </p:cNvPr>
          <p:cNvSpPr/>
          <p:nvPr/>
        </p:nvSpPr>
        <p:spPr>
          <a:xfrm>
            <a:off x="4396740" y="0"/>
            <a:ext cx="7791450" cy="6858000"/>
          </a:xfrm>
          <a:prstGeom prst="rect">
            <a:avLst/>
          </a:prstGeom>
          <a:solidFill>
            <a:srgbClr val="0085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2B7777-2AEB-DC80-2AC9-88319EB75C28}"/>
              </a:ext>
            </a:extLst>
          </p:cNvPr>
          <p:cNvCxnSpPr/>
          <p:nvPr/>
        </p:nvCxnSpPr>
        <p:spPr>
          <a:xfrm>
            <a:off x="4606290" y="3429000"/>
            <a:ext cx="7372350" cy="0"/>
          </a:xfrm>
          <a:prstGeom prst="line">
            <a:avLst/>
          </a:prstGeom>
          <a:ln>
            <a:solidFill>
              <a:srgbClr val="8597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3855A6E-A0D2-78B6-76B5-F6AC60FEAEAF}"/>
              </a:ext>
            </a:extLst>
          </p:cNvPr>
          <p:cNvSpPr txBox="1">
            <a:spLocks/>
          </p:cNvSpPr>
          <p:nvPr/>
        </p:nvSpPr>
        <p:spPr>
          <a:xfrm>
            <a:off x="5270313" y="411136"/>
            <a:ext cx="2434646" cy="557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9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4267" b="1" i="0" kern="1200">
                <a:solidFill>
                  <a:srgbClr val="003341"/>
                </a:solidFill>
                <a:latin typeface="Montserrat" panose="00000500000000000000" pitchFamily="2" charset="0"/>
                <a:ea typeface="+mn-ea"/>
                <a:cs typeface="Poppins Light" pitchFamily="2" charset="77"/>
              </a:defRPr>
            </a:lvl1pPr>
            <a:lvl2pPr marL="457198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2pPr>
            <a:lvl3pPr marL="914395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799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3pPr>
            <a:lvl4pPr marL="1371592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4pPr>
            <a:lvl5pPr marL="1828789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5pPr>
            <a:lvl6pPr marL="2285987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84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82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79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chemeClr val="bg1"/>
                </a:solidFill>
              </a:rPr>
              <a:t>About Us</a:t>
            </a:r>
            <a:endParaRPr lang="en-GB" sz="3000">
              <a:solidFill>
                <a:schemeClr val="bg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8FC7A22-9740-4367-60A9-DB387D5732DD}"/>
              </a:ext>
            </a:extLst>
          </p:cNvPr>
          <p:cNvSpPr txBox="1">
            <a:spLocks/>
          </p:cNvSpPr>
          <p:nvPr/>
        </p:nvSpPr>
        <p:spPr>
          <a:xfrm>
            <a:off x="9078422" y="420390"/>
            <a:ext cx="2434646" cy="557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9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4267" b="1" i="0" kern="1200">
                <a:solidFill>
                  <a:srgbClr val="003341"/>
                </a:solidFill>
                <a:latin typeface="Montserrat" panose="00000500000000000000" pitchFamily="2" charset="0"/>
                <a:ea typeface="+mn-ea"/>
                <a:cs typeface="Poppins Light" pitchFamily="2" charset="77"/>
              </a:defRPr>
            </a:lvl1pPr>
            <a:lvl2pPr marL="457198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2pPr>
            <a:lvl3pPr marL="914395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799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3pPr>
            <a:lvl4pPr marL="1371592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4pPr>
            <a:lvl5pPr marL="1828789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5pPr>
            <a:lvl6pPr marL="2285987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84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82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79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chemeClr val="bg1"/>
                </a:solidFill>
              </a:rPr>
              <a:t>CYP2C19</a:t>
            </a:r>
            <a:endParaRPr lang="en-GB" sz="3000">
              <a:solidFill>
                <a:schemeClr val="bg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8429ED9-4EDE-77F6-E996-9B8A720D9814}"/>
              </a:ext>
            </a:extLst>
          </p:cNvPr>
          <p:cNvSpPr txBox="1">
            <a:spLocks/>
          </p:cNvSpPr>
          <p:nvPr/>
        </p:nvSpPr>
        <p:spPr>
          <a:xfrm>
            <a:off x="8813369" y="3771582"/>
            <a:ext cx="2979448" cy="557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9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4267" b="1" i="0" kern="1200">
                <a:solidFill>
                  <a:srgbClr val="003341"/>
                </a:solidFill>
                <a:latin typeface="Montserrat" panose="00000500000000000000" pitchFamily="2" charset="0"/>
                <a:ea typeface="+mn-ea"/>
                <a:cs typeface="Poppins Light" pitchFamily="2" charset="77"/>
              </a:defRPr>
            </a:lvl1pPr>
            <a:lvl2pPr marL="457198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2pPr>
            <a:lvl3pPr marL="914395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799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3pPr>
            <a:lvl4pPr marL="1371592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4pPr>
            <a:lvl5pPr marL="1828789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5pPr>
            <a:lvl6pPr marL="2285987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84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82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79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chemeClr val="bg1"/>
                </a:solidFill>
              </a:rPr>
              <a:t>The Guidance</a:t>
            </a:r>
            <a:endParaRPr lang="en-GB" sz="300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86A2FFE-3F39-874D-EFFA-A216FE2FCC16}"/>
              </a:ext>
            </a:extLst>
          </p:cNvPr>
          <p:cNvSpPr txBox="1">
            <a:spLocks/>
          </p:cNvSpPr>
          <p:nvPr/>
        </p:nvSpPr>
        <p:spPr>
          <a:xfrm>
            <a:off x="4874774" y="3771582"/>
            <a:ext cx="3240419" cy="557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9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4267" b="1" i="0" kern="1200">
                <a:solidFill>
                  <a:srgbClr val="003341"/>
                </a:solidFill>
                <a:latin typeface="Montserrat" panose="00000500000000000000" pitchFamily="2" charset="0"/>
                <a:ea typeface="+mn-ea"/>
                <a:cs typeface="Poppins Light" pitchFamily="2" charset="77"/>
              </a:defRPr>
            </a:lvl1pPr>
            <a:lvl2pPr marL="457198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2pPr>
            <a:lvl3pPr marL="914395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799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3pPr>
            <a:lvl4pPr marL="1371592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4pPr>
            <a:lvl5pPr marL="1828789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5pPr>
            <a:lvl6pPr marL="2285987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84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82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79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chemeClr val="bg1"/>
                </a:solidFill>
              </a:rPr>
              <a:t>Our Solution</a:t>
            </a:r>
            <a:endParaRPr lang="en-GB" sz="3000">
              <a:solidFill>
                <a:schemeClr val="bg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EF7A58-292B-1CC1-C180-4F9CC814EE11}"/>
              </a:ext>
            </a:extLst>
          </p:cNvPr>
          <p:cNvCxnSpPr>
            <a:cxnSpLocks/>
          </p:cNvCxnSpPr>
          <p:nvPr/>
        </p:nvCxnSpPr>
        <p:spPr>
          <a:xfrm>
            <a:off x="4867426" y="1081154"/>
            <a:ext cx="31575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9EB7D7-7B72-9C85-1540-CA26FCB9F531}"/>
              </a:ext>
            </a:extLst>
          </p:cNvPr>
          <p:cNvCxnSpPr>
            <a:cxnSpLocks/>
          </p:cNvCxnSpPr>
          <p:nvPr/>
        </p:nvCxnSpPr>
        <p:spPr>
          <a:xfrm>
            <a:off x="4874774" y="4423368"/>
            <a:ext cx="31575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348D7B-603D-015A-57C3-C8B91FF23446}"/>
              </a:ext>
            </a:extLst>
          </p:cNvPr>
          <p:cNvCxnSpPr>
            <a:cxnSpLocks/>
          </p:cNvCxnSpPr>
          <p:nvPr/>
        </p:nvCxnSpPr>
        <p:spPr>
          <a:xfrm>
            <a:off x="8716958" y="1084964"/>
            <a:ext cx="31575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4D2A76-9440-7C8B-B066-1D6DC64F3DCE}"/>
              </a:ext>
            </a:extLst>
          </p:cNvPr>
          <p:cNvCxnSpPr>
            <a:cxnSpLocks/>
          </p:cNvCxnSpPr>
          <p:nvPr/>
        </p:nvCxnSpPr>
        <p:spPr>
          <a:xfrm>
            <a:off x="8635244" y="4357007"/>
            <a:ext cx="31575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5393A88-DCCE-4C7A-4624-73602FEFE58D}"/>
              </a:ext>
            </a:extLst>
          </p:cNvPr>
          <p:cNvSpPr txBox="1"/>
          <p:nvPr/>
        </p:nvSpPr>
        <p:spPr>
          <a:xfrm>
            <a:off x="4874774" y="1276708"/>
            <a:ext cx="315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Genedrive are experienced developers of POC PGx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Strong partnerships with academic institutions and healthcare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4F19B7-955D-9768-7087-9365CEBE2CEB}"/>
              </a:ext>
            </a:extLst>
          </p:cNvPr>
          <p:cNvSpPr txBox="1"/>
          <p:nvPr/>
        </p:nvSpPr>
        <p:spPr>
          <a:xfrm>
            <a:off x="8411515" y="1258430"/>
            <a:ext cx="3903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cs typeface="Poppins Light"/>
              </a:rPr>
              <a:t>CYP2C19 is responsible for </a:t>
            </a:r>
            <a:r>
              <a:rPr lang="en-US" err="1">
                <a:solidFill>
                  <a:schemeClr val="bg1"/>
                </a:solidFill>
                <a:cs typeface="Poppins Light"/>
              </a:rPr>
              <a:t>metabolising</a:t>
            </a:r>
            <a:r>
              <a:rPr lang="en-US">
                <a:solidFill>
                  <a:schemeClr val="bg1"/>
                </a:solidFill>
                <a:cs typeface="Poppins Light"/>
              </a:rPr>
              <a:t> many drugs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cs typeface="Poppins Light"/>
              </a:rPr>
              <a:t>Genetic variations in CYP2C19 are common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cs typeface="Poppins Light"/>
              </a:rPr>
              <a:t>Poor and intermediate </a:t>
            </a:r>
            <a:r>
              <a:rPr lang="en-US" err="1">
                <a:solidFill>
                  <a:schemeClr val="bg1"/>
                </a:solidFill>
                <a:cs typeface="Poppins Light"/>
              </a:rPr>
              <a:t>metabolisers</a:t>
            </a:r>
            <a:r>
              <a:rPr lang="en-US">
                <a:solidFill>
                  <a:schemeClr val="bg1"/>
                </a:solidFill>
                <a:cs typeface="Poppins Light"/>
              </a:rPr>
              <a:t> experience worse outcomes when treated with clopidogrel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E6E6E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601376-8140-E03D-0A75-B70732C44310}"/>
              </a:ext>
            </a:extLst>
          </p:cNvPr>
          <p:cNvSpPr txBox="1"/>
          <p:nvPr/>
        </p:nvSpPr>
        <p:spPr>
          <a:xfrm>
            <a:off x="4901902" y="4637154"/>
            <a:ext cx="3544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Non-invasive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Broad variant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Simple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Rapid actionable results in approximately 69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C584DC8-7DD9-0216-5864-88AE2F8B122D}"/>
              </a:ext>
            </a:extLst>
          </p:cNvPr>
          <p:cNvSpPr txBox="1"/>
          <p:nvPr/>
        </p:nvSpPr>
        <p:spPr>
          <a:xfrm>
            <a:off x="8523709" y="4615811"/>
            <a:ext cx="3544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CPIC – Define metaboliser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NICE – Recommend CYPC2C19 genetic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National stroke Guidelines – recommend clopidogrel administered with 24hrs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B1601D5-AFAB-519A-D8E0-E6E20249A501}"/>
              </a:ext>
            </a:extLst>
          </p:cNvPr>
          <p:cNvCxnSpPr>
            <a:cxnSpLocks/>
          </p:cNvCxnSpPr>
          <p:nvPr/>
        </p:nvCxnSpPr>
        <p:spPr>
          <a:xfrm>
            <a:off x="509831" y="3429000"/>
            <a:ext cx="3398978" cy="0"/>
          </a:xfrm>
          <a:prstGeom prst="line">
            <a:avLst/>
          </a:prstGeom>
          <a:ln>
            <a:solidFill>
              <a:srgbClr val="00853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Subtitle 2">
            <a:extLst>
              <a:ext uri="{FF2B5EF4-FFF2-40B4-BE49-F238E27FC236}">
                <a16:creationId xmlns:a16="http://schemas.microsoft.com/office/drawing/2014/main" id="{7AA01DEE-1E11-6AA9-D531-5C387E82C8F2}"/>
              </a:ext>
            </a:extLst>
          </p:cNvPr>
          <p:cNvSpPr txBox="1">
            <a:spLocks/>
          </p:cNvSpPr>
          <p:nvPr/>
        </p:nvSpPr>
        <p:spPr>
          <a:xfrm>
            <a:off x="509831" y="3843753"/>
            <a:ext cx="3491477" cy="2255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9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4267" b="1" i="0" kern="1200">
                <a:solidFill>
                  <a:srgbClr val="003341"/>
                </a:solidFill>
                <a:latin typeface="Montserrat" panose="00000500000000000000" pitchFamily="2" charset="0"/>
                <a:ea typeface="+mn-ea"/>
                <a:cs typeface="Poppins Light" pitchFamily="2" charset="77"/>
              </a:defRPr>
            </a:lvl1pPr>
            <a:lvl2pPr marL="457198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2pPr>
            <a:lvl3pPr marL="914395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799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3pPr>
            <a:lvl4pPr marL="1371592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4pPr>
            <a:lvl5pPr marL="1828789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341"/>
                </a:solidFill>
                <a:latin typeface="Metropolis Light"/>
                <a:ea typeface="+mn-ea"/>
                <a:cs typeface="Poppins Light" pitchFamily="2" charset="77"/>
              </a:defRPr>
            </a:lvl5pPr>
            <a:lvl6pPr marL="2285987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84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82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79" indent="0" algn="ctr" defTabSz="685796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/>
              <a:t>The Genedrive</a:t>
            </a:r>
            <a:r>
              <a:rPr lang="en-US" sz="1600" b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600" b="0"/>
              <a:t> CYP2C19 ID kit</a:t>
            </a:r>
          </a:p>
          <a:p>
            <a:endParaRPr lang="en-US" sz="1600" b="0"/>
          </a:p>
          <a:p>
            <a:r>
              <a:rPr lang="en-US" sz="1600" b="0"/>
              <a:t>Allows </a:t>
            </a:r>
            <a:r>
              <a:rPr lang="en-US" sz="1600" b="0" err="1"/>
              <a:t>personalised</a:t>
            </a:r>
            <a:r>
              <a:rPr lang="en-US" sz="1600" b="0"/>
              <a:t> treatment for drugs </a:t>
            </a:r>
            <a:r>
              <a:rPr lang="en-US" sz="1600" b="0" err="1"/>
              <a:t>metabolised</a:t>
            </a:r>
            <a:r>
              <a:rPr lang="en-US" sz="1600" b="0"/>
              <a:t> by CYP2C19, including the antiplatelet Clopidogrel</a:t>
            </a:r>
          </a:p>
          <a:p>
            <a:endParaRPr lang="en-GB" b="0"/>
          </a:p>
        </p:txBody>
      </p:sp>
      <p:pic>
        <p:nvPicPr>
          <p:cNvPr id="5" name="Picture 4" descr="A network of dots and lines&#10;&#10;Description automatically generated">
            <a:extLst>
              <a:ext uri="{FF2B5EF4-FFF2-40B4-BE49-F238E27FC236}">
                <a16:creationId xmlns:a16="http://schemas.microsoft.com/office/drawing/2014/main" id="{456FB0D5-DBB1-2A11-A03D-D033AF28C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4"/>
          <a:stretch/>
        </p:blipFill>
        <p:spPr>
          <a:xfrm>
            <a:off x="310161" y="528207"/>
            <a:ext cx="3491477" cy="18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33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A99589-AF82-CD31-7FC9-324EB749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08" y="565186"/>
            <a:ext cx="11359184" cy="861496"/>
          </a:xfrm>
        </p:spPr>
        <p:txBody>
          <a:bodyPr/>
          <a:lstStyle/>
          <a:p>
            <a:pPr algn="ctr"/>
            <a:r>
              <a:rPr lang="en-GB" b="1"/>
              <a:t>Any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513DD-65A8-D0CD-EB3A-F33FF2B27BEA}"/>
              </a:ext>
            </a:extLst>
          </p:cNvPr>
          <p:cNvSpPr txBox="1"/>
          <p:nvPr/>
        </p:nvSpPr>
        <p:spPr>
          <a:xfrm>
            <a:off x="4044462" y="1594346"/>
            <a:ext cx="382172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7AB6B-E438-9AB0-F1F4-5768EE4EC500}"/>
              </a:ext>
            </a:extLst>
          </p:cNvPr>
          <p:cNvSpPr txBox="1"/>
          <p:nvPr/>
        </p:nvSpPr>
        <p:spPr>
          <a:xfrm>
            <a:off x="339680" y="5177694"/>
            <a:ext cx="11512639" cy="881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>
                <a:solidFill>
                  <a:srgbClr val="FFFFFF"/>
                </a:solidFill>
                <a:latin typeface="Montserrat" pitchFamily="2" charset="77"/>
              </a:rPr>
              <a:t>Demonstration</a:t>
            </a:r>
            <a:endParaRPr kumimoji="0" lang="en-US" sz="42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opoli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10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412CB22-CEF1-CA35-C084-ED4E3DE2E808}"/>
              </a:ext>
            </a:extLst>
          </p:cNvPr>
          <p:cNvSpPr txBox="1"/>
          <p:nvPr/>
        </p:nvSpPr>
        <p:spPr>
          <a:xfrm>
            <a:off x="333961" y="726889"/>
            <a:ext cx="3979855" cy="6608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sz="3200" b="1">
                <a:solidFill>
                  <a:srgbClr val="003341"/>
                </a:solidFill>
                <a:latin typeface="Montserrat" pitchFamily="2" charset="77"/>
              </a:rPr>
              <a:t>Our Vision</a:t>
            </a:r>
            <a:endParaRPr lang="en-US" sz="3200">
              <a:solidFill>
                <a:srgbClr val="003341"/>
              </a:solidFill>
              <a:latin typeface="Metropolis Medium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4A84C-1886-2753-9401-4AB7A92DFCC3}"/>
              </a:ext>
            </a:extLst>
          </p:cNvPr>
          <p:cNvSpPr txBox="1"/>
          <p:nvPr/>
        </p:nvSpPr>
        <p:spPr>
          <a:xfrm>
            <a:off x="446860" y="2661418"/>
            <a:ext cx="3866956" cy="1618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lnSpc>
                <a:spcPct val="150000"/>
              </a:lnSpc>
              <a:spcAft>
                <a:spcPts val="400"/>
              </a:spcAft>
              <a:defRPr/>
            </a:pPr>
            <a:r>
              <a:rPr lang="en-GB" b="1" dirty="0">
                <a:solidFill>
                  <a:srgbClr val="003341"/>
                </a:solidFill>
                <a:latin typeface="Montserrat" panose="00000500000000000000" pitchFamily="2" charset="0"/>
              </a:rPr>
              <a:t>Our Vision </a:t>
            </a:r>
            <a:r>
              <a:rPr lang="en-GB" dirty="0">
                <a:solidFill>
                  <a:srgbClr val="003341"/>
                </a:solidFill>
                <a:latin typeface="Montserrat" panose="00000500000000000000" pitchFamily="2" charset="0"/>
              </a:rPr>
              <a:t>is to become the leading company globally in point-of-care, pharmacogenetic testing</a:t>
            </a:r>
            <a:endParaRPr lang="en-GB" dirty="0">
              <a:solidFill>
                <a:srgbClr val="8597A3"/>
              </a:solidFill>
              <a:latin typeface="Metropolis Light" pitchFamily="2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BF86A1-2C09-E2FE-6511-C925F9F61470}"/>
              </a:ext>
            </a:extLst>
          </p:cNvPr>
          <p:cNvGrpSpPr/>
          <p:nvPr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6B4F0A-342F-1154-EEFF-39800D3C5765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9BA4"/>
            </a:solidFill>
            <a:ln>
              <a:solidFill>
                <a:srgbClr val="009BA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AF0F79-7D73-E1D4-35A6-0A248CBCA522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170">
                <a:defRPr/>
              </a:pPr>
              <a:r>
                <a:rPr lang="en-US" sz="933" b="1">
                  <a:solidFill>
                    <a:srgbClr val="475C6D"/>
                  </a:solidFill>
                  <a:latin typeface="Montserrat" pitchFamily="2" charset="77"/>
                </a:rPr>
                <a:t>Advancing Diagnostics to the point-of-care</a:t>
              </a:r>
              <a:endParaRPr lang="en-US" sz="933">
                <a:solidFill>
                  <a:srgbClr val="475C6D"/>
                </a:solidFill>
                <a:latin typeface="Metropolis Medium" pitchFamily="2" charset="77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AB112A-BE52-2C29-94F5-D86CE85595C3}"/>
              </a:ext>
            </a:extLst>
          </p:cNvPr>
          <p:cNvCxnSpPr>
            <a:cxnSpLocks/>
          </p:cNvCxnSpPr>
          <p:nvPr/>
        </p:nvCxnSpPr>
        <p:spPr>
          <a:xfrm>
            <a:off x="322319" y="6389807"/>
            <a:ext cx="9120000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E95F9E-85E1-077C-06EA-FE9FE7DC08CE}"/>
              </a:ext>
            </a:extLst>
          </p:cNvPr>
          <p:cNvCxnSpPr>
            <a:cxnSpLocks/>
          </p:cNvCxnSpPr>
          <p:nvPr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9B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colorful lines and dots&#10;&#10;Description automatically generated">
            <a:extLst>
              <a:ext uri="{FF2B5EF4-FFF2-40B4-BE49-F238E27FC236}">
                <a16:creationId xmlns:a16="http://schemas.microsoft.com/office/drawing/2014/main" id="{A29C4AE4-F76C-C5F9-0422-E2007D904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1000"/>
          </a:blip>
          <a:srcRect l="65126" t="2378" r="-206" b="715"/>
          <a:stretch/>
        </p:blipFill>
        <p:spPr>
          <a:xfrm>
            <a:off x="9718755" y="1021815"/>
            <a:ext cx="1775229" cy="49042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3E21CF2-1047-24F8-7588-891C8D7F57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E866C1-A3FF-AB89-1063-9DB5555FEDB1}"/>
              </a:ext>
            </a:extLst>
          </p:cNvPr>
          <p:cNvSpPr txBox="1"/>
          <p:nvPr/>
        </p:nvSpPr>
        <p:spPr>
          <a:xfrm>
            <a:off x="4932948" y="2564599"/>
            <a:ext cx="4560000" cy="21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Aft>
                <a:spcPts val="400"/>
              </a:spcAft>
              <a:defRPr/>
            </a:pPr>
            <a:r>
              <a:rPr lang="en-GB" sz="1800" b="1">
                <a:solidFill>
                  <a:srgbClr val="003341"/>
                </a:solidFill>
                <a:latin typeface="Montserrat" panose="00000500000000000000" pitchFamily="2" charset="0"/>
              </a:rPr>
              <a:t>Our Mission </a:t>
            </a:r>
            <a:r>
              <a:rPr lang="en-GB" sz="1800">
                <a:solidFill>
                  <a:srgbClr val="003341"/>
                </a:solidFill>
                <a:latin typeface="Montserrat" panose="00000500000000000000" pitchFamily="2" charset="0"/>
              </a:rPr>
              <a:t>is to design and develop easy-to-use, point-of-care pharmacogenetic tests that can be used in time critical settings that directly improve clinical outcomes</a:t>
            </a:r>
            <a:endParaRPr lang="en-GB" sz="1800">
              <a:solidFill>
                <a:srgbClr val="8597A3"/>
              </a:solidFill>
              <a:latin typeface="Metropolis Ligh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D332A-883E-0620-C2F1-7DD3B50C961C}"/>
              </a:ext>
            </a:extLst>
          </p:cNvPr>
          <p:cNvSpPr txBox="1"/>
          <p:nvPr/>
        </p:nvSpPr>
        <p:spPr>
          <a:xfrm>
            <a:off x="4882320" y="736079"/>
            <a:ext cx="4560000" cy="6608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sz="3200" b="1">
                <a:solidFill>
                  <a:srgbClr val="003341"/>
                </a:solidFill>
                <a:latin typeface="Montserrat" pitchFamily="2" charset="77"/>
              </a:rPr>
              <a:t>Our Mission</a:t>
            </a:r>
            <a:endParaRPr lang="en-US" sz="3200">
              <a:solidFill>
                <a:srgbClr val="003341"/>
              </a:solidFill>
              <a:latin typeface="Metropoli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260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1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B20691-2188-3DC3-A0D9-2DC097C1A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References: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44839-A6AF-F9FC-B6F9-66B8BD146C76}"/>
              </a:ext>
            </a:extLst>
          </p:cNvPr>
          <p:cNvSpPr txBox="1"/>
          <p:nvPr/>
        </p:nvSpPr>
        <p:spPr>
          <a:xfrm>
            <a:off x="551543" y="1869924"/>
            <a:ext cx="888758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AutoNum type="arabicPeriod"/>
            </a:pPr>
            <a:r>
              <a:rPr lang="en-GB" dirty="0">
                <a:latin typeface="Metropoli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https://medregs.blog.gov.uk/2023/10/02/the-role-of-genetics-in-medicine-safety/</a:t>
            </a:r>
            <a:endParaRPr lang="en-GB" dirty="0">
              <a:latin typeface="Metropolis"/>
            </a:endParaRPr>
          </a:p>
          <a:p>
            <a:pPr marL="228600" indent="-228600">
              <a:buFontTx/>
              <a:buAutoNum type="arabicPeriod"/>
            </a:pP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Pharmacogenetics Implementation Consortium Guideline for CYP2C19 Genotype and Clopidogrel Therapy: 2022 Update (cpicpgx.org)</a:t>
            </a:r>
            <a:endParaRPr lang="en-GB" dirty="0">
              <a:latin typeface="Metropolis"/>
            </a:endParaRPr>
          </a:p>
          <a:p>
            <a:pPr marL="228600" indent="-228600">
              <a:buAutoNum type="arabicPeriod"/>
            </a:pPr>
            <a:r>
              <a:rPr lang="en-GB" dirty="0">
                <a:latin typeface="Metropolis"/>
                <a:hlinkClick r:id="rId4"/>
              </a:rPr>
              <a:t>https://cks.nice.org.uk/topics/antiplatelet-treatment/</a:t>
            </a:r>
            <a:endParaRPr lang="en-GB" dirty="0">
              <a:latin typeface="Metropolis"/>
            </a:endParaRPr>
          </a:p>
          <a:p>
            <a:pPr marL="228600" indent="-228600">
              <a:buAutoNum type="arabicPeriod"/>
            </a:pPr>
            <a:r>
              <a:rPr lang="en-GB" dirty="0">
                <a:hlinkClick r:id="rId5"/>
              </a:rPr>
              <a:t>Stroke statistics | Stroke Association</a:t>
            </a:r>
            <a:endParaRPr lang="en-GB" dirty="0"/>
          </a:p>
          <a:p>
            <a:pPr marL="228600" indent="-228600">
              <a:buAutoNum type="arabicPeriod"/>
            </a:pPr>
            <a:endParaRPr lang="en-GB" dirty="0">
              <a:latin typeface="Metropolis"/>
            </a:endParaRPr>
          </a:p>
          <a:p>
            <a:r>
              <a:rPr lang="en-GB" dirty="0">
                <a:latin typeface="Metropolis"/>
              </a:rPr>
              <a:t>*PGx = Pharmacogenetics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21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7B6C0C5-A90B-AC22-EA03-B62828C50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sz="4250">
                <a:latin typeface="Montserrat"/>
                <a:cs typeface="Poppins Light"/>
              </a:rPr>
              <a:t>Competitive Landscape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C8910-B49A-82C3-B4C9-E5766735C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21" y="3190629"/>
            <a:ext cx="3695700" cy="3143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71EDA8-607E-FDE9-140C-3E1FC5228360}"/>
              </a:ext>
            </a:extLst>
          </p:cNvPr>
          <p:cNvSpPr txBox="1"/>
          <p:nvPr/>
        </p:nvSpPr>
        <p:spPr>
          <a:xfrm>
            <a:off x="8702716" y="2546977"/>
            <a:ext cx="252548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MassARRAY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Laboratory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5A8713-CEE8-1AF1-DD50-8F0AC0855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13" y="3636386"/>
            <a:ext cx="2607636" cy="21760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A803A-376E-E73C-AD63-0F1703BE42E3}"/>
              </a:ext>
            </a:extLst>
          </p:cNvPr>
          <p:cNvSpPr txBox="1"/>
          <p:nvPr/>
        </p:nvSpPr>
        <p:spPr>
          <a:xfrm>
            <a:off x="517817" y="2546977"/>
            <a:ext cx="252548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Genedrive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Point-of-Care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FF7C4-4A09-7DA0-5202-D47207B7A6B7}"/>
              </a:ext>
            </a:extLst>
          </p:cNvPr>
          <p:cNvSpPr txBox="1"/>
          <p:nvPr/>
        </p:nvSpPr>
        <p:spPr>
          <a:xfrm>
            <a:off x="4833640" y="2546977"/>
            <a:ext cx="252548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Genomadix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Point-of-Care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950396-1F89-B228-8847-BD08CA08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62" y="3431669"/>
            <a:ext cx="2023890" cy="23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4521F-03AD-0D0C-D09B-429FE5A25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5982" y="1529720"/>
            <a:ext cx="2512060" cy="886460"/>
          </a:xfrm>
          <a:prstGeom prst="rect">
            <a:avLst/>
          </a:prstGeom>
        </p:spPr>
      </p:pic>
      <p:pic>
        <p:nvPicPr>
          <p:cNvPr id="11" name="Picture 10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ACD4BE1C-E801-CCB0-26DC-04C154491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610" y="1531882"/>
            <a:ext cx="3000600" cy="881532"/>
          </a:xfrm>
          <a:prstGeom prst="rect">
            <a:avLst/>
          </a:prstGeom>
        </p:spPr>
      </p:pic>
      <p:pic>
        <p:nvPicPr>
          <p:cNvPr id="12" name="Picture 11" descr="A logo with blue and grey letters&#10;&#10;Description automatically generated">
            <a:extLst>
              <a:ext uri="{FF2B5EF4-FFF2-40B4-BE49-F238E27FC236}">
                <a16:creationId xmlns:a16="http://schemas.microsoft.com/office/drawing/2014/main" id="{A87EDABE-50F4-FC08-A3B6-7E04A5BC5A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488" y="1534160"/>
            <a:ext cx="1189024" cy="9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17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407614" y="643306"/>
            <a:ext cx="11376772" cy="45526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200">
                <a:latin typeface="Montserrat"/>
                <a:cs typeface="Poppins Light"/>
              </a:rPr>
              <a:t>CYP2C19  Genotyping Comparision</a:t>
            </a:r>
          </a:p>
          <a:p>
            <a:pPr marL="351155" indent="-351155">
              <a:buFont typeface="Arial" panose="020B0604020202020204" pitchFamily="34" charset="0"/>
              <a:buChar char="•"/>
            </a:pPr>
            <a:endParaRPr lang="en-GB" sz="3200" b="0"/>
          </a:p>
          <a:p>
            <a:pPr marL="351155" indent="-351155">
              <a:buFont typeface="Arial" panose="020B0604020202020204" pitchFamily="34" charset="0"/>
              <a:buChar char="•"/>
            </a:pPr>
            <a:endParaRPr lang="en-GB" sz="3200" b="0"/>
          </a:p>
          <a:p>
            <a:pPr marL="351155" indent="-351155">
              <a:buFont typeface="Arial" panose="020B0604020202020204" pitchFamily="34" charset="0"/>
              <a:buChar char="•"/>
            </a:pPr>
            <a:endParaRPr lang="en-GB" sz="3200" b="0"/>
          </a:p>
          <a:p>
            <a:pPr marL="351155" indent="-351155">
              <a:buFont typeface="Arial" panose="020B0604020202020204" pitchFamily="34" charset="0"/>
              <a:buChar char="•"/>
            </a:pPr>
            <a:endParaRPr lang="en-GB" sz="3200" b="0"/>
          </a:p>
          <a:p>
            <a:pPr marL="351155" indent="-351155">
              <a:buFont typeface="Arial" panose="020B0604020202020204" pitchFamily="34" charset="0"/>
              <a:buChar char="•"/>
            </a:pPr>
            <a:endParaRPr lang="en-GB" sz="3200" b="0"/>
          </a:p>
          <a:p>
            <a:pPr marL="351155" indent="-351155">
              <a:buFont typeface="Arial" panose="020B0604020202020204" pitchFamily="34" charset="0"/>
              <a:buChar char="•"/>
            </a:pPr>
            <a:endParaRPr lang="en-GB" sz="3200" b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49055"/>
              </p:ext>
            </p:extLst>
          </p:nvPr>
        </p:nvGraphicFramePr>
        <p:xfrm>
          <a:off x="407614" y="1098572"/>
          <a:ext cx="11376772" cy="5372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605">
                  <a:extLst>
                    <a:ext uri="{9D8B030D-6E8A-4147-A177-3AD203B41FA5}">
                      <a16:colId xmlns:a16="http://schemas.microsoft.com/office/drawing/2014/main" val="235409236"/>
                    </a:ext>
                  </a:extLst>
                </a:gridCol>
                <a:gridCol w="2873828">
                  <a:extLst>
                    <a:ext uri="{9D8B030D-6E8A-4147-A177-3AD203B41FA5}">
                      <a16:colId xmlns:a16="http://schemas.microsoft.com/office/drawing/2014/main" val="2990430637"/>
                    </a:ext>
                  </a:extLst>
                </a:gridCol>
                <a:gridCol w="3189515">
                  <a:extLst>
                    <a:ext uri="{9D8B030D-6E8A-4147-A177-3AD203B41FA5}">
                      <a16:colId xmlns:a16="http://schemas.microsoft.com/office/drawing/2014/main" val="664378872"/>
                    </a:ext>
                  </a:extLst>
                </a:gridCol>
                <a:gridCol w="3572824">
                  <a:extLst>
                    <a:ext uri="{9D8B030D-6E8A-4147-A177-3AD203B41FA5}">
                      <a16:colId xmlns:a16="http://schemas.microsoft.com/office/drawing/2014/main" val="3941688287"/>
                    </a:ext>
                  </a:extLst>
                </a:gridCol>
              </a:tblGrid>
              <a:tr h="506878">
                <a:tc>
                  <a:txBody>
                    <a:bodyPr/>
                    <a:lstStyle/>
                    <a:p>
                      <a:r>
                        <a:rPr lang="en-GB" sz="1800" dirty="0">
                          <a:ln>
                            <a:solidFill>
                              <a:srgbClr val="8597A3"/>
                            </a:solidFill>
                          </a:ln>
                          <a:solidFill>
                            <a:schemeClr val="bg1"/>
                          </a:solidFill>
                          <a:latin typeface="Metropolis"/>
                        </a:rPr>
                        <a:t>Feature</a:t>
                      </a:r>
                    </a:p>
                  </a:txBody>
                  <a:tcPr marL="112542" marR="112542" marT="56271" marB="56271">
                    <a:solidFill>
                      <a:srgbClr val="0085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n>
                            <a:solidFill>
                              <a:srgbClr val="8597A3"/>
                            </a:solidFill>
                          </a:ln>
                          <a:solidFill>
                            <a:schemeClr val="bg1"/>
                          </a:solidFill>
                          <a:latin typeface="Metropolis"/>
                        </a:rPr>
                        <a:t>Genedrive</a:t>
                      </a:r>
                      <a:r>
                        <a:rPr lang="en-GB" sz="1800" dirty="0">
                          <a:ln>
                            <a:solidFill>
                              <a:srgbClr val="8597A3"/>
                            </a:solidFill>
                          </a:ln>
                          <a:solidFill>
                            <a:schemeClr val="bg1"/>
                          </a:solidFill>
                          <a:latin typeface="Metropolis"/>
                        </a:rPr>
                        <a:t> POC</a:t>
                      </a:r>
                    </a:p>
                  </a:txBody>
                  <a:tcPr marL="112542" marR="112542" marT="56271" marB="56271">
                    <a:solidFill>
                      <a:srgbClr val="0085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err="1">
                          <a:ln>
                            <a:solidFill>
                              <a:srgbClr val="8597A3"/>
                            </a:solidFill>
                          </a:ln>
                          <a:solidFill>
                            <a:schemeClr val="bg1"/>
                          </a:solidFill>
                          <a:latin typeface="Metropolis"/>
                        </a:rPr>
                        <a:t>Genomadix</a:t>
                      </a:r>
                      <a:r>
                        <a:rPr lang="en-GB" sz="1800">
                          <a:ln>
                            <a:solidFill>
                              <a:srgbClr val="8597A3"/>
                            </a:solidFill>
                          </a:ln>
                          <a:solidFill>
                            <a:schemeClr val="bg1"/>
                          </a:solidFill>
                          <a:latin typeface="Metropolis"/>
                        </a:rPr>
                        <a:t> POC</a:t>
                      </a:r>
                    </a:p>
                  </a:txBody>
                  <a:tcPr marL="112542" marR="112542" marT="56271" marB="56271">
                    <a:solidFill>
                      <a:srgbClr val="00853E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dirty="0">
                          <a:ln>
                            <a:solidFill>
                              <a:srgbClr val="8597A3"/>
                            </a:solidFill>
                          </a:ln>
                          <a:solidFill>
                            <a:schemeClr val="bg1"/>
                          </a:solidFill>
                          <a:latin typeface="Metropolis"/>
                        </a:rPr>
                        <a:t>Laboratory</a:t>
                      </a:r>
                    </a:p>
                    <a:p>
                      <a:pPr lvl="0">
                        <a:buNone/>
                      </a:pPr>
                      <a:r>
                        <a:rPr lang="en-GB" sz="1800" dirty="0">
                          <a:ln>
                            <a:solidFill>
                              <a:srgbClr val="8597A3"/>
                            </a:solidFill>
                          </a:ln>
                          <a:solidFill>
                            <a:schemeClr val="bg1"/>
                          </a:solidFill>
                          <a:latin typeface="Metropolis"/>
                        </a:rPr>
                        <a:t>(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Metropolis"/>
                        </a:rPr>
                        <a:t>Agena Bioscience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Metropolis"/>
                        </a:rPr>
                        <a:t>MassARRAY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Metropolis"/>
                        </a:rPr>
                        <a:t>)</a:t>
                      </a:r>
                      <a:endParaRPr lang="en-GB" sz="1800" dirty="0">
                        <a:ln>
                          <a:solidFill>
                            <a:srgbClr val="8597A3"/>
                          </a:solidFill>
                        </a:ln>
                        <a:solidFill>
                          <a:schemeClr val="bg1"/>
                        </a:solidFill>
                        <a:latin typeface="Metropolis"/>
                      </a:endParaRPr>
                    </a:p>
                  </a:txBody>
                  <a:tcPr marL="112542" marR="112542" marT="56270" marB="56270">
                    <a:solidFill>
                      <a:srgbClr val="0085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36072"/>
                  </a:ext>
                </a:extLst>
              </a:tr>
              <a:tr h="540341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Alleles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*2, *3, *4, *8, *17,</a:t>
                      </a:r>
                      <a:r>
                        <a:rPr lang="en-GB" sz="1400" baseline="0">
                          <a:solidFill>
                            <a:srgbClr val="003341"/>
                          </a:solidFill>
                          <a:latin typeface="Metropolis"/>
                        </a:rPr>
                        <a:t> *35</a:t>
                      </a:r>
                    </a:p>
                    <a:p>
                      <a:r>
                        <a:rPr lang="en-GB" sz="1400" baseline="0">
                          <a:solidFill>
                            <a:srgbClr val="003341"/>
                          </a:solidFill>
                          <a:latin typeface="Metropolis"/>
                        </a:rPr>
                        <a:t>Increased ethnicity</a:t>
                      </a:r>
                      <a:endParaRPr lang="en-GB" sz="1400">
                        <a:solidFill>
                          <a:srgbClr val="003341"/>
                        </a:solidFill>
                        <a:latin typeface="Metropolis"/>
                      </a:endParaRP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*2, *3, *17</a:t>
                      </a:r>
                    </a:p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Includes two </a:t>
                      </a:r>
                      <a:r>
                        <a:rPr lang="en-GB" sz="1400" err="1">
                          <a:solidFill>
                            <a:srgbClr val="003341"/>
                          </a:solidFill>
                          <a:latin typeface="Metropolis"/>
                        </a:rPr>
                        <a:t>LoF</a:t>
                      </a:r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 alleles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*2, *3, *4, *5, *6, *7, *8, *17,</a:t>
                      </a:r>
                      <a:r>
                        <a:rPr lang="en-GB" sz="1400" baseline="0">
                          <a:solidFill>
                            <a:srgbClr val="003341"/>
                          </a:solidFill>
                          <a:latin typeface="Metropolis"/>
                        </a:rPr>
                        <a:t> </a:t>
                      </a:r>
                      <a:endParaRPr lang="en-GB" sz="1400">
                        <a:solidFill>
                          <a:srgbClr val="003341"/>
                        </a:solidFill>
                        <a:latin typeface="Metropolis"/>
                      </a:endParaRPr>
                    </a:p>
                  </a:txBody>
                  <a:tcPr marL="112542" marR="112542" marT="56270" marB="56270"/>
                </a:tc>
                <a:extLst>
                  <a:ext uri="{0D108BD9-81ED-4DB2-BD59-A6C34878D82A}">
                    <a16:rowId xmlns:a16="http://schemas.microsoft.com/office/drawing/2014/main" val="1364999508"/>
                  </a:ext>
                </a:extLst>
              </a:tr>
              <a:tr h="56285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Reagent</a:t>
                      </a:r>
                      <a:r>
                        <a:rPr lang="en-GB" sz="1400" baseline="0">
                          <a:solidFill>
                            <a:srgbClr val="003341"/>
                          </a:solidFill>
                          <a:latin typeface="Metropolis"/>
                        </a:rPr>
                        <a:t> storage temperature</a:t>
                      </a:r>
                      <a:endParaRPr lang="en-GB" sz="1400">
                        <a:solidFill>
                          <a:srgbClr val="003341"/>
                        </a:solidFill>
                        <a:latin typeface="Metropolis"/>
                      </a:endParaRP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2</a:t>
                      </a:r>
                      <a:r>
                        <a:rPr lang="en-GB" sz="1400" baseline="0">
                          <a:solidFill>
                            <a:srgbClr val="003341"/>
                          </a:solidFill>
                          <a:latin typeface="Metropolis"/>
                        </a:rPr>
                        <a:t>°C to </a:t>
                      </a:r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30</a:t>
                      </a:r>
                      <a:r>
                        <a:rPr lang="en-GB" sz="1400" baseline="0">
                          <a:solidFill>
                            <a:srgbClr val="003341"/>
                          </a:solidFill>
                          <a:latin typeface="Metropolis"/>
                        </a:rPr>
                        <a:t>°C</a:t>
                      </a:r>
                      <a:endParaRPr lang="en-GB" sz="1400">
                        <a:solidFill>
                          <a:srgbClr val="003341"/>
                        </a:solidFill>
                        <a:latin typeface="Metropolis"/>
                      </a:endParaRP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-15</a:t>
                      </a:r>
                      <a:r>
                        <a:rPr lang="en-GB" sz="1400" baseline="0">
                          <a:solidFill>
                            <a:srgbClr val="003341"/>
                          </a:solidFill>
                          <a:latin typeface="Metropolis"/>
                        </a:rPr>
                        <a:t>°C to -80°C</a:t>
                      </a:r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  (freezer storage) </a:t>
                      </a:r>
                    </a:p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Used within 15 mins of removal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3341"/>
                        </a:solidFill>
                        <a:latin typeface="Metropolis"/>
                      </a:endParaRPr>
                    </a:p>
                  </a:txBody>
                  <a:tcPr marL="112542" marR="112542" marT="56270" marB="56270"/>
                </a:tc>
                <a:extLst>
                  <a:ext uri="{0D108BD9-81ED-4DB2-BD59-A6C34878D82A}">
                    <a16:rowId xmlns:a16="http://schemas.microsoft.com/office/drawing/2014/main" val="3230538889"/>
                  </a:ext>
                </a:extLst>
              </a:tr>
              <a:tr h="540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Result transfer to patient records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Electronic</a:t>
                      </a:r>
                      <a:r>
                        <a:rPr lang="en-GB" sz="1400" baseline="0">
                          <a:solidFill>
                            <a:srgbClr val="003341"/>
                          </a:solidFill>
                          <a:latin typeface="Metropolis"/>
                        </a:rPr>
                        <a:t> transfer and c</a:t>
                      </a:r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onnectivity via middleware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Not</a:t>
                      </a:r>
                      <a:r>
                        <a:rPr lang="en-GB" sz="1400" baseline="0">
                          <a:solidFill>
                            <a:srgbClr val="003341"/>
                          </a:solidFill>
                          <a:latin typeface="Metropolis"/>
                        </a:rPr>
                        <a:t> available – manual result data entry required</a:t>
                      </a:r>
                      <a:endParaRPr lang="en-GB" sz="1400">
                        <a:solidFill>
                          <a:srgbClr val="003341"/>
                        </a:solidFill>
                        <a:latin typeface="Metropolis"/>
                      </a:endParaRP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aseline="0">
                          <a:solidFill>
                            <a:srgbClr val="003341"/>
                          </a:solidFill>
                          <a:latin typeface="Metropolis"/>
                        </a:rPr>
                        <a:t>Export CSV files</a:t>
                      </a:r>
                    </a:p>
                  </a:txBody>
                  <a:tcPr marL="112542" marR="112542" marT="56270" marB="56270"/>
                </a:tc>
                <a:extLst>
                  <a:ext uri="{0D108BD9-81ED-4DB2-BD59-A6C34878D82A}">
                    <a16:rowId xmlns:a16="http://schemas.microsoft.com/office/drawing/2014/main" val="532685281"/>
                  </a:ext>
                </a:extLst>
              </a:tr>
              <a:tr h="323537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Time to result</a:t>
                      </a:r>
                    </a:p>
                    <a:p>
                      <a:endParaRPr lang="en-GB" sz="1400">
                        <a:solidFill>
                          <a:srgbClr val="003341"/>
                        </a:solidFill>
                        <a:latin typeface="Metropolis"/>
                      </a:endParaRP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69 minutes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Approx. 1 hour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Approx. 1 week (96 plate run time 100mins. 384 plate run time 150mins)</a:t>
                      </a:r>
                    </a:p>
                  </a:txBody>
                  <a:tcPr marL="112542" marR="112542" marT="56270" marB="56270"/>
                </a:tc>
                <a:extLst>
                  <a:ext uri="{0D108BD9-81ED-4DB2-BD59-A6C34878D82A}">
                    <a16:rowId xmlns:a16="http://schemas.microsoft.com/office/drawing/2014/main" val="1753616774"/>
                  </a:ext>
                </a:extLst>
              </a:tr>
              <a:tr h="540341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Format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Integrated system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System </a:t>
                      </a:r>
                      <a:r>
                        <a:rPr lang="en-GB" sz="1400" baseline="0">
                          <a:solidFill>
                            <a:srgbClr val="003341"/>
                          </a:solidFill>
                          <a:latin typeface="Metropolis"/>
                        </a:rPr>
                        <a:t>plus laptop</a:t>
                      </a:r>
                    </a:p>
                    <a:p>
                      <a:endParaRPr lang="en-GB" sz="1400">
                        <a:solidFill>
                          <a:srgbClr val="003341"/>
                        </a:solidFill>
                        <a:latin typeface="Metropolis"/>
                      </a:endParaRP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>
                        <a:solidFill>
                          <a:srgbClr val="003341"/>
                        </a:solidFill>
                        <a:latin typeface="Metropolis"/>
                      </a:endParaRPr>
                    </a:p>
                  </a:txBody>
                  <a:tcPr marL="112542" marR="112542" marT="56270" marB="56270"/>
                </a:tc>
                <a:extLst>
                  <a:ext uri="{0D108BD9-81ED-4DB2-BD59-A6C34878D82A}">
                    <a16:rowId xmlns:a16="http://schemas.microsoft.com/office/drawing/2014/main" val="1216290920"/>
                  </a:ext>
                </a:extLst>
              </a:tr>
              <a:tr h="366676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Specimen collection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1 buccal swab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3 buccal swabs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Blood sample</a:t>
                      </a:r>
                    </a:p>
                  </a:txBody>
                  <a:tcPr marL="112542" marR="112542" marT="56270" marB="56270"/>
                </a:tc>
                <a:extLst>
                  <a:ext uri="{0D108BD9-81ED-4DB2-BD59-A6C34878D82A}">
                    <a16:rowId xmlns:a16="http://schemas.microsoft.com/office/drawing/2014/main" val="3454662228"/>
                  </a:ext>
                </a:extLst>
              </a:tr>
              <a:tr h="540341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Number of samples run at a time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1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1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96 or 384</a:t>
                      </a:r>
                    </a:p>
                  </a:txBody>
                  <a:tcPr marL="112542" marR="112542" marT="56270" marB="56270"/>
                </a:tc>
                <a:extLst>
                  <a:ext uri="{0D108BD9-81ED-4DB2-BD59-A6C34878D82A}">
                    <a16:rowId xmlns:a16="http://schemas.microsoft.com/office/drawing/2014/main" val="500374698"/>
                  </a:ext>
                </a:extLst>
              </a:tr>
              <a:tr h="540341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Results 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Easy to interpret metaboliser status as per CPIC 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 err="1">
                          <a:solidFill>
                            <a:srgbClr val="003341"/>
                          </a:solidFill>
                          <a:latin typeface="Metropolis"/>
                        </a:rPr>
                        <a:t>Diplotype</a:t>
                      </a:r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 detected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Requires interpretation by a trained healthcare professional</a:t>
                      </a:r>
                    </a:p>
                  </a:txBody>
                  <a:tcPr marL="112542" marR="112542" marT="56270" marB="56270"/>
                </a:tc>
                <a:extLst>
                  <a:ext uri="{0D108BD9-81ED-4DB2-BD59-A6C34878D82A}">
                    <a16:rowId xmlns:a16="http://schemas.microsoft.com/office/drawing/2014/main" val="1362979883"/>
                  </a:ext>
                </a:extLst>
              </a:tr>
              <a:tr h="540341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Cost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£150. per test kit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3341"/>
                          </a:solidFill>
                          <a:latin typeface="Metropolis"/>
                        </a:rPr>
                        <a:t>£197. per test kit</a:t>
                      </a:r>
                    </a:p>
                  </a:txBody>
                  <a:tcPr marL="112542" marR="112542" marT="56271" marB="5627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>
                          <a:solidFill>
                            <a:srgbClr val="003341"/>
                          </a:solidFill>
                          <a:latin typeface="Metropolis"/>
                        </a:rPr>
                        <a:t>£15 to £250</a:t>
                      </a:r>
                    </a:p>
                  </a:txBody>
                  <a:tcPr marL="112542" marR="112542" marT="56270" marB="56270"/>
                </a:tc>
                <a:extLst>
                  <a:ext uri="{0D108BD9-81ED-4DB2-BD59-A6C34878D82A}">
                    <a16:rowId xmlns:a16="http://schemas.microsoft.com/office/drawing/2014/main" val="597258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53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9084BE60-C352-BC41-A533-5DF4D7370C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Our Core Competencies </a:t>
            </a:r>
          </a:p>
        </p:txBody>
      </p:sp>
      <p:pic>
        <p:nvPicPr>
          <p:cNvPr id="15" name="Picture 14" descr="A colorful dots and lines on a black background&#10;&#10;Description automatically generated">
            <a:extLst>
              <a:ext uri="{FF2B5EF4-FFF2-40B4-BE49-F238E27FC236}">
                <a16:creationId xmlns:a16="http://schemas.microsoft.com/office/drawing/2014/main" id="{D0770591-AB5A-AFFE-16A4-5314AF426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8"/>
          <a:stretch/>
        </p:blipFill>
        <p:spPr>
          <a:xfrm flipH="1">
            <a:off x="2510269" y="3309366"/>
            <a:ext cx="7301968" cy="30015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E10422-2280-6ACE-631C-C07D462E298F}"/>
              </a:ext>
            </a:extLst>
          </p:cNvPr>
          <p:cNvSpPr txBox="1"/>
          <p:nvPr/>
        </p:nvSpPr>
        <p:spPr>
          <a:xfrm>
            <a:off x="4136027" y="5282725"/>
            <a:ext cx="3944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endParaRPr lang="en-GB" sz="3200" b="1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827C53-00D6-F9B9-D3D6-33E84E36902F}"/>
              </a:ext>
            </a:extLst>
          </p:cNvPr>
          <p:cNvGrpSpPr/>
          <p:nvPr/>
        </p:nvGrpSpPr>
        <p:grpSpPr>
          <a:xfrm>
            <a:off x="477161" y="4528779"/>
            <a:ext cx="2209029" cy="1605308"/>
            <a:chOff x="365005" y="4351421"/>
            <a:chExt cx="1799999" cy="1594125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7EB287-946E-5B2B-413C-8F762A7D9B8A}"/>
                </a:ext>
              </a:extLst>
            </p:cNvPr>
            <p:cNvSpPr/>
            <p:nvPr/>
          </p:nvSpPr>
          <p:spPr>
            <a:xfrm>
              <a:off x="451677" y="4351421"/>
              <a:ext cx="1626656" cy="1594125"/>
            </a:xfrm>
            <a:prstGeom prst="roundRect">
              <a:avLst/>
            </a:prstGeom>
            <a:solidFill>
              <a:srgbClr val="F1B1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272CF1-97D5-A35A-F759-1A77FE4FF34A}"/>
                </a:ext>
              </a:extLst>
            </p:cNvPr>
            <p:cNvSpPr txBox="1"/>
            <p:nvPr/>
          </p:nvSpPr>
          <p:spPr>
            <a:xfrm>
              <a:off x="365005" y="4610980"/>
              <a:ext cx="1799999" cy="1019029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 defTabSz="1219170">
                <a:defRPr/>
              </a:pPr>
              <a:r>
                <a:rPr lang="en-GB" sz="1467" b="1">
                  <a:solidFill>
                    <a:srgbClr val="FFFFFF"/>
                  </a:solidFill>
                  <a:latin typeface="Montserrat"/>
                </a:rPr>
                <a:t>Experienced </a:t>
              </a:r>
              <a:r>
                <a:rPr lang="en-GB" sz="1467">
                  <a:solidFill>
                    <a:srgbClr val="FFFFFF"/>
                  </a:solidFill>
                  <a:latin typeface="Montserrat"/>
                </a:rPr>
                <a:t>hardware, software and reagent development teams</a:t>
              </a:r>
              <a:endParaRPr lang="en-GB" sz="1467" b="1">
                <a:solidFill>
                  <a:srgbClr val="FFFFFF"/>
                </a:solidFill>
                <a:latin typeface="Montserra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3470D8-A4F2-A43F-1CFD-9DDBC5F3306A}"/>
              </a:ext>
            </a:extLst>
          </p:cNvPr>
          <p:cNvGrpSpPr/>
          <p:nvPr/>
        </p:nvGrpSpPr>
        <p:grpSpPr>
          <a:xfrm>
            <a:off x="1416783" y="2668406"/>
            <a:ext cx="2187853" cy="1627133"/>
            <a:chOff x="1130336" y="2414963"/>
            <a:chExt cx="1782744" cy="161579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A7E72CB-0B44-8E82-08B0-B6730CF193EB}"/>
                </a:ext>
              </a:extLst>
            </p:cNvPr>
            <p:cNvSpPr/>
            <p:nvPr/>
          </p:nvSpPr>
          <p:spPr>
            <a:xfrm>
              <a:off x="1184531" y="2414963"/>
              <a:ext cx="1615821" cy="1615797"/>
            </a:xfrm>
            <a:prstGeom prst="roundRect">
              <a:avLst/>
            </a:prstGeom>
            <a:solidFill>
              <a:srgbClr val="EF7D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1DCDF-7A88-D101-DEC9-6E5949F2331B}"/>
                </a:ext>
              </a:extLst>
            </p:cNvPr>
            <p:cNvSpPr txBox="1"/>
            <p:nvPr/>
          </p:nvSpPr>
          <p:spPr>
            <a:xfrm>
              <a:off x="1130336" y="2638765"/>
              <a:ext cx="1782744" cy="1263535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 defTabSz="1219170">
                <a:defRPr/>
              </a:pPr>
              <a:r>
                <a:rPr lang="en-GB" sz="1467" b="1" dirty="0">
                  <a:solidFill>
                    <a:srgbClr val="FFFFFF"/>
                  </a:solidFill>
                  <a:latin typeface="Montserrat"/>
                </a:rPr>
                <a:t>Flexible</a:t>
              </a:r>
            </a:p>
            <a:p>
              <a:pPr algn="ctr" defTabSz="1219170">
                <a:defRPr/>
              </a:pPr>
              <a:r>
                <a:rPr lang="en-GB" sz="1467" dirty="0">
                  <a:solidFill>
                    <a:srgbClr val="FFFFFF"/>
                  </a:solidFill>
                  <a:latin typeface="Montserrat"/>
                </a:rPr>
                <a:t>technology uses different methods, for a broad assay portfoli</a:t>
              </a:r>
              <a:r>
                <a:rPr lang="en-GB" sz="1600" dirty="0">
                  <a:solidFill>
                    <a:srgbClr val="FFFFFF"/>
                  </a:solidFill>
                  <a:latin typeface="Montserrat"/>
                </a:rPr>
                <a:t>o</a:t>
              </a:r>
              <a:endParaRPr lang="en-GB" sz="1600" b="1" dirty="0">
                <a:solidFill>
                  <a:srgbClr val="FFFFFF"/>
                </a:solidFill>
                <a:latin typeface="Montserra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A48EB5-40AD-C6A3-A983-07076F2CD346}"/>
              </a:ext>
            </a:extLst>
          </p:cNvPr>
          <p:cNvGrpSpPr/>
          <p:nvPr/>
        </p:nvGrpSpPr>
        <p:grpSpPr>
          <a:xfrm>
            <a:off x="3711002" y="1721031"/>
            <a:ext cx="2209029" cy="1681690"/>
            <a:chOff x="3028228" y="1441696"/>
            <a:chExt cx="1799999" cy="166997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0BA8A6A-083F-46A3-9624-58269E0C7F3E}"/>
                </a:ext>
              </a:extLst>
            </p:cNvPr>
            <p:cNvSpPr/>
            <p:nvPr/>
          </p:nvSpPr>
          <p:spPr>
            <a:xfrm>
              <a:off x="3125735" y="1441696"/>
              <a:ext cx="1604987" cy="1669974"/>
            </a:xfrm>
            <a:prstGeom prst="roundRect">
              <a:avLst/>
            </a:prstGeom>
            <a:solidFill>
              <a:srgbClr val="DF41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3AC22D-666E-4221-DB13-79934AE5B1F2}"/>
                </a:ext>
              </a:extLst>
            </p:cNvPr>
            <p:cNvSpPr txBox="1"/>
            <p:nvPr/>
          </p:nvSpPr>
          <p:spPr>
            <a:xfrm>
              <a:off x="3028228" y="1715624"/>
              <a:ext cx="1799999" cy="1243224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 defTabSz="1219170">
                <a:defRPr/>
              </a:pPr>
              <a:r>
                <a:rPr lang="en-GB" sz="1467" b="1" dirty="0">
                  <a:solidFill>
                    <a:srgbClr val="FFFFFF"/>
                  </a:solidFill>
                  <a:latin typeface="Montserrat"/>
                </a:rPr>
                <a:t>Proven Track Record </a:t>
              </a:r>
              <a:br>
                <a:rPr lang="en-GB" sz="1467" b="1" dirty="0">
                  <a:solidFill>
                    <a:srgbClr val="FFFFFF"/>
                  </a:solidFill>
                  <a:latin typeface="Montserrat"/>
                </a:rPr>
              </a:br>
              <a:r>
                <a:rPr lang="en-GB" sz="1467" dirty="0">
                  <a:solidFill>
                    <a:srgbClr val="FFFFFF"/>
                  </a:solidFill>
                  <a:latin typeface="Montserrat"/>
                </a:rPr>
                <a:t>of achieving </a:t>
              </a:r>
              <a:br>
                <a:rPr lang="en-GB" sz="1467" dirty="0">
                  <a:latin typeface="Montserrat" panose="00000500000000000000" pitchFamily="2" charset="0"/>
                </a:rPr>
              </a:br>
              <a:r>
                <a:rPr lang="en-GB" sz="1467" dirty="0">
                  <a:solidFill>
                    <a:srgbClr val="FFFFFF"/>
                  </a:solidFill>
                  <a:latin typeface="Montserrat"/>
                </a:rPr>
                <a:t>CE-IVD status on several products</a:t>
              </a:r>
              <a:endParaRPr lang="en-GB" sz="1467" b="1" dirty="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646DA0-F122-C13E-3D26-A642BAA2D31B}"/>
              </a:ext>
            </a:extLst>
          </p:cNvPr>
          <p:cNvGrpSpPr/>
          <p:nvPr/>
        </p:nvGrpSpPr>
        <p:grpSpPr>
          <a:xfrm>
            <a:off x="6486326" y="1729733"/>
            <a:ext cx="2094627" cy="1670778"/>
            <a:chOff x="5232722" y="1441696"/>
            <a:chExt cx="1706780" cy="165913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677426A-507D-A1E0-40DE-E146D82C9F53}"/>
                </a:ext>
              </a:extLst>
            </p:cNvPr>
            <p:cNvSpPr/>
            <p:nvPr/>
          </p:nvSpPr>
          <p:spPr>
            <a:xfrm>
              <a:off x="5251117" y="1441696"/>
              <a:ext cx="1637489" cy="1659138"/>
            </a:xfrm>
            <a:prstGeom prst="roundRect">
              <a:avLst/>
            </a:prstGeom>
            <a:solidFill>
              <a:srgbClr val="B71D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EEE16A-5823-310E-C5AC-42729FFF821E}"/>
                </a:ext>
              </a:extLst>
            </p:cNvPr>
            <p:cNvSpPr txBox="1"/>
            <p:nvPr/>
          </p:nvSpPr>
          <p:spPr>
            <a:xfrm>
              <a:off x="5232722" y="1712249"/>
              <a:ext cx="1706780" cy="1008587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 defTabSz="1219170">
                <a:defRPr/>
              </a:pPr>
              <a:r>
                <a:rPr lang="en-GB" sz="1450" b="1">
                  <a:solidFill>
                    <a:srgbClr val="FFFFFF"/>
                  </a:solidFill>
                  <a:latin typeface="Montserrat"/>
                </a:rPr>
                <a:t>Regulatory Expertise </a:t>
              </a:r>
              <a:br>
                <a:rPr lang="en-GB" sz="1450" b="1">
                  <a:latin typeface="Montserrat" panose="00000500000000000000" pitchFamily="2" charset="0"/>
                </a:rPr>
              </a:br>
              <a:r>
                <a:rPr lang="en-GB" sz="1450">
                  <a:solidFill>
                    <a:srgbClr val="FFFFFF"/>
                  </a:solidFill>
                  <a:latin typeface="Montserrat"/>
                </a:rPr>
                <a:t>ISO 13485 certification</a:t>
              </a:r>
              <a:endParaRPr lang="en-GB" sz="1467" b="1">
                <a:solidFill>
                  <a:srgbClr val="FFFFFF"/>
                </a:solidFill>
                <a:latin typeface="Montserra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311EFE-0A9E-58CF-5211-0BBAD55BE2C3}"/>
              </a:ext>
            </a:extLst>
          </p:cNvPr>
          <p:cNvGrpSpPr/>
          <p:nvPr/>
        </p:nvGrpSpPr>
        <p:grpSpPr>
          <a:xfrm>
            <a:off x="8882871" y="2708569"/>
            <a:ext cx="2209029" cy="1583486"/>
            <a:chOff x="7213993" y="2414123"/>
            <a:chExt cx="1799999" cy="157245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8958AE1-7926-D45E-6489-3DA5D7C3BD00}"/>
                </a:ext>
              </a:extLst>
            </p:cNvPr>
            <p:cNvSpPr/>
            <p:nvPr/>
          </p:nvSpPr>
          <p:spPr>
            <a:xfrm>
              <a:off x="7289831" y="2414123"/>
              <a:ext cx="1637490" cy="1572455"/>
            </a:xfrm>
            <a:prstGeom prst="roundRect">
              <a:avLst/>
            </a:prstGeom>
            <a:solidFill>
              <a:srgbClr val="431A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56F3F0-59A6-6B50-8B45-D85BDE4EF196}"/>
                </a:ext>
              </a:extLst>
            </p:cNvPr>
            <p:cNvSpPr txBox="1"/>
            <p:nvPr/>
          </p:nvSpPr>
          <p:spPr>
            <a:xfrm>
              <a:off x="7213993" y="2500939"/>
              <a:ext cx="1799999" cy="1467418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>
                <a:defRPr/>
              </a:pPr>
              <a:r>
                <a:rPr lang="en-GB" sz="1467" b="1">
                  <a:solidFill>
                    <a:srgbClr val="FFFFFF"/>
                  </a:solidFill>
                  <a:latin typeface="Montserrat"/>
                </a:rPr>
                <a:t>Unique</a:t>
              </a:r>
            </a:p>
            <a:p>
              <a:pPr algn="ctr">
                <a:defRPr/>
              </a:pPr>
              <a:r>
                <a:rPr lang="en-GB" sz="1467">
                  <a:solidFill>
                    <a:srgbClr val="FFFFFF"/>
                  </a:solidFill>
                  <a:latin typeface="Montserrat"/>
                </a:rPr>
                <a:t>position in POC PGx*  </a:t>
              </a:r>
            </a:p>
            <a:p>
              <a:pPr algn="ctr" defTabSz="1219170">
                <a:defRPr/>
              </a:pPr>
              <a:r>
                <a:rPr lang="en-GB" sz="1467">
                  <a:solidFill>
                    <a:srgbClr val="FFFFFF"/>
                  </a:solidFill>
                  <a:latin typeface="Montserrat"/>
                </a:rPr>
                <a:t> testing and a  world’s first product </a:t>
              </a:r>
              <a:endParaRPr lang="en-GB" sz="1467" b="1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A18893-249D-55FE-193C-38E85596C2F0}"/>
              </a:ext>
            </a:extLst>
          </p:cNvPr>
          <p:cNvGrpSpPr/>
          <p:nvPr/>
        </p:nvGrpSpPr>
        <p:grpSpPr>
          <a:xfrm>
            <a:off x="9745275" y="4501769"/>
            <a:ext cx="2068034" cy="1659866"/>
            <a:chOff x="7888695" y="4308312"/>
            <a:chExt cx="1685111" cy="164830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DC55EEE-4765-00F7-E5DD-62E03A8B5371}"/>
                </a:ext>
              </a:extLst>
            </p:cNvPr>
            <p:cNvSpPr/>
            <p:nvPr/>
          </p:nvSpPr>
          <p:spPr>
            <a:xfrm>
              <a:off x="7892980" y="4308312"/>
              <a:ext cx="1680826" cy="1648302"/>
            </a:xfrm>
            <a:prstGeom prst="roundRect">
              <a:avLst/>
            </a:prstGeom>
            <a:solidFill>
              <a:srgbClr val="82358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A50D12-394E-8145-5282-F8D8BD135F60}"/>
                </a:ext>
              </a:extLst>
            </p:cNvPr>
            <p:cNvSpPr txBox="1"/>
            <p:nvPr/>
          </p:nvSpPr>
          <p:spPr>
            <a:xfrm>
              <a:off x="7888695" y="4492181"/>
              <a:ext cx="1613561" cy="1243224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 defTabSz="1219170">
                <a:defRPr/>
              </a:pPr>
              <a:r>
                <a:rPr lang="en-GB" sz="1467" b="1">
                  <a:solidFill>
                    <a:srgbClr val="FFFFFF"/>
                  </a:solidFill>
                  <a:latin typeface="Montserrat"/>
                </a:rPr>
                <a:t>Growing Network </a:t>
              </a:r>
              <a:br>
                <a:rPr lang="en-GB" sz="1467" b="1">
                  <a:latin typeface="Montserrat" panose="00000500000000000000" pitchFamily="2" charset="0"/>
                </a:rPr>
              </a:br>
              <a:r>
                <a:rPr lang="en-GB" sz="1467">
                  <a:solidFill>
                    <a:srgbClr val="FFFFFF"/>
                  </a:solidFill>
                  <a:latin typeface="Montserrat"/>
                </a:rPr>
                <a:t>of accredited distributors and partners</a:t>
              </a:r>
              <a:endParaRPr lang="en-GB" sz="1467" b="1">
                <a:solidFill>
                  <a:srgbClr val="FFFFFF"/>
                </a:solidFill>
                <a:latin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8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9084BE60-C352-BC41-A533-5DF4D7370C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sz="4250">
                <a:latin typeface="Montserrat"/>
                <a:cs typeface="Poppins Light"/>
              </a:rPr>
              <a:t>Our Network</a:t>
            </a:r>
          </a:p>
        </p:txBody>
      </p:sp>
      <p:pic>
        <p:nvPicPr>
          <p:cNvPr id="15" name="Picture 14" descr="A colorful dots and lines on a black background&#10;&#10;Description automatically generated">
            <a:extLst>
              <a:ext uri="{FF2B5EF4-FFF2-40B4-BE49-F238E27FC236}">
                <a16:creationId xmlns:a16="http://schemas.microsoft.com/office/drawing/2014/main" id="{D0770591-AB5A-AFFE-16A4-5314AF426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8"/>
          <a:stretch/>
        </p:blipFill>
        <p:spPr>
          <a:xfrm flipH="1">
            <a:off x="2510269" y="3308204"/>
            <a:ext cx="7301968" cy="30015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E10422-2280-6ACE-631C-C07D462E298F}"/>
              </a:ext>
            </a:extLst>
          </p:cNvPr>
          <p:cNvSpPr txBox="1"/>
          <p:nvPr/>
        </p:nvSpPr>
        <p:spPr>
          <a:xfrm>
            <a:off x="4136027" y="5281563"/>
            <a:ext cx="3944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endParaRPr lang="en-GB" sz="3200" b="1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827C53-00D6-F9B9-D3D6-33E84E36902F}"/>
              </a:ext>
            </a:extLst>
          </p:cNvPr>
          <p:cNvGrpSpPr/>
          <p:nvPr/>
        </p:nvGrpSpPr>
        <p:grpSpPr>
          <a:xfrm>
            <a:off x="583528" y="4527617"/>
            <a:ext cx="1996296" cy="1605308"/>
            <a:chOff x="451677" y="4351421"/>
            <a:chExt cx="1626656" cy="1594125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7EB287-946E-5B2B-413C-8F762A7D9B8A}"/>
                </a:ext>
              </a:extLst>
            </p:cNvPr>
            <p:cNvSpPr/>
            <p:nvPr/>
          </p:nvSpPr>
          <p:spPr>
            <a:xfrm>
              <a:off x="451677" y="4351421"/>
              <a:ext cx="1626656" cy="1594125"/>
            </a:xfrm>
            <a:prstGeom prst="roundRect">
              <a:avLst/>
            </a:prstGeom>
            <a:solidFill>
              <a:srgbClr val="475C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272CF1-97D5-A35A-F759-1A77FE4FF34A}"/>
                </a:ext>
              </a:extLst>
            </p:cNvPr>
            <p:cNvSpPr txBox="1"/>
            <p:nvPr/>
          </p:nvSpPr>
          <p:spPr>
            <a:xfrm>
              <a:off x="462659" y="4610980"/>
              <a:ext cx="1613561" cy="1230171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 defTabSz="1219170">
                <a:defRPr/>
              </a:pPr>
              <a:r>
                <a:rPr lang="en-GB" sz="1450" b="1">
                  <a:solidFill>
                    <a:srgbClr val="FFFFFF"/>
                  </a:solidFill>
                  <a:latin typeface="Montserrat"/>
                </a:rPr>
                <a:t>Academic Partnerships</a:t>
              </a:r>
              <a:endParaRPr lang="en-GB" sz="1450">
                <a:solidFill>
                  <a:srgbClr val="FFFFFF"/>
                </a:solidFill>
                <a:latin typeface="Montserrat"/>
              </a:endParaRPr>
            </a:p>
            <a:p>
              <a:pPr algn="ctr" defTabSz="1219170">
                <a:defRPr/>
              </a:pPr>
              <a:endParaRPr lang="en-GB" sz="1450" b="1">
                <a:solidFill>
                  <a:srgbClr val="FFFFFF"/>
                </a:solidFill>
                <a:latin typeface="Montserrat"/>
              </a:endParaRPr>
            </a:p>
            <a:p>
              <a:pPr algn="ctr" defTabSz="1219170">
                <a:defRPr/>
              </a:pPr>
              <a:r>
                <a:rPr lang="en-GB" sz="1450">
                  <a:solidFill>
                    <a:srgbClr val="FFFFFF"/>
                  </a:solidFill>
                  <a:latin typeface="Montserrat"/>
                </a:rPr>
                <a:t>University of Manchester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3470D8-A4F2-A43F-1CFD-9DDBC5F3306A}"/>
              </a:ext>
            </a:extLst>
          </p:cNvPr>
          <p:cNvGrpSpPr/>
          <p:nvPr/>
        </p:nvGrpSpPr>
        <p:grpSpPr>
          <a:xfrm>
            <a:off x="1476638" y="2667244"/>
            <a:ext cx="1996296" cy="1627133"/>
            <a:chOff x="1179108" y="2414963"/>
            <a:chExt cx="1626656" cy="161579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A7E72CB-0B44-8E82-08B0-B6730CF193EB}"/>
                </a:ext>
              </a:extLst>
            </p:cNvPr>
            <p:cNvSpPr/>
            <p:nvPr/>
          </p:nvSpPr>
          <p:spPr>
            <a:xfrm>
              <a:off x="1184531" y="2414963"/>
              <a:ext cx="1615821" cy="1615797"/>
            </a:xfrm>
            <a:prstGeom prst="roundRect">
              <a:avLst/>
            </a:prstGeom>
            <a:solidFill>
              <a:srgbClr val="8597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1DCDF-7A88-D101-DEC9-6E5949F2331B}"/>
                </a:ext>
              </a:extLst>
            </p:cNvPr>
            <p:cNvSpPr txBox="1"/>
            <p:nvPr/>
          </p:nvSpPr>
          <p:spPr>
            <a:xfrm>
              <a:off x="1179108" y="2638765"/>
              <a:ext cx="1626656" cy="1253093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 defTabSz="1219170">
                <a:defRPr/>
              </a:pPr>
              <a:r>
                <a:rPr lang="en-GB" sz="1450" b="1" dirty="0">
                  <a:solidFill>
                    <a:srgbClr val="FFFFFF"/>
                  </a:solidFill>
                  <a:latin typeface="Montserrat"/>
                </a:rPr>
                <a:t>NHS Partnerships</a:t>
              </a:r>
              <a:endParaRPr lang="en-GB" sz="1600" dirty="0">
                <a:solidFill>
                  <a:srgbClr val="FFFFFF"/>
                </a:solidFill>
                <a:latin typeface="Montserrat"/>
              </a:endParaRPr>
            </a:p>
            <a:p>
              <a:pPr algn="ctr" defTabSz="1219170">
                <a:defRPr/>
              </a:pPr>
              <a:endParaRPr lang="en-GB" sz="1450" b="1" dirty="0">
                <a:solidFill>
                  <a:srgbClr val="FFFFFF"/>
                </a:solidFill>
                <a:latin typeface="Montserrat"/>
              </a:endParaRPr>
            </a:p>
            <a:p>
              <a:pPr algn="ctr" defTabSz="1219170">
                <a:defRPr/>
              </a:pPr>
              <a:r>
                <a:rPr lang="en-GB" sz="1450" dirty="0">
                  <a:solidFill>
                    <a:srgbClr val="FFFFFF"/>
                  </a:solidFill>
                  <a:latin typeface="Montserrat"/>
                </a:rPr>
                <a:t>Manchester Foundation Trust</a:t>
              </a:r>
            </a:p>
            <a:p>
              <a:pPr algn="ctr" defTabSz="1219170">
                <a:defRPr/>
              </a:pPr>
              <a:r>
                <a:rPr lang="en-GB" sz="1450" dirty="0">
                  <a:solidFill>
                    <a:srgbClr val="FFFFFF"/>
                  </a:solidFill>
                  <a:latin typeface="Montserrat"/>
                </a:rPr>
                <a:t>NHS Scotland</a:t>
              </a:r>
              <a:endParaRPr lang="en-GB" sz="1600" dirty="0">
                <a:solidFill>
                  <a:srgbClr val="FFFFFF"/>
                </a:solidFill>
                <a:latin typeface="Montserra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A48EB5-40AD-C6A3-A983-07076F2CD346}"/>
              </a:ext>
            </a:extLst>
          </p:cNvPr>
          <p:cNvGrpSpPr/>
          <p:nvPr/>
        </p:nvGrpSpPr>
        <p:grpSpPr>
          <a:xfrm>
            <a:off x="3830666" y="1719869"/>
            <a:ext cx="1969703" cy="1681690"/>
            <a:chOff x="3125735" y="1441696"/>
            <a:chExt cx="1604987" cy="166997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0BA8A6A-083F-46A3-9624-58269E0C7F3E}"/>
                </a:ext>
              </a:extLst>
            </p:cNvPr>
            <p:cNvSpPr/>
            <p:nvPr/>
          </p:nvSpPr>
          <p:spPr>
            <a:xfrm>
              <a:off x="3125735" y="1441696"/>
              <a:ext cx="1604987" cy="1669974"/>
            </a:xfrm>
            <a:prstGeom prst="roundRect">
              <a:avLst/>
            </a:prstGeom>
            <a:solidFill>
              <a:srgbClr val="009F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3AC22D-666E-4221-DB13-79934AE5B1F2}"/>
                </a:ext>
              </a:extLst>
            </p:cNvPr>
            <p:cNvSpPr txBox="1"/>
            <p:nvPr/>
          </p:nvSpPr>
          <p:spPr>
            <a:xfrm>
              <a:off x="3125735" y="1807268"/>
              <a:ext cx="1604987" cy="1230171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 defTabSz="1219170">
                <a:defRPr/>
              </a:pPr>
              <a:r>
                <a:rPr lang="en-GB" sz="1450" b="1">
                  <a:solidFill>
                    <a:srgbClr val="FFFFFF"/>
                  </a:solidFill>
                  <a:latin typeface="Montserrat"/>
                </a:rPr>
                <a:t>Health Innovation Networks</a:t>
              </a:r>
            </a:p>
            <a:p>
              <a:pPr algn="ctr" defTabSz="1219170">
                <a:defRPr/>
              </a:pPr>
              <a:endParaRPr lang="en-GB" sz="1450" b="1">
                <a:solidFill>
                  <a:srgbClr val="FFFFFF"/>
                </a:solidFill>
                <a:latin typeface="Montserrat" panose="00000500000000000000" pitchFamily="2" charset="0"/>
              </a:endParaRPr>
            </a:p>
            <a:p>
              <a:pPr algn="ctr" defTabSz="1219170">
                <a:defRPr/>
              </a:pPr>
              <a:r>
                <a:rPr lang="en-GB" sz="1450">
                  <a:solidFill>
                    <a:srgbClr val="FFFFFF"/>
                  </a:solidFill>
                  <a:latin typeface="Montserrat"/>
                </a:rPr>
                <a:t>Manchester</a:t>
              </a:r>
              <a:endParaRPr lang="en-GB" sz="145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646DA0-F122-C13E-3D26-A642BAA2D31B}"/>
              </a:ext>
            </a:extLst>
          </p:cNvPr>
          <p:cNvGrpSpPr/>
          <p:nvPr/>
        </p:nvGrpSpPr>
        <p:grpSpPr>
          <a:xfrm>
            <a:off x="6486326" y="1728571"/>
            <a:ext cx="2032166" cy="1670778"/>
            <a:chOff x="5232722" y="1441696"/>
            <a:chExt cx="1655884" cy="165913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677426A-507D-A1E0-40DE-E146D82C9F53}"/>
                </a:ext>
              </a:extLst>
            </p:cNvPr>
            <p:cNvSpPr/>
            <p:nvPr/>
          </p:nvSpPr>
          <p:spPr>
            <a:xfrm>
              <a:off x="5251117" y="1441696"/>
              <a:ext cx="1637489" cy="1659138"/>
            </a:xfrm>
            <a:prstGeom prst="roundRect">
              <a:avLst/>
            </a:prstGeom>
            <a:solidFill>
              <a:srgbClr val="009BA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EEE16A-5823-310E-C5AC-42729FFF821E}"/>
                </a:ext>
              </a:extLst>
            </p:cNvPr>
            <p:cNvSpPr txBox="1"/>
            <p:nvPr/>
          </p:nvSpPr>
          <p:spPr>
            <a:xfrm>
              <a:off x="5232722" y="1712249"/>
              <a:ext cx="1637490" cy="1008587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 defTabSz="1219170">
                <a:defRPr/>
              </a:pPr>
              <a:r>
                <a:rPr lang="en-GB" sz="1450" b="1">
                  <a:solidFill>
                    <a:srgbClr val="FFFFFF"/>
                  </a:solidFill>
                  <a:latin typeface="Montserrat"/>
                </a:rPr>
                <a:t>NICE</a:t>
              </a:r>
            </a:p>
            <a:p>
              <a:pPr algn="ctr" defTabSz="1219170">
                <a:defRPr/>
              </a:pPr>
              <a:r>
                <a:rPr lang="en-GB" sz="1450" b="1">
                  <a:solidFill>
                    <a:srgbClr val="FFFFFF"/>
                  </a:solidFill>
                  <a:latin typeface="Montserrat"/>
                </a:rPr>
                <a:t>NIHR</a:t>
              </a:r>
            </a:p>
            <a:p>
              <a:pPr algn="ctr" defTabSz="1219170">
                <a:defRPr/>
              </a:pPr>
              <a:r>
                <a:rPr lang="en-GB" sz="1450" b="1">
                  <a:solidFill>
                    <a:srgbClr val="FFFFFF"/>
                  </a:solidFill>
                  <a:latin typeface="Montserrat"/>
                </a:rPr>
                <a:t>OLS</a:t>
              </a:r>
            </a:p>
            <a:p>
              <a:pPr algn="ctr" defTabSz="1219170">
                <a:defRPr/>
              </a:pPr>
              <a:r>
                <a:rPr lang="en-GB" sz="1450" b="1">
                  <a:solidFill>
                    <a:srgbClr val="FFFFFF"/>
                  </a:solidFill>
                  <a:latin typeface="Montserrat"/>
                </a:rPr>
                <a:t>BIVDA </a:t>
              </a:r>
              <a:endParaRPr lang="en-GB" sz="1450">
                <a:solidFill>
                  <a:srgbClr val="FFFFFF"/>
                </a:solidFill>
                <a:latin typeface="Montserra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311EFE-0A9E-58CF-5211-0BBAD55BE2C3}"/>
              </a:ext>
            </a:extLst>
          </p:cNvPr>
          <p:cNvGrpSpPr/>
          <p:nvPr/>
        </p:nvGrpSpPr>
        <p:grpSpPr>
          <a:xfrm>
            <a:off x="8876223" y="2707407"/>
            <a:ext cx="2209029" cy="1583486"/>
            <a:chOff x="7208576" y="2414123"/>
            <a:chExt cx="1799999" cy="157245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8958AE1-7926-D45E-6489-3DA5D7C3BD00}"/>
                </a:ext>
              </a:extLst>
            </p:cNvPr>
            <p:cNvSpPr/>
            <p:nvPr/>
          </p:nvSpPr>
          <p:spPr>
            <a:xfrm>
              <a:off x="7289831" y="2414123"/>
              <a:ext cx="1637490" cy="1572455"/>
            </a:xfrm>
            <a:prstGeom prst="roundRect">
              <a:avLst/>
            </a:prstGeom>
            <a:solidFill>
              <a:srgbClr val="87CD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56F3F0-59A6-6B50-8B45-D85BDE4EF196}"/>
                </a:ext>
              </a:extLst>
            </p:cNvPr>
            <p:cNvSpPr txBox="1"/>
            <p:nvPr/>
          </p:nvSpPr>
          <p:spPr>
            <a:xfrm>
              <a:off x="7208576" y="2531997"/>
              <a:ext cx="1799999" cy="1451755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>
                <a:defRPr/>
              </a:pPr>
              <a:r>
                <a:rPr lang="en-GB" sz="1450" b="1">
                  <a:solidFill>
                    <a:srgbClr val="FFFFFF"/>
                  </a:solidFill>
                  <a:latin typeface="Montserrat"/>
                </a:rPr>
                <a:t>Genomic Laboratory Hubs</a:t>
              </a:r>
            </a:p>
            <a:p>
              <a:pPr algn="ctr">
                <a:defRPr/>
              </a:pPr>
              <a:endParaRPr lang="en-GB" sz="1450" b="1">
                <a:solidFill>
                  <a:srgbClr val="FFFFFF"/>
                </a:solidFill>
                <a:latin typeface="Montserrat"/>
              </a:endParaRPr>
            </a:p>
            <a:p>
              <a:pPr algn="ctr">
                <a:defRPr/>
              </a:pPr>
              <a:r>
                <a:rPr lang="en-GB" sz="1450">
                  <a:solidFill>
                    <a:srgbClr val="FFFFFF"/>
                  </a:solidFill>
                  <a:latin typeface="Montserrat"/>
                </a:rPr>
                <a:t>7 in England</a:t>
              </a:r>
            </a:p>
            <a:p>
              <a:pPr algn="ctr">
                <a:defRPr/>
              </a:pPr>
              <a:r>
                <a:rPr lang="en-GB" sz="1450">
                  <a:solidFill>
                    <a:srgbClr val="FFFFFF"/>
                  </a:solidFill>
                  <a:latin typeface="Montserrat"/>
                </a:rPr>
                <a:t>1 in Wales</a:t>
              </a:r>
            </a:p>
            <a:p>
              <a:pPr algn="ctr">
                <a:defRPr/>
              </a:pPr>
              <a:r>
                <a:rPr lang="en-GB" sz="1450">
                  <a:solidFill>
                    <a:srgbClr val="FFFFFF"/>
                  </a:solidFill>
                  <a:latin typeface="Montserrat"/>
                </a:rPr>
                <a:t>4 in Scotland</a:t>
              </a:r>
              <a:endParaRPr lang="en-GB" sz="145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A18893-249D-55FE-193C-38E85596C2F0}"/>
              </a:ext>
            </a:extLst>
          </p:cNvPr>
          <p:cNvGrpSpPr/>
          <p:nvPr/>
        </p:nvGrpSpPr>
        <p:grpSpPr>
          <a:xfrm>
            <a:off x="9745275" y="4500607"/>
            <a:ext cx="2068034" cy="1659866"/>
            <a:chOff x="7888695" y="4308312"/>
            <a:chExt cx="1685111" cy="164830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DC55EEE-4765-00F7-E5DD-62E03A8B5371}"/>
                </a:ext>
              </a:extLst>
            </p:cNvPr>
            <p:cNvSpPr/>
            <p:nvPr/>
          </p:nvSpPr>
          <p:spPr>
            <a:xfrm>
              <a:off x="7892980" y="4308312"/>
              <a:ext cx="1680826" cy="1648302"/>
            </a:xfrm>
            <a:prstGeom prst="roundRect">
              <a:avLst/>
            </a:prstGeom>
            <a:solidFill>
              <a:srgbClr val="0033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GB" sz="2400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A50D12-394E-8145-5282-F8D8BD135F60}"/>
                </a:ext>
              </a:extLst>
            </p:cNvPr>
            <p:cNvSpPr txBox="1"/>
            <p:nvPr/>
          </p:nvSpPr>
          <p:spPr>
            <a:xfrm>
              <a:off x="7888695" y="4492181"/>
              <a:ext cx="1680826" cy="1008587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 defTabSz="1219170">
                <a:defRPr/>
              </a:pPr>
              <a:r>
                <a:rPr lang="en-GB" sz="1450" b="1">
                  <a:solidFill>
                    <a:srgbClr val="FFFFFF"/>
                  </a:solidFill>
                  <a:latin typeface="Montserrat"/>
                </a:rPr>
                <a:t>POCT </a:t>
              </a:r>
            </a:p>
            <a:p>
              <a:pPr algn="ctr" defTabSz="1219170">
                <a:defRPr/>
              </a:pPr>
              <a:r>
                <a:rPr lang="en-GB" sz="1450" b="1">
                  <a:solidFill>
                    <a:srgbClr val="FFFFFF"/>
                  </a:solidFill>
                  <a:latin typeface="Montserrat"/>
                </a:rPr>
                <a:t>Innovators</a:t>
              </a:r>
            </a:p>
            <a:p>
              <a:pPr algn="ctr" defTabSz="1219170">
                <a:defRPr/>
              </a:pPr>
              <a:endParaRPr lang="en-GB" sz="1450" b="1">
                <a:solidFill>
                  <a:srgbClr val="FFFFFF"/>
                </a:solidFill>
                <a:latin typeface="Montserrat"/>
              </a:endParaRPr>
            </a:p>
            <a:p>
              <a:pPr algn="ctr" defTabSz="1219170">
                <a:defRPr/>
              </a:pPr>
              <a:r>
                <a:rPr lang="en-GB" sz="1450" b="1">
                  <a:solidFill>
                    <a:srgbClr val="FFFFFF"/>
                  </a:solidFill>
                  <a:latin typeface="Montserrat"/>
                </a:rPr>
                <a:t>POCT for Scotland</a:t>
              </a:r>
              <a:endParaRPr lang="en-GB" sz="1450">
                <a:solidFill>
                  <a:srgbClr val="FFFFFF"/>
                </a:solidFill>
                <a:latin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2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4F621E-94B7-3BA9-3596-B98986587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sz="3600">
                <a:latin typeface="Montserrat"/>
                <a:cs typeface="Poppins Light"/>
              </a:rPr>
              <a:t>Our Company Product Timeline</a:t>
            </a:r>
            <a:endParaRPr lang="en-GB" sz="360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DBC1DAB-50C2-C5DC-E701-5BA54A85380D}"/>
              </a:ext>
            </a:extLst>
          </p:cNvPr>
          <p:cNvSpPr/>
          <p:nvPr/>
        </p:nvSpPr>
        <p:spPr>
          <a:xfrm>
            <a:off x="399572" y="3805048"/>
            <a:ext cx="11290024" cy="565675"/>
          </a:xfrm>
          <a:prstGeom prst="rightArrow">
            <a:avLst/>
          </a:prstGeom>
          <a:solidFill>
            <a:srgbClr val="8597A3"/>
          </a:solidFill>
          <a:ln>
            <a:solidFill>
              <a:srgbClr val="8597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3341"/>
                </a:solidFill>
              </a:ln>
              <a:solidFill>
                <a:srgbClr val="00334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CEAF9-5D21-7BE5-2B7E-83601097D309}"/>
              </a:ext>
            </a:extLst>
          </p:cNvPr>
          <p:cNvGrpSpPr/>
          <p:nvPr/>
        </p:nvGrpSpPr>
        <p:grpSpPr>
          <a:xfrm>
            <a:off x="2630271" y="1745383"/>
            <a:ext cx="2193401" cy="4464225"/>
            <a:chOff x="282819" y="1745383"/>
            <a:chExt cx="2193401" cy="4464225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1850C835-3122-2BC4-FD6E-052C40FFE787}"/>
                </a:ext>
              </a:extLst>
            </p:cNvPr>
            <p:cNvSpPr/>
            <p:nvPr/>
          </p:nvSpPr>
          <p:spPr>
            <a:xfrm>
              <a:off x="898674" y="3652348"/>
              <a:ext cx="864973" cy="748289"/>
            </a:xfrm>
            <a:prstGeom prst="flowChartConnector">
              <a:avLst/>
            </a:prstGeom>
            <a:solidFill>
              <a:srgbClr val="009BA4"/>
            </a:solidFill>
            <a:ln>
              <a:solidFill>
                <a:srgbClr val="009BA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/>
                <a:t>Sept</a:t>
              </a:r>
            </a:p>
            <a:p>
              <a:pPr algn="ctr"/>
              <a:r>
                <a:rPr lang="en-GB" sz="1600" b="1"/>
                <a:t>2019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A88797-DD14-4770-68B5-5BA2F58070F4}"/>
                </a:ext>
              </a:extLst>
            </p:cNvPr>
            <p:cNvSpPr txBox="1"/>
            <p:nvPr/>
          </p:nvSpPr>
          <p:spPr>
            <a:xfrm>
              <a:off x="282819" y="4778447"/>
              <a:ext cx="2175622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err="1">
                  <a:solidFill>
                    <a:srgbClr val="009BA4"/>
                  </a:solidFill>
                  <a:latin typeface="Metropolis"/>
                </a:rPr>
                <a:t>Genedrive</a:t>
              </a:r>
              <a:r>
                <a:rPr lang="en-GB" b="1">
                  <a:solidFill>
                    <a:srgbClr val="009BA4"/>
                  </a:solidFill>
                  <a:latin typeface="Metropolis"/>
                </a:rPr>
                <a:t> </a:t>
              </a:r>
            </a:p>
            <a:p>
              <a:pPr algn="ctr"/>
              <a:r>
                <a:rPr lang="en-GB" b="1">
                  <a:solidFill>
                    <a:srgbClr val="009BA4"/>
                  </a:solidFill>
                  <a:latin typeface="Metropolis"/>
                </a:rPr>
                <a:t>MT-RNR1 ID Kit</a:t>
              </a:r>
            </a:p>
            <a:p>
              <a:pPr algn="ctr"/>
              <a:r>
                <a:rPr lang="en-GB" sz="1700">
                  <a:solidFill>
                    <a:srgbClr val="003341"/>
                  </a:solidFill>
                  <a:latin typeface="Metropolis"/>
                </a:rPr>
                <a:t>CE marked</a:t>
              </a:r>
            </a:p>
            <a:p>
              <a:pPr algn="ctr"/>
              <a:r>
                <a:rPr lang="en-GB" sz="1700">
                  <a:solidFill>
                    <a:srgbClr val="003341"/>
                  </a:solidFill>
                  <a:latin typeface="Metropolis"/>
                </a:rPr>
                <a:t>1</a:t>
              </a:r>
              <a:r>
                <a:rPr lang="en-GB" sz="1700" baseline="30000">
                  <a:solidFill>
                    <a:srgbClr val="003341"/>
                  </a:solidFill>
                  <a:latin typeface="Metropolis"/>
                </a:rPr>
                <a:t>st</a:t>
              </a:r>
              <a:r>
                <a:rPr lang="en-GB" sz="1700">
                  <a:solidFill>
                    <a:srgbClr val="003341"/>
                  </a:solidFill>
                  <a:latin typeface="Metropolis"/>
                </a:rPr>
                <a:t> POC PGx test of its kind, to reduce AHIL</a:t>
              </a:r>
            </a:p>
          </p:txBody>
        </p:sp>
        <p:pic>
          <p:nvPicPr>
            <p:cNvPr id="13" name="Picture 12" descr="A close-up of a test kit&#10;&#10;Description automatically generated">
              <a:extLst>
                <a:ext uri="{FF2B5EF4-FFF2-40B4-BE49-F238E27FC236}">
                  <a16:creationId xmlns:a16="http://schemas.microsoft.com/office/drawing/2014/main" id="{8CFE96EA-2C11-29BC-FC96-3DDF9AF2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98" y="1745383"/>
              <a:ext cx="2175622" cy="14773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4529C96-2A66-FAF7-47F6-EA4F8A64211D}"/>
              </a:ext>
            </a:extLst>
          </p:cNvPr>
          <p:cNvGrpSpPr/>
          <p:nvPr/>
        </p:nvGrpSpPr>
        <p:grpSpPr>
          <a:xfrm>
            <a:off x="5189022" y="1744571"/>
            <a:ext cx="1864060" cy="4271077"/>
            <a:chOff x="3333184" y="1707700"/>
            <a:chExt cx="1864060" cy="4271077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35F3A729-E5D9-B973-2E03-033A3727385F}"/>
                </a:ext>
              </a:extLst>
            </p:cNvPr>
            <p:cNvSpPr/>
            <p:nvPr/>
          </p:nvSpPr>
          <p:spPr>
            <a:xfrm>
              <a:off x="3811329" y="3658734"/>
              <a:ext cx="864973" cy="748289"/>
            </a:xfrm>
            <a:prstGeom prst="flowChartConnector">
              <a:avLst/>
            </a:prstGeom>
            <a:solidFill>
              <a:srgbClr val="009FE3"/>
            </a:solidFill>
            <a:ln>
              <a:solidFill>
                <a:srgbClr val="009F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/>
                <a:t>Sept</a:t>
              </a:r>
            </a:p>
            <a:p>
              <a:pPr algn="ctr"/>
              <a:r>
                <a:rPr lang="en-GB" sz="1600" b="1"/>
                <a:t>2021</a:t>
              </a:r>
            </a:p>
          </p:txBody>
        </p:sp>
        <p:pic>
          <p:nvPicPr>
            <p:cNvPr id="15" name="Picture 14" descr="A white machine with a screen&#10;&#10;Description automatically generated">
              <a:extLst>
                <a:ext uri="{FF2B5EF4-FFF2-40B4-BE49-F238E27FC236}">
                  <a16:creationId xmlns:a16="http://schemas.microsoft.com/office/drawing/2014/main" id="{9BFAF50F-2E6A-A772-17D4-05D1C9978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184" y="1707700"/>
              <a:ext cx="1864060" cy="164569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296BD-CE40-9BC7-F52A-FC0BEE6AE26E}"/>
                </a:ext>
              </a:extLst>
            </p:cNvPr>
            <p:cNvSpPr txBox="1"/>
            <p:nvPr/>
          </p:nvSpPr>
          <p:spPr>
            <a:xfrm>
              <a:off x="3368942" y="4778448"/>
              <a:ext cx="1792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err="1">
                  <a:solidFill>
                    <a:srgbClr val="009FE3"/>
                  </a:solidFill>
                  <a:latin typeface="Metropolis"/>
                </a:rPr>
                <a:t>Genedrive</a:t>
              </a:r>
              <a:r>
                <a:rPr lang="en-GB" b="1">
                  <a:solidFill>
                    <a:srgbClr val="009FE3"/>
                  </a:solidFill>
                  <a:latin typeface="Metropolis"/>
                </a:rPr>
                <a:t> </a:t>
              </a:r>
            </a:p>
            <a:p>
              <a:pPr algn="ctr"/>
              <a:r>
                <a:rPr lang="en-GB" b="1">
                  <a:solidFill>
                    <a:srgbClr val="009FE3"/>
                  </a:solidFill>
                  <a:latin typeface="Metropolis"/>
                </a:rPr>
                <a:t>System</a:t>
              </a:r>
            </a:p>
            <a:p>
              <a:pPr algn="ctr"/>
              <a:r>
                <a:rPr lang="en-GB">
                  <a:solidFill>
                    <a:srgbClr val="003341"/>
                  </a:solidFill>
                  <a:latin typeface="Metropolis"/>
                </a:rPr>
                <a:t>CE-IVD marked</a:t>
              </a:r>
            </a:p>
            <a:p>
              <a:pPr algn="ctr"/>
              <a:endParaRPr lang="en-GB">
                <a:solidFill>
                  <a:srgbClr val="003341"/>
                </a:solidFill>
                <a:latin typeface="Metropoli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22FA33-7327-F424-824E-1166DC1F6704}"/>
              </a:ext>
            </a:extLst>
          </p:cNvPr>
          <p:cNvGrpSpPr/>
          <p:nvPr/>
        </p:nvGrpSpPr>
        <p:grpSpPr>
          <a:xfrm>
            <a:off x="7369748" y="1876257"/>
            <a:ext cx="2010027" cy="4428678"/>
            <a:chOff x="6275909" y="1827096"/>
            <a:chExt cx="2010027" cy="4428678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6813B4F8-196A-86B5-A690-6FCAFC46304D}"/>
                </a:ext>
              </a:extLst>
            </p:cNvPr>
            <p:cNvSpPr/>
            <p:nvPr/>
          </p:nvSpPr>
          <p:spPr>
            <a:xfrm>
              <a:off x="6734700" y="3622110"/>
              <a:ext cx="864973" cy="748289"/>
            </a:xfrm>
            <a:prstGeom prst="flowChartConnector">
              <a:avLst/>
            </a:prstGeom>
            <a:solidFill>
              <a:srgbClr val="003341"/>
            </a:solidFill>
            <a:ln>
              <a:solidFill>
                <a:srgbClr val="0033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/>
                <a:t>July</a:t>
              </a:r>
            </a:p>
            <a:p>
              <a:pPr algn="ctr"/>
              <a:r>
                <a:rPr lang="en-GB" sz="1600" b="1"/>
                <a:t>2022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3D165B-AD5F-5324-C2F8-21CF010D12EC}"/>
                </a:ext>
              </a:extLst>
            </p:cNvPr>
            <p:cNvSpPr txBox="1"/>
            <p:nvPr/>
          </p:nvSpPr>
          <p:spPr>
            <a:xfrm>
              <a:off x="6275909" y="4778446"/>
              <a:ext cx="20100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solidFill>
                    <a:srgbClr val="003341"/>
                  </a:solidFill>
                  <a:latin typeface="Metropolis"/>
                </a:rPr>
                <a:t>Strategic Direction</a:t>
              </a:r>
            </a:p>
            <a:p>
              <a:pPr algn="ctr"/>
              <a:r>
                <a:rPr lang="en-GB">
                  <a:solidFill>
                    <a:srgbClr val="003341"/>
                  </a:solidFill>
                  <a:latin typeface="Metropolis"/>
                </a:rPr>
                <a:t>Shift away from infectious diseases to PGx testing</a:t>
              </a:r>
            </a:p>
            <a:p>
              <a:pPr algn="ctr"/>
              <a:endParaRPr lang="en-GB">
                <a:solidFill>
                  <a:srgbClr val="003341"/>
                </a:solidFill>
                <a:latin typeface="Metropolis"/>
              </a:endParaRPr>
            </a:p>
          </p:txBody>
        </p:sp>
        <p:pic>
          <p:nvPicPr>
            <p:cNvPr id="24" name="Picture 23" descr="A dna strand with dots&#10;&#10;Description automatically generated with medium confidence">
              <a:extLst>
                <a:ext uri="{FF2B5EF4-FFF2-40B4-BE49-F238E27FC236}">
                  <a16:creationId xmlns:a16="http://schemas.microsoft.com/office/drawing/2014/main" id="{EAD3464A-DD1D-E141-E344-501EA4998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782" y="1827096"/>
              <a:ext cx="1556626" cy="155662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8BECE59-F91E-A67E-4AB3-437FB003F146}"/>
              </a:ext>
            </a:extLst>
          </p:cNvPr>
          <p:cNvGrpSpPr/>
          <p:nvPr/>
        </p:nvGrpSpPr>
        <p:grpSpPr>
          <a:xfrm>
            <a:off x="9650539" y="1632306"/>
            <a:ext cx="2028030" cy="4814331"/>
            <a:chOff x="9171216" y="1656887"/>
            <a:chExt cx="2028030" cy="4814331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3BC10D8-97F5-33DD-7091-6290F4059F98}"/>
                </a:ext>
              </a:extLst>
            </p:cNvPr>
            <p:cNvSpPr/>
            <p:nvPr/>
          </p:nvSpPr>
          <p:spPr>
            <a:xfrm>
              <a:off x="9658071" y="3713740"/>
              <a:ext cx="864973" cy="748289"/>
            </a:xfrm>
            <a:prstGeom prst="flowChartConnector">
              <a:avLst/>
            </a:prstGeom>
            <a:solidFill>
              <a:srgbClr val="00853E"/>
            </a:solidFill>
            <a:ln>
              <a:solidFill>
                <a:srgbClr val="0085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/>
                <a:t>Sept</a:t>
              </a:r>
            </a:p>
            <a:p>
              <a:pPr algn="ctr"/>
              <a:r>
                <a:rPr lang="en-GB" sz="1600" b="1"/>
                <a:t>2023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8B43EA-AFE4-05B4-17C8-51369C4683EE}"/>
                </a:ext>
              </a:extLst>
            </p:cNvPr>
            <p:cNvSpPr txBox="1"/>
            <p:nvPr/>
          </p:nvSpPr>
          <p:spPr>
            <a:xfrm>
              <a:off x="9171216" y="4778447"/>
              <a:ext cx="201002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>
                  <a:solidFill>
                    <a:srgbClr val="00853E"/>
                  </a:solidFill>
                  <a:latin typeface="Metropolis"/>
                </a:rPr>
                <a:t>Genedrive</a:t>
              </a:r>
              <a:r>
                <a:rPr lang="en-GB" b="1" dirty="0">
                  <a:solidFill>
                    <a:srgbClr val="00853E"/>
                  </a:solidFill>
                  <a:latin typeface="Metropolis"/>
                </a:rPr>
                <a:t> </a:t>
              </a:r>
            </a:p>
            <a:p>
              <a:pPr algn="ctr"/>
              <a:r>
                <a:rPr lang="en-GB" b="1" dirty="0">
                  <a:solidFill>
                    <a:srgbClr val="00853E"/>
                  </a:solidFill>
                  <a:latin typeface="Metropolis"/>
                </a:rPr>
                <a:t>CYP2C19 ID Kit</a:t>
              </a:r>
            </a:p>
            <a:p>
              <a:pPr algn="ctr"/>
              <a:r>
                <a:rPr lang="en-GB" sz="1700" dirty="0">
                  <a:solidFill>
                    <a:srgbClr val="003341"/>
                  </a:solidFill>
                  <a:latin typeface="Metropolis"/>
                </a:rPr>
                <a:t>UKCA marked</a:t>
              </a:r>
            </a:p>
            <a:p>
              <a:pPr algn="ctr"/>
              <a:r>
                <a:rPr lang="en-GB" sz="1700" dirty="0">
                  <a:solidFill>
                    <a:srgbClr val="003341"/>
                  </a:solidFill>
                  <a:latin typeface="Metropolis"/>
                </a:rPr>
                <a:t>CYP2C19 genotyping &amp; metaboliser status</a:t>
              </a:r>
            </a:p>
            <a:p>
              <a:pPr algn="ctr"/>
              <a:endParaRPr lang="en-GB" dirty="0">
                <a:solidFill>
                  <a:srgbClr val="003341"/>
                </a:solidFill>
                <a:latin typeface="Metropolis"/>
              </a:endParaRPr>
            </a:p>
          </p:txBody>
        </p:sp>
        <p:pic>
          <p:nvPicPr>
            <p:cNvPr id="26" name="Picture 25" descr="A white box with red circles and a red circle with text&#10;&#10;Description automatically generated">
              <a:extLst>
                <a:ext uri="{FF2B5EF4-FFF2-40B4-BE49-F238E27FC236}">
                  <a16:creationId xmlns:a16="http://schemas.microsoft.com/office/drawing/2014/main" id="{2157D880-F9E7-B1A1-63EA-F24BC980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3942" y="1656887"/>
              <a:ext cx="1775304" cy="1671384"/>
            </a:xfrm>
            <a:prstGeom prst="rect">
              <a:avLst/>
            </a:prstGeom>
          </p:spPr>
        </p:pic>
      </p:grp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FB90644-E02C-5073-BFD7-1059AB6F5281}"/>
              </a:ext>
            </a:extLst>
          </p:cNvPr>
          <p:cNvSpPr/>
          <p:nvPr/>
        </p:nvSpPr>
        <p:spPr>
          <a:xfrm>
            <a:off x="825085" y="3622434"/>
            <a:ext cx="864973" cy="748289"/>
          </a:xfrm>
          <a:prstGeom prst="flowChartConnector">
            <a:avLst/>
          </a:prstGeom>
          <a:solidFill>
            <a:srgbClr val="009FE3"/>
          </a:solidFill>
          <a:ln>
            <a:solidFill>
              <a:srgbClr val="009F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sz="1600" b="1"/>
          </a:p>
          <a:p>
            <a:pPr algn="just"/>
            <a:r>
              <a:rPr lang="en-GB" sz="1600" b="1"/>
              <a:t>2012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7BEBE-CAA5-F00B-F526-C30BD67834AE}"/>
              </a:ext>
            </a:extLst>
          </p:cNvPr>
          <p:cNvSpPr txBox="1"/>
          <p:nvPr/>
        </p:nvSpPr>
        <p:spPr>
          <a:xfrm>
            <a:off x="361299" y="4742888"/>
            <a:ext cx="1792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err="1">
                <a:solidFill>
                  <a:srgbClr val="009FE3"/>
                </a:solidFill>
                <a:latin typeface="Metropolis"/>
              </a:rPr>
              <a:t>Genedrive</a:t>
            </a:r>
            <a:r>
              <a:rPr lang="en-GB" b="1">
                <a:solidFill>
                  <a:srgbClr val="009FE3"/>
                </a:solidFill>
                <a:latin typeface="Metropolis"/>
              </a:rPr>
              <a:t> </a:t>
            </a:r>
          </a:p>
          <a:p>
            <a:pPr algn="ctr"/>
            <a:r>
              <a:rPr lang="en-GB" b="1">
                <a:solidFill>
                  <a:srgbClr val="009FE3"/>
                </a:solidFill>
                <a:latin typeface="Metropolis"/>
              </a:rPr>
              <a:t>Instrument</a:t>
            </a:r>
          </a:p>
          <a:p>
            <a:pPr algn="ctr"/>
            <a:r>
              <a:rPr lang="en-GB">
                <a:solidFill>
                  <a:srgbClr val="003341"/>
                </a:solidFill>
                <a:latin typeface="Metropolis"/>
              </a:rPr>
              <a:t>CE-IVD marked</a:t>
            </a:r>
          </a:p>
          <a:p>
            <a:pPr algn="ctr"/>
            <a:endParaRPr lang="en-GB">
              <a:solidFill>
                <a:srgbClr val="003341"/>
              </a:solidFill>
              <a:latin typeface="Metropolis"/>
            </a:endParaRPr>
          </a:p>
        </p:txBody>
      </p:sp>
      <p:pic>
        <p:nvPicPr>
          <p:cNvPr id="18" name="Picture 17" descr="A device with a screen on it&#10;&#10;Description automatically generated">
            <a:extLst>
              <a:ext uri="{FF2B5EF4-FFF2-40B4-BE49-F238E27FC236}">
                <a16:creationId xmlns:a16="http://schemas.microsoft.com/office/drawing/2014/main" id="{596B67E7-2515-1530-4265-A08E938597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12282" r="19637" b="14579"/>
          <a:stretch/>
        </p:blipFill>
        <p:spPr>
          <a:xfrm>
            <a:off x="342511" y="1799040"/>
            <a:ext cx="1940189" cy="15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412CB22-CEF1-CA35-C084-ED4E3DE2E808}"/>
              </a:ext>
            </a:extLst>
          </p:cNvPr>
          <p:cNvSpPr txBox="1"/>
          <p:nvPr/>
        </p:nvSpPr>
        <p:spPr>
          <a:xfrm>
            <a:off x="322319" y="698344"/>
            <a:ext cx="8995460" cy="6608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Why Pharmacogenetics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3341"/>
              </a:solidFill>
              <a:effectLst/>
              <a:uLnTx/>
              <a:uFillTx/>
              <a:latin typeface="Metropolis Medium" pitchFamily="2" charset="77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BF86A1-2C09-E2FE-6511-C925F9F61470}"/>
              </a:ext>
            </a:extLst>
          </p:cNvPr>
          <p:cNvGrpSpPr/>
          <p:nvPr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6B4F0A-342F-1154-EEFF-39800D3C5765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9B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AF0F79-7D73-E1D4-35A6-0A248CBCA522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AB112A-BE52-2C29-94F5-D86CE85595C3}"/>
              </a:ext>
            </a:extLst>
          </p:cNvPr>
          <p:cNvCxnSpPr>
            <a:cxnSpLocks/>
          </p:cNvCxnSpPr>
          <p:nvPr/>
        </p:nvCxnSpPr>
        <p:spPr>
          <a:xfrm>
            <a:off x="322319" y="6389807"/>
            <a:ext cx="9120000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E95F9E-85E1-077C-06EA-FE9FE7DC08CE}"/>
              </a:ext>
            </a:extLst>
          </p:cNvPr>
          <p:cNvCxnSpPr>
            <a:cxnSpLocks/>
          </p:cNvCxnSpPr>
          <p:nvPr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9B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D3E21CF2-1047-24F8-7588-891C8D7F57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32FCEF9-A3A9-3D04-8797-9F6DDE808880}"/>
              </a:ext>
            </a:extLst>
          </p:cNvPr>
          <p:cNvGrpSpPr/>
          <p:nvPr/>
        </p:nvGrpSpPr>
        <p:grpSpPr>
          <a:xfrm>
            <a:off x="881767" y="1499453"/>
            <a:ext cx="8368843" cy="4811373"/>
            <a:chOff x="857315" y="1959538"/>
            <a:chExt cx="8368843" cy="4472162"/>
          </a:xfrm>
        </p:grpSpPr>
        <p:sp>
          <p:nvSpPr>
            <p:cNvPr id="5" name="Content Placeholder 9">
              <a:extLst>
                <a:ext uri="{FF2B5EF4-FFF2-40B4-BE49-F238E27FC236}">
                  <a16:creationId xmlns:a16="http://schemas.microsoft.com/office/drawing/2014/main" id="{4D94570D-EEB5-FB2C-D8DC-16DB978292B1}"/>
                </a:ext>
              </a:extLst>
            </p:cNvPr>
            <p:cNvSpPr txBox="1">
              <a:spLocks/>
            </p:cNvSpPr>
            <p:nvPr/>
          </p:nvSpPr>
          <p:spPr>
            <a:xfrm>
              <a:off x="857315" y="2119449"/>
              <a:ext cx="2172932" cy="734941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b="1" kern="1200" cap="none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36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Calibri" panose="020F0502020204030204" pitchFamily="34" charset="0"/>
                <a:buChar char="-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54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˃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Medications can </a:t>
              </a: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work differently</a:t>
              </a:r>
              <a:b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for everyone</a:t>
              </a:r>
            </a:p>
          </p:txBody>
        </p:sp>
        <p:sp>
          <p:nvSpPr>
            <p:cNvPr id="7" name="Content Placeholder 9">
              <a:extLst>
                <a:ext uri="{FF2B5EF4-FFF2-40B4-BE49-F238E27FC236}">
                  <a16:creationId xmlns:a16="http://schemas.microsoft.com/office/drawing/2014/main" id="{F1263FFF-FC3F-7A92-D696-42B1B20ACB4C}"/>
                </a:ext>
              </a:extLst>
            </p:cNvPr>
            <p:cNvSpPr txBox="1">
              <a:spLocks/>
            </p:cNvSpPr>
            <p:nvPr/>
          </p:nvSpPr>
          <p:spPr>
            <a:xfrm>
              <a:off x="1379871" y="5250315"/>
              <a:ext cx="1741959" cy="834315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b="1" kern="1200" cap="none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36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Calibri" panose="020F0502020204030204" pitchFamily="34" charset="0"/>
                <a:buChar char="-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54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˃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Genes 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can affect patient response to medication</a:t>
              </a:r>
            </a:p>
          </p:txBody>
        </p:sp>
        <p:sp>
          <p:nvSpPr>
            <p:cNvPr id="8" name="Content Placeholder 9">
              <a:extLst>
                <a:ext uri="{FF2B5EF4-FFF2-40B4-BE49-F238E27FC236}">
                  <a16:creationId xmlns:a16="http://schemas.microsoft.com/office/drawing/2014/main" id="{5D0B7659-607F-1E5F-CCC0-9CD7FFE422EF}"/>
                </a:ext>
              </a:extLst>
            </p:cNvPr>
            <p:cNvSpPr txBox="1">
              <a:spLocks/>
            </p:cNvSpPr>
            <p:nvPr/>
          </p:nvSpPr>
          <p:spPr>
            <a:xfrm>
              <a:off x="5842212" y="1959538"/>
              <a:ext cx="3360969" cy="1064117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b="1" kern="1200" cap="none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36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Calibri" panose="020F0502020204030204" pitchFamily="34" charset="0"/>
                <a:buChar char="-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54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˃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0" fontAlgn="base"/>
              <a:r>
                <a:rPr lang="en-GB" sz="1500" b="0" i="0" u="none" strike="noStrike">
                  <a:solidFill>
                    <a:srgbClr val="425563"/>
                  </a:solidFill>
                  <a:effectLst/>
                  <a:latin typeface="Montserrat" panose="00000500000000000000" pitchFamily="2" charset="0"/>
                </a:rPr>
                <a:t>Some patients may experience </a:t>
              </a:r>
              <a:r>
                <a:rPr lang="en-GB" sz="1500" b="1" i="0" u="none" strike="noStrike">
                  <a:solidFill>
                    <a:srgbClr val="425563"/>
                  </a:solidFill>
                  <a:effectLst/>
                  <a:latin typeface="Montserrat" panose="00000500000000000000" pitchFamily="2" charset="0"/>
                </a:rPr>
                <a:t>reduced effectiveness </a:t>
              </a:r>
              <a:r>
                <a:rPr lang="en-GB" sz="1500" b="0" i="0" u="none" strike="noStrike">
                  <a:solidFill>
                    <a:srgbClr val="425563"/>
                  </a:solidFill>
                  <a:effectLst/>
                  <a:latin typeface="Montserrat" panose="00000500000000000000" pitchFamily="2" charset="0"/>
                </a:rPr>
                <a:t>of the drug. </a:t>
              </a:r>
              <a:r>
                <a:rPr lang="en-US" sz="1500" b="0" i="0">
                  <a:solidFill>
                    <a:srgbClr val="003341"/>
                  </a:solidFill>
                  <a:effectLst/>
                  <a:latin typeface="Montserrat" panose="00000500000000000000" pitchFamily="2" charset="0"/>
                </a:rPr>
                <a:t>​</a:t>
              </a:r>
              <a:endParaRPr lang="en-US" sz="1500" b="0" i="0">
                <a:solidFill>
                  <a:srgbClr val="003341"/>
                </a:solidFill>
                <a:effectLst/>
                <a:latin typeface="Segoe UI" panose="020B0502040204020203" pitchFamily="34" charset="0"/>
              </a:endParaRPr>
            </a:p>
            <a:p>
              <a:pPr algn="just" rtl="0" fontAlgn="base"/>
              <a:r>
                <a:rPr lang="en-GB" sz="1500" b="0" i="0" u="none" strike="noStrike">
                  <a:solidFill>
                    <a:srgbClr val="425563"/>
                  </a:solidFill>
                  <a:effectLst/>
                  <a:latin typeface="Montserrat" panose="00000500000000000000" pitchFamily="2" charset="0"/>
                </a:rPr>
                <a:t>Or an unexpected harmful response, known as an </a:t>
              </a:r>
              <a:r>
                <a:rPr lang="en-GB" sz="1500" b="1" i="0" u="none" strike="noStrike">
                  <a:solidFill>
                    <a:srgbClr val="425563"/>
                  </a:solidFill>
                  <a:effectLst/>
                  <a:latin typeface="Montserrat" panose="00000500000000000000" pitchFamily="2" charset="0"/>
                </a:rPr>
                <a:t>Adverse Drug Reaction (ADR)</a:t>
              </a:r>
              <a:endParaRPr lang="en-US" sz="1500" b="0" i="0">
                <a:solidFill>
                  <a:srgbClr val="003341"/>
                </a:solidFill>
                <a:effectLst/>
                <a:latin typeface="Segoe UI" panose="020B0502040204020203" pitchFamily="34" charset="0"/>
              </a:endParaRPr>
            </a:p>
          </p:txBody>
        </p:sp>
        <p:pic>
          <p:nvPicPr>
            <p:cNvPr id="9" name="Graphic 8" descr="Medicine with solid fill">
              <a:extLst>
                <a:ext uri="{FF2B5EF4-FFF2-40B4-BE49-F238E27FC236}">
                  <a16:creationId xmlns:a16="http://schemas.microsoft.com/office/drawing/2014/main" id="{D3459343-B02A-E6EB-BFA3-ABF26AB98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1013" y="3162447"/>
              <a:ext cx="1643348" cy="164334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18E9BF-9C00-A948-B049-1AE749F6C04A}"/>
                </a:ext>
              </a:extLst>
            </p:cNvPr>
            <p:cNvGrpSpPr/>
            <p:nvPr/>
          </p:nvGrpSpPr>
          <p:grpSpPr>
            <a:xfrm>
              <a:off x="4932577" y="3225414"/>
              <a:ext cx="1684357" cy="743825"/>
              <a:chOff x="4703736" y="3816370"/>
              <a:chExt cx="1684357" cy="743825"/>
            </a:xfrm>
          </p:grpSpPr>
          <p:pic>
            <p:nvPicPr>
              <p:cNvPr id="34" name="Graphic 33" descr="User with solid fill">
                <a:extLst>
                  <a:ext uri="{FF2B5EF4-FFF2-40B4-BE49-F238E27FC236}">
                    <a16:creationId xmlns:a16="http://schemas.microsoft.com/office/drawing/2014/main" id="{9C763003-18C1-350E-4A49-3BE3EE8AF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703736" y="3820689"/>
                <a:ext cx="739507" cy="739506"/>
              </a:xfrm>
              <a:prstGeom prst="rect">
                <a:avLst/>
              </a:prstGeom>
            </p:spPr>
          </p:pic>
          <p:pic>
            <p:nvPicPr>
              <p:cNvPr id="35" name="Graphic 34" descr="Close with solid fill">
                <a:extLst>
                  <a:ext uri="{FF2B5EF4-FFF2-40B4-BE49-F238E27FC236}">
                    <a16:creationId xmlns:a16="http://schemas.microsoft.com/office/drawing/2014/main" id="{B7845AAB-DBFF-80C3-D7A8-D9CF8A83A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648586" y="3816370"/>
                <a:ext cx="739507" cy="739506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0577D3E-3B93-F243-107C-01722F999F49}"/>
                </a:ext>
              </a:extLst>
            </p:cNvPr>
            <p:cNvGrpSpPr/>
            <p:nvPr/>
          </p:nvGrpSpPr>
          <p:grpSpPr>
            <a:xfrm>
              <a:off x="4929699" y="4058066"/>
              <a:ext cx="1729438" cy="739506"/>
              <a:chOff x="4686344" y="2994414"/>
              <a:chExt cx="1729438" cy="739506"/>
            </a:xfrm>
          </p:grpSpPr>
          <p:pic>
            <p:nvPicPr>
              <p:cNvPr id="30" name="Graphic 29" descr="User with solid fill">
                <a:extLst>
                  <a:ext uri="{FF2B5EF4-FFF2-40B4-BE49-F238E27FC236}">
                    <a16:creationId xmlns:a16="http://schemas.microsoft.com/office/drawing/2014/main" id="{F46156CF-F770-7A1C-BDFC-1DA952621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686344" y="2994414"/>
                <a:ext cx="739507" cy="739506"/>
              </a:xfrm>
              <a:prstGeom prst="rect">
                <a:avLst/>
              </a:prstGeom>
            </p:spPr>
          </p:pic>
          <p:pic>
            <p:nvPicPr>
              <p:cNvPr id="33" name="Graphic 32" descr="Checkmark with solid fill">
                <a:extLst>
                  <a:ext uri="{FF2B5EF4-FFF2-40B4-BE49-F238E27FC236}">
                    <a16:creationId xmlns:a16="http://schemas.microsoft.com/office/drawing/2014/main" id="{CFAC52BA-B272-4E48-3B18-2A70FB0BD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676275" y="2994414"/>
                <a:ext cx="739507" cy="739506"/>
              </a:xfrm>
              <a:prstGeom prst="rect">
                <a:avLst/>
              </a:prstGeom>
            </p:spPr>
          </p:pic>
        </p:grpSp>
        <p:pic>
          <p:nvPicPr>
            <p:cNvPr id="13" name="Graphic 12" descr="DNA with solid fill">
              <a:extLst>
                <a:ext uri="{FF2B5EF4-FFF2-40B4-BE49-F238E27FC236}">
                  <a16:creationId xmlns:a16="http://schemas.microsoft.com/office/drawing/2014/main" id="{3E0328AE-5956-7789-088F-EA986D6A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856003" y="3158186"/>
              <a:ext cx="1643348" cy="1643348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3426ADA-D0D0-F490-FE28-6E929D09484D}"/>
                </a:ext>
              </a:extLst>
            </p:cNvPr>
            <p:cNvCxnSpPr>
              <a:cxnSpLocks/>
            </p:cNvCxnSpPr>
            <p:nvPr/>
          </p:nvCxnSpPr>
          <p:spPr>
            <a:xfrm>
              <a:off x="2586890" y="3983075"/>
              <a:ext cx="534941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DDE3E6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5443EA4-D3C4-66E0-69AF-A10A5F131E6F}"/>
                </a:ext>
              </a:extLst>
            </p:cNvPr>
            <p:cNvCxnSpPr>
              <a:cxnSpLocks/>
            </p:cNvCxnSpPr>
            <p:nvPr/>
          </p:nvCxnSpPr>
          <p:spPr>
            <a:xfrm>
              <a:off x="4263330" y="3610093"/>
              <a:ext cx="534941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DDE3E6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A971262-5A24-BE70-6576-1393AB6B6D28}"/>
                </a:ext>
              </a:extLst>
            </p:cNvPr>
            <p:cNvCxnSpPr>
              <a:cxnSpLocks/>
            </p:cNvCxnSpPr>
            <p:nvPr/>
          </p:nvCxnSpPr>
          <p:spPr>
            <a:xfrm>
              <a:off x="4263330" y="4415706"/>
              <a:ext cx="534941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DDE3E6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68017060-E432-70F1-824B-F7539F39F37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62760" y="3360275"/>
              <a:ext cx="747658" cy="352001"/>
            </a:xfrm>
            <a:prstGeom prst="bentConnector3">
              <a:avLst>
                <a:gd name="adj1" fmla="val 100608"/>
              </a:avLst>
            </a:prstGeom>
            <a:noFill/>
            <a:ln w="38100" cap="flat" cmpd="sng" algn="ctr">
              <a:solidFill>
                <a:srgbClr val="DDE3E6"/>
              </a:solidFill>
              <a:prstDash val="solid"/>
              <a:miter lim="800000"/>
            </a:ln>
            <a:effectLst/>
          </p:spPr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AF27343F-C6E2-D7C8-2304-ACA6908FC3F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209871" y="4921878"/>
              <a:ext cx="468081" cy="404129"/>
            </a:xfrm>
            <a:prstGeom prst="bentConnector3">
              <a:avLst>
                <a:gd name="adj1" fmla="val -4942"/>
              </a:avLst>
            </a:prstGeom>
            <a:noFill/>
            <a:ln w="38100" cap="flat" cmpd="sng" algn="ctr">
              <a:solidFill>
                <a:srgbClr val="DDE3E6"/>
              </a:solidFill>
              <a:prstDash val="solid"/>
              <a:miter lim="800000"/>
            </a:ln>
            <a:effectLst/>
          </p:spPr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191F203B-5347-1EDD-AAF7-59D749B4F85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140987" y="5030266"/>
              <a:ext cx="695861" cy="344146"/>
            </a:xfrm>
            <a:prstGeom prst="bentConnector3">
              <a:avLst>
                <a:gd name="adj1" fmla="val 97224"/>
              </a:avLst>
            </a:prstGeom>
            <a:noFill/>
            <a:ln w="38100" cap="flat" cmpd="sng" algn="ctr">
              <a:solidFill>
                <a:srgbClr val="DDE3E6"/>
              </a:solidFill>
              <a:prstDash val="solid"/>
              <a:miter lim="800000"/>
            </a:ln>
            <a:effectLst/>
          </p:spPr>
        </p:cxnSp>
        <p:sp>
          <p:nvSpPr>
            <p:cNvPr id="29" name="Content Placeholder 9">
              <a:extLst>
                <a:ext uri="{FF2B5EF4-FFF2-40B4-BE49-F238E27FC236}">
                  <a16:creationId xmlns:a16="http://schemas.microsoft.com/office/drawing/2014/main" id="{C7BEF6F3-E663-492D-F57E-823C943BE028}"/>
                </a:ext>
              </a:extLst>
            </p:cNvPr>
            <p:cNvSpPr txBox="1">
              <a:spLocks/>
            </p:cNvSpPr>
            <p:nvPr/>
          </p:nvSpPr>
          <p:spPr>
            <a:xfrm>
              <a:off x="5847640" y="5202339"/>
              <a:ext cx="3378518" cy="1229361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b="1" kern="1200" cap="none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36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Calibri" panose="020F0502020204030204" pitchFamily="34" charset="0"/>
                <a:buChar char="-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54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˃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Using pharmacogenetics can </a:t>
              </a: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improve patient safety 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by quickly testing for genes known to cause ADRs  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5DA335A-3DB8-5733-70A2-6098E225A926}"/>
              </a:ext>
            </a:extLst>
          </p:cNvPr>
          <p:cNvCxnSpPr>
            <a:cxnSpLocks/>
          </p:cNvCxnSpPr>
          <p:nvPr/>
        </p:nvCxnSpPr>
        <p:spPr>
          <a:xfrm flipV="1">
            <a:off x="5341296" y="2270927"/>
            <a:ext cx="0" cy="537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8AD1EFD-0371-56AF-A3D6-6665EE2E5E6E}"/>
              </a:ext>
            </a:extLst>
          </p:cNvPr>
          <p:cNvCxnSpPr>
            <a:cxnSpLocks/>
          </p:cNvCxnSpPr>
          <p:nvPr/>
        </p:nvCxnSpPr>
        <p:spPr>
          <a:xfrm>
            <a:off x="5323904" y="2270927"/>
            <a:ext cx="36975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DCFD256-DF2C-0547-9B33-34DBC029F7DE}"/>
              </a:ext>
            </a:extLst>
          </p:cNvPr>
          <p:cNvGrpSpPr/>
          <p:nvPr/>
        </p:nvGrpSpPr>
        <p:grpSpPr>
          <a:xfrm>
            <a:off x="9702136" y="0"/>
            <a:ext cx="2491109" cy="6858000"/>
            <a:chOff x="9702136" y="0"/>
            <a:chExt cx="2491109" cy="68580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7E937DD-C733-0DAF-9AE1-63A0103865FF}"/>
                </a:ext>
              </a:extLst>
            </p:cNvPr>
            <p:cNvSpPr/>
            <p:nvPr/>
          </p:nvSpPr>
          <p:spPr>
            <a:xfrm>
              <a:off x="9702136" y="0"/>
              <a:ext cx="2491109" cy="6858000"/>
            </a:xfrm>
            <a:prstGeom prst="rect">
              <a:avLst/>
            </a:prstGeom>
            <a:gradFill flip="none" rotWithShape="1">
              <a:gsLst>
                <a:gs pos="0">
                  <a:srgbClr val="00853E"/>
                </a:gs>
                <a:gs pos="100000">
                  <a:srgbClr val="003341"/>
                </a:gs>
                <a:gs pos="50000">
                  <a:srgbClr val="00853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" name="Picture 54" descr="A colorful lines and dots&#10;&#10;Description automatically generated">
              <a:extLst>
                <a:ext uri="{FF2B5EF4-FFF2-40B4-BE49-F238E27FC236}">
                  <a16:creationId xmlns:a16="http://schemas.microsoft.com/office/drawing/2014/main" id="{750DB741-C9CE-509E-BBB4-39E41B5A0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alphaModFix amt="30000"/>
            </a:blip>
            <a:srcRect l="11498" t="11057" r="53621" b="716"/>
            <a:stretch/>
          </p:blipFill>
          <p:spPr>
            <a:xfrm>
              <a:off x="9718755" y="0"/>
              <a:ext cx="2473245" cy="6256168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  <a:reflection endPos="0" dist="50800" dir="5400000" sy="-100000" algn="bl" rotWithShape="0"/>
            </a:effectLst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4FFF83C-D105-0E71-7BFC-E8BF92F9A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080423" y="6372474"/>
              <a:ext cx="1757916" cy="292247"/>
            </a:xfrm>
            <a:prstGeom prst="rect">
              <a:avLst/>
            </a:prstGeom>
          </p:spPr>
        </p:pic>
      </p:grp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E30B19C-0113-3C03-F1A7-19B2135F69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1449AB-C446-4894-67D7-6211279599CC}"/>
              </a:ext>
            </a:extLst>
          </p:cNvPr>
          <p:cNvSpPr/>
          <p:nvPr/>
        </p:nvSpPr>
        <p:spPr>
          <a:xfrm>
            <a:off x="9881515" y="1160206"/>
            <a:ext cx="2128682" cy="1301973"/>
          </a:xfrm>
          <a:prstGeom prst="roundRect">
            <a:avLst/>
          </a:prstGeom>
          <a:solidFill>
            <a:srgbClr val="F1B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621C4F-6AE9-C382-3263-1863707E4593}"/>
              </a:ext>
            </a:extLst>
          </p:cNvPr>
          <p:cNvSpPr/>
          <p:nvPr/>
        </p:nvSpPr>
        <p:spPr>
          <a:xfrm>
            <a:off x="9881515" y="3022028"/>
            <a:ext cx="2128682" cy="1301973"/>
          </a:xfrm>
          <a:prstGeom prst="roundRect">
            <a:avLst/>
          </a:prstGeom>
          <a:solidFill>
            <a:srgbClr val="F1B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0ECDC4B-1E5C-9EC7-6F1F-CEA1DD748087}"/>
              </a:ext>
            </a:extLst>
          </p:cNvPr>
          <p:cNvSpPr/>
          <p:nvPr/>
        </p:nvSpPr>
        <p:spPr>
          <a:xfrm>
            <a:off x="9883349" y="4856468"/>
            <a:ext cx="2128682" cy="1301973"/>
          </a:xfrm>
          <a:prstGeom prst="roundRect">
            <a:avLst/>
          </a:prstGeom>
          <a:solidFill>
            <a:srgbClr val="F1B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AA65A5-6ACC-C430-B163-76FA6D9C36CD}"/>
              </a:ext>
            </a:extLst>
          </p:cNvPr>
          <p:cNvSpPr txBox="1"/>
          <p:nvPr/>
        </p:nvSpPr>
        <p:spPr>
          <a:xfrm>
            <a:off x="10133486" y="1307144"/>
            <a:ext cx="1874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ADRs are responsible for 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6.5%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 of hospital admissions </a:t>
            </a:r>
            <a:r>
              <a:rPr lang="en-US" sz="1400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n-GB" sz="1600" baseline="30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A7B1E0-9959-135F-848D-C9DFC0148792}"/>
              </a:ext>
            </a:extLst>
          </p:cNvPr>
          <p:cNvSpPr txBox="1"/>
          <p:nvPr/>
        </p:nvSpPr>
        <p:spPr>
          <a:xfrm>
            <a:off x="10064762" y="3118333"/>
            <a:ext cx="1874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8,000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 beds occupied due to ADRs in the NHS </a:t>
            </a:r>
            <a:r>
              <a:rPr lang="en-US" sz="1400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n-GB" sz="1600" baseline="30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30F7EF-CA61-6D68-F515-4D9B6D718C70}"/>
              </a:ext>
            </a:extLst>
          </p:cNvPr>
          <p:cNvSpPr txBox="1"/>
          <p:nvPr/>
        </p:nvSpPr>
        <p:spPr>
          <a:xfrm>
            <a:off x="10081678" y="4968845"/>
            <a:ext cx="1874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ADRs estimated to cost the NHS over £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2 billion annually </a:t>
            </a:r>
            <a:r>
              <a:rPr lang="en-US" sz="1400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n-GB" sz="1600" baseline="30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65FC8C4-2830-3C51-7F3E-6A3FAA554705}"/>
              </a:ext>
            </a:extLst>
          </p:cNvPr>
          <p:cNvSpPr/>
          <p:nvPr/>
        </p:nvSpPr>
        <p:spPr>
          <a:xfrm>
            <a:off x="7752379" y="2833265"/>
            <a:ext cx="1879247" cy="1879247"/>
          </a:xfrm>
          <a:prstGeom prst="ellipse">
            <a:avLst/>
          </a:prstGeom>
          <a:gradFill flip="none" rotWithShape="1">
            <a:gsLst>
              <a:gs pos="41000">
                <a:srgbClr val="F1B100"/>
              </a:gs>
              <a:gs pos="100000">
                <a:srgbClr val="FFE393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7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PGx could prevent up to </a:t>
            </a:r>
            <a:br>
              <a:rPr kumimoji="0" lang="en-GB" sz="1662" b="0" i="0" u="none" strike="noStrike" kern="0" cap="none" spc="0" normalizeH="0" baseline="0" noProof="0" dirty="0">
                <a:ln>
                  <a:noFill/>
                </a:ln>
                <a:solidFill>
                  <a:srgbClr val="4C5E6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en-GB" sz="3692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30% </a:t>
            </a:r>
            <a:r>
              <a:rPr kumimoji="0" lang="en-GB" sz="147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ADRs </a:t>
            </a:r>
            <a:r>
              <a:rPr kumimoji="0" lang="en-GB" sz="1477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</a:t>
            </a:r>
            <a:endParaRPr kumimoji="0" lang="en-GB" sz="1662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7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1" grpId="0" animBg="1"/>
      <p:bldP spid="27" grpId="0"/>
      <p:bldP spid="28" grpId="0"/>
      <p:bldP spid="31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412CB22-CEF1-CA35-C084-ED4E3DE2E808}"/>
              </a:ext>
            </a:extLst>
          </p:cNvPr>
          <p:cNvSpPr txBox="1"/>
          <p:nvPr/>
        </p:nvSpPr>
        <p:spPr>
          <a:xfrm>
            <a:off x="322319" y="698344"/>
            <a:ext cx="8995460" cy="6608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Wh</a:t>
            </a:r>
            <a:r>
              <a:rPr lang="en-US" sz="3200" b="1">
                <a:solidFill>
                  <a:srgbClr val="003341"/>
                </a:solidFill>
                <a:latin typeface="Montserrat" pitchFamily="2" charset="77"/>
              </a:rPr>
              <a:t>y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CYP2C19?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3341"/>
              </a:solidFill>
              <a:effectLst/>
              <a:uLnTx/>
              <a:uFillTx/>
              <a:latin typeface="Metropolis Medium" pitchFamily="2" charset="77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BF86A1-2C09-E2FE-6511-C925F9F61470}"/>
              </a:ext>
            </a:extLst>
          </p:cNvPr>
          <p:cNvGrpSpPr/>
          <p:nvPr/>
        </p:nvGrpSpPr>
        <p:grpSpPr>
          <a:xfrm>
            <a:off x="322321" y="6558641"/>
            <a:ext cx="3003577" cy="143629"/>
            <a:chOff x="275810" y="4839844"/>
            <a:chExt cx="2252683" cy="10772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6B4F0A-342F-1154-EEFF-39800D3C5765}"/>
                </a:ext>
              </a:extLst>
            </p:cNvPr>
            <p:cNvSpPr/>
            <p:nvPr/>
          </p:nvSpPr>
          <p:spPr>
            <a:xfrm rot="5400000">
              <a:off x="275810" y="4839844"/>
              <a:ext cx="107722" cy="107722"/>
            </a:xfrm>
            <a:prstGeom prst="ellipse">
              <a:avLst/>
            </a:prstGeom>
            <a:solidFill>
              <a:srgbClr val="009B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AF0F79-7D73-E1D4-35A6-0A248CBCA522}"/>
                </a:ext>
              </a:extLst>
            </p:cNvPr>
            <p:cNvSpPr txBox="1"/>
            <p:nvPr/>
          </p:nvSpPr>
          <p:spPr>
            <a:xfrm>
              <a:off x="439894" y="4839844"/>
              <a:ext cx="2088599" cy="107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Advancing Diagnostics to the point-of-care</a:t>
              </a:r>
              <a:endPara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Metropolis Medium" pitchFamily="2" charset="77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AB112A-BE52-2C29-94F5-D86CE85595C3}"/>
              </a:ext>
            </a:extLst>
          </p:cNvPr>
          <p:cNvCxnSpPr>
            <a:cxnSpLocks/>
          </p:cNvCxnSpPr>
          <p:nvPr/>
        </p:nvCxnSpPr>
        <p:spPr>
          <a:xfrm>
            <a:off x="322319" y="6389807"/>
            <a:ext cx="9120000" cy="0"/>
          </a:xfrm>
          <a:prstGeom prst="line">
            <a:avLst/>
          </a:prstGeom>
          <a:ln w="12700">
            <a:solidFill>
              <a:srgbClr val="47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E95F9E-85E1-077C-06EA-FE9FE7DC08CE}"/>
              </a:ext>
            </a:extLst>
          </p:cNvPr>
          <p:cNvCxnSpPr>
            <a:cxnSpLocks/>
          </p:cNvCxnSpPr>
          <p:nvPr/>
        </p:nvCxnSpPr>
        <p:spPr>
          <a:xfrm>
            <a:off x="322319" y="558055"/>
            <a:ext cx="9120000" cy="0"/>
          </a:xfrm>
          <a:prstGeom prst="line">
            <a:avLst/>
          </a:prstGeom>
          <a:ln w="12700">
            <a:solidFill>
              <a:srgbClr val="009B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D3E21CF2-1047-24F8-7588-891C8D7F57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77043" y="6372474"/>
            <a:ext cx="1757916" cy="2922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32FCEF9-A3A9-3D04-8797-9F6DDE808880}"/>
              </a:ext>
            </a:extLst>
          </p:cNvPr>
          <p:cNvGrpSpPr/>
          <p:nvPr/>
        </p:nvGrpSpPr>
        <p:grpSpPr>
          <a:xfrm>
            <a:off x="541100" y="1771944"/>
            <a:ext cx="8364638" cy="4205085"/>
            <a:chOff x="592864" y="2075441"/>
            <a:chExt cx="8364638" cy="4205085"/>
          </a:xfrm>
        </p:grpSpPr>
        <p:sp>
          <p:nvSpPr>
            <p:cNvPr id="5" name="Content Placeholder 9">
              <a:extLst>
                <a:ext uri="{FF2B5EF4-FFF2-40B4-BE49-F238E27FC236}">
                  <a16:creationId xmlns:a16="http://schemas.microsoft.com/office/drawing/2014/main" id="{4D94570D-EEB5-FB2C-D8DC-16DB978292B1}"/>
                </a:ext>
              </a:extLst>
            </p:cNvPr>
            <p:cNvSpPr txBox="1">
              <a:spLocks/>
            </p:cNvSpPr>
            <p:nvPr/>
          </p:nvSpPr>
          <p:spPr>
            <a:xfrm>
              <a:off x="857315" y="2119449"/>
              <a:ext cx="2172932" cy="734941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b="1" kern="1200" cap="none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36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Calibri" panose="020F0502020204030204" pitchFamily="34" charset="0"/>
                <a:buChar char="-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54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˃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Clopidogrel 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is a recommended anti-platelet therapy</a:t>
              </a:r>
            </a:p>
          </p:txBody>
        </p:sp>
        <p:sp>
          <p:nvSpPr>
            <p:cNvPr id="7" name="Content Placeholder 9">
              <a:extLst>
                <a:ext uri="{FF2B5EF4-FFF2-40B4-BE49-F238E27FC236}">
                  <a16:creationId xmlns:a16="http://schemas.microsoft.com/office/drawing/2014/main" id="{F1263FFF-FC3F-7A92-D696-42B1B20ACB4C}"/>
                </a:ext>
              </a:extLst>
            </p:cNvPr>
            <p:cNvSpPr txBox="1">
              <a:spLocks/>
            </p:cNvSpPr>
            <p:nvPr/>
          </p:nvSpPr>
          <p:spPr>
            <a:xfrm>
              <a:off x="592864" y="5090948"/>
              <a:ext cx="2632366" cy="839271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b="1" kern="1200" cap="none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36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Calibri" panose="020F0502020204030204" pitchFamily="34" charset="0"/>
                <a:buChar char="-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54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˃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Variants in the </a:t>
              </a:r>
              <a:r>
                <a:rPr kumimoji="0" lang="en-GB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CYP2C19 gene </a:t>
              </a:r>
              <a:r>
                <a:rPr kumimoji="0" lang="en-GB" b="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can cause loss of function (LOF) affecting metaboliser status</a:t>
              </a:r>
            </a:p>
          </p:txBody>
        </p:sp>
        <p:sp>
          <p:nvSpPr>
            <p:cNvPr id="8" name="Content Placeholder 9">
              <a:extLst>
                <a:ext uri="{FF2B5EF4-FFF2-40B4-BE49-F238E27FC236}">
                  <a16:creationId xmlns:a16="http://schemas.microsoft.com/office/drawing/2014/main" id="{5D0B7659-607F-1E5F-CCC0-9CD7FFE422EF}"/>
                </a:ext>
              </a:extLst>
            </p:cNvPr>
            <p:cNvSpPr txBox="1">
              <a:spLocks/>
            </p:cNvSpPr>
            <p:nvPr/>
          </p:nvSpPr>
          <p:spPr>
            <a:xfrm>
              <a:off x="5847640" y="2075441"/>
              <a:ext cx="3109862" cy="693610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b="1" kern="1200" cap="none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36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Calibri" panose="020F0502020204030204" pitchFamily="34" charset="0"/>
                <a:buChar char="-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54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˃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Around </a:t>
              </a:r>
              <a:r>
                <a:rPr kumimoji="0" lang="en-GB" sz="160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1 in 3 people 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can carry LOF alleles depending on the patient  cohort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9" name="Graphic 8" descr="Medicine with solid fill">
              <a:extLst>
                <a:ext uri="{FF2B5EF4-FFF2-40B4-BE49-F238E27FC236}">
                  <a16:creationId xmlns:a16="http://schemas.microsoft.com/office/drawing/2014/main" id="{D3459343-B02A-E6EB-BFA3-ABF26AB98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1013" y="3162447"/>
              <a:ext cx="1643348" cy="164334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18E9BF-9C00-A948-B049-1AE749F6C04A}"/>
                </a:ext>
              </a:extLst>
            </p:cNvPr>
            <p:cNvGrpSpPr/>
            <p:nvPr/>
          </p:nvGrpSpPr>
          <p:grpSpPr>
            <a:xfrm>
              <a:off x="4932577" y="3225414"/>
              <a:ext cx="1684357" cy="743825"/>
              <a:chOff x="4703736" y="3816370"/>
              <a:chExt cx="1684357" cy="743825"/>
            </a:xfrm>
          </p:grpSpPr>
          <p:pic>
            <p:nvPicPr>
              <p:cNvPr id="34" name="Graphic 33" descr="User with solid fill">
                <a:extLst>
                  <a:ext uri="{FF2B5EF4-FFF2-40B4-BE49-F238E27FC236}">
                    <a16:creationId xmlns:a16="http://schemas.microsoft.com/office/drawing/2014/main" id="{9C763003-18C1-350E-4A49-3BE3EE8AF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703736" y="3820689"/>
                <a:ext cx="739507" cy="739506"/>
              </a:xfrm>
              <a:prstGeom prst="rect">
                <a:avLst/>
              </a:prstGeom>
            </p:spPr>
          </p:pic>
          <p:pic>
            <p:nvPicPr>
              <p:cNvPr id="35" name="Graphic 34" descr="Close with solid fill">
                <a:extLst>
                  <a:ext uri="{FF2B5EF4-FFF2-40B4-BE49-F238E27FC236}">
                    <a16:creationId xmlns:a16="http://schemas.microsoft.com/office/drawing/2014/main" id="{B7845AAB-DBFF-80C3-D7A8-D9CF8A83A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648586" y="3816370"/>
                <a:ext cx="739507" cy="739506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0577D3E-3B93-F243-107C-01722F999F49}"/>
                </a:ext>
              </a:extLst>
            </p:cNvPr>
            <p:cNvGrpSpPr/>
            <p:nvPr/>
          </p:nvGrpSpPr>
          <p:grpSpPr>
            <a:xfrm>
              <a:off x="4929699" y="4058066"/>
              <a:ext cx="1729438" cy="739506"/>
              <a:chOff x="4686344" y="2994414"/>
              <a:chExt cx="1729438" cy="739506"/>
            </a:xfrm>
          </p:grpSpPr>
          <p:pic>
            <p:nvPicPr>
              <p:cNvPr id="30" name="Graphic 29" descr="User with solid fill">
                <a:extLst>
                  <a:ext uri="{FF2B5EF4-FFF2-40B4-BE49-F238E27FC236}">
                    <a16:creationId xmlns:a16="http://schemas.microsoft.com/office/drawing/2014/main" id="{F46156CF-F770-7A1C-BDFC-1DA952621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686344" y="2994414"/>
                <a:ext cx="739507" cy="739506"/>
              </a:xfrm>
              <a:prstGeom prst="rect">
                <a:avLst/>
              </a:prstGeom>
            </p:spPr>
          </p:pic>
          <p:pic>
            <p:nvPicPr>
              <p:cNvPr id="33" name="Graphic 32" descr="Checkmark with solid fill">
                <a:extLst>
                  <a:ext uri="{FF2B5EF4-FFF2-40B4-BE49-F238E27FC236}">
                    <a16:creationId xmlns:a16="http://schemas.microsoft.com/office/drawing/2014/main" id="{CFAC52BA-B272-4E48-3B18-2A70FB0BD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676275" y="2994414"/>
                <a:ext cx="739507" cy="739506"/>
              </a:xfrm>
              <a:prstGeom prst="rect">
                <a:avLst/>
              </a:prstGeom>
            </p:spPr>
          </p:pic>
        </p:grpSp>
        <p:pic>
          <p:nvPicPr>
            <p:cNvPr id="13" name="Graphic 12" descr="DNA with solid fill">
              <a:extLst>
                <a:ext uri="{FF2B5EF4-FFF2-40B4-BE49-F238E27FC236}">
                  <a16:creationId xmlns:a16="http://schemas.microsoft.com/office/drawing/2014/main" id="{3E0328AE-5956-7789-088F-EA986D6A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856003" y="3158186"/>
              <a:ext cx="1643348" cy="1643348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3426ADA-D0D0-F490-FE28-6E929D09484D}"/>
                </a:ext>
              </a:extLst>
            </p:cNvPr>
            <p:cNvCxnSpPr>
              <a:cxnSpLocks/>
            </p:cNvCxnSpPr>
            <p:nvPr/>
          </p:nvCxnSpPr>
          <p:spPr>
            <a:xfrm>
              <a:off x="2586890" y="3983075"/>
              <a:ext cx="534941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DDE3E6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5443EA4-D3C4-66E0-69AF-A10A5F131E6F}"/>
                </a:ext>
              </a:extLst>
            </p:cNvPr>
            <p:cNvCxnSpPr>
              <a:cxnSpLocks/>
            </p:cNvCxnSpPr>
            <p:nvPr/>
          </p:nvCxnSpPr>
          <p:spPr>
            <a:xfrm>
              <a:off x="4263330" y="3610093"/>
              <a:ext cx="534941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DDE3E6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A971262-5A24-BE70-6576-1393AB6B6D28}"/>
                </a:ext>
              </a:extLst>
            </p:cNvPr>
            <p:cNvCxnSpPr>
              <a:cxnSpLocks/>
            </p:cNvCxnSpPr>
            <p:nvPr/>
          </p:nvCxnSpPr>
          <p:spPr>
            <a:xfrm>
              <a:off x="4263330" y="4415706"/>
              <a:ext cx="534941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DDE3E6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68017060-E432-70F1-824B-F7539F39F37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62760" y="3360275"/>
              <a:ext cx="747658" cy="352001"/>
            </a:xfrm>
            <a:prstGeom prst="bentConnector3">
              <a:avLst>
                <a:gd name="adj1" fmla="val 100608"/>
              </a:avLst>
            </a:prstGeom>
            <a:noFill/>
            <a:ln w="38100" cap="flat" cmpd="sng" algn="ctr">
              <a:solidFill>
                <a:srgbClr val="DDE3E6"/>
              </a:solidFill>
              <a:prstDash val="solid"/>
              <a:miter lim="800000"/>
            </a:ln>
            <a:effectLst/>
          </p:spPr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AF27343F-C6E2-D7C8-2304-ACA6908FC3F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209871" y="4921878"/>
              <a:ext cx="468081" cy="404129"/>
            </a:xfrm>
            <a:prstGeom prst="bentConnector3">
              <a:avLst>
                <a:gd name="adj1" fmla="val -4942"/>
              </a:avLst>
            </a:prstGeom>
            <a:noFill/>
            <a:ln w="38100" cap="flat" cmpd="sng" algn="ctr">
              <a:solidFill>
                <a:srgbClr val="DDE3E6"/>
              </a:solidFill>
              <a:prstDash val="solid"/>
              <a:miter lim="800000"/>
            </a:ln>
            <a:effectLst/>
          </p:spPr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191F203B-5347-1EDD-AAF7-59D749B4F85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140987" y="5030266"/>
              <a:ext cx="695861" cy="344146"/>
            </a:xfrm>
            <a:prstGeom prst="bentConnector3">
              <a:avLst>
                <a:gd name="adj1" fmla="val 97224"/>
              </a:avLst>
            </a:prstGeom>
            <a:noFill/>
            <a:ln w="38100" cap="flat" cmpd="sng" algn="ctr">
              <a:solidFill>
                <a:srgbClr val="DDE3E6"/>
              </a:solidFill>
              <a:prstDash val="solid"/>
              <a:miter lim="800000"/>
            </a:ln>
            <a:effectLst/>
          </p:spPr>
        </p:cxnSp>
        <p:sp>
          <p:nvSpPr>
            <p:cNvPr id="29" name="Content Placeholder 9">
              <a:extLst>
                <a:ext uri="{FF2B5EF4-FFF2-40B4-BE49-F238E27FC236}">
                  <a16:creationId xmlns:a16="http://schemas.microsoft.com/office/drawing/2014/main" id="{C7BEF6F3-E663-492D-F57E-823C943BE028}"/>
                </a:ext>
              </a:extLst>
            </p:cNvPr>
            <p:cNvSpPr txBox="1">
              <a:spLocks/>
            </p:cNvSpPr>
            <p:nvPr/>
          </p:nvSpPr>
          <p:spPr>
            <a:xfrm>
              <a:off x="5847640" y="5202340"/>
              <a:ext cx="3070228" cy="1078186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b="1" kern="1200" cap="none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144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36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Font typeface="Calibri" panose="020F0502020204030204" pitchFamily="34" charset="0"/>
                <a:buChar char="-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540000" indent="-144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400"/>
                </a:spcAft>
                <a:buSzPct val="80000"/>
                <a:buFont typeface="Arial" panose="020B0604020202020204" pitchFamily="34" charset="0"/>
                <a:buChar char="˃"/>
                <a:defRPr sz="1600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Pharmacogenetic testing with the </a:t>
              </a:r>
              <a:r>
                <a:rPr kumimoji="0" lang="en-GB" sz="1600" i="0" u="none" strike="noStrike" kern="1200" cap="none" spc="0" normalizeH="0" baseline="0" noProof="0" err="1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Genedrive</a:t>
              </a:r>
              <a:r>
                <a:rPr kumimoji="0" lang="en-GB" sz="160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®</a:t>
              </a:r>
              <a:r>
                <a:rPr kumimoji="0" lang="en-GB" sz="160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 CYP2C19 ID Kit guide anti-platelet therapy</a:t>
              </a: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425563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 in patients 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5DA335A-3DB8-5733-70A2-6098E225A926}"/>
              </a:ext>
            </a:extLst>
          </p:cNvPr>
          <p:cNvCxnSpPr>
            <a:cxnSpLocks/>
          </p:cNvCxnSpPr>
          <p:nvPr/>
        </p:nvCxnSpPr>
        <p:spPr>
          <a:xfrm flipV="1">
            <a:off x="5341296" y="2270927"/>
            <a:ext cx="0" cy="537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8AD1EFD-0371-56AF-A3D6-6665EE2E5E6E}"/>
              </a:ext>
            </a:extLst>
          </p:cNvPr>
          <p:cNvCxnSpPr>
            <a:cxnSpLocks/>
          </p:cNvCxnSpPr>
          <p:nvPr/>
        </p:nvCxnSpPr>
        <p:spPr>
          <a:xfrm>
            <a:off x="5323904" y="2270927"/>
            <a:ext cx="36975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C65FC8C4-2830-3C51-7F3E-6A3FAA554705}"/>
              </a:ext>
            </a:extLst>
          </p:cNvPr>
          <p:cNvSpPr/>
          <p:nvPr/>
        </p:nvSpPr>
        <p:spPr>
          <a:xfrm>
            <a:off x="8767739" y="2888949"/>
            <a:ext cx="1879247" cy="1879247"/>
          </a:xfrm>
          <a:prstGeom prst="ellipse">
            <a:avLst/>
          </a:prstGeom>
          <a:gradFill flip="none" rotWithShape="1">
            <a:gsLst>
              <a:gs pos="39000">
                <a:srgbClr val="F1B100"/>
              </a:gs>
              <a:gs pos="100000">
                <a:srgbClr val="FFD45B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7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PGx could prevent up to </a:t>
            </a:r>
            <a:br>
              <a:rPr kumimoji="0" lang="en-GB" sz="1662" b="0" i="0" u="none" strike="noStrike" kern="0" cap="none" spc="0" normalizeH="0" baseline="0" noProof="0">
                <a:ln>
                  <a:noFill/>
                </a:ln>
                <a:solidFill>
                  <a:srgbClr val="4C5E6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en-GB" sz="3692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30% </a:t>
            </a:r>
            <a:r>
              <a:rPr kumimoji="0" lang="en-GB" sz="147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ADRs </a:t>
            </a:r>
            <a:r>
              <a:rPr kumimoji="0" lang="en-GB" sz="1477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</a:t>
            </a:r>
            <a:endParaRPr kumimoji="0" lang="en-GB" sz="1662" b="0" i="0" u="none" strike="noStrike" kern="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E30B19C-0113-3C03-F1A7-19B2135F69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98" y="236231"/>
            <a:ext cx="798404" cy="6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C1FB414-D43D-040A-672F-05A04739B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/>
              <a:t>What is CYP2C19?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04F09-4A4F-B048-02FB-61835B17D39F}"/>
              </a:ext>
            </a:extLst>
          </p:cNvPr>
          <p:cNvSpPr txBox="1"/>
          <p:nvPr/>
        </p:nvSpPr>
        <p:spPr>
          <a:xfrm>
            <a:off x="305878" y="1548568"/>
            <a:ext cx="9267099" cy="2498909"/>
          </a:xfrm>
          <a:prstGeom prst="rect">
            <a:avLst/>
          </a:prstGeom>
          <a:noFill/>
        </p:spPr>
        <p:txBody>
          <a:bodyPr wrap="square" lIns="112542" tIns="56271" rIns="112542" bIns="56271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Arial"/>
              </a:rPr>
              <a:t>The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853E"/>
                </a:solidFill>
                <a:effectLst/>
                <a:uLnTx/>
                <a:uFillTx/>
                <a:latin typeface="Metropolis Light"/>
                <a:ea typeface="+mn-ea"/>
                <a:cs typeface="Arial"/>
              </a:rPr>
              <a:t>CYP2C19 gene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Arial"/>
              </a:rPr>
              <a:t>codes for the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853E"/>
                </a:solidFill>
                <a:effectLst/>
                <a:uLnTx/>
                <a:uFillTx/>
                <a:latin typeface="Metropolis Light"/>
                <a:ea typeface="+mn-ea"/>
                <a:cs typeface="Arial"/>
              </a:rPr>
              <a:t>CYP2C19 enzyme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41"/>
              </a:solidFill>
              <a:effectLst/>
              <a:uLnTx/>
              <a:uFillTx/>
              <a:latin typeface="Calibri" panose="020F0502020204030204"/>
              <a:ea typeface="+mn-lt"/>
              <a:cs typeface="+mn-cs"/>
            </a:endParaRPr>
          </a:p>
          <a:p>
            <a:pPr marL="351155" marR="0" lvl="0" indent="-3511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334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" panose="00000500000000000000"/>
                <a:ea typeface="+mn-ea"/>
                <a:cs typeface="Calibri"/>
              </a:rPr>
              <a:t>CYP2C19 is a liver enzyme thought to be involved in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853E"/>
                </a:solidFill>
                <a:effectLst/>
                <a:uLnTx/>
                <a:uFillTx/>
                <a:latin typeface="Metropolis" panose="00000500000000000000"/>
                <a:ea typeface="+mn-ea"/>
                <a:cs typeface="Calibri"/>
              </a:rPr>
              <a:t>metabolising at least 10% of commonly prescribed drugs,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" panose="00000500000000000000"/>
                <a:ea typeface="+mn-ea"/>
                <a:cs typeface="Calibri"/>
              </a:rPr>
              <a:t>including antidepressants, PPI's and the antiplatelet 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853E"/>
                </a:solidFill>
                <a:effectLst/>
                <a:uLnTx/>
                <a:uFillTx/>
                <a:latin typeface="Metropolis" panose="00000500000000000000"/>
                <a:ea typeface="+mn-ea"/>
                <a:cs typeface="Calibri"/>
              </a:rPr>
              <a:t>Clopidogrel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" panose="00000500000000000000"/>
                <a:ea typeface="+mn-ea"/>
                <a:cs typeface="Calibri"/>
              </a:rPr>
              <a:t> (Plavix)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3341"/>
              </a:solidFill>
              <a:effectLst/>
              <a:uLnTx/>
              <a:uFillTx/>
              <a:latin typeface="Metropolis" panose="00000500000000000000"/>
              <a:ea typeface="Calibri"/>
              <a:cs typeface="Calibri"/>
            </a:endParaRPr>
          </a:p>
          <a:p>
            <a:pPr marL="351155" marR="0" lvl="0" indent="-3511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334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Arial"/>
              </a:rPr>
              <a:t>There are many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853E"/>
                </a:solidFill>
                <a:effectLst/>
                <a:uLnTx/>
                <a:uFillTx/>
                <a:latin typeface="Metropolis Light"/>
                <a:ea typeface="+mn-ea"/>
                <a:cs typeface="Arial"/>
              </a:rPr>
              <a:t>variants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Arial"/>
              </a:rPr>
              <a:t> of the CYP2C19 gene, and these variants determine an individual's 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853E"/>
                </a:solidFill>
                <a:effectLst/>
                <a:uLnTx/>
                <a:uFillTx/>
                <a:latin typeface="Metropolis Light"/>
                <a:ea typeface="+mn-ea"/>
                <a:cs typeface="Arial"/>
              </a:rPr>
              <a:t>metaboliser status,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3341"/>
                </a:solidFill>
                <a:effectLst/>
                <a:uLnTx/>
                <a:uFillTx/>
                <a:latin typeface="Metropolis Light"/>
                <a:ea typeface="+mn-ea"/>
                <a:cs typeface="Arial"/>
              </a:rPr>
              <a:t>by influencing how effectively CYP2C19 functions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341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51155" marR="0" lvl="0" indent="-3511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3341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351155" marR="0" lvl="0" indent="-3511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3341"/>
              </a:solidFill>
              <a:effectLst/>
              <a:uLnTx/>
              <a:uFillTx/>
              <a:latin typeface="Metropolis Light"/>
              <a:ea typeface="+mn-ea"/>
              <a:cs typeface="Arial"/>
            </a:endParaRPr>
          </a:p>
        </p:txBody>
      </p:sp>
      <p:pic>
        <p:nvPicPr>
          <p:cNvPr id="9" name="Picture 8" descr="A diagram of a cloud&#10;&#10;Description automatically generated">
            <a:extLst>
              <a:ext uri="{FF2B5EF4-FFF2-40B4-BE49-F238E27FC236}">
                <a16:creationId xmlns:a16="http://schemas.microsoft.com/office/drawing/2014/main" id="{59C201B0-600A-185F-D531-93C24E00C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7" b="33480"/>
          <a:stretch/>
        </p:blipFill>
        <p:spPr>
          <a:xfrm>
            <a:off x="89143" y="3336052"/>
            <a:ext cx="9700568" cy="31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3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E4A90-23DC-DCEB-B03E-4B7BBBA04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34">
            <a:extLst>
              <a:ext uri="{FF2B5EF4-FFF2-40B4-BE49-F238E27FC236}">
                <a16:creationId xmlns:a16="http://schemas.microsoft.com/office/drawing/2014/main" id="{8AC5ED37-97DA-EB31-9A7C-33F7EADC4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14" y="782763"/>
            <a:ext cx="11376772" cy="748289"/>
          </a:xfrm>
        </p:spPr>
        <p:txBody>
          <a:bodyPr/>
          <a:lstStyle/>
          <a:p>
            <a:r>
              <a:rPr lang="en-GB" sz="3200" dirty="0"/>
              <a:t>CYP2C19 Metaboliser Status</a:t>
            </a:r>
          </a:p>
          <a:p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B3EDA0-D72D-E98A-BCA2-9B681D3738BF}"/>
              </a:ext>
            </a:extLst>
          </p:cNvPr>
          <p:cNvSpPr/>
          <p:nvPr/>
        </p:nvSpPr>
        <p:spPr>
          <a:xfrm>
            <a:off x="605298" y="4296712"/>
            <a:ext cx="1879247" cy="1879247"/>
          </a:xfrm>
          <a:prstGeom prst="ellipse">
            <a:avLst/>
          </a:prstGeom>
          <a:gradFill flip="none" rotWithShape="1">
            <a:gsLst>
              <a:gs pos="39000">
                <a:srgbClr val="F1B100"/>
              </a:gs>
              <a:gs pos="100000">
                <a:srgbClr val="FFD45B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844083">
              <a:defRPr/>
            </a:pPr>
            <a:r>
              <a:rPr lang="en-GB" sz="1400" b="1" kern="0" dirty="0">
                <a:solidFill>
                  <a:prstClr val="white"/>
                </a:solidFill>
                <a:latin typeface="Montserrat"/>
              </a:rPr>
              <a:t>IM and PM are 46%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</a:rPr>
              <a:t> </a:t>
            </a:r>
            <a:r>
              <a:rPr lang="en-GB" sz="1400" b="1" kern="0" dirty="0">
                <a:solidFill>
                  <a:prstClr val="white"/>
                </a:solidFill>
                <a:latin typeface="Montserrat"/>
              </a:rPr>
              <a:t>more likely to have a recurrent stroke</a:t>
            </a:r>
            <a:r>
              <a:rPr lang="en-GB" sz="900" kern="0" baseline="30000" dirty="0">
                <a:solidFill>
                  <a:prstClr val="white"/>
                </a:solidFill>
                <a:latin typeface="Montserrat"/>
              </a:rPr>
              <a:t>1</a:t>
            </a:r>
            <a:endParaRPr lang="en-GB" sz="9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</a:endParaRPr>
          </a:p>
        </p:txBody>
      </p:sp>
      <p:pic>
        <p:nvPicPr>
          <p:cNvPr id="7" name="Picture 6" descr="A group of hexagons on a black background&#10;&#10;Description automatically generated">
            <a:extLst>
              <a:ext uri="{FF2B5EF4-FFF2-40B4-BE49-F238E27FC236}">
                <a16:creationId xmlns:a16="http://schemas.microsoft.com/office/drawing/2014/main" id="{CB731EB7-B9DA-9C43-3269-E67820866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82" y="3363014"/>
            <a:ext cx="1959264" cy="889736"/>
          </a:xfrm>
          <a:prstGeom prst="rect">
            <a:avLst/>
          </a:prstGeom>
        </p:spPr>
      </p:pic>
      <p:pic>
        <p:nvPicPr>
          <p:cNvPr id="9" name="Picture 8" descr="A group of yellow and red straws&#10;&#10;Description automatically generated">
            <a:extLst>
              <a:ext uri="{FF2B5EF4-FFF2-40B4-BE49-F238E27FC236}">
                <a16:creationId xmlns:a16="http://schemas.microsoft.com/office/drawing/2014/main" id="{BD45B0E8-7657-D76F-7C55-A78BE92E1F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81" y="1890112"/>
            <a:ext cx="1725870" cy="851084"/>
          </a:xfrm>
          <a:prstGeom prst="rect">
            <a:avLst/>
          </a:prstGeom>
        </p:spPr>
      </p:pic>
      <p:pic>
        <p:nvPicPr>
          <p:cNvPr id="11" name="Picture 10" descr="A group of red hexagons on a black background&#10;&#10;Description automatically generated">
            <a:extLst>
              <a:ext uri="{FF2B5EF4-FFF2-40B4-BE49-F238E27FC236}">
                <a16:creationId xmlns:a16="http://schemas.microsoft.com/office/drawing/2014/main" id="{10C3F03B-151D-3430-D212-E64BEBD52F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69" y="4813897"/>
            <a:ext cx="1959263" cy="813359"/>
          </a:xfrm>
          <a:prstGeom prst="rect">
            <a:avLst/>
          </a:prstGeom>
        </p:spPr>
      </p:pic>
      <p:pic>
        <p:nvPicPr>
          <p:cNvPr id="13" name="Picture 12" descr="A logo of a dna&#10;&#10;Description automatically generated">
            <a:extLst>
              <a:ext uri="{FF2B5EF4-FFF2-40B4-BE49-F238E27FC236}">
                <a16:creationId xmlns:a16="http://schemas.microsoft.com/office/drawing/2014/main" id="{5EF11267-110F-B379-918A-41E07DE844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18" y="3323108"/>
            <a:ext cx="750200" cy="752908"/>
          </a:xfrm>
          <a:prstGeom prst="rect">
            <a:avLst/>
          </a:prstGeom>
        </p:spPr>
      </p:pic>
      <p:pic>
        <p:nvPicPr>
          <p:cNvPr id="15" name="Picture 14" descr="A red circle with a dna strand in it&#10;&#10;Description automatically generated">
            <a:extLst>
              <a:ext uri="{FF2B5EF4-FFF2-40B4-BE49-F238E27FC236}">
                <a16:creationId xmlns:a16="http://schemas.microsoft.com/office/drawing/2014/main" id="{AA68DE34-FD5E-1B20-68CC-EB2A31D998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18" y="4955059"/>
            <a:ext cx="750200" cy="752908"/>
          </a:xfrm>
          <a:prstGeom prst="rect">
            <a:avLst/>
          </a:prstGeom>
        </p:spPr>
      </p:pic>
      <p:pic>
        <p:nvPicPr>
          <p:cNvPr id="17" name="Picture 16" descr="A dna logo in a circle&#10;&#10;Description automatically generated">
            <a:extLst>
              <a:ext uri="{FF2B5EF4-FFF2-40B4-BE49-F238E27FC236}">
                <a16:creationId xmlns:a16="http://schemas.microsoft.com/office/drawing/2014/main" id="{CE685826-483E-151D-8B2F-FAFB2E3793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18" y="1813320"/>
            <a:ext cx="750200" cy="752908"/>
          </a:xfrm>
          <a:prstGeom prst="rect">
            <a:avLst/>
          </a:prstGeom>
        </p:spPr>
      </p:pic>
      <p:pic>
        <p:nvPicPr>
          <p:cNvPr id="19" name="Picture 18" descr="A cartoon of a person&#10;&#10;Description automatically generated">
            <a:extLst>
              <a:ext uri="{FF2B5EF4-FFF2-40B4-BE49-F238E27FC236}">
                <a16:creationId xmlns:a16="http://schemas.microsoft.com/office/drawing/2014/main" id="{1E802C13-A915-297C-8BE8-FD991EDD9C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29" y="3168954"/>
            <a:ext cx="1046997" cy="1127758"/>
          </a:xfrm>
          <a:prstGeom prst="rect">
            <a:avLst/>
          </a:prstGeom>
        </p:spPr>
      </p:pic>
      <p:pic>
        <p:nvPicPr>
          <p:cNvPr id="21" name="Picture 20" descr="A cartoon of a person&#10;&#10;Description automatically generated">
            <a:extLst>
              <a:ext uri="{FF2B5EF4-FFF2-40B4-BE49-F238E27FC236}">
                <a16:creationId xmlns:a16="http://schemas.microsoft.com/office/drawing/2014/main" id="{644ABD28-2BE7-C856-EB01-3DF1425DCC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73" y="3127156"/>
            <a:ext cx="1046997" cy="1139294"/>
          </a:xfrm>
          <a:prstGeom prst="rect">
            <a:avLst/>
          </a:prstGeom>
        </p:spPr>
      </p:pic>
      <p:pic>
        <p:nvPicPr>
          <p:cNvPr id="23" name="Picture 22" descr="A cartoon of a person&#10;&#10;Description automatically generated">
            <a:extLst>
              <a:ext uri="{FF2B5EF4-FFF2-40B4-BE49-F238E27FC236}">
                <a16:creationId xmlns:a16="http://schemas.microsoft.com/office/drawing/2014/main" id="{788EF887-5AE7-F1E0-6206-305C0788BB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4" y="3105545"/>
            <a:ext cx="1046997" cy="1130642"/>
          </a:xfrm>
          <a:prstGeom prst="rect">
            <a:avLst/>
          </a:prstGeom>
        </p:spPr>
      </p:pic>
      <p:pic>
        <p:nvPicPr>
          <p:cNvPr id="27" name="Picture 26" descr="A red pill box and two pills&#10;&#10;Description automatically generated">
            <a:extLst>
              <a:ext uri="{FF2B5EF4-FFF2-40B4-BE49-F238E27FC236}">
                <a16:creationId xmlns:a16="http://schemas.microsoft.com/office/drawing/2014/main" id="{F4548B1D-0B92-8F9B-16F2-96FF16C019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14" y="3818394"/>
            <a:ext cx="791247" cy="715232"/>
          </a:xfrm>
          <a:prstGeom prst="rect">
            <a:avLst/>
          </a:prstGeom>
        </p:spPr>
      </p:pic>
      <p:pic>
        <p:nvPicPr>
          <p:cNvPr id="31" name="Picture 30" descr="A blue pill box and two pills&#10;&#10;Description automatically generated">
            <a:extLst>
              <a:ext uri="{FF2B5EF4-FFF2-40B4-BE49-F238E27FC236}">
                <a16:creationId xmlns:a16="http://schemas.microsoft.com/office/drawing/2014/main" id="{4314E434-72AF-6A3B-DB93-DC1A5DE37C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481" y="1793919"/>
            <a:ext cx="818198" cy="715232"/>
          </a:xfrm>
          <a:prstGeom prst="rect">
            <a:avLst/>
          </a:pr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7F86797-5E7B-B9A8-2A49-0A2713FD4EB4}"/>
              </a:ext>
            </a:extLst>
          </p:cNvPr>
          <p:cNvSpPr/>
          <p:nvPr/>
        </p:nvSpPr>
        <p:spPr>
          <a:xfrm>
            <a:off x="2928551" y="3817010"/>
            <a:ext cx="902044" cy="1433233"/>
          </a:xfrm>
          <a:custGeom>
            <a:avLst/>
            <a:gdLst>
              <a:gd name="connsiteX0" fmla="*/ 0 w 902044"/>
              <a:gd name="connsiteY0" fmla="*/ 1228 h 1433233"/>
              <a:gd name="connsiteX1" fmla="*/ 247135 w 902044"/>
              <a:gd name="connsiteY1" fmla="*/ 174222 h 1433233"/>
              <a:gd name="connsiteX2" fmla="*/ 457200 w 902044"/>
              <a:gd name="connsiteY2" fmla="*/ 1088622 h 1433233"/>
              <a:gd name="connsiteX3" fmla="*/ 902044 w 902044"/>
              <a:gd name="connsiteY3" fmla="*/ 1397541 h 143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044" h="1433233">
                <a:moveTo>
                  <a:pt x="0" y="1228"/>
                </a:moveTo>
                <a:cubicBezTo>
                  <a:pt x="85467" y="-2891"/>
                  <a:pt x="170935" y="-7010"/>
                  <a:pt x="247135" y="174222"/>
                </a:cubicBezTo>
                <a:cubicBezTo>
                  <a:pt x="323335" y="355454"/>
                  <a:pt x="348049" y="884736"/>
                  <a:pt x="457200" y="1088622"/>
                </a:cubicBezTo>
                <a:cubicBezTo>
                  <a:pt x="566351" y="1292508"/>
                  <a:pt x="803190" y="1523168"/>
                  <a:pt x="902044" y="1397541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BA6DD66-82F7-9BAC-722C-CBFF423E4F8C}"/>
              </a:ext>
            </a:extLst>
          </p:cNvPr>
          <p:cNvCxnSpPr>
            <a:cxnSpLocks/>
          </p:cNvCxnSpPr>
          <p:nvPr/>
        </p:nvCxnSpPr>
        <p:spPr>
          <a:xfrm flipV="1">
            <a:off x="4710091" y="5320037"/>
            <a:ext cx="507079" cy="205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185E83D-C443-C668-1FE6-03CFBF11ECE9}"/>
              </a:ext>
            </a:extLst>
          </p:cNvPr>
          <p:cNvSpPr/>
          <p:nvPr/>
        </p:nvSpPr>
        <p:spPr>
          <a:xfrm>
            <a:off x="5184894" y="5224897"/>
            <a:ext cx="146794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A4ACA1-4777-78EE-D821-C63D6BF7D0CA}"/>
              </a:ext>
            </a:extLst>
          </p:cNvPr>
          <p:cNvSpPr txBox="1"/>
          <p:nvPr/>
        </p:nvSpPr>
        <p:spPr>
          <a:xfrm>
            <a:off x="5315549" y="4969303"/>
            <a:ext cx="1079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53E"/>
                </a:solidFill>
                <a:latin typeface="Metropolis Light"/>
              </a:rPr>
              <a:t>Poor</a:t>
            </a:r>
            <a:r>
              <a:rPr lang="en-US" sz="1400" dirty="0">
                <a:solidFill>
                  <a:srgbClr val="00853E"/>
                </a:solidFill>
                <a:latin typeface="Metropolis Light"/>
              </a:rPr>
              <a:t> metaboliser status (PM)</a:t>
            </a:r>
            <a:endParaRPr lang="en-GB" sz="1400" dirty="0">
              <a:solidFill>
                <a:srgbClr val="00853E"/>
              </a:solidFill>
              <a:latin typeface="Metropolis 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837796-EF72-E8A5-A1BD-4FCF8272806F}"/>
              </a:ext>
            </a:extLst>
          </p:cNvPr>
          <p:cNvSpPr txBox="1"/>
          <p:nvPr/>
        </p:nvSpPr>
        <p:spPr>
          <a:xfrm>
            <a:off x="5315549" y="3463895"/>
            <a:ext cx="1168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53E"/>
                </a:solidFill>
                <a:latin typeface="Metropolis Light"/>
              </a:rPr>
              <a:t>Intermediate</a:t>
            </a:r>
            <a:r>
              <a:rPr lang="en-US" sz="1400" dirty="0">
                <a:solidFill>
                  <a:srgbClr val="00853E"/>
                </a:solidFill>
                <a:latin typeface="Metropolis Light"/>
              </a:rPr>
              <a:t> metaboliser status (IM)</a:t>
            </a:r>
            <a:endParaRPr lang="en-GB" sz="1400" dirty="0">
              <a:solidFill>
                <a:srgbClr val="00853E"/>
              </a:solidFill>
              <a:latin typeface="Metropolis Ligh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68D6617-5590-FACE-8052-63C6CC1C3939}"/>
              </a:ext>
            </a:extLst>
          </p:cNvPr>
          <p:cNvSpPr txBox="1"/>
          <p:nvPr/>
        </p:nvSpPr>
        <p:spPr>
          <a:xfrm>
            <a:off x="5315549" y="1890112"/>
            <a:ext cx="1346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53E"/>
                </a:solidFill>
                <a:latin typeface="Metropolis Light"/>
              </a:rPr>
              <a:t>Normal, Rapid or Ultrarapid </a:t>
            </a:r>
            <a:r>
              <a:rPr lang="en-US" sz="1400" dirty="0">
                <a:solidFill>
                  <a:srgbClr val="00853E"/>
                </a:solidFill>
                <a:latin typeface="Metropolis Light"/>
              </a:rPr>
              <a:t>metaboliser status</a:t>
            </a:r>
            <a:endParaRPr lang="en-GB" sz="1400" dirty="0">
              <a:solidFill>
                <a:srgbClr val="00853E"/>
              </a:solidFill>
              <a:latin typeface="Metropolis Light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A459DD6-45D2-E466-C096-AE9C2ED51DB2}"/>
              </a:ext>
            </a:extLst>
          </p:cNvPr>
          <p:cNvCxnSpPr>
            <a:cxnSpLocks/>
          </p:cNvCxnSpPr>
          <p:nvPr/>
        </p:nvCxnSpPr>
        <p:spPr>
          <a:xfrm>
            <a:off x="6487038" y="5304986"/>
            <a:ext cx="323103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B2BFC75C-8167-E34A-77F2-276E9F0FC2E5}"/>
              </a:ext>
            </a:extLst>
          </p:cNvPr>
          <p:cNvSpPr/>
          <p:nvPr/>
        </p:nvSpPr>
        <p:spPr>
          <a:xfrm>
            <a:off x="6825462" y="5219401"/>
            <a:ext cx="146794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A5070FD-BA7B-C01D-C7B8-8A401DD1672E}"/>
              </a:ext>
            </a:extLst>
          </p:cNvPr>
          <p:cNvSpPr/>
          <p:nvPr/>
        </p:nvSpPr>
        <p:spPr>
          <a:xfrm flipV="1">
            <a:off x="2947248" y="2145521"/>
            <a:ext cx="902044" cy="1525345"/>
          </a:xfrm>
          <a:custGeom>
            <a:avLst/>
            <a:gdLst>
              <a:gd name="connsiteX0" fmla="*/ 0 w 902044"/>
              <a:gd name="connsiteY0" fmla="*/ 1228 h 1433233"/>
              <a:gd name="connsiteX1" fmla="*/ 247135 w 902044"/>
              <a:gd name="connsiteY1" fmla="*/ 174222 h 1433233"/>
              <a:gd name="connsiteX2" fmla="*/ 457200 w 902044"/>
              <a:gd name="connsiteY2" fmla="*/ 1088622 h 1433233"/>
              <a:gd name="connsiteX3" fmla="*/ 902044 w 902044"/>
              <a:gd name="connsiteY3" fmla="*/ 1397541 h 143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044" h="1433233">
                <a:moveTo>
                  <a:pt x="0" y="1228"/>
                </a:moveTo>
                <a:cubicBezTo>
                  <a:pt x="85467" y="-2891"/>
                  <a:pt x="170935" y="-7010"/>
                  <a:pt x="247135" y="174222"/>
                </a:cubicBezTo>
                <a:cubicBezTo>
                  <a:pt x="323335" y="355454"/>
                  <a:pt x="348049" y="884736"/>
                  <a:pt x="457200" y="1088622"/>
                </a:cubicBezTo>
                <a:cubicBezTo>
                  <a:pt x="566351" y="1292508"/>
                  <a:pt x="803190" y="1523168"/>
                  <a:pt x="902044" y="1397541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FC6AE82-7BC6-17DD-9FAC-E0E77AFC03E1}"/>
              </a:ext>
            </a:extLst>
          </p:cNvPr>
          <p:cNvCxnSpPr>
            <a:cxnSpLocks/>
          </p:cNvCxnSpPr>
          <p:nvPr/>
        </p:nvCxnSpPr>
        <p:spPr>
          <a:xfrm>
            <a:off x="6487038" y="3807882"/>
            <a:ext cx="323103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CD765EFE-D054-29BF-E43C-0A1D6B042942}"/>
              </a:ext>
            </a:extLst>
          </p:cNvPr>
          <p:cNvSpPr/>
          <p:nvPr/>
        </p:nvSpPr>
        <p:spPr>
          <a:xfrm>
            <a:off x="6825462" y="3722297"/>
            <a:ext cx="146794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C9FF0CF-E48E-BA61-4019-1FF5B807811E}"/>
              </a:ext>
            </a:extLst>
          </p:cNvPr>
          <p:cNvCxnSpPr>
            <a:cxnSpLocks/>
          </p:cNvCxnSpPr>
          <p:nvPr/>
        </p:nvCxnSpPr>
        <p:spPr>
          <a:xfrm>
            <a:off x="6487038" y="2263145"/>
            <a:ext cx="323103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49B7E69C-294E-4012-0321-6512B4BA5FBE}"/>
              </a:ext>
            </a:extLst>
          </p:cNvPr>
          <p:cNvSpPr/>
          <p:nvPr/>
        </p:nvSpPr>
        <p:spPr>
          <a:xfrm>
            <a:off x="6825462" y="2177560"/>
            <a:ext cx="146794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D780075-7EFF-D796-47DB-05C9A5538A52}"/>
              </a:ext>
            </a:extLst>
          </p:cNvPr>
          <p:cNvCxnSpPr/>
          <p:nvPr/>
        </p:nvCxnSpPr>
        <p:spPr>
          <a:xfrm>
            <a:off x="2998579" y="3758921"/>
            <a:ext cx="83201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3132F00-D1A5-A2B0-F847-162337CBE1C6}"/>
              </a:ext>
            </a:extLst>
          </p:cNvPr>
          <p:cNvSpPr txBox="1"/>
          <p:nvPr/>
        </p:nvSpPr>
        <p:spPr>
          <a:xfrm>
            <a:off x="9817202" y="4637992"/>
            <a:ext cx="2690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53E"/>
                </a:solidFill>
                <a:latin typeface="Metropolis Light"/>
              </a:rPr>
              <a:t>Increased risk of major cardiovascular and cerebrovascular events </a:t>
            </a:r>
            <a:endParaRPr lang="en-GB" sz="1400" b="1" dirty="0">
              <a:solidFill>
                <a:srgbClr val="00853E"/>
              </a:solidFill>
              <a:latin typeface="Metropolis Ligh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37130DA-65FE-492B-C5C9-16D4B5A5969F}"/>
              </a:ext>
            </a:extLst>
          </p:cNvPr>
          <p:cNvSpPr txBox="1"/>
          <p:nvPr/>
        </p:nvSpPr>
        <p:spPr>
          <a:xfrm>
            <a:off x="9756623" y="2654975"/>
            <a:ext cx="1830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53E"/>
                </a:solidFill>
                <a:latin typeface="Metropolis Light"/>
              </a:rPr>
              <a:t>Consider Clopidogrel</a:t>
            </a:r>
            <a:endParaRPr lang="en-GB" sz="1400" dirty="0">
              <a:solidFill>
                <a:srgbClr val="00853E"/>
              </a:solidFill>
              <a:latin typeface="Metropolis Ligh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ABBCDB6-16AB-D35E-4A9C-BB07FA908D7A}"/>
              </a:ext>
            </a:extLst>
          </p:cNvPr>
          <p:cNvSpPr txBox="1"/>
          <p:nvPr/>
        </p:nvSpPr>
        <p:spPr>
          <a:xfrm>
            <a:off x="77252" y="2312887"/>
            <a:ext cx="2921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53E"/>
                </a:solidFill>
                <a:latin typeface="Metropolis Light"/>
              </a:rPr>
              <a:t>Genetic Variation of CYP2C19 </a:t>
            </a:r>
            <a:endParaRPr lang="en-GB" sz="2000" dirty="0">
              <a:solidFill>
                <a:srgbClr val="00853E"/>
              </a:solidFill>
              <a:latin typeface="Metropolis Ligh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194D936-FE6C-A7BF-07B6-27078156D7D4}"/>
              </a:ext>
            </a:extLst>
          </p:cNvPr>
          <p:cNvSpPr txBox="1"/>
          <p:nvPr/>
        </p:nvSpPr>
        <p:spPr>
          <a:xfrm>
            <a:off x="7196684" y="2808864"/>
            <a:ext cx="1830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25563"/>
                </a:solidFill>
                <a:latin typeface="Metropolis Light"/>
              </a:rPr>
              <a:t>Clopidogrel activated</a:t>
            </a:r>
            <a:endParaRPr lang="en-GB" sz="1200" dirty="0">
              <a:solidFill>
                <a:srgbClr val="425563"/>
              </a:solidFill>
              <a:latin typeface="Metropolis Ligh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5166E96-CC73-BADF-A6AB-DB88CD812E8C}"/>
              </a:ext>
            </a:extLst>
          </p:cNvPr>
          <p:cNvSpPr txBox="1"/>
          <p:nvPr/>
        </p:nvSpPr>
        <p:spPr>
          <a:xfrm>
            <a:off x="7067982" y="4320418"/>
            <a:ext cx="2440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25563"/>
                </a:solidFill>
                <a:latin typeface="Metropolis Light"/>
              </a:rPr>
              <a:t>Clopidogrel partially activated</a:t>
            </a:r>
            <a:endParaRPr lang="en-GB" sz="1200" dirty="0">
              <a:solidFill>
                <a:srgbClr val="425563"/>
              </a:solidFill>
              <a:latin typeface="Metropolis Ligh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1EA5FDA-DD52-9DA2-ECB2-702D3117F59A}"/>
              </a:ext>
            </a:extLst>
          </p:cNvPr>
          <p:cNvSpPr txBox="1"/>
          <p:nvPr/>
        </p:nvSpPr>
        <p:spPr>
          <a:xfrm>
            <a:off x="7188272" y="5737644"/>
            <a:ext cx="2440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25563"/>
                </a:solidFill>
                <a:latin typeface="Metropolis Light"/>
              </a:rPr>
              <a:t>Clopidogrel not activated</a:t>
            </a:r>
            <a:endParaRPr lang="en-GB" sz="1200" dirty="0">
              <a:solidFill>
                <a:srgbClr val="425563"/>
              </a:solidFill>
              <a:latin typeface="Metropolis Light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53700BD-BC1D-F25E-2C0F-CA9D84606685}"/>
              </a:ext>
            </a:extLst>
          </p:cNvPr>
          <p:cNvCxnSpPr>
            <a:cxnSpLocks/>
          </p:cNvCxnSpPr>
          <p:nvPr/>
        </p:nvCxnSpPr>
        <p:spPr>
          <a:xfrm>
            <a:off x="8999107" y="2280181"/>
            <a:ext cx="818095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44FCCD9-D17F-274C-34A1-BED5CF68A63A}"/>
              </a:ext>
            </a:extLst>
          </p:cNvPr>
          <p:cNvCxnSpPr>
            <a:cxnSpLocks/>
          </p:cNvCxnSpPr>
          <p:nvPr/>
        </p:nvCxnSpPr>
        <p:spPr>
          <a:xfrm flipV="1">
            <a:off x="4710091" y="3771187"/>
            <a:ext cx="507079" cy="205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8D1DF8BE-E623-37DA-F1BC-DAE8249E0D3B}"/>
              </a:ext>
            </a:extLst>
          </p:cNvPr>
          <p:cNvSpPr/>
          <p:nvPr/>
        </p:nvSpPr>
        <p:spPr>
          <a:xfrm>
            <a:off x="5184894" y="3676047"/>
            <a:ext cx="146794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4840D95-B4DF-87F4-771C-D4C1C8D04186}"/>
              </a:ext>
            </a:extLst>
          </p:cNvPr>
          <p:cNvCxnSpPr>
            <a:cxnSpLocks/>
          </p:cNvCxnSpPr>
          <p:nvPr/>
        </p:nvCxnSpPr>
        <p:spPr>
          <a:xfrm flipV="1">
            <a:off x="4710091" y="2246845"/>
            <a:ext cx="507079" cy="205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B9F26C13-DDDD-49DD-E3B3-E7FC11495AA6}"/>
              </a:ext>
            </a:extLst>
          </p:cNvPr>
          <p:cNvSpPr/>
          <p:nvPr/>
        </p:nvSpPr>
        <p:spPr>
          <a:xfrm>
            <a:off x="5184894" y="2151705"/>
            <a:ext cx="146794" cy="1572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EBDB8529-A355-4817-7C91-3E053B923049}"/>
              </a:ext>
            </a:extLst>
          </p:cNvPr>
          <p:cNvSpPr/>
          <p:nvPr/>
        </p:nvSpPr>
        <p:spPr>
          <a:xfrm flipH="1">
            <a:off x="8899933" y="4281011"/>
            <a:ext cx="1131296" cy="1240036"/>
          </a:xfrm>
          <a:custGeom>
            <a:avLst/>
            <a:gdLst>
              <a:gd name="connsiteX0" fmla="*/ 0 w 902044"/>
              <a:gd name="connsiteY0" fmla="*/ 1228 h 1433233"/>
              <a:gd name="connsiteX1" fmla="*/ 247135 w 902044"/>
              <a:gd name="connsiteY1" fmla="*/ 174222 h 1433233"/>
              <a:gd name="connsiteX2" fmla="*/ 457200 w 902044"/>
              <a:gd name="connsiteY2" fmla="*/ 1088622 h 1433233"/>
              <a:gd name="connsiteX3" fmla="*/ 902044 w 902044"/>
              <a:gd name="connsiteY3" fmla="*/ 1397541 h 143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044" h="1433233">
                <a:moveTo>
                  <a:pt x="0" y="1228"/>
                </a:moveTo>
                <a:cubicBezTo>
                  <a:pt x="85467" y="-2891"/>
                  <a:pt x="170935" y="-7010"/>
                  <a:pt x="247135" y="174222"/>
                </a:cubicBezTo>
                <a:cubicBezTo>
                  <a:pt x="323335" y="355454"/>
                  <a:pt x="348049" y="884736"/>
                  <a:pt x="457200" y="1088622"/>
                </a:cubicBezTo>
                <a:cubicBezTo>
                  <a:pt x="566351" y="1292508"/>
                  <a:pt x="803190" y="1523168"/>
                  <a:pt x="902044" y="1397541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0FE8DA10-5B58-EFEA-8F03-F7F706751485}"/>
              </a:ext>
            </a:extLst>
          </p:cNvPr>
          <p:cNvSpPr/>
          <p:nvPr/>
        </p:nvSpPr>
        <p:spPr>
          <a:xfrm flipH="1" flipV="1">
            <a:off x="9079791" y="3369274"/>
            <a:ext cx="1181278" cy="911737"/>
          </a:xfrm>
          <a:custGeom>
            <a:avLst/>
            <a:gdLst>
              <a:gd name="connsiteX0" fmla="*/ 0 w 902044"/>
              <a:gd name="connsiteY0" fmla="*/ 1228 h 1433233"/>
              <a:gd name="connsiteX1" fmla="*/ 247135 w 902044"/>
              <a:gd name="connsiteY1" fmla="*/ 174222 h 1433233"/>
              <a:gd name="connsiteX2" fmla="*/ 457200 w 902044"/>
              <a:gd name="connsiteY2" fmla="*/ 1088622 h 1433233"/>
              <a:gd name="connsiteX3" fmla="*/ 902044 w 902044"/>
              <a:gd name="connsiteY3" fmla="*/ 1397541 h 143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044" h="1433233">
                <a:moveTo>
                  <a:pt x="0" y="1228"/>
                </a:moveTo>
                <a:cubicBezTo>
                  <a:pt x="85467" y="-2891"/>
                  <a:pt x="170935" y="-7010"/>
                  <a:pt x="247135" y="174222"/>
                </a:cubicBezTo>
                <a:cubicBezTo>
                  <a:pt x="323335" y="355454"/>
                  <a:pt x="348049" y="884736"/>
                  <a:pt x="457200" y="1088622"/>
                </a:cubicBezTo>
                <a:cubicBezTo>
                  <a:pt x="566351" y="1292508"/>
                  <a:pt x="803190" y="1523168"/>
                  <a:pt x="902044" y="1397541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1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 animBg="1"/>
      <p:bldP spid="50" grpId="0" animBg="1"/>
      <p:bldP spid="52" grpId="0"/>
      <p:bldP spid="53" grpId="0"/>
      <p:bldP spid="54" grpId="0"/>
      <p:bldP spid="58" grpId="0" animBg="1"/>
      <p:bldP spid="60" grpId="0" animBg="1"/>
      <p:bldP spid="66" grpId="0" animBg="1"/>
      <p:bldP spid="72" grpId="0" animBg="1"/>
      <p:bldP spid="74" grpId="0"/>
      <p:bldP spid="76" grpId="0"/>
      <p:bldP spid="78" grpId="0"/>
      <p:bldP spid="79" grpId="0"/>
      <p:bldP spid="80" grpId="0"/>
      <p:bldP spid="88" grpId="0" animBg="1"/>
      <p:bldP spid="90" grpId="0" animBg="1"/>
      <p:bldP spid="94" grpId="0" animBg="1"/>
      <p:bldP spid="95" grpId="0" animBg="1"/>
    </p:bldLst>
  </p:timing>
</p:sld>
</file>

<file path=ppt/theme/theme1.xml><?xml version="1.0" encoding="utf-8"?>
<a:theme xmlns:a="http://schemas.openxmlformats.org/drawingml/2006/main" name="GD_CYP2C19_Template">
  <a:themeElements>
    <a:clrScheme name="Custom 1">
      <a:dk1>
        <a:srgbClr val="003341"/>
      </a:dk1>
      <a:lt1>
        <a:srgbClr val="FFFFFF"/>
      </a:lt1>
      <a:dk2>
        <a:srgbClr val="8597A3"/>
      </a:dk2>
      <a:lt2>
        <a:srgbClr val="E7E6E6"/>
      </a:lt2>
      <a:accent1>
        <a:srgbClr val="53565B"/>
      </a:accent1>
      <a:accent2>
        <a:srgbClr val="919191"/>
      </a:accent2>
      <a:accent3>
        <a:srgbClr val="A5A5A5"/>
      </a:accent3>
      <a:accent4>
        <a:srgbClr val="939393"/>
      </a:accent4>
      <a:accent5>
        <a:srgbClr val="919191"/>
      </a:accent5>
      <a:accent6>
        <a:srgbClr val="939393"/>
      </a:accent6>
      <a:hlink>
        <a:srgbClr val="919191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ora_Theme" id="{A2132B5B-FA60-404A-B3D5-139934A5E306}" vid="{C3D078B0-BD51-4947-9871-4F015F463ED7}"/>
    </a:ext>
  </a:extLst>
</a:theme>
</file>

<file path=ppt/theme/theme2.xml><?xml version="1.0" encoding="utf-8"?>
<a:theme xmlns:a="http://schemas.openxmlformats.org/drawingml/2006/main" name="1_GD_CYP2C19_Template">
  <a:themeElements>
    <a:clrScheme name="Custom 1">
      <a:dk1>
        <a:srgbClr val="003341"/>
      </a:dk1>
      <a:lt1>
        <a:srgbClr val="FFFFFF"/>
      </a:lt1>
      <a:dk2>
        <a:srgbClr val="8597A3"/>
      </a:dk2>
      <a:lt2>
        <a:srgbClr val="E7E6E6"/>
      </a:lt2>
      <a:accent1>
        <a:srgbClr val="53565B"/>
      </a:accent1>
      <a:accent2>
        <a:srgbClr val="919191"/>
      </a:accent2>
      <a:accent3>
        <a:srgbClr val="A5A5A5"/>
      </a:accent3>
      <a:accent4>
        <a:srgbClr val="939393"/>
      </a:accent4>
      <a:accent5>
        <a:srgbClr val="919191"/>
      </a:accent5>
      <a:accent6>
        <a:srgbClr val="939393"/>
      </a:accent6>
      <a:hlink>
        <a:srgbClr val="919191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ora_Theme" id="{A2132B5B-FA60-404A-B3D5-139934A5E306}" vid="{C3D078B0-BD51-4947-9871-4F015F463ED7}"/>
    </a:ext>
  </a:extLst>
</a:theme>
</file>

<file path=ppt/theme/theme3.xml><?xml version="1.0" encoding="utf-8"?>
<a:theme xmlns:a="http://schemas.openxmlformats.org/drawingml/2006/main" name="2_GD_CYP2C19_Template">
  <a:themeElements>
    <a:clrScheme name="Custom 1">
      <a:dk1>
        <a:srgbClr val="003341"/>
      </a:dk1>
      <a:lt1>
        <a:srgbClr val="FFFFFF"/>
      </a:lt1>
      <a:dk2>
        <a:srgbClr val="8597A3"/>
      </a:dk2>
      <a:lt2>
        <a:srgbClr val="E7E6E6"/>
      </a:lt2>
      <a:accent1>
        <a:srgbClr val="53565B"/>
      </a:accent1>
      <a:accent2>
        <a:srgbClr val="919191"/>
      </a:accent2>
      <a:accent3>
        <a:srgbClr val="A5A5A5"/>
      </a:accent3>
      <a:accent4>
        <a:srgbClr val="939393"/>
      </a:accent4>
      <a:accent5>
        <a:srgbClr val="919191"/>
      </a:accent5>
      <a:accent6>
        <a:srgbClr val="939393"/>
      </a:accent6>
      <a:hlink>
        <a:srgbClr val="919191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ora_Theme" id="{A2132B5B-FA60-404A-B3D5-139934A5E306}" vid="{C3D078B0-BD51-4947-9871-4F015F463ED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a61b11f-d5f3-4dbc-92da-397722161917">
      <UserInfo>
        <DisplayName>Sarah Barnett</DisplayName>
        <AccountId>52</AccountId>
        <AccountType/>
      </UserInfo>
      <UserInfo>
        <DisplayName>Claire Newton</DisplayName>
        <AccountId>255</AccountId>
        <AccountType/>
      </UserInfo>
      <UserInfo>
        <DisplayName>Vicky Smith</DisplayName>
        <AccountId>245</AccountId>
        <AccountType/>
      </UserInfo>
      <UserInfo>
        <DisplayName>Alastair Haigh</DisplayName>
        <AccountId>393</AccountId>
        <AccountType/>
      </UserInfo>
      <UserInfo>
        <DisplayName>Gino Miele</DisplayName>
        <AccountId>49</AccountId>
        <AccountType/>
      </UserInfo>
      <UserInfo>
        <DisplayName>Patrick Breen</DisplayName>
        <AccountId>432</AccountId>
        <AccountType/>
      </UserInfo>
      <UserInfo>
        <DisplayName>Joanne Inglis</DisplayName>
        <AccountId>608</AccountId>
        <AccountType/>
      </UserInfo>
      <UserInfo>
        <DisplayName>Jonny Dale</DisplayName>
        <AccountId>935</AccountId>
        <AccountType/>
      </UserInfo>
      <UserInfo>
        <DisplayName>Caroline Alexander</DisplayName>
        <AccountId>1102</AccountId>
        <AccountType/>
      </UserInfo>
    </SharedWithUsers>
    <IFUreferebce xmlns="7c0cf8cf-e1bf-434e-b1ce-621e0e774b8a" xsi:nil="true"/>
    <lcf76f155ced4ddcb4097134ff3c332f xmlns="7c0cf8cf-e1bf-434e-b1ce-621e0e774b8a">
      <Terms xmlns="http://schemas.microsoft.com/office/infopath/2007/PartnerControls"/>
    </lcf76f155ced4ddcb4097134ff3c332f>
    <TaxCatchAll xmlns="2a61b11f-d5f3-4dbc-92da-397722161917" xsi:nil="true"/>
    <Lot_x002f_SerialNumber xmlns="7c0cf8cf-e1bf-434e-b1ce-621e0e774b8a" xsi:nil="true"/>
    <Product xmlns="7c0cf8cf-e1bf-434e-b1ce-621e0e774b8a" xsi:nil="true"/>
    <ReleaseDate xmlns="7c0cf8cf-e1bf-434e-b1ce-621e0e774b8a" xsi:nil="true"/>
    <_Flow_SignoffStatus xmlns="7c0cf8cf-e1bf-434e-b1ce-621e0e774b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15E9A9AF5FC4CB7F402953D5481B2" ma:contentTypeVersion="29" ma:contentTypeDescription="Create a new document." ma:contentTypeScope="" ma:versionID="a7073918be454ddf4c83810b7cfcf17e">
  <xsd:schema xmlns:xsd="http://www.w3.org/2001/XMLSchema" xmlns:xs="http://www.w3.org/2001/XMLSchema" xmlns:p="http://schemas.microsoft.com/office/2006/metadata/properties" xmlns:ns2="7c0cf8cf-e1bf-434e-b1ce-621e0e774b8a" xmlns:ns3="2a61b11f-d5f3-4dbc-92da-397722161917" targetNamespace="http://schemas.microsoft.com/office/2006/metadata/properties" ma:root="true" ma:fieldsID="4e12768ef70d426bed8223f04478ec5c" ns2:_="" ns3:_="">
    <xsd:import namespace="7c0cf8cf-e1bf-434e-b1ce-621e0e774b8a"/>
    <xsd:import namespace="2a61b11f-d5f3-4dbc-92da-397722161917"/>
    <xsd:element name="properties">
      <xsd:complexType>
        <xsd:sequence>
          <xsd:element name="documentManagement">
            <xsd:complexType>
              <xsd:all>
                <xsd:element ref="ns2:Lot_x002f_SerialNumber" minOccurs="0"/>
                <xsd:element ref="ns2:Product" minOccurs="0"/>
                <xsd:element ref="ns2:IFUreferebce" minOccurs="0"/>
                <xsd:element ref="ns2:ReleaseDat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cf8cf-e1bf-434e-b1ce-621e0e774b8a" elementFormDefault="qualified">
    <xsd:import namespace="http://schemas.microsoft.com/office/2006/documentManagement/types"/>
    <xsd:import namespace="http://schemas.microsoft.com/office/infopath/2007/PartnerControls"/>
    <xsd:element name="Lot_x002f_SerialNumber" ma:index="2" nillable="true" ma:displayName="Lot/Serial Number" ma:description="Lot/Serial Numbers included in this record" ma:format="Dropdown" ma:internalName="Lot_x002f_SerialNumber" ma:readOnly="false">
      <xsd:simpleType>
        <xsd:restriction base="dms:Note">
          <xsd:maxLength value="255"/>
        </xsd:restriction>
      </xsd:simpleType>
    </xsd:element>
    <xsd:element name="Product" ma:index="3" nillable="true" ma:displayName="Product" ma:description="Select the category from the dropdown" ma:format="Dropdown" ma:internalName="Product" ma:readOnly="false">
      <xsd:simpleType>
        <xsd:restriction base="dms:Choice">
          <xsd:enumeration value="System/Instrument"/>
          <xsd:enumeration value="RNR1"/>
          <xsd:enumeration value="CYP"/>
          <xsd:enumeration value="Reagents"/>
        </xsd:restriction>
      </xsd:simpleType>
    </xsd:element>
    <xsd:element name="IFUreferebce" ma:index="4" nillable="true" ma:displayName="Status" ma:format="Dropdown" ma:internalName="IFUreferebce" ma:readOnly="false">
      <xsd:simpleType>
        <xsd:restriction base="dms:Choice">
          <xsd:enumeration value="In Progress"/>
          <xsd:enumeration value="Released"/>
          <xsd:enumeration value="R&amp;D/Training Only"/>
          <xsd:enumeration value="Failed"/>
        </xsd:restriction>
      </xsd:simpleType>
    </xsd:element>
    <xsd:element name="ReleaseDate" ma:index="5" nillable="true" ma:displayName="Release Date" ma:default="10/8/2024" ma:description="Release Date" ma:format="DateTime" ma:internalName="ReleaseDate" ma:readOnly="false">
      <xsd:simpleType>
        <xsd:restriction base="dms:DateTim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MediaLengthInSeconds" ma:index="19" nillable="true" ma:displayName="Length (seconds)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b3ce316-e8bb-4f72-ba76-d6788dc7e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1b11f-d5f3-4dbc-92da-3977221619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257cbda1-4f3f-4aca-995a-0f066fcdc833}" ma:internalName="TaxCatchAll" ma:readOnly="false" ma:showField="CatchAllData" ma:web="2a61b11f-d5f3-4dbc-92da-3977221619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B49967-6387-41A2-8A0D-DB56A5BBA1A3}">
  <ds:schemaRefs>
    <ds:schemaRef ds:uri="2a61b11f-d5f3-4dbc-92da-397722161917"/>
    <ds:schemaRef ds:uri="7c0cf8cf-e1bf-434e-b1ce-621e0e774b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F44396-B667-4FC8-B46A-CA7F3B38F1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DA4284-C8B3-4FC7-A9D5-857D752A9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cf8cf-e1bf-434e-b1ce-621e0e774b8a"/>
    <ds:schemaRef ds:uri="2a61b11f-d5f3-4dbc-92da-397722161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1951</Words>
  <Application>Microsoft Office PowerPoint</Application>
  <PresentationFormat>Widescreen</PresentationFormat>
  <Paragraphs>327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-apple-system</vt:lpstr>
      <vt:lpstr>Aptos</vt:lpstr>
      <vt:lpstr>Arial</vt:lpstr>
      <vt:lpstr>Arial,Sans-Serif</vt:lpstr>
      <vt:lpstr>Calibri</vt:lpstr>
      <vt:lpstr>interfaceregular</vt:lpstr>
      <vt:lpstr>Metropolis</vt:lpstr>
      <vt:lpstr>Metropolis Light</vt:lpstr>
      <vt:lpstr>Metropolis Medium</vt:lpstr>
      <vt:lpstr>Montserrat</vt:lpstr>
      <vt:lpstr>Poppins</vt:lpstr>
      <vt:lpstr>Poppins Light</vt:lpstr>
      <vt:lpstr>Segoe UI</vt:lpstr>
      <vt:lpstr>Times New Roman</vt:lpstr>
      <vt:lpstr>Verdana</vt:lpstr>
      <vt:lpstr>GD_CYP2C19_Template</vt:lpstr>
      <vt:lpstr>1_GD_CYP2C19_Template</vt:lpstr>
      <vt:lpstr>2_GD_CYP2C19_Template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CYP2C19 Genotype Testing to Guide Clopidogrel Use After Ischaemic Stroke or Transient Ischaemic Attack</vt:lpstr>
      <vt:lpstr>PowerPoint Presentation</vt:lpstr>
      <vt:lpstr>Any Questions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Genedrive® HCV ID Kit</dc:title>
  <dc:creator>Claire Newton</dc:creator>
  <cp:lastModifiedBy>Kimberly Howard</cp:lastModifiedBy>
  <cp:revision>18</cp:revision>
  <cp:lastPrinted>2022-02-21T11:51:39Z</cp:lastPrinted>
  <dcterms:created xsi:type="dcterms:W3CDTF">2021-04-21T08:44:01Z</dcterms:created>
  <dcterms:modified xsi:type="dcterms:W3CDTF">2025-08-22T09:01:56Z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2019-01-21T00:00:00Z</vt:filetime>
  </property>
  <property fmtid="{D5CDD505-2E9C-101B-9397-08002B2CF9AE}" pid="3" name="Creator">
    <vt:lpwstr>Aspose.Slides for .NET 16.4.0.0</vt:lpwstr>
  </property>
  <property fmtid="{D5CDD505-2E9C-101B-9397-08002B2CF9AE}" pid="4" name="LastSaved">
    <vt:filetime>2021-04-21T00:00:00Z</vt:filetime>
  </property>
  <property fmtid="{D5CDD505-2E9C-101B-9397-08002B2CF9AE}" pid="5" name="ContentTypeId">
    <vt:lpwstr>0x01010001C15E9A9AF5FC4CB7F402953D5481B2</vt:lpwstr>
  </property>
  <property fmtid="{D5CDD505-2E9C-101B-9397-08002B2CF9AE}" pid="6" name="MediaServiceImageTags">
    <vt:lpwstr/>
  </property>
</Properties>
</file>