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4.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25" r:id="rId4"/>
    <p:sldMasterId id="2147483847" r:id="rId5"/>
    <p:sldMasterId id="2147483869" r:id="rId6"/>
    <p:sldMasterId id="2147483888" r:id="rId7"/>
    <p:sldMasterId id="2147483908" r:id="rId8"/>
  </p:sldMasterIdLst>
  <p:notesMasterIdLst>
    <p:notesMasterId r:id="rId63"/>
  </p:notesMasterIdLst>
  <p:handoutMasterIdLst>
    <p:handoutMasterId r:id="rId64"/>
  </p:handoutMasterIdLst>
  <p:sldIdLst>
    <p:sldId id="680" r:id="rId9"/>
    <p:sldId id="2145706733" r:id="rId10"/>
    <p:sldId id="664" r:id="rId11"/>
    <p:sldId id="2145706727" r:id="rId12"/>
    <p:sldId id="2145706728" r:id="rId13"/>
    <p:sldId id="2145706752" r:id="rId14"/>
    <p:sldId id="667" r:id="rId15"/>
    <p:sldId id="2145706742" r:id="rId16"/>
    <p:sldId id="2145706743" r:id="rId17"/>
    <p:sldId id="2145706645" r:id="rId18"/>
    <p:sldId id="2145706764" r:id="rId19"/>
    <p:sldId id="2145706667" r:id="rId20"/>
    <p:sldId id="1066" r:id="rId21"/>
    <p:sldId id="2145706670" r:id="rId22"/>
    <p:sldId id="2145706669" r:id="rId23"/>
    <p:sldId id="1077" r:id="rId24"/>
    <p:sldId id="2145706673" r:id="rId25"/>
    <p:sldId id="2145706765" r:id="rId26"/>
    <p:sldId id="1026" r:id="rId27"/>
    <p:sldId id="2145706723" r:id="rId28"/>
    <p:sldId id="2145706722" r:id="rId29"/>
    <p:sldId id="2145706724" r:id="rId30"/>
    <p:sldId id="2145706676" r:id="rId31"/>
    <p:sldId id="2145706725" r:id="rId32"/>
    <p:sldId id="1020" r:id="rId33"/>
    <p:sldId id="2145706622" r:id="rId34"/>
    <p:sldId id="2145706642" r:id="rId35"/>
    <p:sldId id="2145706693" r:id="rId36"/>
    <p:sldId id="2145706643" r:id="rId37"/>
    <p:sldId id="2145706760" r:id="rId38"/>
    <p:sldId id="1024" r:id="rId39"/>
    <p:sldId id="1037" r:id="rId40"/>
    <p:sldId id="2145706650" r:id="rId41"/>
    <p:sldId id="2145706758" r:id="rId42"/>
    <p:sldId id="2145706654" r:id="rId43"/>
    <p:sldId id="2145706661" r:id="rId44"/>
    <p:sldId id="2145706668" r:id="rId45"/>
    <p:sldId id="2145706716" r:id="rId46"/>
    <p:sldId id="2145706675" r:id="rId47"/>
    <p:sldId id="1038" r:id="rId48"/>
    <p:sldId id="1019" r:id="rId49"/>
    <p:sldId id="2145706762" r:id="rId50"/>
    <p:sldId id="2145706763" r:id="rId51"/>
    <p:sldId id="2145706691" r:id="rId52"/>
    <p:sldId id="2145706734" r:id="rId53"/>
    <p:sldId id="2145706759" r:id="rId54"/>
    <p:sldId id="2145706750" r:id="rId55"/>
    <p:sldId id="2145706746" r:id="rId56"/>
    <p:sldId id="2145706749" r:id="rId57"/>
    <p:sldId id="2145706761" r:id="rId58"/>
    <p:sldId id="2145706757" r:id="rId59"/>
    <p:sldId id="2145706738" r:id="rId60"/>
    <p:sldId id="2145706644" r:id="rId61"/>
    <p:sldId id="2145706692" r:id="rId62"/>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65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E0A20C-0C9C-BA34-79F6-36A14FB2F64A}" name="Patrick Breen" initials="PB" userId="S::p.breen@genedrive.com::f8deba18-95ac-47d2-aa74-bffba05b46de" providerId="AD"/>
  <p188:author id="{358FBD2B-C01E-0201-82E6-28DA9A802A67}" name="Jonny Dale" initials="JD" userId="S::j.dale@genedrive.com::27f163a7-b663-4c95-8883-eaf0c9bf2119" providerId="AD"/>
  <p188:author id="{672C5F3E-FC07-3435-EC55-139091A74822}" name="Sarah Barnett" initials="SB" userId="S::s.barnett@genedrive.com::8ae115a8-e12f-46aa-834a-c0f2b00308f2" providerId="AD"/>
  <p188:author id="{3CC69E57-8087-AF17-9905-A1C4C88F1DC3}" name="Claire Newton" initials="CN" userId="S::c.newton@genedrive.com::013f4a4b-fec1-46c9-b37b-c37bda5f9542" providerId="AD"/>
  <p188:author id="{FB92BB5A-E759-D50F-F654-8D27FA92EB09}" name="Hajnal Zdravics" initials="HZ" userId="S::h.zdravics@genedrive.com::8f07c938-5ddf-45ae-a1a2-9df585c0d416" providerId="AD"/>
  <p188:author id="{52E34661-210C-15B7-EBF4-ED33A7BB0CAA}" name="Vicky Smith" initials="VS" userId="S::v.smith@genedrive.com::7e8099e7-c80d-4982-b1ca-72666b376ae3" providerId="AD"/>
  <p188:author id="{85D30E64-AE4F-1FBA-A145-872FD8F03953}" name="Amy Lightfoot" initials="AL" userId="S::A.Lightfoot@genedrive.com::503d0e90-6aba-41fb-b203-748098ca39e1" providerId="AD"/>
  <p188:author id="{CF892591-EBB5-5DE3-7691-276F009BFEA8}" name="Shaun Ainsworth" initials="SA" userId="S::S.Ainsworth@genedrive.com::e985b0b5-4fc2-4664-8e3c-3cd36b9c4811" providerId="AD"/>
  <p188:author id="{D52F1FC3-A3C4-28BE-7DB2-07B32F8CBFC3}" name="Guest User" initials="GU" userId="S::urn:spo:anon#08a217fa91c994df29fbb62b5b02d99d09f50d63c70a3b96fd709a1ce148c78f::" providerId="AD"/>
  <p188:author id="{0F9626FE-D291-BEA8-4434-21B291406994}" name="Caroline Alexander" initials="CA" userId="S::c.alexander@genedrive.com::03914d72-6cbc-460d-af7e-c05ff270596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h Barnett" initials="SB" lastIdx="2" clrIdx="0">
    <p:extLst>
      <p:ext uri="{19B8F6BF-5375-455C-9EA6-DF929625EA0E}">
        <p15:presenceInfo xmlns:p15="http://schemas.microsoft.com/office/powerpoint/2012/main" userId="S-1-5-21-2025429265-2139871995-725345543-7715" providerId="AD"/>
      </p:ext>
    </p:extLst>
  </p:cmAuthor>
  <p:cmAuthor id="2" name="Hajnal Zdravics" initials="HZ" lastIdx="53" clrIdx="1">
    <p:extLst>
      <p:ext uri="{19B8F6BF-5375-455C-9EA6-DF929625EA0E}">
        <p15:presenceInfo xmlns:p15="http://schemas.microsoft.com/office/powerpoint/2012/main" userId="S::h.zdravics@genedrive.com::8f07c938-5ddf-45ae-a1a2-9df585c0d416" providerId="AD"/>
      </p:ext>
    </p:extLst>
  </p:cmAuthor>
  <p:cmAuthor id="3" name="Thomas Beevers" initials="TB" lastIdx="1" clrIdx="2">
    <p:extLst>
      <p:ext uri="{19B8F6BF-5375-455C-9EA6-DF929625EA0E}">
        <p15:presenceInfo xmlns:p15="http://schemas.microsoft.com/office/powerpoint/2012/main" userId="S-1-5-21-2025429265-2139871995-725345543-77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5563"/>
    <a:srgbClr val="00853E"/>
    <a:srgbClr val="009FE3"/>
    <a:srgbClr val="FFE393"/>
    <a:srgbClr val="FFD661"/>
    <a:srgbClr val="FFCD3F"/>
    <a:srgbClr val="F1B100"/>
    <a:srgbClr val="8597A3"/>
    <a:srgbClr val="003341"/>
    <a:srgbClr val="475C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048" autoAdjust="0"/>
  </p:normalViewPr>
  <p:slideViewPr>
    <p:cSldViewPr snapToGrid="0">
      <p:cViewPr varScale="1">
        <p:scale>
          <a:sx n="79" d="100"/>
          <a:sy n="79" d="100"/>
        </p:scale>
        <p:origin x="821" y="43"/>
      </p:cViewPr>
      <p:guideLst>
        <p:guide orient="horz" pos="2880"/>
        <p:guide pos="265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339" cy="35676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318632" y="0"/>
            <a:ext cx="4068339" cy="356768"/>
          </a:xfrm>
          <a:prstGeom prst="rect">
            <a:avLst/>
          </a:prstGeom>
        </p:spPr>
        <p:txBody>
          <a:bodyPr vert="horz" lIns="91440" tIns="45720" rIns="91440" bIns="45720" rtlCol="0"/>
          <a:lstStyle>
            <a:lvl1pPr algn="r">
              <a:defRPr sz="1200"/>
            </a:lvl1pPr>
          </a:lstStyle>
          <a:p>
            <a:fld id="{075E9E94-B2BD-4E69-B758-2953D1465356}" type="datetimeFigureOut">
              <a:rPr lang="en-GB" smtClean="0"/>
              <a:t>22/08/2025</a:t>
            </a:fld>
            <a:endParaRPr lang="en-GB"/>
          </a:p>
        </p:txBody>
      </p:sp>
      <p:sp>
        <p:nvSpPr>
          <p:cNvPr id="4" name="Footer Placeholder 3"/>
          <p:cNvSpPr>
            <a:spLocks noGrp="1"/>
          </p:cNvSpPr>
          <p:nvPr>
            <p:ph type="ftr" sz="quarter" idx="2"/>
          </p:nvPr>
        </p:nvSpPr>
        <p:spPr>
          <a:xfrm>
            <a:off x="0" y="6745708"/>
            <a:ext cx="4068339" cy="35676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318632" y="6745708"/>
            <a:ext cx="4068339" cy="356767"/>
          </a:xfrm>
          <a:prstGeom prst="rect">
            <a:avLst/>
          </a:prstGeom>
        </p:spPr>
        <p:txBody>
          <a:bodyPr vert="horz" lIns="91440" tIns="45720" rIns="91440" bIns="45720" rtlCol="0" anchor="b"/>
          <a:lstStyle>
            <a:lvl1pPr algn="r">
              <a:defRPr sz="1200"/>
            </a:lvl1pPr>
          </a:lstStyle>
          <a:p>
            <a:fld id="{AA4FBA95-C98F-45EE-B521-74C43F7C6E8F}" type="slidenum">
              <a:rPr lang="en-GB" smtClean="0"/>
              <a:t>‹#›</a:t>
            </a:fld>
            <a:endParaRPr lang="en-GB"/>
          </a:p>
        </p:txBody>
      </p:sp>
    </p:spTree>
    <p:extLst>
      <p:ext uri="{BB962C8B-B14F-4D97-AF65-F5344CB8AC3E}">
        <p14:creationId xmlns:p14="http://schemas.microsoft.com/office/powerpoint/2010/main" val="3511192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339" cy="35676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318632" y="0"/>
            <a:ext cx="4068339" cy="356768"/>
          </a:xfrm>
          <a:prstGeom prst="rect">
            <a:avLst/>
          </a:prstGeom>
        </p:spPr>
        <p:txBody>
          <a:bodyPr vert="horz" lIns="91440" tIns="45720" rIns="91440" bIns="45720" rtlCol="0"/>
          <a:lstStyle>
            <a:lvl1pPr algn="r">
              <a:defRPr sz="1200"/>
            </a:lvl1pPr>
          </a:lstStyle>
          <a:p>
            <a:fld id="{43111DAA-1067-4DF8-849D-9D04632FC365}" type="datetimeFigureOut">
              <a:rPr lang="en-GB" smtClean="0"/>
              <a:t>22/08/2025</a:t>
            </a:fld>
            <a:endParaRPr lang="en-GB"/>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38848" y="3418067"/>
            <a:ext cx="7510780" cy="279659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745708"/>
            <a:ext cx="4068339" cy="35676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318632" y="6745708"/>
            <a:ext cx="4068339" cy="356767"/>
          </a:xfrm>
          <a:prstGeom prst="rect">
            <a:avLst/>
          </a:prstGeom>
        </p:spPr>
        <p:txBody>
          <a:bodyPr vert="horz" lIns="91440" tIns="45720" rIns="91440" bIns="45720" rtlCol="0" anchor="b"/>
          <a:lstStyle>
            <a:lvl1pPr algn="r">
              <a:defRPr sz="1200"/>
            </a:lvl1pPr>
          </a:lstStyle>
          <a:p>
            <a:fld id="{1B2BF6B8-C8F8-417E-B885-D86DE17ED1C5}" type="slidenum">
              <a:rPr lang="en-GB" smtClean="0"/>
              <a:t>‹#›</a:t>
            </a:fld>
            <a:endParaRPr lang="en-GB"/>
          </a:p>
        </p:txBody>
      </p:sp>
    </p:spTree>
    <p:extLst>
      <p:ext uri="{BB962C8B-B14F-4D97-AF65-F5344CB8AC3E}">
        <p14:creationId xmlns:p14="http://schemas.microsoft.com/office/powerpoint/2010/main" val="795788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ice.org.uk/news/articles/testing-could-help-prevent-further-strokes-in-people-with-gene-varian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afp.org/pubs/afp/issues/2017/1001/p436.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stroke.org.uk/what-is-stroke/types-of-stroke/ischaemic-stroke"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ellcomeopenresearch.org/articles/8-183"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genomicseducation.hee.nhs.uk/genotes/knowledge-hub/cyp2c19/"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files.cpicpgx.org/data/guideline/publication/clopidogrel/2022/35034351.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medlineplus.gov/genetics/gene/cyp2c19/"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picpgx.org/guidelines/guideline-for-clopidogrel-and-cyp2c19/"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2BF6B8-C8F8-417E-B885-D86DE17ED1C5}" type="slidenum">
              <a:rPr lang="en-GB" smtClean="0"/>
              <a:t>1</a:t>
            </a:fld>
            <a:endParaRPr lang="en-GB"/>
          </a:p>
        </p:txBody>
      </p:sp>
    </p:spTree>
    <p:extLst>
      <p:ext uri="{BB962C8B-B14F-4D97-AF65-F5344CB8AC3E}">
        <p14:creationId xmlns:p14="http://schemas.microsoft.com/office/powerpoint/2010/main" val="3531981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59A51-FEFC-260A-1C37-D7DDAC1BD3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CF4C03-248B-126E-6F7A-130F7DBB4F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FB42C2-67E7-6633-4AC8-5110029BDC9B}"/>
              </a:ext>
            </a:extLst>
          </p:cNvPr>
          <p:cNvSpPr>
            <a:spLocks noGrp="1"/>
          </p:cNvSpPr>
          <p:nvPr>
            <p:ph type="body" idx="1"/>
          </p:nvPr>
        </p:nvSpPr>
        <p:spPr/>
        <p:txBody>
          <a:bodyPr/>
          <a:lstStyle/>
          <a:p>
            <a:r>
              <a:rPr lang="en-US" dirty="0">
                <a:ea typeface="Calibri"/>
                <a:cs typeface="Calibri"/>
              </a:rPr>
              <a:t>The importance of rapid and ultra-rapid </a:t>
            </a:r>
            <a:r>
              <a:rPr lang="en-US" dirty="0" err="1">
                <a:ea typeface="Calibri"/>
                <a:cs typeface="Calibri"/>
              </a:rPr>
              <a:t>metabolisers</a:t>
            </a:r>
            <a:r>
              <a:rPr lang="en-US" dirty="0">
                <a:ea typeface="Calibri"/>
                <a:cs typeface="Calibri"/>
              </a:rPr>
              <a:t> on clinical outcomes is a topic of ongoing research but current CPIC guidelines say give clopidogrel</a:t>
            </a:r>
          </a:p>
          <a:p>
            <a:pPr marL="228600" indent="-228600">
              <a:buAutoNum type="arabicPeriod"/>
            </a:pPr>
            <a:r>
              <a:rPr lang="en-US" dirty="0">
                <a:hlinkClick r:id="rId3"/>
              </a:rPr>
              <a:t>Testing could help prevent further strokes in people with gene variant | NICE</a:t>
            </a:r>
            <a:endParaRPr lang="en-US" dirty="0"/>
          </a:p>
          <a:p>
            <a:pPr marL="228600" indent="-228600">
              <a:buAutoNum type="arabicPeriod"/>
            </a:pPr>
            <a:endParaRPr lang="en-US" dirty="0"/>
          </a:p>
          <a:p>
            <a:pPr marL="228600" indent="-228600">
              <a:buAutoNum type="arabicPeriod"/>
            </a:pPr>
            <a:endParaRPr lang="en-US" dirty="0"/>
          </a:p>
          <a:p>
            <a:r>
              <a:rPr lang="en-US" dirty="0">
                <a:ea typeface="Calibri"/>
                <a:cs typeface="Calibri"/>
              </a:rPr>
              <a:t>In reality normal metabolizers don’t activate all the clopidogrel </a:t>
            </a:r>
          </a:p>
        </p:txBody>
      </p:sp>
      <p:sp>
        <p:nvSpPr>
          <p:cNvPr id="4" name="Slide Number Placeholder 3">
            <a:extLst>
              <a:ext uri="{FF2B5EF4-FFF2-40B4-BE49-F238E27FC236}">
                <a16:creationId xmlns:a16="http://schemas.microsoft.com/office/drawing/2014/main" id="{98842D8C-3402-5D25-4637-0FD0658769FA}"/>
              </a:ext>
            </a:extLst>
          </p:cNvPr>
          <p:cNvSpPr>
            <a:spLocks noGrp="1"/>
          </p:cNvSpPr>
          <p:nvPr>
            <p:ph type="sldNum" sz="quarter" idx="5"/>
          </p:nvPr>
        </p:nvSpPr>
        <p:spPr/>
        <p:txBody>
          <a:bodyPr/>
          <a:lstStyle/>
          <a:p>
            <a:fld id="{1B2BF6B8-C8F8-417E-B885-D86DE17ED1C5}" type="slidenum">
              <a:rPr lang="en-GB" smtClean="0"/>
              <a:t>11</a:t>
            </a:fld>
            <a:endParaRPr lang="en-GB"/>
          </a:p>
        </p:txBody>
      </p:sp>
    </p:spTree>
    <p:extLst>
      <p:ext uri="{BB962C8B-B14F-4D97-AF65-F5344CB8AC3E}">
        <p14:creationId xmlns:p14="http://schemas.microsoft.com/office/powerpoint/2010/main" val="1119036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https://www.stroke.org.uk/stroke/types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Stroke Association (2021) Stroke statistics.</a:t>
            </a:r>
            <a:endParaRPr lang="en-GB" dirty="0">
              <a:cs typeface="Calibri"/>
            </a:endParaRPr>
          </a:p>
          <a:p>
            <a:r>
              <a:rPr lang="en-US" b="0" i="0" dirty="0">
                <a:solidFill>
                  <a:srgbClr val="0D0D0D"/>
                </a:solidFill>
                <a:effectLst/>
                <a:latin typeface="ui-sans-serif"/>
              </a:rPr>
              <a:t>3. Oza, R., Rundell, K., &amp; </a:t>
            </a:r>
            <a:r>
              <a:rPr lang="en-US" b="0" i="0" dirty="0" err="1">
                <a:solidFill>
                  <a:srgbClr val="0D0D0D"/>
                </a:solidFill>
                <a:effectLst/>
                <a:latin typeface="ui-sans-serif"/>
              </a:rPr>
              <a:t>Garcellano</a:t>
            </a:r>
            <a:r>
              <a:rPr lang="en-US" b="0" i="0" dirty="0">
                <a:solidFill>
                  <a:srgbClr val="0D0D0D"/>
                </a:solidFill>
                <a:effectLst/>
                <a:latin typeface="ui-sans-serif"/>
              </a:rPr>
              <a:t>, M. (2017). Recurrent ischemic stroke: Strategies for prevention. </a:t>
            </a:r>
            <a:r>
              <a:rPr lang="en-US" b="0" i="1" dirty="0">
                <a:solidFill>
                  <a:srgbClr val="0D0D0D"/>
                </a:solidFill>
                <a:effectLst/>
                <a:latin typeface="ui-sans-serif"/>
              </a:rPr>
              <a:t>American Family Physician, 96</a:t>
            </a:r>
            <a:r>
              <a:rPr lang="en-US" b="0" i="0" dirty="0">
                <a:solidFill>
                  <a:srgbClr val="0D0D0D"/>
                </a:solidFill>
                <a:effectLst/>
                <a:latin typeface="ui-sans-serif"/>
              </a:rPr>
              <a:t>(7), 436-440. Retrieved from </a:t>
            </a:r>
            <a:r>
              <a:rPr lang="en-US" b="0" i="0" u="none" strike="noStrike" dirty="0">
                <a:effectLst/>
                <a:latin typeface="ui-sans-serif"/>
                <a:hlinkClick r:id="rId3"/>
              </a:rPr>
              <a:t>https://www.aafp.org/pubs/afp/issues/2017/1001/p436.html</a:t>
            </a:r>
            <a:endParaRPr lang="en-GB" dirty="0">
              <a:hlinkClick r:id="rId4"/>
            </a:endParaRPr>
          </a:p>
          <a:p>
            <a:endParaRPr lang="en-GB" dirty="0">
              <a:hlinkClick r:id="rId4"/>
            </a:endParaRPr>
          </a:p>
          <a:p>
            <a:r>
              <a:rPr lang="en-GB" dirty="0"/>
              <a:t>TIA – not classed as a stroke in the data</a:t>
            </a:r>
          </a:p>
        </p:txBody>
      </p:sp>
      <p:sp>
        <p:nvSpPr>
          <p:cNvPr id="4" name="Slide Number Placeholder 3"/>
          <p:cNvSpPr>
            <a:spLocks noGrp="1"/>
          </p:cNvSpPr>
          <p:nvPr>
            <p:ph type="sldNum" sz="quarter" idx="5"/>
          </p:nvPr>
        </p:nvSpPr>
        <p:spPr/>
        <p:txBody>
          <a:bodyPr/>
          <a:lstStyle/>
          <a:p>
            <a:fld id="{1B2BF6B8-C8F8-417E-B885-D86DE17ED1C5}" type="slidenum">
              <a:rPr lang="en-GB" smtClean="0"/>
              <a:t>14</a:t>
            </a:fld>
            <a:endParaRPr lang="en-GB"/>
          </a:p>
        </p:txBody>
      </p:sp>
    </p:spTree>
    <p:extLst>
      <p:ext uri="{BB962C8B-B14F-4D97-AF65-F5344CB8AC3E}">
        <p14:creationId xmlns:p14="http://schemas.microsoft.com/office/powerpoint/2010/main" val="2733356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Stroke Association (2021) Stroke statistics. National Clinical Guidelines for Stroke - Communication and language</a:t>
            </a:r>
            <a:endParaRPr lang="en-US" dirty="0"/>
          </a:p>
          <a:p>
            <a:r>
              <a:rPr lang="en-GB" dirty="0">
                <a:cs typeface="Calibri"/>
              </a:rPr>
              <a:t>NICE </a:t>
            </a:r>
            <a:r>
              <a:rPr lang="en-GB" dirty="0"/>
              <a:t>Stroke and transient ischaemic attack in over 16s: diagnosis and initial management</a:t>
            </a:r>
            <a:endParaRPr lang="en-GB" dirty="0">
              <a:cs typeface="Calibri"/>
            </a:endParaRPr>
          </a:p>
          <a:p>
            <a:r>
              <a:rPr lang="en-GB" dirty="0"/>
              <a:t>Stroke Association (2021) Stroke statistics. Sentinel Stroke National Audit Programme </a:t>
            </a:r>
            <a:endParaRPr lang="en-GB" dirty="0">
              <a:cs typeface="Calibri"/>
            </a:endParaRPr>
          </a:p>
          <a:p>
            <a:r>
              <a:rPr lang="en-GB" dirty="0"/>
              <a:t>Stroke Association (2021) Stroke statistics.</a:t>
            </a:r>
            <a:endParaRPr lang="en-GB" dirty="0">
              <a:cs typeface="Calibri"/>
            </a:endParaRPr>
          </a:p>
          <a:p>
            <a:r>
              <a:rPr lang="en-GB" dirty="0"/>
              <a:t>Sentinel Stroke National Audit Programme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https://gulfnews.com/uae/health/world-stroke-day-why-are-young-uae-residents-getting-strokes-1.99059135#:~:text=In%20the%20UAE%2C%20where%20strokes%20affect%20around%2010%2C000,is%2020%20years%20younger%20than%20the%20global%20average.</a:t>
            </a:r>
            <a:endParaRPr lang="en-US" sz="1800" dirty="0">
              <a:effectLst/>
              <a:latin typeface="Arial" panose="020B0604020202020204" pitchFamily="34" charset="0"/>
            </a:endParaRPr>
          </a:p>
          <a:p>
            <a:endParaRPr lang="en-GB" dirty="0">
              <a:cs typeface="Calibri"/>
            </a:endParaRPr>
          </a:p>
          <a:p>
            <a:endParaRPr lang="en-GB" dirty="0">
              <a:cs typeface="Calibri"/>
            </a:endParaRPr>
          </a:p>
          <a:p>
            <a:endParaRPr lang="en-GB" dirty="0">
              <a:cs typeface="Calibri"/>
            </a:endParaRPr>
          </a:p>
          <a:p>
            <a:endParaRPr lang="en-GB"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1B2BF6B8-C8F8-417E-B885-D86DE17ED1C5}" type="slidenum">
              <a:rPr lang="en-GB" smtClean="0"/>
              <a:t>15</a:t>
            </a:fld>
            <a:endParaRPr lang="en-GB"/>
          </a:p>
        </p:txBody>
      </p:sp>
    </p:spTree>
    <p:extLst>
      <p:ext uri="{BB962C8B-B14F-4D97-AF65-F5344CB8AC3E}">
        <p14:creationId xmlns:p14="http://schemas.microsoft.com/office/powerpoint/2010/main" val="91304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1 Stroke Association - Current, future and avoidable costs of stroke in the UK Report</a:t>
            </a:r>
            <a:endParaRPr lang="en-GB" dirty="0">
              <a:cs typeface="Calibri"/>
            </a:endParaRPr>
          </a:p>
          <a:p>
            <a:r>
              <a:rPr lang="en-GB" dirty="0"/>
              <a:t>2 NHS business services authority Prescription Cost Analysis </a:t>
            </a:r>
          </a:p>
          <a:p>
            <a:r>
              <a:rPr lang="en-GB" dirty="0">
                <a:cs typeface="Calibri" panose="020F0502020204030204"/>
              </a:rPr>
              <a:t>3 </a:t>
            </a:r>
            <a:r>
              <a:rPr lang="en-US" b="0" i="0" dirty="0">
                <a:solidFill>
                  <a:srgbClr val="0D0D0D"/>
                </a:solidFill>
                <a:effectLst/>
                <a:latin typeface="ui-sans-serif"/>
              </a:rPr>
              <a:t>Wright, S., McDermott, J., Sen, D., Smith, C., Newman, W., &amp; Payne, K. (n.d.). </a:t>
            </a:r>
            <a:r>
              <a:rPr lang="en-US" b="0" i="1" dirty="0">
                <a:solidFill>
                  <a:srgbClr val="0D0D0D"/>
                </a:solidFill>
                <a:effectLst/>
                <a:latin typeface="ui-sans-serif"/>
              </a:rPr>
              <a:t>Development of a point-of-care genetic test for effective treatment of </a:t>
            </a:r>
            <a:r>
              <a:rPr lang="en-US" b="0" i="1" dirty="0" err="1">
                <a:solidFill>
                  <a:srgbClr val="0D0D0D"/>
                </a:solidFill>
                <a:effectLst/>
                <a:latin typeface="ui-sans-serif"/>
              </a:rPr>
              <a:t>ischaemic</a:t>
            </a:r>
            <a:r>
              <a:rPr lang="en-US" b="0" i="1" dirty="0">
                <a:solidFill>
                  <a:srgbClr val="0D0D0D"/>
                </a:solidFill>
                <a:effectLst/>
                <a:latin typeface="ui-sans-serif"/>
              </a:rPr>
              <a:t> stroke: An early model-based cost-effectiveness analysis [version 1; peer review: awaiting peer review]</a:t>
            </a:r>
            <a:r>
              <a:rPr lang="en-US" b="0" i="0" dirty="0">
                <a:solidFill>
                  <a:srgbClr val="0D0D0D"/>
                </a:solidFill>
                <a:effectLst/>
                <a:latin typeface="ui-sans-serif"/>
              </a:rPr>
              <a:t>. </a:t>
            </a:r>
            <a:r>
              <a:rPr lang="en-US" b="0" i="0" dirty="0" err="1">
                <a:solidFill>
                  <a:srgbClr val="0D0D0D"/>
                </a:solidFill>
                <a:effectLst/>
                <a:latin typeface="ui-sans-serif"/>
              </a:rPr>
              <a:t>Wellcome</a:t>
            </a:r>
            <a:r>
              <a:rPr lang="en-US" b="0" i="0" dirty="0">
                <a:solidFill>
                  <a:srgbClr val="0D0D0D"/>
                </a:solidFill>
                <a:effectLst/>
                <a:latin typeface="ui-sans-serif"/>
              </a:rPr>
              <a:t> Open Research. Retrieved from </a:t>
            </a:r>
            <a:r>
              <a:rPr lang="en-US" b="0" i="0" u="none" strike="noStrike" dirty="0">
                <a:effectLst/>
                <a:latin typeface="ui-sans-serif"/>
                <a:hlinkClick r:id="rId3"/>
              </a:rPr>
              <a:t>https://wellcomeopenresearch.org/articles/8-183</a:t>
            </a:r>
            <a:endParaRPr lang="en-GB" dirty="0"/>
          </a:p>
        </p:txBody>
      </p:sp>
      <p:sp>
        <p:nvSpPr>
          <p:cNvPr id="4" name="Slide Number Placeholder 3"/>
          <p:cNvSpPr>
            <a:spLocks noGrp="1"/>
          </p:cNvSpPr>
          <p:nvPr>
            <p:ph type="sldNum" sz="quarter" idx="5"/>
          </p:nvPr>
        </p:nvSpPr>
        <p:spPr/>
        <p:txBody>
          <a:bodyPr/>
          <a:lstStyle/>
          <a:p>
            <a:fld id="{1B2BF6B8-C8F8-417E-B885-D86DE17ED1C5}" type="slidenum">
              <a:rPr lang="en-GB" smtClean="0"/>
              <a:t>16</a:t>
            </a:fld>
            <a:endParaRPr lang="en-GB"/>
          </a:p>
        </p:txBody>
      </p:sp>
    </p:spTree>
    <p:extLst>
      <p:ext uri="{BB962C8B-B14F-4D97-AF65-F5344CB8AC3E}">
        <p14:creationId xmlns:p14="http://schemas.microsoft.com/office/powerpoint/2010/main" val="2785549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NICE</a:t>
            </a:r>
          </a:p>
          <a:p>
            <a:pPr marL="228600" indent="-228600">
              <a:buAutoNum type="arabicPeriod"/>
            </a:pPr>
            <a:r>
              <a:rPr lang="en-GB" b="0" i="0" dirty="0">
                <a:solidFill>
                  <a:srgbClr val="0D0D0D"/>
                </a:solidFill>
                <a:effectLst/>
                <a:latin typeface="ui-sans-serif"/>
              </a:rPr>
              <a:t>Scott, S. A., Edelmann, L., </a:t>
            </a:r>
            <a:r>
              <a:rPr lang="en-GB" b="0" i="0" dirty="0" err="1">
                <a:solidFill>
                  <a:srgbClr val="0D0D0D"/>
                </a:solidFill>
                <a:effectLst/>
                <a:latin typeface="ui-sans-serif"/>
              </a:rPr>
              <a:t>Kornreich</a:t>
            </a:r>
            <a:r>
              <a:rPr lang="en-GB" b="0" i="0" dirty="0">
                <a:solidFill>
                  <a:srgbClr val="0D0D0D"/>
                </a:solidFill>
                <a:effectLst/>
                <a:latin typeface="ui-sans-serif"/>
              </a:rPr>
              <a:t>, R., Erazo, M., &amp; </a:t>
            </a:r>
            <a:r>
              <a:rPr lang="en-GB" b="0" i="0" dirty="0" err="1">
                <a:solidFill>
                  <a:srgbClr val="0D0D0D"/>
                </a:solidFill>
                <a:effectLst/>
                <a:latin typeface="ui-sans-serif"/>
              </a:rPr>
              <a:t>Desnick</a:t>
            </a:r>
            <a:r>
              <a:rPr lang="en-GB" b="0" i="0" dirty="0">
                <a:solidFill>
                  <a:srgbClr val="0D0D0D"/>
                </a:solidFill>
                <a:effectLst/>
                <a:latin typeface="ui-sans-serif"/>
              </a:rPr>
              <a:t>, R. J. (2008). CYP2C9, CYP2C19, and CYP2D6 allele frequencies in the Ashkenazi Jewish population. </a:t>
            </a:r>
            <a:r>
              <a:rPr lang="en-GB" b="0" i="1" dirty="0">
                <a:solidFill>
                  <a:srgbClr val="0D0D0D"/>
                </a:solidFill>
                <a:effectLst/>
                <a:latin typeface="ui-sans-serif"/>
              </a:rPr>
              <a:t>Pharmacogenomics</a:t>
            </a:r>
            <a:r>
              <a:rPr lang="en-GB" b="0" i="0" dirty="0">
                <a:solidFill>
                  <a:srgbClr val="0D0D0D"/>
                </a:solidFill>
                <a:effectLst/>
                <a:latin typeface="ui-sans-serif"/>
              </a:rPr>
              <a:t>, 9(5), 595–608. </a:t>
            </a:r>
            <a:r>
              <a:rPr lang="en-GB" b="0" i="0" u="none" strike="noStrike" dirty="0">
                <a:effectLst/>
                <a:latin typeface="ui-sans-serif"/>
              </a:rPr>
              <a:t>https://doi.org/10.2217/14622416.9.5.595</a:t>
            </a:r>
            <a:endParaRPr lang="en-US" b="1" dirty="0"/>
          </a:p>
          <a:p>
            <a:pPr marL="228600" indent="-228600">
              <a:buAutoNum type="arabicPeriod"/>
            </a:pPr>
            <a:r>
              <a:rPr lang="en-GB" sz="1200" dirty="0">
                <a:solidFill>
                  <a:srgbClr val="003341"/>
                </a:solidFill>
                <a:latin typeface="Metropolis Light"/>
                <a:cs typeface="Arial"/>
              </a:rPr>
              <a:t>The UK Commission on Race and Ethnic Disparities</a:t>
            </a:r>
          </a:p>
          <a:p>
            <a:pPr marL="228600" indent="-228600">
              <a:buAutoNum type="arabicPeriod"/>
            </a:pPr>
            <a:r>
              <a:rPr lang="en-GB" dirty="0">
                <a:hlinkClick r:id="rId3"/>
              </a:rPr>
              <a:t>CYP2C19 — Knowledge Hub</a:t>
            </a:r>
            <a:endParaRPr lang="en-GB" b="1" dirty="0"/>
          </a:p>
        </p:txBody>
      </p:sp>
      <p:sp>
        <p:nvSpPr>
          <p:cNvPr id="4" name="Slide Number Placeholder 3"/>
          <p:cNvSpPr>
            <a:spLocks noGrp="1"/>
          </p:cNvSpPr>
          <p:nvPr>
            <p:ph type="sldNum" sz="quarter" idx="5"/>
          </p:nvPr>
        </p:nvSpPr>
        <p:spPr/>
        <p:txBody>
          <a:bodyPr/>
          <a:lstStyle/>
          <a:p>
            <a:fld id="{1B2BF6B8-C8F8-417E-B885-D86DE17ED1C5}" type="slidenum">
              <a:rPr lang="en-GB" smtClean="0"/>
              <a:t>17</a:t>
            </a:fld>
            <a:endParaRPr lang="en-GB"/>
          </a:p>
        </p:txBody>
      </p:sp>
    </p:spTree>
    <p:extLst>
      <p:ext uri="{BB962C8B-B14F-4D97-AF65-F5344CB8AC3E}">
        <p14:creationId xmlns:p14="http://schemas.microsoft.com/office/powerpoint/2010/main" val="3129784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64129-BB73-CE5F-289F-1B0FFD9CFF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12004E-A0E6-0968-2608-A1F9F2D978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3080B6-970D-D582-4804-C17491DD9C7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2436913-CFB4-51D4-B9F9-248039260C26}"/>
              </a:ext>
            </a:extLst>
          </p:cNvPr>
          <p:cNvSpPr>
            <a:spLocks noGrp="1"/>
          </p:cNvSpPr>
          <p:nvPr>
            <p:ph type="sldNum" sz="quarter" idx="5"/>
          </p:nvPr>
        </p:nvSpPr>
        <p:spPr/>
        <p:txBody>
          <a:bodyPr/>
          <a:lstStyle/>
          <a:p>
            <a:fld id="{1B2BF6B8-C8F8-417E-B885-D86DE17ED1C5}" type="slidenum">
              <a:rPr lang="en-GB" smtClean="0"/>
              <a:t>18</a:t>
            </a:fld>
            <a:endParaRPr lang="en-GB"/>
          </a:p>
        </p:txBody>
      </p:sp>
    </p:spTree>
    <p:extLst>
      <p:ext uri="{BB962C8B-B14F-4D97-AF65-F5344CB8AC3E}">
        <p14:creationId xmlns:p14="http://schemas.microsoft.com/office/powerpoint/2010/main" val="3522237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63813" y="887413"/>
            <a:ext cx="4260850" cy="23971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2BF6B8-C8F8-417E-B885-D86DE17ED1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396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2BF6B8-C8F8-417E-B885-D86DE17ED1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0735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2BF6B8-C8F8-417E-B885-D86DE17ED1C5}" type="slidenum">
              <a:rPr lang="en-GB" smtClean="0"/>
              <a:t>22</a:t>
            </a:fld>
            <a:endParaRPr lang="en-GB"/>
          </a:p>
        </p:txBody>
      </p:sp>
    </p:spTree>
    <p:extLst>
      <p:ext uri="{BB962C8B-B14F-4D97-AF65-F5344CB8AC3E}">
        <p14:creationId xmlns:p14="http://schemas.microsoft.com/office/powerpoint/2010/main" val="371917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2BF6B8-C8F8-417E-B885-D86DE17ED1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56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2BF6B8-C8F8-417E-B885-D86DE17ED1C5}" type="slidenum">
              <a:rPr lang="en-GB" smtClean="0"/>
              <a:t>2</a:t>
            </a:fld>
            <a:endParaRPr lang="en-GB"/>
          </a:p>
        </p:txBody>
      </p:sp>
    </p:spTree>
    <p:extLst>
      <p:ext uri="{BB962C8B-B14F-4D97-AF65-F5344CB8AC3E}">
        <p14:creationId xmlns:p14="http://schemas.microsoft.com/office/powerpoint/2010/main" val="1482590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2BF6B8-C8F8-417E-B885-D86DE17ED1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89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2BF6B8-C8F8-417E-B885-D86DE17ED1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390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2BF6B8-C8F8-417E-B885-D86DE17ED1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8574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IFU</a:t>
            </a:r>
            <a:endParaRPr lang="en-GB" dirty="0"/>
          </a:p>
        </p:txBody>
      </p:sp>
      <p:sp>
        <p:nvSpPr>
          <p:cNvPr id="4" name="Slide Number Placeholder 3"/>
          <p:cNvSpPr>
            <a:spLocks noGrp="1"/>
          </p:cNvSpPr>
          <p:nvPr>
            <p:ph type="sldNum" sz="quarter" idx="5"/>
          </p:nvPr>
        </p:nvSpPr>
        <p:spPr/>
        <p:txBody>
          <a:bodyPr/>
          <a:lstStyle/>
          <a:p>
            <a:fld id="{1B2BF6B8-C8F8-417E-B885-D86DE17ED1C5}" type="slidenum">
              <a:rPr lang="en-GB" smtClean="0"/>
              <a:t>33</a:t>
            </a:fld>
            <a:endParaRPr lang="en-GB"/>
          </a:p>
        </p:txBody>
      </p:sp>
    </p:spTree>
    <p:extLst>
      <p:ext uri="{BB962C8B-B14F-4D97-AF65-F5344CB8AC3E}">
        <p14:creationId xmlns:p14="http://schemas.microsoft.com/office/powerpoint/2010/main" val="2958894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IFU</a:t>
            </a:r>
            <a:endParaRPr lang="en-GB" dirty="0"/>
          </a:p>
        </p:txBody>
      </p:sp>
      <p:sp>
        <p:nvSpPr>
          <p:cNvPr id="4" name="Slide Number Placeholder 3"/>
          <p:cNvSpPr>
            <a:spLocks noGrp="1"/>
          </p:cNvSpPr>
          <p:nvPr>
            <p:ph type="sldNum" sz="quarter" idx="5"/>
          </p:nvPr>
        </p:nvSpPr>
        <p:spPr/>
        <p:txBody>
          <a:bodyPr/>
          <a:lstStyle/>
          <a:p>
            <a:fld id="{1B2BF6B8-C8F8-417E-B885-D86DE17ED1C5}" type="slidenum">
              <a:rPr lang="en-GB" smtClean="0"/>
              <a:t>34</a:t>
            </a:fld>
            <a:endParaRPr lang="en-GB"/>
          </a:p>
        </p:txBody>
      </p:sp>
    </p:spTree>
    <p:extLst>
      <p:ext uri="{BB962C8B-B14F-4D97-AF65-F5344CB8AC3E}">
        <p14:creationId xmlns:p14="http://schemas.microsoft.com/office/powerpoint/2010/main" val="3181461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IFU</a:t>
            </a:r>
            <a:endParaRPr lang="en-GB" dirty="0"/>
          </a:p>
        </p:txBody>
      </p:sp>
      <p:sp>
        <p:nvSpPr>
          <p:cNvPr id="4" name="Slide Number Placeholder 3"/>
          <p:cNvSpPr>
            <a:spLocks noGrp="1"/>
          </p:cNvSpPr>
          <p:nvPr>
            <p:ph type="sldNum" sz="quarter" idx="5"/>
          </p:nvPr>
        </p:nvSpPr>
        <p:spPr/>
        <p:txBody>
          <a:bodyPr/>
          <a:lstStyle/>
          <a:p>
            <a:fld id="{1B2BF6B8-C8F8-417E-B885-D86DE17ED1C5}" type="slidenum">
              <a:rPr lang="en-GB" smtClean="0"/>
              <a:t>35</a:t>
            </a:fld>
            <a:endParaRPr lang="en-GB"/>
          </a:p>
        </p:txBody>
      </p:sp>
    </p:spTree>
    <p:extLst>
      <p:ext uri="{BB962C8B-B14F-4D97-AF65-F5344CB8AC3E}">
        <p14:creationId xmlns:p14="http://schemas.microsoft.com/office/powerpoint/2010/main" val="1208599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IFU</a:t>
            </a:r>
            <a:endParaRPr lang="en-GB" dirty="0"/>
          </a:p>
        </p:txBody>
      </p:sp>
      <p:sp>
        <p:nvSpPr>
          <p:cNvPr id="4" name="Slide Number Placeholder 3"/>
          <p:cNvSpPr>
            <a:spLocks noGrp="1"/>
          </p:cNvSpPr>
          <p:nvPr>
            <p:ph type="sldNum" sz="quarter" idx="5"/>
          </p:nvPr>
        </p:nvSpPr>
        <p:spPr/>
        <p:txBody>
          <a:bodyPr/>
          <a:lstStyle/>
          <a:p>
            <a:fld id="{1B2BF6B8-C8F8-417E-B885-D86DE17ED1C5}" type="slidenum">
              <a:rPr lang="en-GB" smtClean="0"/>
              <a:t>36</a:t>
            </a:fld>
            <a:endParaRPr lang="en-GB"/>
          </a:p>
        </p:txBody>
      </p:sp>
    </p:spTree>
    <p:extLst>
      <p:ext uri="{BB962C8B-B14F-4D97-AF65-F5344CB8AC3E}">
        <p14:creationId xmlns:p14="http://schemas.microsoft.com/office/powerpoint/2010/main" val="19331059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3"/>
              </a:rPr>
              <a:t>Clinical Pharmacogenetics Implementation Consortium Guideline for CYP2C19 Genotype and Clopidogrel Therapy: 2022 Update (cpicpgx.org)</a:t>
            </a: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2BF6B8-C8F8-417E-B885-D86DE17ED1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74267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8. https://cks.nice.org.uk/topics/antiplatelet-treatment/</a:t>
            </a:r>
          </a:p>
          <a:p>
            <a:endParaRPr lang="en-GB"/>
          </a:p>
        </p:txBody>
      </p:sp>
      <p:sp>
        <p:nvSpPr>
          <p:cNvPr id="4" name="Slide Number Placeholder 3"/>
          <p:cNvSpPr>
            <a:spLocks noGrp="1"/>
          </p:cNvSpPr>
          <p:nvPr>
            <p:ph type="sldNum" sz="quarter" idx="5"/>
          </p:nvPr>
        </p:nvSpPr>
        <p:spPr/>
        <p:txBody>
          <a:bodyPr/>
          <a:lstStyle/>
          <a:p>
            <a:fld id="{1B2BF6B8-C8F8-417E-B885-D86DE17ED1C5}" type="slidenum">
              <a:rPr lang="en-GB" smtClean="0"/>
              <a:t>39</a:t>
            </a:fld>
            <a:endParaRPr lang="en-GB"/>
          </a:p>
        </p:txBody>
      </p:sp>
    </p:spTree>
    <p:extLst>
      <p:ext uri="{BB962C8B-B14F-4D97-AF65-F5344CB8AC3E}">
        <p14:creationId xmlns:p14="http://schemas.microsoft.com/office/powerpoint/2010/main" val="1160205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275"/>
              </a:lnSpc>
              <a:buFont typeface="Arial" panose="020B0604020202020204" pitchFamily="34" charset="0"/>
              <a:buChar char="•"/>
            </a:pPr>
            <a:r>
              <a:rPr lang="en-US" sz="1800" b="0" i="0" dirty="0">
                <a:solidFill>
                  <a:srgbClr val="000000"/>
                </a:solidFill>
                <a:effectLst/>
                <a:latin typeface="Aptos" panose="020B0004020202020204" pitchFamily="34" charset="0"/>
              </a:rPr>
              <a:t>Method Comparison (2024) - </a:t>
            </a:r>
            <a:r>
              <a:rPr lang="en-US" sz="1800" b="0" i="0" dirty="0" err="1">
                <a:solidFill>
                  <a:srgbClr val="000000"/>
                </a:solidFill>
                <a:effectLst/>
                <a:latin typeface="Aptos" panose="020B0004020202020204" pitchFamily="34" charset="0"/>
              </a:rPr>
              <a:t>Genedrive</a:t>
            </a:r>
            <a:r>
              <a:rPr lang="en-US" sz="1800" b="0" i="0" dirty="0">
                <a:solidFill>
                  <a:srgbClr val="000000"/>
                </a:solidFill>
                <a:effectLst/>
                <a:latin typeface="Aptos" panose="020B0004020202020204" pitchFamily="34" charset="0"/>
              </a:rPr>
              <a:t> CYP2C19 ID Kit vs Agena </a:t>
            </a:r>
            <a:r>
              <a:rPr lang="en-US" sz="1800" b="0" i="0" dirty="0" err="1">
                <a:solidFill>
                  <a:srgbClr val="000000"/>
                </a:solidFill>
                <a:effectLst/>
                <a:latin typeface="Aptos" panose="020B0004020202020204" pitchFamily="34" charset="0"/>
              </a:rPr>
              <a:t>MassARRAY</a:t>
            </a:r>
            <a:r>
              <a:rPr lang="en-US" sz="1800" b="0" i="0" dirty="0">
                <a:solidFill>
                  <a:srgbClr val="000000"/>
                </a:solidFill>
                <a:effectLst/>
                <a:latin typeface="Aptos" panose="020B0004020202020204" pitchFamily="34" charset="0"/>
              </a:rPr>
              <a:t> </a:t>
            </a:r>
          </a:p>
          <a:p>
            <a:pPr algn="l" rtl="0" fontAlgn="base">
              <a:lnSpc>
                <a:spcPts val="1275"/>
              </a:lnSpc>
              <a:buFont typeface="Arial" panose="020B0604020202020204" pitchFamily="34" charset="0"/>
              <a:buChar char="•"/>
            </a:pPr>
            <a:r>
              <a:rPr lang="en-US" sz="1800" b="0" i="0" dirty="0">
                <a:solidFill>
                  <a:srgbClr val="000000"/>
                </a:solidFill>
                <a:effectLst/>
                <a:latin typeface="Aptos" panose="020B0004020202020204" pitchFamily="34" charset="0"/>
              </a:rPr>
              <a:t>204 individuals </a:t>
            </a:r>
          </a:p>
          <a:p>
            <a:pPr algn="l" rtl="0" fontAlgn="base">
              <a:lnSpc>
                <a:spcPts val="1275"/>
              </a:lnSpc>
              <a:buFont typeface="Arial" panose="020B0604020202020204" pitchFamily="34" charset="0"/>
              <a:buChar char="•"/>
            </a:pPr>
            <a:r>
              <a:rPr lang="en-US" sz="1800" b="0" i="0" dirty="0" err="1">
                <a:solidFill>
                  <a:srgbClr val="000000"/>
                </a:solidFill>
                <a:effectLst/>
                <a:latin typeface="Aptos" panose="020B0004020202020204" pitchFamily="34" charset="0"/>
              </a:rPr>
              <a:t>Genedrive</a:t>
            </a:r>
            <a:r>
              <a:rPr lang="en-US" sz="1800" b="0" i="0" dirty="0">
                <a:solidFill>
                  <a:srgbClr val="000000"/>
                </a:solidFill>
                <a:effectLst/>
                <a:latin typeface="Aptos" panose="020B0004020202020204" pitchFamily="34" charset="0"/>
              </a:rPr>
              <a:t> CYP2C19 ID Kit was more accurate (Agena misclassifying some individuals) </a:t>
            </a:r>
          </a:p>
          <a:p>
            <a:pPr algn="l" rtl="0" fontAlgn="base">
              <a:lnSpc>
                <a:spcPts val="1275"/>
              </a:lnSpc>
              <a:buFont typeface="Arial" panose="020B0604020202020204" pitchFamily="34" charset="0"/>
              <a:buChar char="•"/>
            </a:pPr>
            <a:r>
              <a:rPr lang="en-US" sz="1800" b="0" i="0" dirty="0" err="1">
                <a:solidFill>
                  <a:srgbClr val="000000"/>
                </a:solidFill>
                <a:effectLst/>
                <a:latin typeface="Aptos" panose="020B0004020202020204" pitchFamily="34" charset="0"/>
              </a:rPr>
              <a:t>Genedrive</a:t>
            </a:r>
            <a:r>
              <a:rPr lang="en-US" sz="1800" b="0" i="0" dirty="0">
                <a:solidFill>
                  <a:srgbClr val="000000"/>
                </a:solidFill>
                <a:effectLst/>
                <a:latin typeface="Aptos" panose="020B0004020202020204" pitchFamily="34" charset="0"/>
              </a:rPr>
              <a:t> CYP2C19 ID Kit included *35 </a:t>
            </a:r>
          </a:p>
          <a:p>
            <a:pPr algn="l" rtl="0" fontAlgn="base">
              <a:lnSpc>
                <a:spcPts val="1275"/>
              </a:lnSpc>
              <a:buFont typeface="Arial" panose="020B0604020202020204" pitchFamily="34" charset="0"/>
              <a:buChar char="•"/>
            </a:pPr>
            <a:r>
              <a:rPr lang="en-US" sz="1800" b="0" i="0" dirty="0">
                <a:solidFill>
                  <a:srgbClr val="000000"/>
                </a:solidFill>
                <a:effectLst/>
                <a:latin typeface="Aptos" panose="020B0004020202020204" pitchFamily="34" charset="0"/>
              </a:rPr>
              <a:t>In cohort, 7 LOF individuals outside *2 and *3  </a:t>
            </a:r>
          </a:p>
          <a:p>
            <a:endParaRPr lang="en-GB" dirty="0"/>
          </a:p>
          <a:p>
            <a:pPr algn="l"/>
            <a:r>
              <a:rPr lang="en-GB" sz="1800" b="1" i="0" u="none" strike="noStrike" baseline="0" dirty="0">
                <a:solidFill>
                  <a:srgbClr val="313131"/>
                </a:solidFill>
                <a:latin typeface="Metropolis-Bold"/>
              </a:rPr>
              <a:t>Clinical Performance</a:t>
            </a:r>
          </a:p>
          <a:p>
            <a:pPr algn="l"/>
            <a:r>
              <a:rPr lang="en-US" sz="1800" b="1" i="0" u="none" strike="noStrike" baseline="0" dirty="0">
                <a:solidFill>
                  <a:srgbClr val="FFFFFF"/>
                </a:solidFill>
                <a:latin typeface="Metropolis-Bold"/>
              </a:rPr>
              <a:t>Loss of Function      	       Gain of Function</a:t>
            </a:r>
          </a:p>
          <a:p>
            <a:pPr algn="l"/>
            <a:r>
              <a:rPr lang="en-GB" sz="1800" b="0" i="0" u="none" strike="noStrike" baseline="0" dirty="0">
                <a:solidFill>
                  <a:srgbClr val="1A1A1A"/>
                </a:solidFill>
                <a:latin typeface="Metropolis-Regular"/>
              </a:rPr>
              <a:t>TP 60                        	          68</a:t>
            </a:r>
          </a:p>
          <a:p>
            <a:pPr algn="l"/>
            <a:r>
              <a:rPr lang="en-GB" sz="1800" b="0" i="0" u="none" strike="noStrike" baseline="0" dirty="0">
                <a:solidFill>
                  <a:srgbClr val="1A1A1A"/>
                </a:solidFill>
                <a:latin typeface="Metropolis-Regular"/>
              </a:rPr>
              <a:t>TN 142                       	       134</a:t>
            </a:r>
          </a:p>
          <a:p>
            <a:pPr algn="l"/>
            <a:r>
              <a:rPr lang="en-GB" sz="1800" b="0" i="0" u="none" strike="noStrike" baseline="0" dirty="0">
                <a:solidFill>
                  <a:srgbClr val="1A1A1A"/>
                </a:solidFill>
                <a:latin typeface="Metropolis-Regular"/>
              </a:rPr>
              <a:t>FP 0                                                 0</a:t>
            </a:r>
          </a:p>
          <a:p>
            <a:pPr algn="l"/>
            <a:r>
              <a:rPr lang="en-GB" sz="1800" b="0" i="0" u="none" strike="noStrike" baseline="0" dirty="0">
                <a:solidFill>
                  <a:srgbClr val="1A1A1A"/>
                </a:solidFill>
                <a:latin typeface="Metropolis-Regular"/>
              </a:rPr>
              <a:t>FN 0                                                 0</a:t>
            </a:r>
          </a:p>
          <a:p>
            <a:pPr algn="l"/>
            <a:r>
              <a:rPr lang="en-GB" sz="1800" b="0" i="0" u="none" strike="noStrike" baseline="0" dirty="0">
                <a:solidFill>
                  <a:srgbClr val="1A1A1A"/>
                </a:solidFill>
                <a:latin typeface="Metropolis-Regular"/>
              </a:rPr>
              <a:t>Sensitivity 100% (94% - 100%)       100% (94.7% - 100%)</a:t>
            </a:r>
          </a:p>
          <a:p>
            <a:pPr algn="l"/>
            <a:r>
              <a:rPr lang="en-GB" sz="1800" b="0" i="0" u="none" strike="noStrike" baseline="0" dirty="0">
                <a:solidFill>
                  <a:srgbClr val="1A1A1A"/>
                </a:solidFill>
                <a:latin typeface="Metropolis-Regular"/>
              </a:rPr>
              <a:t>Specificity 100% (97.4% - 100%)     100% (97.2% - 100%)</a:t>
            </a:r>
          </a:p>
          <a:p>
            <a:pPr algn="l"/>
            <a:r>
              <a:rPr lang="en-US" sz="1800" b="0" i="0" u="none" strike="noStrike" baseline="0" dirty="0">
                <a:solidFill>
                  <a:srgbClr val="1A1A1A"/>
                </a:solidFill>
                <a:latin typeface="Metropolis-Regular"/>
              </a:rPr>
              <a:t>(PPV) 100% (94% - 100%)               100% (94.7% - 100%)</a:t>
            </a:r>
          </a:p>
          <a:p>
            <a:pPr algn="l"/>
            <a:r>
              <a:rPr lang="en-GB" sz="1800" b="0" i="0" u="none" strike="noStrike" baseline="0" dirty="0">
                <a:solidFill>
                  <a:srgbClr val="1A1A1A"/>
                </a:solidFill>
                <a:latin typeface="Metropolis-Regular"/>
              </a:rPr>
              <a:t>(NPV) 100% (97.4% - 100%)            100% (97.2% - 100%)</a:t>
            </a:r>
          </a:p>
          <a:p>
            <a:pPr algn="l"/>
            <a:r>
              <a:rPr lang="en-GB" sz="1800" b="1" i="0" u="none" strike="noStrike" baseline="0" dirty="0">
                <a:solidFill>
                  <a:srgbClr val="1A1A1A"/>
                </a:solidFill>
                <a:latin typeface="Metropolis-Bold"/>
              </a:rPr>
              <a:t>Accuracy 100% (98.2% - 100%)   100% (98.2% - 100%)</a:t>
            </a:r>
          </a:p>
          <a:p>
            <a:pPr algn="l"/>
            <a:r>
              <a:rPr lang="en-US" sz="1800" b="0" i="0" u="none" strike="noStrike" baseline="0" dirty="0">
                <a:solidFill>
                  <a:srgbClr val="1A1A1A"/>
                </a:solidFill>
                <a:latin typeface="Metropolis-Regular"/>
              </a:rPr>
              <a:t>202 valid specimens were obtained. This includes 52 instances of *2 alleles, 1 instance of *3 , 1 instance</a:t>
            </a:r>
          </a:p>
          <a:p>
            <a:pPr algn="l"/>
            <a:r>
              <a:rPr lang="en-US" sz="1800" b="0" i="0" u="none" strike="noStrike" baseline="0" dirty="0">
                <a:solidFill>
                  <a:srgbClr val="1A1A1A"/>
                </a:solidFill>
                <a:latin typeface="Metropolis-Regular"/>
              </a:rPr>
              <a:t>of *4 , 3 instances of *8 , 89 instances of *17 and 55 instances of *35 alleles of which 52 were *2 (See table 1)</a:t>
            </a:r>
          </a:p>
          <a:p>
            <a:pPr algn="l"/>
            <a:r>
              <a:rPr lang="en-GB" sz="1800" b="1" i="0" u="none" strike="noStrike" baseline="0" dirty="0">
                <a:solidFill>
                  <a:srgbClr val="313131"/>
                </a:solidFill>
                <a:latin typeface="Metropolis-Bold"/>
              </a:rPr>
              <a:t>Efficiency &amp; Test Fail Rate</a:t>
            </a:r>
          </a:p>
          <a:p>
            <a:pPr algn="l"/>
            <a:r>
              <a:rPr lang="en-US" sz="1800" b="0" i="0" u="none" strike="noStrike" baseline="0" dirty="0">
                <a:solidFill>
                  <a:srgbClr val="1A1A1A"/>
                </a:solidFill>
                <a:latin typeface="Metropolis-Regular"/>
              </a:rPr>
              <a:t>Valid results were obtained from 202 clinical specimens, resulting in</a:t>
            </a:r>
          </a:p>
          <a:p>
            <a:pPr algn="l"/>
            <a:r>
              <a:rPr lang="en-US" sz="1800" b="0" i="0" u="none" strike="noStrike" baseline="0" dirty="0">
                <a:solidFill>
                  <a:srgbClr val="1A1A1A"/>
                </a:solidFill>
                <a:latin typeface="Metropolis-Regular"/>
              </a:rPr>
              <a:t>efficiency of 99.02% (valid result on first run) and test fail rate of 0.98%</a:t>
            </a:r>
            <a:endParaRPr lang="en-GB" dirty="0"/>
          </a:p>
        </p:txBody>
      </p:sp>
      <p:sp>
        <p:nvSpPr>
          <p:cNvPr id="4" name="Slide Number Placeholder 3"/>
          <p:cNvSpPr>
            <a:spLocks noGrp="1"/>
          </p:cNvSpPr>
          <p:nvPr>
            <p:ph type="sldNum" sz="quarter" idx="5"/>
          </p:nvPr>
        </p:nvSpPr>
        <p:spPr/>
        <p:txBody>
          <a:bodyPr/>
          <a:lstStyle/>
          <a:p>
            <a:fld id="{1B2BF6B8-C8F8-417E-B885-D86DE17ED1C5}" type="slidenum">
              <a:rPr lang="en-GB" smtClean="0"/>
              <a:t>41</a:t>
            </a:fld>
            <a:endParaRPr lang="en-GB"/>
          </a:p>
        </p:txBody>
      </p:sp>
    </p:spTree>
    <p:extLst>
      <p:ext uri="{BB962C8B-B14F-4D97-AF65-F5344CB8AC3E}">
        <p14:creationId xmlns:p14="http://schemas.microsoft.com/office/powerpoint/2010/main" val="417587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2BF6B8-C8F8-417E-B885-D86DE17ED1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41548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275"/>
              </a:lnSpc>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1B2BF6B8-C8F8-417E-B885-D86DE17ED1C5}" type="slidenum">
              <a:rPr lang="en-GB" smtClean="0"/>
              <a:t>42</a:t>
            </a:fld>
            <a:endParaRPr lang="en-GB"/>
          </a:p>
        </p:txBody>
      </p:sp>
    </p:spTree>
    <p:extLst>
      <p:ext uri="{BB962C8B-B14F-4D97-AF65-F5344CB8AC3E}">
        <p14:creationId xmlns:p14="http://schemas.microsoft.com/office/powerpoint/2010/main" val="33194539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275"/>
              </a:lnSpc>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1B2BF6B8-C8F8-417E-B885-D86DE17ED1C5}" type="slidenum">
              <a:rPr lang="en-GB" smtClean="0"/>
              <a:t>43</a:t>
            </a:fld>
            <a:endParaRPr lang="en-GB"/>
          </a:p>
        </p:txBody>
      </p:sp>
    </p:spTree>
    <p:extLst>
      <p:ext uri="{BB962C8B-B14F-4D97-AF65-F5344CB8AC3E}">
        <p14:creationId xmlns:p14="http://schemas.microsoft.com/office/powerpoint/2010/main" val="4764471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2BF6B8-C8F8-417E-B885-D86DE17ED1C5}" type="slidenum">
              <a:rPr lang="en-GB" smtClean="0"/>
              <a:t>45</a:t>
            </a:fld>
            <a:endParaRPr lang="en-GB"/>
          </a:p>
        </p:txBody>
      </p:sp>
    </p:spTree>
    <p:extLst>
      <p:ext uri="{BB962C8B-B14F-4D97-AF65-F5344CB8AC3E}">
        <p14:creationId xmlns:p14="http://schemas.microsoft.com/office/powerpoint/2010/main" val="20084294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EA768-7B8B-E610-34D0-A4812B1703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29FA60-A947-6E02-C54D-C6880BC2D2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804C82-F1D0-89C9-0EE5-F1D65B22976B}"/>
              </a:ext>
            </a:extLst>
          </p:cNvPr>
          <p:cNvSpPr>
            <a:spLocks noGrp="1"/>
          </p:cNvSpPr>
          <p:nvPr>
            <p:ph type="body" idx="1"/>
          </p:nvPr>
        </p:nvSpPr>
        <p:spPr/>
        <p:txBody>
          <a:bodyPr/>
          <a:lstStyle/>
          <a:p>
            <a:r>
              <a:rPr lang="en-US" dirty="0">
                <a:ea typeface="Calibri"/>
                <a:cs typeface="Calibri"/>
              </a:rPr>
              <a:t>Additional benefits: </a:t>
            </a:r>
            <a:r>
              <a:rPr lang="en-US" dirty="0" err="1">
                <a:ea typeface="Calibri"/>
                <a:cs typeface="Calibri"/>
              </a:rPr>
              <a:t>Genedrive</a:t>
            </a:r>
            <a:r>
              <a:rPr lang="en-US" dirty="0">
                <a:ea typeface="Calibri"/>
                <a:cs typeface="Calibri"/>
              </a:rPr>
              <a:t> use Softer Swab</a:t>
            </a:r>
          </a:p>
        </p:txBody>
      </p:sp>
      <p:sp>
        <p:nvSpPr>
          <p:cNvPr id="4" name="Slide Number Placeholder 3">
            <a:extLst>
              <a:ext uri="{FF2B5EF4-FFF2-40B4-BE49-F238E27FC236}">
                <a16:creationId xmlns:a16="http://schemas.microsoft.com/office/drawing/2014/main" id="{C734BFBB-EA37-E625-8205-F62915588EE4}"/>
              </a:ext>
            </a:extLst>
          </p:cNvPr>
          <p:cNvSpPr>
            <a:spLocks noGrp="1"/>
          </p:cNvSpPr>
          <p:nvPr>
            <p:ph type="sldNum" sz="quarter" idx="5"/>
          </p:nvPr>
        </p:nvSpPr>
        <p:spPr/>
        <p:txBody>
          <a:bodyPr/>
          <a:lstStyle/>
          <a:p>
            <a:fld id="{1B2BF6B8-C8F8-417E-B885-D86DE17ED1C5}" type="slidenum">
              <a:rPr lang="en-GB" smtClean="0"/>
              <a:t>46</a:t>
            </a:fld>
            <a:endParaRPr lang="en-GB"/>
          </a:p>
        </p:txBody>
      </p:sp>
    </p:spTree>
    <p:extLst>
      <p:ext uri="{BB962C8B-B14F-4D97-AF65-F5344CB8AC3E}">
        <p14:creationId xmlns:p14="http://schemas.microsoft.com/office/powerpoint/2010/main" val="35753083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1B2BF6B8-C8F8-417E-B885-D86DE17ED1C5}" type="slidenum">
              <a:rPr lang="en-GB" smtClean="0"/>
              <a:t>47</a:t>
            </a:fld>
            <a:endParaRPr lang="en-GB"/>
          </a:p>
        </p:txBody>
      </p:sp>
    </p:spTree>
    <p:extLst>
      <p:ext uri="{BB962C8B-B14F-4D97-AF65-F5344CB8AC3E}">
        <p14:creationId xmlns:p14="http://schemas.microsoft.com/office/powerpoint/2010/main" val="6401116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Aptos" panose="020B0004020202020204" pitchFamily="34" charset="0"/>
              </a:rPr>
              <a:t>Genomic hubs in England and Wales don't currently offer CYP2C19 testing outside the implementation assessment </a:t>
            </a:r>
          </a:p>
          <a:p>
            <a:r>
              <a:rPr lang="en-US" dirty="0">
                <a:ea typeface="Calibri"/>
                <a:cs typeface="Calibri"/>
              </a:rPr>
              <a:t>Single point of contact for the test</a:t>
            </a:r>
          </a:p>
          <a:p>
            <a:r>
              <a:rPr lang="en-US" dirty="0">
                <a:ea typeface="Calibri"/>
                <a:cs typeface="Calibri"/>
              </a:rPr>
              <a:t>Sending a test out and transport incurs costs</a:t>
            </a:r>
          </a:p>
          <a:p>
            <a:r>
              <a:rPr lang="en-US" dirty="0">
                <a:ea typeface="Calibri"/>
                <a:cs typeface="Calibri"/>
              </a:rPr>
              <a:t>Nice raise concerns on ability for lab testing to handle volume</a:t>
            </a:r>
          </a:p>
          <a:p>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00" dirty="0">
                <a:ea typeface="Calibri"/>
                <a:cs typeface="Times New Roman"/>
              </a:rPr>
              <a:t>1. A recent real-world study including 1,530 patients compared central lab testing to point-of-care (POC) genotyping</a:t>
            </a:r>
            <a:r>
              <a:rPr lang="en-GB" sz="1200" kern="100" dirty="0">
                <a:ea typeface="Calibri"/>
                <a:cs typeface="Times New Roman"/>
              </a:rPr>
              <a:t>. </a:t>
            </a:r>
            <a:r>
              <a:rPr lang="en-GB" sz="1200" b="0" dirty="0">
                <a:effectLst/>
                <a:latin typeface="Calibri"/>
                <a:ea typeface="Calibri"/>
                <a:cs typeface="Times New Roman"/>
              </a:rPr>
              <a:t>The POC group received much faster actionable results and there was also a significant saving on medication costs.²</a:t>
            </a:r>
            <a:endParaRPr lang="en-GB" sz="1200" dirty="0">
              <a:latin typeface="Calibri"/>
              <a:ea typeface="Calibri"/>
              <a:cs typeface="Times New Roman"/>
            </a:endParaRPr>
          </a:p>
          <a:p>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Levens AD, den Haan MC, </a:t>
            </a:r>
            <a:r>
              <a:rPr lang="en-GB" dirty="0" err="1"/>
              <a:t>Jukema</a:t>
            </a:r>
            <a:r>
              <a:rPr lang="en-GB" dirty="0"/>
              <a:t> JW, </a:t>
            </a:r>
            <a:r>
              <a:rPr lang="en-GB" dirty="0" err="1"/>
              <a:t>Heringa</a:t>
            </a:r>
            <a:r>
              <a:rPr lang="en-GB" dirty="0"/>
              <a:t> M, van den Hout WB, Moes DJAR, Swen JJ. Feasibility of Community Pharmacist-Initiated and Point-of-Care CYP2C19 Genotype-Guided De-Escalation of Oral P2Y12 Inhibitors. Genes (Basel). 2023 Feb 25;14(3):578. </a:t>
            </a:r>
            <a:r>
              <a:rPr lang="en-GB" dirty="0" err="1"/>
              <a:t>doi</a:t>
            </a:r>
            <a:r>
              <a:rPr lang="en-GB" dirty="0"/>
              <a:t>: 10.3390/genes14030578. PMID: 36980851; PMCID: PMC10048116.</a:t>
            </a: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1B2BF6B8-C8F8-417E-B885-D86DE17ED1C5}" type="slidenum">
              <a:rPr lang="en-GB" smtClean="0"/>
              <a:t>48</a:t>
            </a:fld>
            <a:endParaRPr lang="en-GB"/>
          </a:p>
        </p:txBody>
      </p:sp>
    </p:spTree>
    <p:extLst>
      <p:ext uri="{BB962C8B-B14F-4D97-AF65-F5344CB8AC3E}">
        <p14:creationId xmlns:p14="http://schemas.microsoft.com/office/powerpoint/2010/main" val="38084421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1B2BF6B8-C8F8-417E-B885-D86DE17ED1C5}" type="slidenum">
              <a:rPr lang="en-GB" smtClean="0"/>
              <a:t>49</a:t>
            </a:fld>
            <a:endParaRPr lang="en-GB"/>
          </a:p>
        </p:txBody>
      </p:sp>
    </p:spTree>
    <p:extLst>
      <p:ext uri="{BB962C8B-B14F-4D97-AF65-F5344CB8AC3E}">
        <p14:creationId xmlns:p14="http://schemas.microsoft.com/office/powerpoint/2010/main" val="1578210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7F379-D5CD-E70D-538D-7072D1F745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67C803-6CAC-A481-7254-35F718C1B5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3BA365-419F-0575-83BA-CC588EE6F5E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a:extLst>
              <a:ext uri="{FF2B5EF4-FFF2-40B4-BE49-F238E27FC236}">
                <a16:creationId xmlns:a16="http://schemas.microsoft.com/office/drawing/2014/main" id="{55C4E1D0-E187-74A7-325C-E60053ADC02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2BF6B8-C8F8-417E-B885-D86DE17ED1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72157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88AE4-B4EB-46D9-8060-8BFE81A7D0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14DFD7-C117-8758-9E23-E4E09EA488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B06EA0-2BB6-C009-8F1A-B1C6A3DE95F9}"/>
              </a:ext>
            </a:extLst>
          </p:cNvPr>
          <p:cNvSpPr>
            <a:spLocks noGrp="1"/>
          </p:cNvSpPr>
          <p:nvPr>
            <p:ph type="body" idx="1"/>
          </p:nvPr>
        </p:nvSpPr>
        <p:spPr/>
        <p:txBody>
          <a:bodyPr/>
          <a:lstStyle/>
          <a:p>
            <a:r>
              <a:rPr lang="en-US" dirty="0">
                <a:ea typeface="Calibri"/>
                <a:cs typeface="Calibri"/>
              </a:rPr>
              <a:t>Testing techniques, agonist choice, protocols, reagents used, sample handling and patient condition (</a:t>
            </a:r>
            <a:r>
              <a:rPr lang="en-US" dirty="0" err="1">
                <a:ea typeface="Calibri"/>
                <a:cs typeface="Calibri"/>
              </a:rPr>
              <a:t>copharmacies</a:t>
            </a:r>
            <a:r>
              <a:rPr lang="en-US" dirty="0">
                <a:ea typeface="Calibri"/>
                <a:cs typeface="Calibri"/>
              </a:rPr>
              <a:t>, comorbidities) can change results.  </a:t>
            </a:r>
          </a:p>
          <a:p>
            <a:r>
              <a:rPr lang="en-US" dirty="0">
                <a:ea typeface="Calibri"/>
                <a:cs typeface="Calibri"/>
              </a:rPr>
              <a:t>Lack of a universal reference range for results.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5C6D"/>
                </a:solidFill>
                <a:ea typeface="Calibri"/>
                <a:cs typeface="Calibri"/>
              </a:rPr>
              <a:t>Rapid or long lead time depending on platform</a:t>
            </a:r>
          </a:p>
          <a:p>
            <a:endParaRPr lang="en-US" dirty="0">
              <a:ea typeface="Calibri"/>
              <a:cs typeface="Calibri"/>
            </a:endParaRPr>
          </a:p>
        </p:txBody>
      </p:sp>
      <p:sp>
        <p:nvSpPr>
          <p:cNvPr id="4" name="Slide Number Placeholder 3">
            <a:extLst>
              <a:ext uri="{FF2B5EF4-FFF2-40B4-BE49-F238E27FC236}">
                <a16:creationId xmlns:a16="http://schemas.microsoft.com/office/drawing/2014/main" id="{70E0A868-B35F-5F18-541A-C90201835134}"/>
              </a:ext>
            </a:extLst>
          </p:cNvPr>
          <p:cNvSpPr>
            <a:spLocks noGrp="1"/>
          </p:cNvSpPr>
          <p:nvPr>
            <p:ph type="sldNum" sz="quarter" idx="5"/>
          </p:nvPr>
        </p:nvSpPr>
        <p:spPr/>
        <p:txBody>
          <a:bodyPr/>
          <a:lstStyle/>
          <a:p>
            <a:fld id="{1B2BF6B8-C8F8-417E-B885-D86DE17ED1C5}" type="slidenum">
              <a:rPr lang="en-GB" smtClean="0"/>
              <a:t>51</a:t>
            </a:fld>
            <a:endParaRPr lang="en-GB"/>
          </a:p>
        </p:txBody>
      </p:sp>
    </p:spTree>
    <p:extLst>
      <p:ext uri="{BB962C8B-B14F-4D97-AF65-F5344CB8AC3E}">
        <p14:creationId xmlns:p14="http://schemas.microsoft.com/office/powerpoint/2010/main" val="13530966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2BF6B8-C8F8-417E-B885-D86DE17ED1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4862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853E"/>
                </a:solidFill>
                <a:latin typeface="Montserrat" panose="00000500000000000000" pitchFamily="2" charset="0"/>
              </a:rPr>
              <a:t>Strong Partnerships </a:t>
            </a:r>
            <a:r>
              <a:rPr lang="en-US" dirty="0">
                <a:latin typeface="Montserrat" panose="00000500000000000000" pitchFamily="2" charset="0"/>
              </a:rPr>
              <a:t>with academic institutions and healthcare providers and clinical governance </a:t>
            </a:r>
            <a:r>
              <a:rPr lang="en-US" dirty="0" err="1">
                <a:latin typeface="Montserrat" panose="00000500000000000000" pitchFamily="2" charset="0"/>
              </a:rPr>
              <a:t>organisations</a:t>
            </a:r>
            <a:endParaRPr lang="en-US" dirty="0">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ontserrat" panose="00000500000000000000" pitchFamily="2" charset="0"/>
              </a:rPr>
              <a:t>England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02A30"/>
                </a:solidFill>
                <a:effectLst/>
                <a:highlight>
                  <a:srgbClr val="FFFFFF"/>
                </a:highlight>
                <a:latin typeface="-apple-system"/>
              </a:rPr>
              <a:t>Central and South Genomic Laboratory Hub led by Birmingham Women’s and Children NHS Foundation Trust</a:t>
            </a:r>
          </a:p>
          <a:p>
            <a:pPr marL="171450" indent="-171450" algn="l" fontAlgn="base">
              <a:buFont typeface="Arial" panose="020B0604020202020204" pitchFamily="34" charset="0"/>
              <a:buChar char="•"/>
            </a:pPr>
            <a:r>
              <a:rPr lang="en-US" b="0" i="0" dirty="0">
                <a:solidFill>
                  <a:srgbClr val="202A30"/>
                </a:solidFill>
                <a:effectLst/>
                <a:highlight>
                  <a:srgbClr val="FFFFFF"/>
                </a:highlight>
                <a:latin typeface="-apple-system"/>
              </a:rPr>
              <a:t>East Genomic Laboratory Hub led by Cambridge University Hospitals NHS Foundation Trust</a:t>
            </a:r>
          </a:p>
          <a:p>
            <a:pPr marL="171450" indent="-171450" algn="l" fontAlgn="base">
              <a:buFont typeface="Arial" panose="020B0604020202020204" pitchFamily="34" charset="0"/>
              <a:buChar char="•"/>
            </a:pPr>
            <a:r>
              <a:rPr lang="en-US" b="0" i="0" dirty="0">
                <a:solidFill>
                  <a:srgbClr val="202A30"/>
                </a:solidFill>
                <a:effectLst/>
                <a:highlight>
                  <a:srgbClr val="FFFFFF"/>
                </a:highlight>
                <a:latin typeface="-apple-system"/>
              </a:rPr>
              <a:t>North West Genomic Laboratory Hub led by Manchester University NHS Foundation Trust</a:t>
            </a:r>
          </a:p>
          <a:p>
            <a:pPr marL="171450" indent="-171450" algn="l" fontAlgn="base">
              <a:buFont typeface="Arial" panose="020B0604020202020204" pitchFamily="34" charset="0"/>
              <a:buChar char="•"/>
            </a:pPr>
            <a:r>
              <a:rPr lang="en-US" b="0" i="0" dirty="0">
                <a:solidFill>
                  <a:srgbClr val="202A30"/>
                </a:solidFill>
                <a:effectLst/>
                <a:highlight>
                  <a:srgbClr val="FFFFFF"/>
                </a:highlight>
                <a:latin typeface="-apple-system"/>
              </a:rPr>
              <a:t>North Thames Genomic Laboratory Hub led by Great Ormond Street Hospital for Children NHS Foundation Trust</a:t>
            </a:r>
          </a:p>
          <a:p>
            <a:pPr marL="171450" indent="-171450" algn="l" fontAlgn="base">
              <a:buFont typeface="Arial" panose="020B0604020202020204" pitchFamily="34" charset="0"/>
              <a:buChar char="•"/>
            </a:pPr>
            <a:r>
              <a:rPr lang="en-US" b="0" i="0" dirty="0">
                <a:solidFill>
                  <a:srgbClr val="202A30"/>
                </a:solidFill>
                <a:effectLst/>
                <a:highlight>
                  <a:srgbClr val="FFFFFF"/>
                </a:highlight>
                <a:latin typeface="-apple-system"/>
              </a:rPr>
              <a:t>South East Genomic Laboratory Hub led by Guy’s and St Thomas’ NHS Foundation Trust</a:t>
            </a:r>
          </a:p>
          <a:p>
            <a:pPr marL="171450" indent="-171450" algn="l" fontAlgn="base">
              <a:buFont typeface="Arial" panose="020B0604020202020204" pitchFamily="34" charset="0"/>
              <a:buChar char="•"/>
            </a:pPr>
            <a:r>
              <a:rPr lang="en-US" b="0" i="0" dirty="0">
                <a:solidFill>
                  <a:srgbClr val="202A30"/>
                </a:solidFill>
                <a:effectLst/>
                <a:highlight>
                  <a:srgbClr val="FFFFFF"/>
                </a:highlight>
                <a:latin typeface="-apple-system"/>
              </a:rPr>
              <a:t>South West Genomic Laboratory Hub led by North Bristol NHS Trust</a:t>
            </a:r>
          </a:p>
          <a:p>
            <a:pPr marL="171450" indent="-171450" algn="l" fontAlgn="base">
              <a:buFont typeface="Arial" panose="020B0604020202020204" pitchFamily="34" charset="0"/>
              <a:buChar char="•"/>
            </a:pPr>
            <a:r>
              <a:rPr lang="en-US" b="0" i="0" dirty="0">
                <a:solidFill>
                  <a:srgbClr val="202A30"/>
                </a:solidFill>
                <a:effectLst/>
                <a:highlight>
                  <a:srgbClr val="FFFFFF"/>
                </a:highlight>
                <a:latin typeface="-apple-system"/>
              </a:rPr>
              <a:t>North East and Yorkshire Genomic Laboratory Hub led by The Newcastle upon Tyne Hospitals NHS Foundation Trust</a:t>
            </a:r>
          </a:p>
          <a:p>
            <a:r>
              <a:rPr lang="en-US" dirty="0"/>
              <a:t>Scotland</a:t>
            </a:r>
          </a:p>
          <a:p>
            <a:pPr marL="171450" indent="-171450">
              <a:buFont typeface="Arial" panose="020B0604020202020204" pitchFamily="34" charset="0"/>
              <a:buChar char="•"/>
            </a:pPr>
            <a:r>
              <a:rPr lang="en-US" dirty="0"/>
              <a:t>Scottish Strategic Network for Genomic Medicine (SSNGM) </a:t>
            </a:r>
            <a:r>
              <a:rPr lang="en-GB" dirty="0"/>
              <a:t>Aberdeen, Dundee, Edinburgh and Glasgow</a:t>
            </a:r>
          </a:p>
        </p:txBody>
      </p:sp>
      <p:sp>
        <p:nvSpPr>
          <p:cNvPr id="4" name="Slide Number Placeholder 3"/>
          <p:cNvSpPr>
            <a:spLocks noGrp="1"/>
          </p:cNvSpPr>
          <p:nvPr>
            <p:ph type="sldNum" sz="quarter" idx="5"/>
          </p:nvPr>
        </p:nvSpPr>
        <p:spPr/>
        <p:txBody>
          <a:bodyPr/>
          <a:lstStyle/>
          <a:p>
            <a:fld id="{1B2BF6B8-C8F8-417E-B885-D86DE17ED1C5}" type="slidenum">
              <a:rPr lang="en-GB" smtClean="0"/>
              <a:t>5</a:t>
            </a:fld>
            <a:endParaRPr lang="en-GB"/>
          </a:p>
        </p:txBody>
      </p:sp>
    </p:spTree>
    <p:extLst>
      <p:ext uri="{BB962C8B-B14F-4D97-AF65-F5344CB8AC3E}">
        <p14:creationId xmlns:p14="http://schemas.microsoft.com/office/powerpoint/2010/main" val="21851797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2BF6B8-C8F8-417E-B885-D86DE17ED1C5}" type="slidenum">
              <a:rPr lang="en-GB" smtClean="0"/>
              <a:t>54</a:t>
            </a:fld>
            <a:endParaRPr lang="en-GB"/>
          </a:p>
        </p:txBody>
      </p:sp>
    </p:spTree>
    <p:extLst>
      <p:ext uri="{BB962C8B-B14F-4D97-AF65-F5344CB8AC3E}">
        <p14:creationId xmlns:p14="http://schemas.microsoft.com/office/powerpoint/2010/main" val="515445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63813" y="887413"/>
            <a:ext cx="4260850" cy="2397125"/>
          </a:xfrm>
        </p:spPr>
      </p:sp>
      <p:sp>
        <p:nvSpPr>
          <p:cNvPr id="3" name="Notes Placeholder 2"/>
          <p:cNvSpPr>
            <a:spLocks noGrp="1"/>
          </p:cNvSpPr>
          <p:nvPr>
            <p:ph type="body" idx="1"/>
          </p:nvPr>
        </p:nvSpPr>
        <p:spPr/>
        <p:txBody>
          <a:bodyPr/>
          <a:lstStyle/>
          <a:p>
            <a:r>
              <a:rPr lang="en-GB" sz="1000" b="0" dirty="0" err="1">
                <a:latin typeface="Metropolis Light"/>
              </a:rPr>
              <a:t>Genedrive</a:t>
            </a:r>
            <a:r>
              <a:rPr lang="en-GB" sz="1000" b="0" dirty="0">
                <a:latin typeface="Metropolis Light"/>
              </a:rPr>
              <a:t> are based in Manchester, UK in a building shared with the University of Manchester</a:t>
            </a:r>
          </a:p>
          <a:p>
            <a:r>
              <a:rPr lang="en-US" sz="1000" b="0" dirty="0" err="1">
                <a:latin typeface="Metropolis Light"/>
              </a:rPr>
              <a:t>Genedrive</a:t>
            </a:r>
            <a:r>
              <a:rPr lang="en-US" sz="1000" b="0" dirty="0">
                <a:latin typeface="Metropolis Light"/>
              </a:rPr>
              <a:t> Diagnostics Ltd is part of </a:t>
            </a:r>
            <a:r>
              <a:rPr lang="en-US" sz="1000" b="0" dirty="0" err="1">
                <a:latin typeface="Metropolis Light"/>
              </a:rPr>
              <a:t>genedrive</a:t>
            </a:r>
            <a:r>
              <a:rPr lang="en-US" sz="1000" b="0" dirty="0">
                <a:latin typeface="Metropolis Light"/>
              </a:rPr>
              <a:t> plc; formed in 2016, previously part of </a:t>
            </a:r>
            <a:r>
              <a:rPr lang="en-US" sz="1000" b="0" dirty="0" err="1">
                <a:latin typeface="Metropolis Light"/>
              </a:rPr>
              <a:t>Epistem</a:t>
            </a:r>
            <a:r>
              <a:rPr lang="en-US" sz="1000" b="0" dirty="0">
                <a:latin typeface="Metropolis Light"/>
              </a:rPr>
              <a:t> Holdings</a:t>
            </a:r>
          </a:p>
          <a:p>
            <a:r>
              <a:rPr lang="en-US" sz="1000" b="0" dirty="0">
                <a:latin typeface="Metropolis Light"/>
              </a:rPr>
              <a:t>We are a molecular diagnostic company </a:t>
            </a:r>
            <a:r>
              <a:rPr lang="en-GB" sz="1000" b="1" dirty="0">
                <a:solidFill>
                  <a:srgbClr val="00853E"/>
                </a:solidFill>
                <a:latin typeface="Metropolis Light"/>
              </a:rPr>
              <a:t>Over 12 Years</a:t>
            </a:r>
            <a:r>
              <a:rPr lang="en-GB" sz="1000" dirty="0">
                <a:solidFill>
                  <a:schemeClr val="tx1"/>
                </a:solidFill>
                <a:latin typeface="Metropolis Light"/>
              </a:rPr>
              <a:t> of experience in point-of-care molecular diagnostics</a:t>
            </a:r>
            <a:endParaRPr lang="en-US" sz="1000" b="0" dirty="0">
              <a:latin typeface="Metropolis Light"/>
            </a:endParaRPr>
          </a:p>
          <a:p>
            <a:r>
              <a:rPr lang="en-US" sz="1000" b="0" dirty="0">
                <a:latin typeface="Metropolis Light"/>
              </a:rPr>
              <a:t>Initially focused on infectious diseases, now </a:t>
            </a:r>
            <a:r>
              <a:rPr lang="en-US" sz="1000" b="1" dirty="0">
                <a:latin typeface="Metropolis Light"/>
              </a:rPr>
              <a:t>primarily focused</a:t>
            </a:r>
            <a:r>
              <a:rPr lang="en-US" sz="1000" b="0" dirty="0">
                <a:latin typeface="Metropolis Light"/>
              </a:rPr>
              <a:t> on rapid, point-of-care tests used to stratify patients to guide treatment decisions in time-critical situations</a:t>
            </a:r>
          </a:p>
          <a:p>
            <a:r>
              <a:rPr lang="en-US" sz="1000" b="0" dirty="0">
                <a:latin typeface="Metropolis Light"/>
              </a:rPr>
              <a:t>An ISO 13485 accredited company</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0B2723-D14F-400D-B3BB-EEB681BEB3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78079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GB" sz="1800" b="0" i="0" u="none" strike="noStrike" dirty="0">
                <a:solidFill>
                  <a:srgbClr val="000000"/>
                </a:solidFill>
                <a:effectLst/>
                <a:latin typeface="Calibri" panose="020F0502020204030204" pitchFamily="34" charset="0"/>
              </a:rPr>
              <a:t>https://medregs.blog.gov.uk/2023/10/02/the-role-of-genetics-in-medicine-safety/</a:t>
            </a:r>
          </a:p>
          <a:p>
            <a:pPr marL="342900" indent="-342900">
              <a:buAutoNum type="arabicPeriod"/>
            </a:pPr>
            <a:r>
              <a:rPr lang="en-GB" b="0" i="0" dirty="0" err="1">
                <a:solidFill>
                  <a:srgbClr val="333333"/>
                </a:solidFill>
                <a:effectLst/>
                <a:latin typeface="interfaceregular"/>
              </a:rPr>
              <a:t>Osanlou</a:t>
            </a:r>
            <a:r>
              <a:rPr lang="en-GB" b="0" i="0" dirty="0">
                <a:solidFill>
                  <a:srgbClr val="333333"/>
                </a:solidFill>
                <a:effectLst/>
                <a:latin typeface="interfaceregular"/>
              </a:rPr>
              <a:t> R, Walker L, Hughes DA</a:t>
            </a:r>
            <a:r>
              <a:rPr lang="en-GB" b="0" i="1" dirty="0">
                <a:solidFill>
                  <a:srgbClr val="333333"/>
                </a:solidFill>
                <a:effectLst/>
                <a:latin typeface="interfaceregular"/>
              </a:rPr>
              <a:t>, et al </a:t>
            </a:r>
            <a:r>
              <a:rPr lang="en-GB" b="0" i="0" dirty="0">
                <a:solidFill>
                  <a:srgbClr val="333333"/>
                </a:solidFill>
                <a:effectLst/>
                <a:latin typeface="interfaceregular"/>
              </a:rPr>
              <a:t>Adverse drug reactions, multimorbidity and polypharmacy: a prospective analysis of 1 month of medical admissions </a:t>
            </a:r>
            <a:r>
              <a:rPr lang="en-GB" b="0" i="1" dirty="0">
                <a:solidFill>
                  <a:srgbClr val="333333"/>
                </a:solidFill>
                <a:effectLst/>
                <a:latin typeface="interfaceregular"/>
              </a:rPr>
              <a:t>BMJ Open </a:t>
            </a:r>
            <a:r>
              <a:rPr lang="en-GB" b="0" i="0" dirty="0">
                <a:solidFill>
                  <a:srgbClr val="333333"/>
                </a:solidFill>
                <a:effectLst/>
                <a:latin typeface="interfaceregular"/>
              </a:rPr>
              <a:t>2022;</a:t>
            </a:r>
            <a:r>
              <a:rPr lang="en-GB" b="1" i="0" dirty="0">
                <a:solidFill>
                  <a:srgbClr val="333333"/>
                </a:solidFill>
                <a:effectLst/>
                <a:latin typeface="interfaceregular"/>
              </a:rPr>
              <a:t>12:</a:t>
            </a:r>
            <a:r>
              <a:rPr lang="en-GB" b="0" i="0" dirty="0">
                <a:solidFill>
                  <a:srgbClr val="333333"/>
                </a:solidFill>
                <a:effectLst/>
                <a:latin typeface="interfaceregular"/>
              </a:rPr>
              <a:t>e055551. </a:t>
            </a:r>
            <a:r>
              <a:rPr lang="en-GB" b="0" i="0" dirty="0" err="1">
                <a:solidFill>
                  <a:srgbClr val="333333"/>
                </a:solidFill>
                <a:effectLst/>
                <a:latin typeface="interfaceregular"/>
              </a:rPr>
              <a:t>doi</a:t>
            </a:r>
            <a:r>
              <a:rPr lang="en-GB" b="0" i="0" dirty="0">
                <a:solidFill>
                  <a:srgbClr val="333333"/>
                </a:solidFill>
                <a:effectLst/>
                <a:latin typeface="interfaceregular"/>
              </a:rPr>
              <a:t>: 10.1136/bmjopen-2021-055551</a:t>
            </a:r>
          </a:p>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2BF6B8-C8F8-417E-B885-D86DE17ED1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9568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Calibri" panose="020F0502020204030204" pitchFamily="34" charset="0"/>
              </a:rPr>
              <a:t>1. https://medregs.blog.gov.uk/2023/10/02/the-role-of-genetics-in-medicine-safety/</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2BF6B8-C8F8-417E-B885-D86DE17ED1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6699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63813" y="887413"/>
            <a:ext cx="4260850" cy="23971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2800" dirty="0">
                <a:solidFill>
                  <a:srgbClr val="475C6D"/>
                </a:solidFill>
                <a:latin typeface="Metropolis Light"/>
                <a:ea typeface="Calibri"/>
                <a:cs typeface="Calibri"/>
              </a:rPr>
              <a:t>In the liver the CYP2C19 enzyme catalyses the inactive prodrug to an active form</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768692">
                    <a:lumMod val="75000"/>
                  </a:srgbClr>
                </a:solidFill>
                <a:effectLst/>
                <a:uLnTx/>
                <a:uFillTx/>
                <a:latin typeface="Verdana"/>
                <a:ea typeface="+mn-ea"/>
                <a:cs typeface="+mn-cs"/>
              </a:rPr>
              <a:t>CYP2C19 codes for Cytochrome P450 Family 2 Subfamily C Member 19 (CYP2C19) enzyme </a:t>
            </a:r>
          </a:p>
          <a:p>
            <a:r>
              <a:rPr lang="en-GB" dirty="0"/>
              <a:t>Many = 35+ variants according to CPIC</a:t>
            </a:r>
          </a:p>
          <a:p>
            <a:pPr>
              <a:lnSpc>
                <a:spcPct val="90000"/>
              </a:lnSpc>
              <a:spcBef>
                <a:spcPts val="1000"/>
              </a:spcBef>
              <a:spcAft>
                <a:spcPts val="400"/>
              </a:spcAft>
            </a:pPr>
            <a:r>
              <a:rPr lang="en-GB" b="0" dirty="0"/>
              <a:t>SSRIs = Selective Serotonin Reuptake Inhibitors are a newer class of antidepressants</a:t>
            </a:r>
            <a:endParaRPr lang="en-US" b="0" dirty="0"/>
          </a:p>
          <a:p>
            <a:pPr>
              <a:lnSpc>
                <a:spcPct val="90000"/>
              </a:lnSpc>
              <a:spcBef>
                <a:spcPts val="1000"/>
              </a:spcBef>
              <a:spcAft>
                <a:spcPts val="400"/>
              </a:spcAft>
            </a:pPr>
            <a:r>
              <a:rPr lang="en-GB" b="0" dirty="0"/>
              <a:t>TCAs = Tricyclic Antidepressants         are an older class of antidepressants </a:t>
            </a:r>
          </a:p>
          <a:p>
            <a:pPr>
              <a:lnSpc>
                <a:spcPct val="90000"/>
              </a:lnSpc>
              <a:spcBef>
                <a:spcPts val="1000"/>
              </a:spcBef>
              <a:spcAft>
                <a:spcPts val="400"/>
              </a:spcAft>
            </a:pPr>
            <a:r>
              <a:rPr lang="en-GB" b="0" dirty="0"/>
              <a:t>PPIs = Proton pump inhibitors </a:t>
            </a:r>
            <a:endParaRPr lang="en-GB" b="0" dirty="0">
              <a:cs typeface="Calibri" panose="020F0502020204030204"/>
            </a:endParaRPr>
          </a:p>
          <a:p>
            <a:endParaRPr lang="en-GB" dirty="0"/>
          </a:p>
          <a:p>
            <a:r>
              <a:rPr lang="en-GB" dirty="0">
                <a:hlinkClick r:id="rId3"/>
              </a:rPr>
              <a:t>CYP2C19 gene: MedlinePlus Genetics</a:t>
            </a:r>
            <a:r>
              <a:rPr lang="en-GB" dirty="0"/>
              <a:t> - 10% fact</a:t>
            </a:r>
          </a:p>
          <a:p>
            <a:endParaRPr lang="en-GB" dirty="0">
              <a:ea typeface="Calibri"/>
              <a:cs typeface="Calibri"/>
            </a:endParaRPr>
          </a:p>
          <a:p>
            <a:endParaRPr lang="en-GB" dirty="0">
              <a:ea typeface="Calibri"/>
              <a:cs typeface="Calibri"/>
            </a:endParaRPr>
          </a:p>
          <a:p>
            <a:r>
              <a:rPr lang="en-GB" dirty="0">
                <a:ea typeface="Calibri"/>
                <a:cs typeface="Calibri"/>
              </a:rPr>
              <a:t>In reality multiple enzymes are responsible for this process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2BF6B8-C8F8-417E-B885-D86DE17ED1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3749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CPIC® Guideline for Clopidogrel and CYP2C19 – CPIC</a:t>
            </a:r>
            <a:endParaRPr lang="en-GB" dirty="0"/>
          </a:p>
        </p:txBody>
      </p:sp>
      <p:sp>
        <p:nvSpPr>
          <p:cNvPr id="4" name="Slide Number Placeholder 3"/>
          <p:cNvSpPr>
            <a:spLocks noGrp="1"/>
          </p:cNvSpPr>
          <p:nvPr>
            <p:ph type="sldNum" sz="quarter" idx="5"/>
          </p:nvPr>
        </p:nvSpPr>
        <p:spPr/>
        <p:txBody>
          <a:bodyPr/>
          <a:lstStyle/>
          <a:p>
            <a:fld id="{1B2BF6B8-C8F8-417E-B885-D86DE17ED1C5}" type="slidenum">
              <a:rPr lang="en-GB" smtClean="0"/>
              <a:t>10</a:t>
            </a:fld>
            <a:endParaRPr lang="en-GB"/>
          </a:p>
        </p:txBody>
      </p:sp>
    </p:spTree>
    <p:extLst>
      <p:ext uri="{BB962C8B-B14F-4D97-AF65-F5344CB8AC3E}">
        <p14:creationId xmlns:p14="http://schemas.microsoft.com/office/powerpoint/2010/main" val="40974535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ingle Picture left with text righ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E6EBAB-0DF5-264F-A4A3-274C3E3D8DB2}"/>
              </a:ext>
            </a:extLst>
          </p:cNvPr>
          <p:cNvSpPr txBox="1">
            <a:spLocks/>
          </p:cNvSpPr>
          <p:nvPr/>
        </p:nvSpPr>
        <p:spPr>
          <a:xfrm>
            <a:off x="1829903" y="8483405"/>
            <a:ext cx="9804400" cy="533621"/>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927D"/>
              </a:buClr>
              <a:buSzPct val="60000"/>
            </a:pPr>
            <a:r>
              <a:rPr lang="en-GB" sz="2400">
                <a:solidFill>
                  <a:srgbClr val="00927D"/>
                </a:solidFill>
                <a:latin typeface="Poppins" pitchFamily="2" charset="77"/>
                <a:cs typeface="Poppins" pitchFamily="2" charset="77"/>
              </a:rPr>
              <a:t>What are the needs of the person?</a:t>
            </a:r>
          </a:p>
        </p:txBody>
      </p:sp>
      <p:sp>
        <p:nvSpPr>
          <p:cNvPr id="17" name="Text Placeholder 11">
            <a:extLst>
              <a:ext uri="{FF2B5EF4-FFF2-40B4-BE49-F238E27FC236}">
                <a16:creationId xmlns:a16="http://schemas.microsoft.com/office/drawing/2014/main" id="{9A15F4A3-0641-CD45-9884-DD639B1BCEB0}"/>
              </a:ext>
            </a:extLst>
          </p:cNvPr>
          <p:cNvSpPr>
            <a:spLocks noGrp="1"/>
          </p:cNvSpPr>
          <p:nvPr>
            <p:ph type="body" sz="quarter" idx="15"/>
          </p:nvPr>
        </p:nvSpPr>
        <p:spPr>
          <a:xfrm>
            <a:off x="6096000" y="4150835"/>
            <a:ext cx="5700606" cy="1040369"/>
          </a:xfrm>
          <a:prstGeom prst="rect">
            <a:avLst/>
          </a:prstGeom>
        </p:spPr>
        <p:txBody>
          <a:bodyPr anchor="t">
            <a:normAutofit/>
          </a:bodyPr>
          <a:lstStyle>
            <a:lvl1pPr marL="0" indent="0" algn="l">
              <a:buNone/>
              <a:defRPr sz="2667" b="0" i="0">
                <a:solidFill>
                  <a:srgbClr val="8597A3"/>
                </a:solidFill>
                <a:latin typeface="Montserrat" panose="00000500000000000000" pitchFamily="2" charset="0"/>
                <a:cs typeface="Poppins Light" pitchFamily="2" charset="77"/>
              </a:defRPr>
            </a:lvl1pPr>
          </a:lstStyle>
          <a:p>
            <a:pPr lvl="0"/>
            <a:endParaRPr lang="en-GB"/>
          </a:p>
        </p:txBody>
      </p:sp>
      <p:sp>
        <p:nvSpPr>
          <p:cNvPr id="2" name="Rectangle 1">
            <a:extLst>
              <a:ext uri="{FF2B5EF4-FFF2-40B4-BE49-F238E27FC236}">
                <a16:creationId xmlns:a16="http://schemas.microsoft.com/office/drawing/2014/main" id="{122086F9-5FD1-DA35-3357-DF09EF18791F}"/>
              </a:ext>
            </a:extLst>
          </p:cNvPr>
          <p:cNvSpPr/>
          <p:nvPr userDrawn="1"/>
        </p:nvSpPr>
        <p:spPr>
          <a:xfrm>
            <a:off x="0" y="-1"/>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11">
            <a:extLst>
              <a:ext uri="{FF2B5EF4-FFF2-40B4-BE49-F238E27FC236}">
                <a16:creationId xmlns:a16="http://schemas.microsoft.com/office/drawing/2014/main" id="{B1A1C91D-7B92-8708-4DA5-22FB86CBAD61}"/>
              </a:ext>
            </a:extLst>
          </p:cNvPr>
          <p:cNvSpPr>
            <a:spLocks noGrp="1"/>
          </p:cNvSpPr>
          <p:nvPr>
            <p:ph type="body" sz="quarter" idx="17"/>
          </p:nvPr>
        </p:nvSpPr>
        <p:spPr>
          <a:xfrm>
            <a:off x="6096000" y="2388631"/>
            <a:ext cx="5700606" cy="1040369"/>
          </a:xfrm>
          <a:prstGeom prst="rect">
            <a:avLst/>
          </a:prstGeom>
        </p:spPr>
        <p:txBody>
          <a:bodyPr anchor="t">
            <a:normAutofit/>
          </a:bodyPr>
          <a:lstStyle>
            <a:lvl1pPr marL="0" indent="0" algn="l">
              <a:buNone/>
              <a:defRPr sz="3200" b="1" i="0">
                <a:solidFill>
                  <a:srgbClr val="003341"/>
                </a:solidFill>
                <a:latin typeface="Montserrat" panose="00000500000000000000" pitchFamily="2" charset="0"/>
                <a:cs typeface="Poppins Light" pitchFamily="2" charset="77"/>
              </a:defRPr>
            </a:lvl1pPr>
          </a:lstStyle>
          <a:p>
            <a:pPr lvl="0"/>
            <a:endParaRPr lang="en-GB"/>
          </a:p>
        </p:txBody>
      </p:sp>
      <p:sp>
        <p:nvSpPr>
          <p:cNvPr id="9" name="Rectangle 8">
            <a:extLst>
              <a:ext uri="{FF2B5EF4-FFF2-40B4-BE49-F238E27FC236}">
                <a16:creationId xmlns:a16="http://schemas.microsoft.com/office/drawing/2014/main" id="{E93BF907-3EED-DCF0-2648-6B651B42317C}"/>
              </a:ext>
            </a:extLst>
          </p:cNvPr>
          <p:cNvSpPr/>
          <p:nvPr userDrawn="1"/>
        </p:nvSpPr>
        <p:spPr>
          <a:xfrm>
            <a:off x="6096000" y="3667051"/>
            <a:ext cx="5700606" cy="266633"/>
          </a:xfrm>
          <a:prstGeom prst="rect">
            <a:avLst/>
          </a:prstGeom>
          <a:solidFill>
            <a:srgbClr val="00853E"/>
          </a:solidFill>
          <a:ln>
            <a:solidFill>
              <a:srgbClr val="0085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1" name="Picture 10">
            <a:extLst>
              <a:ext uri="{FF2B5EF4-FFF2-40B4-BE49-F238E27FC236}">
                <a16:creationId xmlns:a16="http://schemas.microsoft.com/office/drawing/2014/main" id="{198BBFCB-903B-378C-14D8-41B7893AE5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26942" y="219471"/>
            <a:ext cx="2522950" cy="422016"/>
          </a:xfrm>
          <a:prstGeom prst="rect">
            <a:avLst/>
          </a:prstGeom>
        </p:spPr>
      </p:pic>
      <p:cxnSp>
        <p:nvCxnSpPr>
          <p:cNvPr id="13" name="Straight Connector 12">
            <a:extLst>
              <a:ext uri="{FF2B5EF4-FFF2-40B4-BE49-F238E27FC236}">
                <a16:creationId xmlns:a16="http://schemas.microsoft.com/office/drawing/2014/main" id="{7CCD2648-0358-52FB-A340-8DFE2E51BF82}"/>
              </a:ext>
            </a:extLst>
          </p:cNvPr>
          <p:cNvCxnSpPr>
            <a:cxnSpLocks/>
          </p:cNvCxnSpPr>
          <p:nvPr userDrawn="1"/>
        </p:nvCxnSpPr>
        <p:spPr>
          <a:xfrm>
            <a:off x="2684291" y="558055"/>
            <a:ext cx="6546796"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pic>
        <p:nvPicPr>
          <p:cNvPr id="15" name="Picture 14" descr="A colorful lines and dots&#10;&#10;Description automatically generated">
            <a:extLst>
              <a:ext uri="{FF2B5EF4-FFF2-40B4-BE49-F238E27FC236}">
                <a16:creationId xmlns:a16="http://schemas.microsoft.com/office/drawing/2014/main" id="{5E454127-CA87-B192-0B1F-10B0AF9B6030}"/>
              </a:ext>
            </a:extLst>
          </p:cNvPr>
          <p:cNvPicPr>
            <a:picLocks noChangeAspect="1"/>
          </p:cNvPicPr>
          <p:nvPr userDrawn="1"/>
        </p:nvPicPr>
        <p:blipFill rotWithShape="1">
          <a:blip r:embed="rId3"/>
          <a:srcRect l="42731" t="-2167" r="-955" b="-871"/>
          <a:stretch/>
        </p:blipFill>
        <p:spPr>
          <a:xfrm>
            <a:off x="2474491" y="641487"/>
            <a:ext cx="3123212" cy="5527472"/>
          </a:xfrm>
          <a:prstGeom prst="rect">
            <a:avLst/>
          </a:prstGeom>
        </p:spPr>
      </p:pic>
      <p:pic>
        <p:nvPicPr>
          <p:cNvPr id="16" name="Picture 15" descr="A colorful lines and dots&#10;&#10;Description automatically generated">
            <a:extLst>
              <a:ext uri="{FF2B5EF4-FFF2-40B4-BE49-F238E27FC236}">
                <a16:creationId xmlns:a16="http://schemas.microsoft.com/office/drawing/2014/main" id="{CCA15752-F05E-41F8-D461-F6F42FE5820D}"/>
              </a:ext>
            </a:extLst>
          </p:cNvPr>
          <p:cNvPicPr>
            <a:picLocks noChangeAspect="1"/>
          </p:cNvPicPr>
          <p:nvPr userDrawn="1"/>
        </p:nvPicPr>
        <p:blipFill rotWithShape="1">
          <a:blip r:embed="rId3">
            <a:alphaModFix amt="30000"/>
          </a:blip>
          <a:srcRect l="-4472" t="-2167" r="57269" b="-871"/>
          <a:stretch/>
        </p:blipFill>
        <p:spPr>
          <a:xfrm>
            <a:off x="-57523" y="641487"/>
            <a:ext cx="2532016" cy="5527472"/>
          </a:xfrm>
          <a:prstGeom prst="rect">
            <a:avLst/>
          </a:prstGeom>
        </p:spPr>
      </p:pic>
      <p:cxnSp>
        <p:nvCxnSpPr>
          <p:cNvPr id="18" name="Straight Connector 17">
            <a:extLst>
              <a:ext uri="{FF2B5EF4-FFF2-40B4-BE49-F238E27FC236}">
                <a16:creationId xmlns:a16="http://schemas.microsoft.com/office/drawing/2014/main" id="{412A1AD9-79A9-4793-6662-B4615366CD8A}"/>
              </a:ext>
            </a:extLst>
          </p:cNvPr>
          <p:cNvCxnSpPr>
            <a:cxnSpLocks/>
          </p:cNvCxnSpPr>
          <p:nvPr userDrawn="1"/>
        </p:nvCxnSpPr>
        <p:spPr>
          <a:xfrm>
            <a:off x="2684291" y="6397920"/>
            <a:ext cx="6546796"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84B0A9E-64D8-3A8D-27B1-69546C539E31}"/>
              </a:ext>
            </a:extLst>
          </p:cNvPr>
          <p:cNvSpPr txBox="1"/>
          <p:nvPr userDrawn="1"/>
        </p:nvSpPr>
        <p:spPr>
          <a:xfrm>
            <a:off x="9426942" y="6331236"/>
            <a:ext cx="2522950" cy="133242"/>
          </a:xfrm>
          <a:prstGeom prst="rect">
            <a:avLst/>
          </a:prstGeom>
          <a:noFill/>
        </p:spPr>
        <p:txBody>
          <a:bodyPr wrap="square" lIns="0" tIns="0" rIns="0" bIns="0" rtlCol="0">
            <a:spAutoFit/>
          </a:bodyPr>
          <a:lstStyle/>
          <a:p>
            <a:pPr marL="0" marR="0" lvl="0" indent="0" algn="ctr" defTabSz="1219194" rtl="0" eaLnBrk="1" fontAlgn="auto" latinLnBrk="0" hangingPunct="1">
              <a:lnSpc>
                <a:spcPct val="100000"/>
              </a:lnSpc>
              <a:spcBef>
                <a:spcPts val="0"/>
              </a:spcBef>
              <a:spcAft>
                <a:spcPts val="0"/>
              </a:spcAft>
              <a:buClrTx/>
              <a:buSzTx/>
              <a:buFontTx/>
              <a:buNone/>
              <a:tabLst/>
              <a:defRPr/>
            </a:pPr>
            <a:r>
              <a:rPr kumimoji="0" lang="en-US" sz="866" b="1" i="0" u="none" strike="noStrike" kern="1200" cap="none" spc="0" normalizeH="0" baseline="0" noProof="0" dirty="0">
                <a:ln>
                  <a:noFill/>
                </a:ln>
                <a:solidFill>
                  <a:srgbClr val="475C6D"/>
                </a:solidFill>
                <a:effectLst/>
                <a:uLnTx/>
                <a:uFillTx/>
                <a:latin typeface="Montserrat" pitchFamily="2" charset="77"/>
                <a:ea typeface="+mn-ea"/>
                <a:cs typeface="+mn-cs"/>
              </a:rPr>
              <a:t>Advancing Diagnostics to the point-of-care</a:t>
            </a:r>
            <a:endParaRPr kumimoji="0" lang="en-US" sz="866" b="0" i="0" u="none" strike="noStrike" kern="1200" cap="none" spc="0" normalizeH="0" baseline="0" noProof="0" dirty="0">
              <a:ln>
                <a:noFill/>
              </a:ln>
              <a:solidFill>
                <a:srgbClr val="475C6D"/>
              </a:solidFill>
              <a:effectLst/>
              <a:uLnTx/>
              <a:uFillTx/>
              <a:latin typeface="Metropolis Medium" pitchFamily="2" charset="77"/>
              <a:ea typeface="+mn-ea"/>
              <a:cs typeface="+mn-cs"/>
            </a:endParaRPr>
          </a:p>
        </p:txBody>
      </p:sp>
      <p:sp>
        <p:nvSpPr>
          <p:cNvPr id="3" name="TextBox 2">
            <a:extLst>
              <a:ext uri="{FF2B5EF4-FFF2-40B4-BE49-F238E27FC236}">
                <a16:creationId xmlns:a16="http://schemas.microsoft.com/office/drawing/2014/main" id="{7CC0729E-8D88-3F30-6EB2-5068B8B6A3CB}"/>
              </a:ext>
            </a:extLst>
          </p:cNvPr>
          <p:cNvSpPr txBox="1"/>
          <p:nvPr userDrawn="1"/>
        </p:nvSpPr>
        <p:spPr>
          <a:xfrm>
            <a:off x="322321" y="227531"/>
            <a:ext cx="4509371" cy="143565"/>
          </a:xfrm>
          <a:prstGeom prst="rect">
            <a:avLst/>
          </a:prstGeom>
          <a:noFill/>
        </p:spPr>
        <p:txBody>
          <a:bodyPr wrap="square" lIns="0" tIns="0" rIns="0" bIns="0" rtlCol="0" anchor="t">
            <a:spAutoFit/>
          </a:bodyPr>
          <a:lstStyle/>
          <a:p>
            <a:pPr defTabSz="914395"/>
            <a:fld id="{7F0AF45A-9955-4C3B-849A-EC7833B76D7D}" type="slidenum">
              <a:rPr lang="en-US" sz="933" b="1" smtClean="0">
                <a:solidFill>
                  <a:schemeClr val="bg2"/>
                </a:solidFill>
                <a:latin typeface="Montserrat"/>
              </a:rPr>
              <a:pPr defTabSz="914395"/>
              <a:t>‹#›</a:t>
            </a:fld>
            <a:r>
              <a:rPr lang="en-US" sz="933" b="1" dirty="0">
                <a:solidFill>
                  <a:schemeClr val="bg2"/>
                </a:solidFill>
                <a:latin typeface="Montserrat"/>
              </a:rPr>
              <a:t> I GPM-146 V1</a:t>
            </a:r>
            <a:endParaRPr lang="en-US" sz="933" dirty="0">
              <a:solidFill>
                <a:schemeClr val="bg2"/>
              </a:solidFill>
              <a:latin typeface="Metropolis Medium"/>
            </a:endParaRPr>
          </a:p>
        </p:txBody>
      </p:sp>
    </p:spTree>
    <p:extLst>
      <p:ext uri="{BB962C8B-B14F-4D97-AF65-F5344CB8AC3E}">
        <p14:creationId xmlns:p14="http://schemas.microsoft.com/office/powerpoint/2010/main" val="912744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Four_Box">
    <p:spTree>
      <p:nvGrpSpPr>
        <p:cNvPr id="1" name=""/>
        <p:cNvGrpSpPr/>
        <p:nvPr/>
      </p:nvGrpSpPr>
      <p:grpSpPr>
        <a:xfrm>
          <a:off x="0" y="0"/>
          <a:ext cx="0" cy="0"/>
          <a:chOff x="0" y="0"/>
          <a:chExt cx="0" cy="0"/>
        </a:xfrm>
      </p:grpSpPr>
      <p:sp>
        <p:nvSpPr>
          <p:cNvPr id="10" name="Content Placeholder 3"/>
          <p:cNvSpPr>
            <a:spLocks noGrp="1"/>
          </p:cNvSpPr>
          <p:nvPr>
            <p:ph sz="half" idx="13"/>
          </p:nvPr>
        </p:nvSpPr>
        <p:spPr>
          <a:xfrm>
            <a:off x="6212418" y="4576680"/>
            <a:ext cx="5308601" cy="1739091"/>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14"/>
          </p:nvPr>
        </p:nvSpPr>
        <p:spPr>
          <a:xfrm>
            <a:off x="446858" y="2677232"/>
            <a:ext cx="5308601" cy="1711411"/>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half" idx="15"/>
          </p:nvPr>
        </p:nvSpPr>
        <p:spPr>
          <a:xfrm>
            <a:off x="446858" y="4549378"/>
            <a:ext cx="5308601" cy="1783491"/>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5880161-39BB-485C-AF06-218E73D59D7E}"/>
              </a:ext>
            </a:extLst>
          </p:cNvPr>
          <p:cNvSpPr/>
          <p:nvPr userDrawn="1"/>
        </p:nvSpPr>
        <p:spPr>
          <a:xfrm>
            <a:off x="9718755" y="0"/>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descr="A colorful lines and dots&#10;&#10;Description automatically generated">
            <a:extLst>
              <a:ext uri="{FF2B5EF4-FFF2-40B4-BE49-F238E27FC236}">
                <a16:creationId xmlns:a16="http://schemas.microsoft.com/office/drawing/2014/main" id="{4BC3531D-F287-D911-F143-F9EEBEFFE02B}"/>
              </a:ext>
            </a:extLst>
          </p:cNvPr>
          <p:cNvPicPr>
            <a:picLocks noChangeAspect="1"/>
          </p:cNvPicPr>
          <p:nvPr userDrawn="1"/>
        </p:nvPicPr>
        <p:blipFill rotWithShape="1">
          <a:blip r:embed="rId2">
            <a:alphaModFix amt="30000"/>
          </a:blip>
          <a:srcRect l="11498" t="11057" r="53621" b="716"/>
          <a:stretch/>
        </p:blipFill>
        <p:spPr>
          <a:xfrm>
            <a:off x="9718755" y="0"/>
            <a:ext cx="2473246" cy="6256168"/>
          </a:xfrm>
          <a:prstGeom prst="rect">
            <a:avLst/>
          </a:prstGeom>
          <a:effectLst>
            <a:outerShdw blurRad="50800" dist="50800" dir="5400000" sx="1000" sy="1000" algn="ctr" rotWithShape="0">
              <a:srgbClr val="000000"/>
            </a:outerShdw>
            <a:reflection endPos="0" dist="50800" dir="5400000" sy="-100000" algn="bl" rotWithShape="0"/>
          </a:effectLst>
        </p:spPr>
      </p:pic>
      <p:pic>
        <p:nvPicPr>
          <p:cNvPr id="7" name="Picture 6">
            <a:extLst>
              <a:ext uri="{FF2B5EF4-FFF2-40B4-BE49-F238E27FC236}">
                <a16:creationId xmlns:a16="http://schemas.microsoft.com/office/drawing/2014/main" id="{22BB92D1-A964-7038-DB97-7130FBC38092}"/>
              </a:ext>
            </a:extLst>
          </p:cNvPr>
          <p:cNvPicPr>
            <a:picLocks noChangeAspect="1"/>
          </p:cNvPicPr>
          <p:nvPr userDrawn="1"/>
        </p:nvPicPr>
        <p:blipFill>
          <a:blip r:embed="rId3"/>
          <a:srcRect/>
          <a:stretch/>
        </p:blipFill>
        <p:spPr>
          <a:xfrm>
            <a:off x="10077044" y="6372475"/>
            <a:ext cx="1757916" cy="292247"/>
          </a:xfrm>
          <a:prstGeom prst="rect">
            <a:avLst/>
          </a:prstGeom>
        </p:spPr>
      </p:pic>
      <p:cxnSp>
        <p:nvCxnSpPr>
          <p:cNvPr id="8" name="Straight Connector 7">
            <a:extLst>
              <a:ext uri="{FF2B5EF4-FFF2-40B4-BE49-F238E27FC236}">
                <a16:creationId xmlns:a16="http://schemas.microsoft.com/office/drawing/2014/main" id="{1B0E348C-4337-B52F-63E9-2BA61C207033}"/>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9" name="Subtitle 2">
            <a:extLst>
              <a:ext uri="{FF2B5EF4-FFF2-40B4-BE49-F238E27FC236}">
                <a16:creationId xmlns:a16="http://schemas.microsoft.com/office/drawing/2014/main" id="{6B80D801-423D-754A-15A4-BD7F3BFE42DC}"/>
              </a:ext>
            </a:extLst>
          </p:cNvPr>
          <p:cNvSpPr>
            <a:spLocks noGrp="1"/>
          </p:cNvSpPr>
          <p:nvPr>
            <p:ph type="subTitle" idx="16"/>
          </p:nvPr>
        </p:nvSpPr>
        <p:spPr>
          <a:xfrm>
            <a:off x="436538" y="783983"/>
            <a:ext cx="9005781" cy="748289"/>
          </a:xfrm>
        </p:spPr>
        <p:txBody>
          <a:bodyPr>
            <a:noAutofit/>
          </a:bodyPr>
          <a:lstStyle>
            <a:lvl1pPr marL="0" indent="0" algn="l">
              <a:buNone/>
              <a:defRPr sz="4267" b="1">
                <a:solidFill>
                  <a:srgbClr val="003341"/>
                </a:solidFill>
                <a:latin typeface="Montserrat" panose="00000500000000000000" pitchFamily="2" charset="0"/>
              </a:defRPr>
            </a:lvl1pPr>
            <a:lvl2pPr marL="457198" indent="0" algn="ctr">
              <a:buNone/>
              <a:defRPr sz="2000"/>
            </a:lvl2pPr>
            <a:lvl3pPr marL="914395" indent="0" algn="ctr">
              <a:buNone/>
              <a:defRPr sz="1799"/>
            </a:lvl3pPr>
            <a:lvl4pPr marL="1371592" indent="0" algn="ctr">
              <a:buNone/>
              <a:defRPr sz="1600"/>
            </a:lvl4pPr>
            <a:lvl5pPr marL="1828789" indent="0" algn="ctr">
              <a:buNone/>
              <a:defRPr sz="1600"/>
            </a:lvl5pPr>
            <a:lvl6pPr marL="2285987" indent="0" algn="ctr">
              <a:buNone/>
              <a:defRPr sz="1600"/>
            </a:lvl6pPr>
            <a:lvl7pPr marL="2743184" indent="0" algn="ctr">
              <a:buNone/>
              <a:defRPr sz="1600"/>
            </a:lvl7pPr>
            <a:lvl8pPr marL="3200382" indent="0" algn="ctr">
              <a:buNone/>
              <a:defRPr sz="1600"/>
            </a:lvl8pPr>
            <a:lvl9pPr marL="3657579" indent="0" algn="ctr">
              <a:buNone/>
              <a:defRPr sz="1600"/>
            </a:lvl9pPr>
          </a:lstStyle>
          <a:p>
            <a:endParaRPr lang="en-US"/>
          </a:p>
        </p:txBody>
      </p:sp>
      <p:cxnSp>
        <p:nvCxnSpPr>
          <p:cNvPr id="14" name="Straight Connector 13">
            <a:extLst>
              <a:ext uri="{FF2B5EF4-FFF2-40B4-BE49-F238E27FC236}">
                <a16:creationId xmlns:a16="http://schemas.microsoft.com/office/drawing/2014/main" id="{77DB746E-4F0D-4B99-CE92-46194BC4AC31}"/>
              </a:ext>
            </a:extLst>
          </p:cNvPr>
          <p:cNvCxnSpPr>
            <a:cxnSpLocks/>
          </p:cNvCxnSpPr>
          <p:nvPr userDrawn="1"/>
        </p:nvCxnSpPr>
        <p:spPr>
          <a:xfrm>
            <a:off x="446860" y="6397920"/>
            <a:ext cx="11366450"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A57564A4-559E-B521-5CDE-4E638E59DE7E}"/>
              </a:ext>
            </a:extLst>
          </p:cNvPr>
          <p:cNvGrpSpPr/>
          <p:nvPr userDrawn="1"/>
        </p:nvGrpSpPr>
        <p:grpSpPr>
          <a:xfrm>
            <a:off x="322321" y="6558649"/>
            <a:ext cx="3003578" cy="143629"/>
            <a:chOff x="275810" y="4839844"/>
            <a:chExt cx="2252683" cy="107722"/>
          </a:xfrm>
        </p:grpSpPr>
        <p:sp>
          <p:nvSpPr>
            <p:cNvPr id="16" name="Oval 15">
              <a:extLst>
                <a:ext uri="{FF2B5EF4-FFF2-40B4-BE49-F238E27FC236}">
                  <a16:creationId xmlns:a16="http://schemas.microsoft.com/office/drawing/2014/main" id="{22B5591E-F4B5-70CA-9B17-E34DF0E67531}"/>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73C2970A-B810-2020-165A-41C2C5642363}"/>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94"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18" name="TextBox 17">
            <a:extLst>
              <a:ext uri="{FF2B5EF4-FFF2-40B4-BE49-F238E27FC236}">
                <a16:creationId xmlns:a16="http://schemas.microsoft.com/office/drawing/2014/main" id="{1C4A9A7D-5A71-5AC6-84D6-64080BF786DE}"/>
              </a:ext>
            </a:extLst>
          </p:cNvPr>
          <p:cNvSpPr txBox="1"/>
          <p:nvPr userDrawn="1"/>
        </p:nvSpPr>
        <p:spPr>
          <a:xfrm>
            <a:off x="322321" y="227531"/>
            <a:ext cx="4509371" cy="143565"/>
          </a:xfrm>
          <a:prstGeom prst="rect">
            <a:avLst/>
          </a:prstGeom>
          <a:noFill/>
        </p:spPr>
        <p:txBody>
          <a:bodyPr wrap="square" lIns="0" tIns="0" rIns="0" bIns="0" rtlCol="0" anchor="t">
            <a:spAutoFit/>
          </a:bodyPr>
          <a:lstStyle/>
          <a:p>
            <a:pPr defTabSz="914395"/>
            <a:fld id="{7F0AF45A-9955-4C3B-849A-EC7833B76D7D}" type="slidenum">
              <a:rPr lang="en-US" sz="933" b="1" smtClean="0">
                <a:solidFill>
                  <a:srgbClr val="003341"/>
                </a:solidFill>
                <a:latin typeface="Montserrat"/>
              </a:rPr>
              <a:pPr defTabSz="914395"/>
              <a:t>‹#›</a:t>
            </a:fld>
            <a:r>
              <a:rPr lang="en-US" sz="933" b="1" dirty="0">
                <a:solidFill>
                  <a:srgbClr val="003341"/>
                </a:solidFill>
                <a:latin typeface="Montserrat"/>
              </a:rPr>
              <a:t> I </a:t>
            </a:r>
            <a:r>
              <a:rPr lang="en-US" sz="933" b="1" dirty="0">
                <a:solidFill>
                  <a:srgbClr val="475C6D"/>
                </a:solidFill>
                <a:latin typeface="Montserrat"/>
              </a:rPr>
              <a:t>GPM-146 V1</a:t>
            </a:r>
            <a:r>
              <a:rPr lang="en-US" sz="933" b="1" dirty="0">
                <a:solidFill>
                  <a:srgbClr val="003341"/>
                </a:solidFill>
                <a:latin typeface="Montserrat"/>
              </a:rPr>
              <a:t> </a:t>
            </a:r>
            <a:endParaRPr lang="en-US" sz="933" dirty="0">
              <a:solidFill>
                <a:srgbClr val="003341"/>
              </a:solidFill>
              <a:latin typeface="Metropolis Medium"/>
            </a:endParaRPr>
          </a:p>
        </p:txBody>
      </p:sp>
      <p:sp>
        <p:nvSpPr>
          <p:cNvPr id="3" name="Title Placeholder 7">
            <a:extLst>
              <a:ext uri="{FF2B5EF4-FFF2-40B4-BE49-F238E27FC236}">
                <a16:creationId xmlns:a16="http://schemas.microsoft.com/office/drawing/2014/main" id="{CEFE85A8-0842-B1FE-73DA-C0C2E9CC4692}"/>
              </a:ext>
            </a:extLst>
          </p:cNvPr>
          <p:cNvSpPr>
            <a:spLocks noGrp="1"/>
          </p:cNvSpPr>
          <p:nvPr>
            <p:ph type="title"/>
          </p:nvPr>
        </p:nvSpPr>
        <p:spPr>
          <a:xfrm>
            <a:off x="436537" y="1655001"/>
            <a:ext cx="9005782"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sp>
        <p:nvSpPr>
          <p:cNvPr id="4" name="Content Placeholder 3"/>
          <p:cNvSpPr>
            <a:spLocks noGrp="1"/>
          </p:cNvSpPr>
          <p:nvPr>
            <p:ph sz="half" idx="2"/>
          </p:nvPr>
        </p:nvSpPr>
        <p:spPr>
          <a:xfrm>
            <a:off x="6212418" y="2713454"/>
            <a:ext cx="5308601" cy="1739091"/>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A white text on a black background&#10;&#10;Description automatically generated">
            <a:extLst>
              <a:ext uri="{FF2B5EF4-FFF2-40B4-BE49-F238E27FC236}">
                <a16:creationId xmlns:a16="http://schemas.microsoft.com/office/drawing/2014/main" id="{85030AF1-B738-5DA4-C02A-E09F1E064CE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3559759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1_50 / 50 split - text right">
    <p:bg>
      <p:bgPr>
        <a:solidFill>
          <a:srgbClr val="00853E"/>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519C1A-C902-5E43-BCE7-DD9B7BFC38F7}"/>
              </a:ext>
            </a:extLst>
          </p:cNvPr>
          <p:cNvSpPr/>
          <p:nvPr/>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Text Placeholder 3">
            <a:extLst>
              <a:ext uri="{FF2B5EF4-FFF2-40B4-BE49-F238E27FC236}">
                <a16:creationId xmlns:a16="http://schemas.microsoft.com/office/drawing/2014/main" id="{6E297AF5-DAFF-6D4A-8114-B29A2B0B331E}"/>
              </a:ext>
            </a:extLst>
          </p:cNvPr>
          <p:cNvSpPr>
            <a:spLocks noGrp="1"/>
          </p:cNvSpPr>
          <p:nvPr>
            <p:ph type="body" sz="quarter" idx="10"/>
          </p:nvPr>
        </p:nvSpPr>
        <p:spPr>
          <a:xfrm>
            <a:off x="6670185" y="586156"/>
            <a:ext cx="5099051" cy="5749559"/>
          </a:xfrm>
          <a:prstGeom prst="rect">
            <a:avLst/>
          </a:prstGeom>
        </p:spPr>
        <p:txBody>
          <a:bodyPr>
            <a:normAutofit/>
          </a:bodyPr>
          <a:lstStyle>
            <a:lvl1pPr marL="0" indent="0">
              <a:buNone/>
              <a:defRPr sz="1867" b="0" i="0">
                <a:solidFill>
                  <a:schemeClr val="tx1"/>
                </a:solidFill>
                <a:latin typeface="Metropolis Light"/>
                <a:cs typeface="Poppins Light" pitchFamily="2" charset="77"/>
              </a:defRPr>
            </a:lvl1pPr>
            <a:lvl2pPr marL="342898" indent="0">
              <a:buNone/>
              <a:defRPr sz="1867" b="0" i="0">
                <a:solidFill>
                  <a:schemeClr val="tx1"/>
                </a:solidFill>
                <a:latin typeface="Metropolis Light"/>
                <a:cs typeface="Poppins Light" pitchFamily="2" charset="77"/>
              </a:defRPr>
            </a:lvl2pPr>
            <a:lvl3pPr marL="685796" indent="0">
              <a:buNone/>
              <a:defRPr sz="1867" b="0" i="0">
                <a:solidFill>
                  <a:schemeClr val="tx1"/>
                </a:solidFill>
                <a:latin typeface="Metropolis Light"/>
                <a:cs typeface="Poppins Light" pitchFamily="2" charset="77"/>
              </a:defRPr>
            </a:lvl3pPr>
            <a:lvl4pPr marL="1028694" indent="0">
              <a:buNone/>
              <a:defRPr sz="1867" b="0" i="0">
                <a:solidFill>
                  <a:schemeClr val="tx1"/>
                </a:solidFill>
                <a:latin typeface="Metropolis Light"/>
                <a:cs typeface="Poppins Light" pitchFamily="2" charset="77"/>
              </a:defRPr>
            </a:lvl4pPr>
            <a:lvl5pPr marL="1371592" indent="0">
              <a:buNone/>
              <a:defRPr sz="1867" b="0" i="0">
                <a:solidFill>
                  <a:schemeClr val="tx1"/>
                </a:solidFill>
                <a:latin typeface="Metropolis Light"/>
                <a:cs typeface="Poppins Ligh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Picture Placeholder 5">
            <a:extLst>
              <a:ext uri="{FF2B5EF4-FFF2-40B4-BE49-F238E27FC236}">
                <a16:creationId xmlns:a16="http://schemas.microsoft.com/office/drawing/2014/main" id="{0470CB4D-FFB6-5846-A276-AB9F98966106}"/>
              </a:ext>
            </a:extLst>
          </p:cNvPr>
          <p:cNvSpPr>
            <a:spLocks noGrp="1"/>
          </p:cNvSpPr>
          <p:nvPr>
            <p:ph type="pic" sz="quarter" idx="11"/>
          </p:nvPr>
        </p:nvSpPr>
        <p:spPr>
          <a:xfrm>
            <a:off x="515940" y="750889"/>
            <a:ext cx="5053012" cy="5389563"/>
          </a:xfrm>
          <a:prstGeom prst="rect">
            <a:avLst/>
          </a:prstGeom>
        </p:spPr>
        <p:txBody>
          <a:bodyPr anchor="ctr">
            <a:normAutofit/>
          </a:bodyPr>
          <a:lstStyle>
            <a:lvl1pPr marL="0" indent="0" algn="ctr">
              <a:buNone/>
              <a:defRPr sz="1867" b="0" i="0">
                <a:solidFill>
                  <a:srgbClr val="003341"/>
                </a:solidFill>
                <a:latin typeface="Metropolis Light"/>
                <a:cs typeface="Poppins Light" pitchFamily="2" charset="77"/>
              </a:defRPr>
            </a:lvl1pPr>
          </a:lstStyle>
          <a:p>
            <a:r>
              <a:rPr lang="en-GB"/>
              <a:t>Click icon to add picture</a:t>
            </a:r>
          </a:p>
        </p:txBody>
      </p:sp>
      <p:pic>
        <p:nvPicPr>
          <p:cNvPr id="3" name="Picture 2">
            <a:extLst>
              <a:ext uri="{FF2B5EF4-FFF2-40B4-BE49-F238E27FC236}">
                <a16:creationId xmlns:a16="http://schemas.microsoft.com/office/drawing/2014/main" id="{3BFD6B4D-4842-4E01-1E07-BB916DCCE1D2}"/>
              </a:ext>
            </a:extLst>
          </p:cNvPr>
          <p:cNvPicPr>
            <a:picLocks noChangeAspect="1"/>
          </p:cNvPicPr>
          <p:nvPr userDrawn="1"/>
        </p:nvPicPr>
        <p:blipFill>
          <a:blip r:embed="rId2"/>
          <a:srcRect/>
          <a:stretch/>
        </p:blipFill>
        <p:spPr>
          <a:xfrm>
            <a:off x="10077044" y="6372475"/>
            <a:ext cx="1757916" cy="292247"/>
          </a:xfrm>
          <a:prstGeom prst="rect">
            <a:avLst/>
          </a:prstGeom>
        </p:spPr>
      </p:pic>
      <p:pic>
        <p:nvPicPr>
          <p:cNvPr id="5" name="Picture 4" descr="A colorful lines and dots&#10;&#10;Description automatically generated">
            <a:extLst>
              <a:ext uri="{FF2B5EF4-FFF2-40B4-BE49-F238E27FC236}">
                <a16:creationId xmlns:a16="http://schemas.microsoft.com/office/drawing/2014/main" id="{41244083-9BA3-F9F6-324F-8A5FD5152BF0}"/>
              </a:ext>
            </a:extLst>
          </p:cNvPr>
          <p:cNvPicPr>
            <a:picLocks noChangeAspect="1"/>
          </p:cNvPicPr>
          <p:nvPr userDrawn="1"/>
        </p:nvPicPr>
        <p:blipFill rotWithShape="1">
          <a:blip r:embed="rId3">
            <a:alphaModFix amt="10000"/>
          </a:blip>
          <a:srcRect l="-3524" t="2378" r="-206" b="715"/>
          <a:stretch/>
        </p:blipFill>
        <p:spPr>
          <a:xfrm>
            <a:off x="5963920" y="750889"/>
            <a:ext cx="6228081" cy="5590177"/>
          </a:xfrm>
          <a:prstGeom prst="rect">
            <a:avLst/>
          </a:prstGeom>
        </p:spPr>
      </p:pic>
      <p:grpSp>
        <p:nvGrpSpPr>
          <p:cNvPr id="7" name="Group 6">
            <a:extLst>
              <a:ext uri="{FF2B5EF4-FFF2-40B4-BE49-F238E27FC236}">
                <a16:creationId xmlns:a16="http://schemas.microsoft.com/office/drawing/2014/main" id="{4837A9C6-A881-845D-B6A4-DB366F6DAC05}"/>
              </a:ext>
            </a:extLst>
          </p:cNvPr>
          <p:cNvGrpSpPr/>
          <p:nvPr userDrawn="1"/>
        </p:nvGrpSpPr>
        <p:grpSpPr>
          <a:xfrm>
            <a:off x="322321" y="6558649"/>
            <a:ext cx="3003578" cy="143629"/>
            <a:chOff x="275810" y="4839844"/>
            <a:chExt cx="2252683" cy="107722"/>
          </a:xfrm>
        </p:grpSpPr>
        <p:sp>
          <p:nvSpPr>
            <p:cNvPr id="8" name="Oval 7">
              <a:extLst>
                <a:ext uri="{FF2B5EF4-FFF2-40B4-BE49-F238E27FC236}">
                  <a16:creationId xmlns:a16="http://schemas.microsoft.com/office/drawing/2014/main" id="{1041CDF2-F92B-C930-E016-18919E84336C}"/>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8514D25-2419-1EB9-269F-6334D15AA70D}"/>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94"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cxnSp>
        <p:nvCxnSpPr>
          <p:cNvPr id="10" name="Straight Connector 9">
            <a:extLst>
              <a:ext uri="{FF2B5EF4-FFF2-40B4-BE49-F238E27FC236}">
                <a16:creationId xmlns:a16="http://schemas.microsoft.com/office/drawing/2014/main" id="{13F99ED9-11BB-2FF9-B5D0-3F43DC6342F1}"/>
              </a:ext>
            </a:extLst>
          </p:cNvPr>
          <p:cNvCxnSpPr>
            <a:cxnSpLocks/>
          </p:cNvCxnSpPr>
          <p:nvPr userDrawn="1"/>
        </p:nvCxnSpPr>
        <p:spPr>
          <a:xfrm>
            <a:off x="322320" y="558055"/>
            <a:ext cx="5773681"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DBF42F5-18D5-0E99-09E6-75A2393DC12B}"/>
              </a:ext>
            </a:extLst>
          </p:cNvPr>
          <p:cNvSpPr txBox="1"/>
          <p:nvPr userDrawn="1"/>
        </p:nvSpPr>
        <p:spPr>
          <a:xfrm>
            <a:off x="322321" y="227531"/>
            <a:ext cx="4509371" cy="143565"/>
          </a:xfrm>
          <a:prstGeom prst="rect">
            <a:avLst/>
          </a:prstGeom>
          <a:noFill/>
        </p:spPr>
        <p:txBody>
          <a:bodyPr wrap="square" lIns="0" tIns="0" rIns="0" bIns="0" rtlCol="0" anchor="t">
            <a:spAutoFit/>
          </a:bodyPr>
          <a:lstStyle/>
          <a:p>
            <a:pPr defTabSz="914395"/>
            <a:fld id="{7F0AF45A-9955-4C3B-849A-EC7833B76D7D}" type="slidenum">
              <a:rPr lang="en-US" sz="933" b="1" smtClean="0">
                <a:solidFill>
                  <a:srgbClr val="003341"/>
                </a:solidFill>
                <a:latin typeface="Montserrat"/>
              </a:rPr>
              <a:pPr defTabSz="914395"/>
              <a:t>‹#›</a:t>
            </a:fld>
            <a:r>
              <a:rPr lang="en-US" sz="933" b="1" dirty="0">
                <a:solidFill>
                  <a:srgbClr val="003341"/>
                </a:solidFill>
                <a:latin typeface="Montserrat"/>
              </a:rPr>
              <a:t> I </a:t>
            </a:r>
            <a:r>
              <a:rPr lang="en-US" sz="933" b="1" dirty="0">
                <a:solidFill>
                  <a:srgbClr val="475C6D"/>
                </a:solidFill>
                <a:latin typeface="Montserrat"/>
              </a:rPr>
              <a:t>GPM-146 V1</a:t>
            </a:r>
            <a:r>
              <a:rPr lang="en-US" sz="933" b="1" dirty="0">
                <a:solidFill>
                  <a:srgbClr val="003341"/>
                </a:solidFill>
                <a:latin typeface="Montserrat"/>
              </a:rPr>
              <a:t> </a:t>
            </a:r>
            <a:endParaRPr lang="en-US" sz="933" dirty="0">
              <a:solidFill>
                <a:srgbClr val="003341"/>
              </a:solidFill>
              <a:latin typeface="Metropolis Medium"/>
            </a:endParaRPr>
          </a:p>
        </p:txBody>
      </p:sp>
    </p:spTree>
    <p:extLst>
      <p:ext uri="{BB962C8B-B14F-4D97-AF65-F5344CB8AC3E}">
        <p14:creationId xmlns:p14="http://schemas.microsoft.com/office/powerpoint/2010/main" val="134082427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2_50 / 50 split - text right">
    <p:bg>
      <p:bgPr>
        <a:solidFill>
          <a:srgbClr val="8597A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519C1A-C902-5E43-BCE7-DD9B7BFC38F7}"/>
              </a:ext>
            </a:extLst>
          </p:cNvPr>
          <p:cNvSpPr/>
          <p:nvPr/>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Text Placeholder 3">
            <a:extLst>
              <a:ext uri="{FF2B5EF4-FFF2-40B4-BE49-F238E27FC236}">
                <a16:creationId xmlns:a16="http://schemas.microsoft.com/office/drawing/2014/main" id="{6E297AF5-DAFF-6D4A-8114-B29A2B0B331E}"/>
              </a:ext>
            </a:extLst>
          </p:cNvPr>
          <p:cNvSpPr>
            <a:spLocks noGrp="1"/>
          </p:cNvSpPr>
          <p:nvPr>
            <p:ph type="body" sz="quarter" idx="10"/>
          </p:nvPr>
        </p:nvSpPr>
        <p:spPr>
          <a:xfrm>
            <a:off x="6670185" y="586156"/>
            <a:ext cx="5099051" cy="5749559"/>
          </a:xfrm>
          <a:prstGeom prst="rect">
            <a:avLst/>
          </a:prstGeom>
        </p:spPr>
        <p:txBody>
          <a:bodyPr>
            <a:normAutofit/>
          </a:bodyPr>
          <a:lstStyle>
            <a:lvl1pPr marL="0" indent="0">
              <a:buNone/>
              <a:defRPr sz="1867" b="0" i="0">
                <a:solidFill>
                  <a:schemeClr val="tx1"/>
                </a:solidFill>
                <a:latin typeface="Metropolis Light"/>
                <a:cs typeface="Poppins Light" pitchFamily="2" charset="77"/>
              </a:defRPr>
            </a:lvl1pPr>
            <a:lvl2pPr marL="342898" indent="0">
              <a:buNone/>
              <a:defRPr sz="1867" b="0" i="0">
                <a:solidFill>
                  <a:schemeClr val="tx1"/>
                </a:solidFill>
                <a:latin typeface="Metropolis Light"/>
                <a:cs typeface="Poppins Light" pitchFamily="2" charset="77"/>
              </a:defRPr>
            </a:lvl2pPr>
            <a:lvl3pPr marL="685796" indent="0">
              <a:buNone/>
              <a:defRPr sz="1867" b="0" i="0">
                <a:solidFill>
                  <a:schemeClr val="tx1"/>
                </a:solidFill>
                <a:latin typeface="Metropolis Light"/>
                <a:cs typeface="Poppins Light" pitchFamily="2" charset="77"/>
              </a:defRPr>
            </a:lvl3pPr>
            <a:lvl4pPr marL="1028694" indent="0">
              <a:buNone/>
              <a:defRPr sz="1867" b="0" i="0">
                <a:solidFill>
                  <a:schemeClr val="tx1"/>
                </a:solidFill>
                <a:latin typeface="Metropolis Light"/>
                <a:cs typeface="Poppins Light" pitchFamily="2" charset="77"/>
              </a:defRPr>
            </a:lvl4pPr>
            <a:lvl5pPr marL="1371592" indent="0">
              <a:buNone/>
              <a:defRPr sz="1867" b="0" i="0">
                <a:solidFill>
                  <a:schemeClr val="tx1"/>
                </a:solidFill>
                <a:latin typeface="Metropolis Light"/>
                <a:cs typeface="Poppins Ligh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Picture Placeholder 5">
            <a:extLst>
              <a:ext uri="{FF2B5EF4-FFF2-40B4-BE49-F238E27FC236}">
                <a16:creationId xmlns:a16="http://schemas.microsoft.com/office/drawing/2014/main" id="{0470CB4D-FFB6-5846-A276-AB9F98966106}"/>
              </a:ext>
            </a:extLst>
          </p:cNvPr>
          <p:cNvSpPr>
            <a:spLocks noGrp="1"/>
          </p:cNvSpPr>
          <p:nvPr>
            <p:ph type="pic" sz="quarter" idx="11"/>
          </p:nvPr>
        </p:nvSpPr>
        <p:spPr>
          <a:xfrm>
            <a:off x="515940" y="750889"/>
            <a:ext cx="5053012" cy="5389563"/>
          </a:xfrm>
          <a:prstGeom prst="rect">
            <a:avLst/>
          </a:prstGeom>
        </p:spPr>
        <p:txBody>
          <a:bodyPr anchor="ctr">
            <a:normAutofit/>
          </a:bodyPr>
          <a:lstStyle>
            <a:lvl1pPr marL="0" indent="0" algn="ctr">
              <a:buNone/>
              <a:defRPr sz="1867" b="0" i="0">
                <a:solidFill>
                  <a:srgbClr val="003341"/>
                </a:solidFill>
                <a:latin typeface="Metropolis Light"/>
                <a:cs typeface="Poppins Light" pitchFamily="2" charset="77"/>
              </a:defRPr>
            </a:lvl1pPr>
          </a:lstStyle>
          <a:p>
            <a:r>
              <a:rPr lang="en-GB"/>
              <a:t>Click icon to add picture</a:t>
            </a:r>
          </a:p>
        </p:txBody>
      </p:sp>
      <p:pic>
        <p:nvPicPr>
          <p:cNvPr id="3" name="Picture 2">
            <a:extLst>
              <a:ext uri="{FF2B5EF4-FFF2-40B4-BE49-F238E27FC236}">
                <a16:creationId xmlns:a16="http://schemas.microsoft.com/office/drawing/2014/main" id="{3BFD6B4D-4842-4E01-1E07-BB916DCCE1D2}"/>
              </a:ext>
            </a:extLst>
          </p:cNvPr>
          <p:cNvPicPr>
            <a:picLocks noChangeAspect="1"/>
          </p:cNvPicPr>
          <p:nvPr userDrawn="1"/>
        </p:nvPicPr>
        <p:blipFill>
          <a:blip r:embed="rId2"/>
          <a:srcRect/>
          <a:stretch/>
        </p:blipFill>
        <p:spPr>
          <a:xfrm>
            <a:off x="10077044" y="6372475"/>
            <a:ext cx="1757916" cy="292247"/>
          </a:xfrm>
          <a:prstGeom prst="rect">
            <a:avLst/>
          </a:prstGeom>
        </p:spPr>
      </p:pic>
      <p:pic>
        <p:nvPicPr>
          <p:cNvPr id="5" name="Picture 4" descr="A colorful lines and dots&#10;&#10;Description automatically generated">
            <a:extLst>
              <a:ext uri="{FF2B5EF4-FFF2-40B4-BE49-F238E27FC236}">
                <a16:creationId xmlns:a16="http://schemas.microsoft.com/office/drawing/2014/main" id="{41244083-9BA3-F9F6-324F-8A5FD5152BF0}"/>
              </a:ext>
            </a:extLst>
          </p:cNvPr>
          <p:cNvPicPr>
            <a:picLocks noChangeAspect="1"/>
          </p:cNvPicPr>
          <p:nvPr userDrawn="1"/>
        </p:nvPicPr>
        <p:blipFill rotWithShape="1">
          <a:blip r:embed="rId3">
            <a:alphaModFix amt="10000"/>
          </a:blip>
          <a:srcRect l="-3524" t="2378" r="-206" b="715"/>
          <a:stretch/>
        </p:blipFill>
        <p:spPr>
          <a:xfrm>
            <a:off x="5963920" y="750889"/>
            <a:ext cx="6228081" cy="5590177"/>
          </a:xfrm>
          <a:prstGeom prst="rect">
            <a:avLst/>
          </a:prstGeom>
        </p:spPr>
      </p:pic>
      <p:grpSp>
        <p:nvGrpSpPr>
          <p:cNvPr id="7" name="Group 6">
            <a:extLst>
              <a:ext uri="{FF2B5EF4-FFF2-40B4-BE49-F238E27FC236}">
                <a16:creationId xmlns:a16="http://schemas.microsoft.com/office/drawing/2014/main" id="{4837A9C6-A881-845D-B6A4-DB366F6DAC05}"/>
              </a:ext>
            </a:extLst>
          </p:cNvPr>
          <p:cNvGrpSpPr/>
          <p:nvPr userDrawn="1"/>
        </p:nvGrpSpPr>
        <p:grpSpPr>
          <a:xfrm>
            <a:off x="322321" y="6558649"/>
            <a:ext cx="3003578" cy="143629"/>
            <a:chOff x="275810" y="4839844"/>
            <a:chExt cx="2252683" cy="107722"/>
          </a:xfrm>
        </p:grpSpPr>
        <p:sp>
          <p:nvSpPr>
            <p:cNvPr id="8" name="Oval 7">
              <a:extLst>
                <a:ext uri="{FF2B5EF4-FFF2-40B4-BE49-F238E27FC236}">
                  <a16:creationId xmlns:a16="http://schemas.microsoft.com/office/drawing/2014/main" id="{1041CDF2-F92B-C930-E016-18919E84336C}"/>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8514D25-2419-1EB9-269F-6334D15AA70D}"/>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94"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cxnSp>
        <p:nvCxnSpPr>
          <p:cNvPr id="10" name="Straight Connector 9">
            <a:extLst>
              <a:ext uri="{FF2B5EF4-FFF2-40B4-BE49-F238E27FC236}">
                <a16:creationId xmlns:a16="http://schemas.microsoft.com/office/drawing/2014/main" id="{B9F3C146-B730-EB74-18A7-04C21AC4C117}"/>
              </a:ext>
            </a:extLst>
          </p:cNvPr>
          <p:cNvCxnSpPr>
            <a:cxnSpLocks/>
          </p:cNvCxnSpPr>
          <p:nvPr userDrawn="1"/>
        </p:nvCxnSpPr>
        <p:spPr>
          <a:xfrm>
            <a:off x="322320" y="558055"/>
            <a:ext cx="5773681"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C85E775-BBB6-465A-B85D-59BA61C8FF26}"/>
              </a:ext>
            </a:extLst>
          </p:cNvPr>
          <p:cNvSpPr txBox="1"/>
          <p:nvPr userDrawn="1"/>
        </p:nvSpPr>
        <p:spPr>
          <a:xfrm>
            <a:off x="322321" y="227531"/>
            <a:ext cx="4509371" cy="143565"/>
          </a:xfrm>
          <a:prstGeom prst="rect">
            <a:avLst/>
          </a:prstGeom>
          <a:noFill/>
        </p:spPr>
        <p:txBody>
          <a:bodyPr wrap="square" lIns="0" tIns="0" rIns="0" bIns="0" rtlCol="0" anchor="t">
            <a:spAutoFit/>
          </a:bodyPr>
          <a:lstStyle/>
          <a:p>
            <a:pPr defTabSz="914395"/>
            <a:fld id="{7F0AF45A-9955-4C3B-849A-EC7833B76D7D}" type="slidenum">
              <a:rPr lang="en-US" sz="933" b="1" smtClean="0">
                <a:solidFill>
                  <a:srgbClr val="003341"/>
                </a:solidFill>
                <a:latin typeface="Montserrat"/>
              </a:rPr>
              <a:pPr defTabSz="914395"/>
              <a:t>‹#›</a:t>
            </a:fld>
            <a:r>
              <a:rPr lang="en-US" sz="933" b="1" dirty="0">
                <a:solidFill>
                  <a:srgbClr val="003341"/>
                </a:solidFill>
                <a:latin typeface="Montserrat"/>
              </a:rPr>
              <a:t> I </a:t>
            </a:r>
            <a:r>
              <a:rPr lang="en-US" sz="933" b="1" dirty="0">
                <a:solidFill>
                  <a:srgbClr val="475C6D"/>
                </a:solidFill>
                <a:latin typeface="Montserrat"/>
              </a:rPr>
              <a:t>GPM-146 V1</a:t>
            </a:r>
            <a:r>
              <a:rPr lang="en-US" sz="933" b="1" dirty="0">
                <a:solidFill>
                  <a:srgbClr val="003341"/>
                </a:solidFill>
                <a:latin typeface="Montserrat"/>
              </a:rPr>
              <a:t> </a:t>
            </a:r>
            <a:endParaRPr lang="en-US" sz="933" dirty="0">
              <a:solidFill>
                <a:srgbClr val="003341"/>
              </a:solidFill>
              <a:latin typeface="Metropolis Medium"/>
            </a:endParaRPr>
          </a:p>
        </p:txBody>
      </p:sp>
    </p:spTree>
    <p:extLst>
      <p:ext uri="{BB962C8B-B14F-4D97-AF65-F5344CB8AC3E}">
        <p14:creationId xmlns:p14="http://schemas.microsoft.com/office/powerpoint/2010/main" val="157310034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l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E6EBAB-0DF5-264F-A4A3-274C3E3D8DB2}"/>
              </a:ext>
            </a:extLst>
          </p:cNvPr>
          <p:cNvSpPr txBox="1">
            <a:spLocks/>
          </p:cNvSpPr>
          <p:nvPr/>
        </p:nvSpPr>
        <p:spPr>
          <a:xfrm>
            <a:off x="1829903" y="8483405"/>
            <a:ext cx="9804400" cy="533621"/>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927D"/>
              </a:buClr>
              <a:buSzPct val="60000"/>
            </a:pPr>
            <a:r>
              <a:rPr lang="en-GB" sz="2400">
                <a:solidFill>
                  <a:srgbClr val="00927D"/>
                </a:solidFill>
                <a:latin typeface="Poppins" pitchFamily="2" charset="77"/>
                <a:cs typeface="Poppins" pitchFamily="2" charset="77"/>
              </a:rPr>
              <a:t>What are the needs of the person?</a:t>
            </a:r>
          </a:p>
        </p:txBody>
      </p:sp>
      <p:cxnSp>
        <p:nvCxnSpPr>
          <p:cNvPr id="7" name="Straight Connector 6">
            <a:extLst>
              <a:ext uri="{FF2B5EF4-FFF2-40B4-BE49-F238E27FC236}">
                <a16:creationId xmlns:a16="http://schemas.microsoft.com/office/drawing/2014/main" id="{B41E1AB2-6DC9-E70F-C72F-CB8C05DF4A08}"/>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870693B-2770-4A3A-8B27-3F355F3CC6CC}"/>
              </a:ext>
            </a:extLst>
          </p:cNvPr>
          <p:cNvSpPr txBox="1"/>
          <p:nvPr userDrawn="1"/>
        </p:nvSpPr>
        <p:spPr>
          <a:xfrm>
            <a:off x="322321" y="227531"/>
            <a:ext cx="4509371" cy="143565"/>
          </a:xfrm>
          <a:prstGeom prst="rect">
            <a:avLst/>
          </a:prstGeom>
          <a:noFill/>
        </p:spPr>
        <p:txBody>
          <a:bodyPr wrap="square" lIns="0" tIns="0" rIns="0" bIns="0" rtlCol="0" anchor="t">
            <a:spAutoFit/>
          </a:bodyPr>
          <a:lstStyle/>
          <a:p>
            <a:pPr defTabSz="914395"/>
            <a:fld id="{7F0AF45A-9955-4C3B-849A-EC7833B76D7D}" type="slidenum">
              <a:rPr lang="en-US" sz="933" b="1" smtClean="0">
                <a:solidFill>
                  <a:srgbClr val="475C6D"/>
                </a:solidFill>
                <a:latin typeface="Montserrat"/>
              </a:rPr>
              <a:pPr defTabSz="914395"/>
              <a:t>‹#›</a:t>
            </a:fld>
            <a:r>
              <a:rPr lang="en-US" sz="933" b="1" dirty="0">
                <a:solidFill>
                  <a:srgbClr val="475C6D"/>
                </a:solidFill>
                <a:latin typeface="Montserrat"/>
              </a:rPr>
              <a:t> I GPM-146 V1 </a:t>
            </a:r>
            <a:endParaRPr lang="en-US" sz="933" dirty="0">
              <a:solidFill>
                <a:srgbClr val="8597A3"/>
              </a:solidFill>
              <a:latin typeface="Metropolis Medium"/>
            </a:endParaRPr>
          </a:p>
        </p:txBody>
      </p:sp>
      <p:cxnSp>
        <p:nvCxnSpPr>
          <p:cNvPr id="15" name="Straight Connector 14">
            <a:extLst>
              <a:ext uri="{FF2B5EF4-FFF2-40B4-BE49-F238E27FC236}">
                <a16:creationId xmlns:a16="http://schemas.microsoft.com/office/drawing/2014/main" id="{31941FAF-8621-7E6C-531D-6614EBEF222C}"/>
              </a:ext>
            </a:extLst>
          </p:cNvPr>
          <p:cNvCxnSpPr>
            <a:cxnSpLocks/>
          </p:cNvCxnSpPr>
          <p:nvPr userDrawn="1"/>
        </p:nvCxnSpPr>
        <p:spPr>
          <a:xfrm>
            <a:off x="446860" y="6397920"/>
            <a:ext cx="11366450"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20" name="Subtitle 2">
            <a:extLst>
              <a:ext uri="{FF2B5EF4-FFF2-40B4-BE49-F238E27FC236}">
                <a16:creationId xmlns:a16="http://schemas.microsoft.com/office/drawing/2014/main" id="{31B8D176-65AE-2092-C9AD-EF6715EF3686}"/>
              </a:ext>
            </a:extLst>
          </p:cNvPr>
          <p:cNvSpPr>
            <a:spLocks noGrp="1"/>
          </p:cNvSpPr>
          <p:nvPr>
            <p:ph type="subTitle" idx="1"/>
          </p:nvPr>
        </p:nvSpPr>
        <p:spPr>
          <a:xfrm>
            <a:off x="436537" y="783983"/>
            <a:ext cx="11376772" cy="748289"/>
          </a:xfrm>
        </p:spPr>
        <p:txBody>
          <a:bodyPr>
            <a:noAutofit/>
          </a:bodyPr>
          <a:lstStyle>
            <a:lvl1pPr marL="0" indent="0" algn="l">
              <a:buNone/>
              <a:defRPr sz="4267" b="1">
                <a:solidFill>
                  <a:srgbClr val="003341"/>
                </a:solidFill>
                <a:latin typeface="Montserrat" panose="00000500000000000000" pitchFamily="2" charset="0"/>
              </a:defRPr>
            </a:lvl1pPr>
            <a:lvl2pPr marL="457198" indent="0" algn="ctr">
              <a:buNone/>
              <a:defRPr sz="2000"/>
            </a:lvl2pPr>
            <a:lvl3pPr marL="914395" indent="0" algn="ctr">
              <a:buNone/>
              <a:defRPr sz="1799"/>
            </a:lvl3pPr>
            <a:lvl4pPr marL="1371592" indent="0" algn="ctr">
              <a:buNone/>
              <a:defRPr sz="1600"/>
            </a:lvl4pPr>
            <a:lvl5pPr marL="1828789" indent="0" algn="ctr">
              <a:buNone/>
              <a:defRPr sz="1600"/>
            </a:lvl5pPr>
            <a:lvl6pPr marL="2285987" indent="0" algn="ctr">
              <a:buNone/>
              <a:defRPr sz="1600"/>
            </a:lvl6pPr>
            <a:lvl7pPr marL="2743184" indent="0" algn="ctr">
              <a:buNone/>
              <a:defRPr sz="1600"/>
            </a:lvl7pPr>
            <a:lvl8pPr marL="3200382" indent="0" algn="ctr">
              <a:buNone/>
              <a:defRPr sz="1600"/>
            </a:lvl8pPr>
            <a:lvl9pPr marL="3657579" indent="0" algn="ctr">
              <a:buNone/>
              <a:defRPr sz="1600"/>
            </a:lvl9pPr>
          </a:lstStyle>
          <a:p>
            <a:endParaRPr lang="en-US"/>
          </a:p>
        </p:txBody>
      </p:sp>
      <p:pic>
        <p:nvPicPr>
          <p:cNvPr id="5" name="Picture 4">
            <a:extLst>
              <a:ext uri="{FF2B5EF4-FFF2-40B4-BE49-F238E27FC236}">
                <a16:creationId xmlns:a16="http://schemas.microsoft.com/office/drawing/2014/main" id="{5585B6E5-ECFA-C8DB-E329-178B97BB31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26942" y="219471"/>
            <a:ext cx="2522950" cy="422016"/>
          </a:xfrm>
          <a:prstGeom prst="rect">
            <a:avLst/>
          </a:prstGeom>
        </p:spPr>
      </p:pic>
      <p:grpSp>
        <p:nvGrpSpPr>
          <p:cNvPr id="6" name="Group 5">
            <a:extLst>
              <a:ext uri="{FF2B5EF4-FFF2-40B4-BE49-F238E27FC236}">
                <a16:creationId xmlns:a16="http://schemas.microsoft.com/office/drawing/2014/main" id="{8BBE5381-9421-2B51-63A5-D16A8E50D6EC}"/>
              </a:ext>
            </a:extLst>
          </p:cNvPr>
          <p:cNvGrpSpPr/>
          <p:nvPr userDrawn="1"/>
        </p:nvGrpSpPr>
        <p:grpSpPr>
          <a:xfrm>
            <a:off x="322321" y="6558649"/>
            <a:ext cx="3003578" cy="143629"/>
            <a:chOff x="275810" y="4839844"/>
            <a:chExt cx="2252683" cy="107722"/>
          </a:xfrm>
        </p:grpSpPr>
        <p:sp>
          <p:nvSpPr>
            <p:cNvPr id="8" name="Oval 7">
              <a:extLst>
                <a:ext uri="{FF2B5EF4-FFF2-40B4-BE49-F238E27FC236}">
                  <a16:creationId xmlns:a16="http://schemas.microsoft.com/office/drawing/2014/main" id="{7E40997A-22DF-6823-971F-8F96BEB71F7E}"/>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1C8CEE7-E1A2-B2EF-47C0-29B5E91781A4}"/>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94"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2" name="Title Placeholder 7">
            <a:extLst>
              <a:ext uri="{FF2B5EF4-FFF2-40B4-BE49-F238E27FC236}">
                <a16:creationId xmlns:a16="http://schemas.microsoft.com/office/drawing/2014/main" id="{4AB56145-701E-2B02-66AB-802F0EA56957}"/>
              </a:ext>
            </a:extLst>
          </p:cNvPr>
          <p:cNvSpPr>
            <a:spLocks noGrp="1"/>
          </p:cNvSpPr>
          <p:nvPr>
            <p:ph type="title"/>
          </p:nvPr>
        </p:nvSpPr>
        <p:spPr>
          <a:xfrm>
            <a:off x="436537" y="1655001"/>
            <a:ext cx="9005782"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spTree>
    <p:extLst>
      <p:ext uri="{BB962C8B-B14F-4D97-AF65-F5344CB8AC3E}">
        <p14:creationId xmlns:p14="http://schemas.microsoft.com/office/powerpoint/2010/main" val="1030046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E6EBAB-0DF5-264F-A4A3-274C3E3D8DB2}"/>
              </a:ext>
            </a:extLst>
          </p:cNvPr>
          <p:cNvSpPr txBox="1">
            <a:spLocks/>
          </p:cNvSpPr>
          <p:nvPr/>
        </p:nvSpPr>
        <p:spPr>
          <a:xfrm>
            <a:off x="1829903" y="8483405"/>
            <a:ext cx="9804400" cy="533621"/>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927D"/>
              </a:buClr>
              <a:buSzPct val="60000"/>
            </a:pPr>
            <a:r>
              <a:rPr lang="en-GB" sz="2400">
                <a:solidFill>
                  <a:srgbClr val="00927D"/>
                </a:solidFill>
                <a:latin typeface="Poppins" pitchFamily="2" charset="77"/>
                <a:cs typeface="Poppins" pitchFamily="2" charset="77"/>
              </a:rPr>
              <a:t>What are the needs of the person?</a:t>
            </a:r>
          </a:p>
        </p:txBody>
      </p:sp>
      <p:cxnSp>
        <p:nvCxnSpPr>
          <p:cNvPr id="7" name="Straight Connector 6">
            <a:extLst>
              <a:ext uri="{FF2B5EF4-FFF2-40B4-BE49-F238E27FC236}">
                <a16:creationId xmlns:a16="http://schemas.microsoft.com/office/drawing/2014/main" id="{B41E1AB2-6DC9-E70F-C72F-CB8C05DF4A08}"/>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870693B-2770-4A3A-8B27-3F355F3CC6CC}"/>
              </a:ext>
            </a:extLst>
          </p:cNvPr>
          <p:cNvSpPr txBox="1"/>
          <p:nvPr userDrawn="1"/>
        </p:nvSpPr>
        <p:spPr>
          <a:xfrm>
            <a:off x="322321" y="227531"/>
            <a:ext cx="4509371" cy="143565"/>
          </a:xfrm>
          <a:prstGeom prst="rect">
            <a:avLst/>
          </a:prstGeom>
          <a:noFill/>
        </p:spPr>
        <p:txBody>
          <a:bodyPr wrap="square" lIns="0" tIns="0" rIns="0" bIns="0" rtlCol="0" anchor="t">
            <a:spAutoFit/>
          </a:bodyPr>
          <a:lstStyle/>
          <a:p>
            <a:pPr defTabSz="914395"/>
            <a:fld id="{7F0AF45A-9955-4C3B-849A-EC7833B76D7D}" type="slidenum">
              <a:rPr lang="en-US" sz="933" b="1" smtClean="0">
                <a:solidFill>
                  <a:srgbClr val="475C6D"/>
                </a:solidFill>
                <a:latin typeface="Montserrat"/>
              </a:rPr>
              <a:pPr defTabSz="914395"/>
              <a:t>‹#›</a:t>
            </a:fld>
            <a:r>
              <a:rPr lang="en-US" sz="933" b="1" dirty="0">
                <a:solidFill>
                  <a:srgbClr val="475C6D"/>
                </a:solidFill>
                <a:latin typeface="Montserrat"/>
              </a:rPr>
              <a:t> I GPM-146 V1 </a:t>
            </a:r>
            <a:endParaRPr lang="en-US" sz="933" dirty="0">
              <a:solidFill>
                <a:srgbClr val="8597A3"/>
              </a:solidFill>
              <a:latin typeface="Metropolis Medium"/>
            </a:endParaRPr>
          </a:p>
        </p:txBody>
      </p:sp>
      <p:cxnSp>
        <p:nvCxnSpPr>
          <p:cNvPr id="15" name="Straight Connector 14">
            <a:extLst>
              <a:ext uri="{FF2B5EF4-FFF2-40B4-BE49-F238E27FC236}">
                <a16:creationId xmlns:a16="http://schemas.microsoft.com/office/drawing/2014/main" id="{31941FAF-8621-7E6C-531D-6614EBEF222C}"/>
              </a:ext>
            </a:extLst>
          </p:cNvPr>
          <p:cNvCxnSpPr>
            <a:cxnSpLocks/>
          </p:cNvCxnSpPr>
          <p:nvPr userDrawn="1"/>
        </p:nvCxnSpPr>
        <p:spPr>
          <a:xfrm>
            <a:off x="446860" y="6397920"/>
            <a:ext cx="11366450"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20" name="Subtitle 2">
            <a:extLst>
              <a:ext uri="{FF2B5EF4-FFF2-40B4-BE49-F238E27FC236}">
                <a16:creationId xmlns:a16="http://schemas.microsoft.com/office/drawing/2014/main" id="{31B8D176-65AE-2092-C9AD-EF6715EF3686}"/>
              </a:ext>
            </a:extLst>
          </p:cNvPr>
          <p:cNvSpPr>
            <a:spLocks noGrp="1"/>
          </p:cNvSpPr>
          <p:nvPr>
            <p:ph type="subTitle" idx="1"/>
          </p:nvPr>
        </p:nvSpPr>
        <p:spPr>
          <a:xfrm>
            <a:off x="436537" y="783983"/>
            <a:ext cx="11376772" cy="748289"/>
          </a:xfrm>
        </p:spPr>
        <p:txBody>
          <a:bodyPr>
            <a:noAutofit/>
          </a:bodyPr>
          <a:lstStyle>
            <a:lvl1pPr marL="0" indent="0" algn="l">
              <a:buNone/>
              <a:defRPr sz="4267" b="1">
                <a:solidFill>
                  <a:srgbClr val="003341"/>
                </a:solidFill>
                <a:latin typeface="Montserrat" panose="00000500000000000000" pitchFamily="2" charset="0"/>
              </a:defRPr>
            </a:lvl1pPr>
            <a:lvl2pPr marL="457198" indent="0" algn="ctr">
              <a:buNone/>
              <a:defRPr sz="2000"/>
            </a:lvl2pPr>
            <a:lvl3pPr marL="914395" indent="0" algn="ctr">
              <a:buNone/>
              <a:defRPr sz="1799"/>
            </a:lvl3pPr>
            <a:lvl4pPr marL="1371592" indent="0" algn="ctr">
              <a:buNone/>
              <a:defRPr sz="1600"/>
            </a:lvl4pPr>
            <a:lvl5pPr marL="1828789" indent="0" algn="ctr">
              <a:buNone/>
              <a:defRPr sz="1600"/>
            </a:lvl5pPr>
            <a:lvl6pPr marL="2285987" indent="0" algn="ctr">
              <a:buNone/>
              <a:defRPr sz="1600"/>
            </a:lvl6pPr>
            <a:lvl7pPr marL="2743184" indent="0" algn="ctr">
              <a:buNone/>
              <a:defRPr sz="1600"/>
            </a:lvl7pPr>
            <a:lvl8pPr marL="3200382" indent="0" algn="ctr">
              <a:buNone/>
              <a:defRPr sz="1600"/>
            </a:lvl8pPr>
            <a:lvl9pPr marL="3657579" indent="0" algn="ctr">
              <a:buNone/>
              <a:defRPr sz="1600"/>
            </a:lvl9pPr>
          </a:lstStyle>
          <a:p>
            <a:endParaRPr lang="en-US"/>
          </a:p>
        </p:txBody>
      </p:sp>
      <p:sp>
        <p:nvSpPr>
          <p:cNvPr id="21" name="Subtitle 2">
            <a:extLst>
              <a:ext uri="{FF2B5EF4-FFF2-40B4-BE49-F238E27FC236}">
                <a16:creationId xmlns:a16="http://schemas.microsoft.com/office/drawing/2014/main" id="{24A29E2D-268B-744A-BA9F-402B785E07D5}"/>
              </a:ext>
            </a:extLst>
          </p:cNvPr>
          <p:cNvSpPr txBox="1">
            <a:spLocks/>
          </p:cNvSpPr>
          <p:nvPr userDrawn="1"/>
        </p:nvSpPr>
        <p:spPr>
          <a:xfrm>
            <a:off x="446858" y="1681551"/>
            <a:ext cx="11366449" cy="748289"/>
          </a:xfrm>
          <a:prstGeom prst="rect">
            <a:avLst/>
          </a:prstGeom>
        </p:spPr>
        <p:txBody>
          <a:bodyPr vert="horz" lIns="121920" tIns="60960" rIns="121920" bIns="60960" rtlCol="0">
            <a:noAutofit/>
          </a:bodyPr>
          <a:lstStyle>
            <a:lvl1pPr marL="0" indent="0" algn="l" defTabSz="514350" rtl="0" eaLnBrk="1" latinLnBrk="0" hangingPunct="1">
              <a:lnSpc>
                <a:spcPct val="90000"/>
              </a:lnSpc>
              <a:spcBef>
                <a:spcPts val="563"/>
              </a:spcBef>
              <a:buFont typeface="Arial" panose="020B0604020202020204" pitchFamily="34" charset="0"/>
              <a:buNone/>
              <a:defRPr sz="3200" b="1" i="0" kern="1200">
                <a:solidFill>
                  <a:srgbClr val="003341"/>
                </a:solidFill>
                <a:latin typeface="Montserrat" panose="00000500000000000000" pitchFamily="2" charset="0"/>
                <a:ea typeface="+mn-ea"/>
                <a:cs typeface="Poppins Light" pitchFamily="2" charset="77"/>
              </a:defRPr>
            </a:lvl1pPr>
            <a:lvl2pPr marL="342900" indent="0" algn="ctr" defTabSz="514350" rtl="0" eaLnBrk="1" latinLnBrk="0" hangingPunct="1">
              <a:lnSpc>
                <a:spcPct val="90000"/>
              </a:lnSpc>
              <a:spcBef>
                <a:spcPts val="281"/>
              </a:spcBef>
              <a:buFont typeface="Arial" panose="020B0604020202020204" pitchFamily="34" charset="0"/>
              <a:buNone/>
              <a:defRPr sz="1500" b="0" i="0" kern="1200">
                <a:solidFill>
                  <a:schemeClr val="tx1"/>
                </a:solidFill>
                <a:latin typeface="Poppins Light" pitchFamily="2" charset="77"/>
                <a:ea typeface="+mn-ea"/>
                <a:cs typeface="Poppins Light" pitchFamily="2" charset="77"/>
              </a:defRPr>
            </a:lvl2pPr>
            <a:lvl3pPr marL="685800" indent="0" algn="ctr" defTabSz="514350" rtl="0" eaLnBrk="1" latinLnBrk="0" hangingPunct="1">
              <a:lnSpc>
                <a:spcPct val="90000"/>
              </a:lnSpc>
              <a:spcBef>
                <a:spcPts val="281"/>
              </a:spcBef>
              <a:buFont typeface="Arial" panose="020B0604020202020204" pitchFamily="34" charset="0"/>
              <a:buNone/>
              <a:defRPr sz="1350" b="0" i="0" kern="1200">
                <a:solidFill>
                  <a:schemeClr val="tx1"/>
                </a:solidFill>
                <a:latin typeface="Poppins Light" pitchFamily="2" charset="77"/>
                <a:ea typeface="+mn-ea"/>
                <a:cs typeface="Poppins Light" pitchFamily="2" charset="77"/>
              </a:defRPr>
            </a:lvl3pPr>
            <a:lvl4pPr marL="1028700" indent="0" algn="ctr" defTabSz="514350" rtl="0" eaLnBrk="1" latinLnBrk="0" hangingPunct="1">
              <a:lnSpc>
                <a:spcPct val="90000"/>
              </a:lnSpc>
              <a:spcBef>
                <a:spcPts val="281"/>
              </a:spcBef>
              <a:buFont typeface="Arial" panose="020B0604020202020204" pitchFamily="34" charset="0"/>
              <a:buNone/>
              <a:defRPr sz="1200" b="0" i="0" kern="1200">
                <a:solidFill>
                  <a:schemeClr val="tx1"/>
                </a:solidFill>
                <a:latin typeface="Poppins Light" pitchFamily="2" charset="77"/>
                <a:ea typeface="+mn-ea"/>
                <a:cs typeface="Poppins Light" pitchFamily="2" charset="77"/>
              </a:defRPr>
            </a:lvl4pPr>
            <a:lvl5pPr marL="1371600" indent="0" algn="ctr" defTabSz="514350" rtl="0" eaLnBrk="1" latinLnBrk="0" hangingPunct="1">
              <a:lnSpc>
                <a:spcPct val="90000"/>
              </a:lnSpc>
              <a:spcBef>
                <a:spcPts val="281"/>
              </a:spcBef>
              <a:buFont typeface="Arial" panose="020B0604020202020204" pitchFamily="34" charset="0"/>
              <a:buNone/>
              <a:defRPr sz="1200" b="0" i="0" kern="1200">
                <a:solidFill>
                  <a:schemeClr val="tx1"/>
                </a:solidFill>
                <a:latin typeface="Poppins Light" pitchFamily="2" charset="77"/>
                <a:ea typeface="+mn-ea"/>
                <a:cs typeface="Poppins Light" pitchFamily="2" charset="77"/>
              </a:defRPr>
            </a:lvl5pPr>
            <a:lvl6pPr marL="1714500" indent="0" algn="ctr" defTabSz="514350" rtl="0" eaLnBrk="1" latinLnBrk="0" hangingPunct="1">
              <a:lnSpc>
                <a:spcPct val="90000"/>
              </a:lnSpc>
              <a:spcBef>
                <a:spcPts val="281"/>
              </a:spcBef>
              <a:buFont typeface="Arial" panose="020B0604020202020204" pitchFamily="34" charset="0"/>
              <a:buNone/>
              <a:defRPr sz="1200" kern="1200">
                <a:solidFill>
                  <a:schemeClr val="tx1"/>
                </a:solidFill>
                <a:latin typeface="+mn-lt"/>
                <a:ea typeface="+mn-ea"/>
                <a:cs typeface="+mn-cs"/>
              </a:defRPr>
            </a:lvl6pPr>
            <a:lvl7pPr marL="2057400" indent="0" algn="ctr" defTabSz="514350" rtl="0" eaLnBrk="1" latinLnBrk="0" hangingPunct="1">
              <a:lnSpc>
                <a:spcPct val="90000"/>
              </a:lnSpc>
              <a:spcBef>
                <a:spcPts val="281"/>
              </a:spcBef>
              <a:buFont typeface="Arial" panose="020B0604020202020204" pitchFamily="34" charset="0"/>
              <a:buNone/>
              <a:defRPr sz="1200" kern="1200">
                <a:solidFill>
                  <a:schemeClr val="tx1"/>
                </a:solidFill>
                <a:latin typeface="+mn-lt"/>
                <a:ea typeface="+mn-ea"/>
                <a:cs typeface="+mn-cs"/>
              </a:defRPr>
            </a:lvl7pPr>
            <a:lvl8pPr marL="2400300" indent="0" algn="ctr" defTabSz="514350" rtl="0" eaLnBrk="1" latinLnBrk="0" hangingPunct="1">
              <a:lnSpc>
                <a:spcPct val="90000"/>
              </a:lnSpc>
              <a:spcBef>
                <a:spcPts val="281"/>
              </a:spcBef>
              <a:buFont typeface="Arial" panose="020B0604020202020204" pitchFamily="34" charset="0"/>
              <a:buNone/>
              <a:defRPr sz="1200" kern="1200">
                <a:solidFill>
                  <a:schemeClr val="tx1"/>
                </a:solidFill>
                <a:latin typeface="+mn-lt"/>
                <a:ea typeface="+mn-ea"/>
                <a:cs typeface="+mn-cs"/>
              </a:defRPr>
            </a:lvl8pPr>
            <a:lvl9pPr marL="2743200" indent="0" algn="ctr" defTabSz="514350" rtl="0" eaLnBrk="1" latinLnBrk="0" hangingPunct="1">
              <a:lnSpc>
                <a:spcPct val="90000"/>
              </a:lnSpc>
              <a:spcBef>
                <a:spcPts val="281"/>
              </a:spcBef>
              <a:buFont typeface="Arial" panose="020B0604020202020204" pitchFamily="34" charset="0"/>
              <a:buNone/>
              <a:defRPr sz="1200" kern="1200">
                <a:solidFill>
                  <a:schemeClr val="tx1"/>
                </a:solidFill>
                <a:latin typeface="+mn-lt"/>
                <a:ea typeface="+mn-ea"/>
                <a:cs typeface="+mn-cs"/>
              </a:defRPr>
            </a:lvl9pPr>
          </a:lstStyle>
          <a:p>
            <a:endParaRPr lang="en-US" sz="2667" b="0">
              <a:solidFill>
                <a:srgbClr val="8597A3"/>
              </a:solidFill>
            </a:endParaRPr>
          </a:p>
        </p:txBody>
      </p:sp>
      <p:pic>
        <p:nvPicPr>
          <p:cNvPr id="5" name="Picture 4">
            <a:extLst>
              <a:ext uri="{FF2B5EF4-FFF2-40B4-BE49-F238E27FC236}">
                <a16:creationId xmlns:a16="http://schemas.microsoft.com/office/drawing/2014/main" id="{5585B6E5-ECFA-C8DB-E329-178B97BB31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26942" y="219471"/>
            <a:ext cx="2522950" cy="422016"/>
          </a:xfrm>
          <a:prstGeom prst="rect">
            <a:avLst/>
          </a:prstGeom>
        </p:spPr>
      </p:pic>
      <p:grpSp>
        <p:nvGrpSpPr>
          <p:cNvPr id="6" name="Group 5">
            <a:extLst>
              <a:ext uri="{FF2B5EF4-FFF2-40B4-BE49-F238E27FC236}">
                <a16:creationId xmlns:a16="http://schemas.microsoft.com/office/drawing/2014/main" id="{8BBE5381-9421-2B51-63A5-D16A8E50D6EC}"/>
              </a:ext>
            </a:extLst>
          </p:cNvPr>
          <p:cNvGrpSpPr/>
          <p:nvPr userDrawn="1"/>
        </p:nvGrpSpPr>
        <p:grpSpPr>
          <a:xfrm>
            <a:off x="322321" y="6558649"/>
            <a:ext cx="3003578" cy="143629"/>
            <a:chOff x="275810" y="4839844"/>
            <a:chExt cx="2252683" cy="107722"/>
          </a:xfrm>
        </p:grpSpPr>
        <p:sp>
          <p:nvSpPr>
            <p:cNvPr id="8" name="Oval 7">
              <a:extLst>
                <a:ext uri="{FF2B5EF4-FFF2-40B4-BE49-F238E27FC236}">
                  <a16:creationId xmlns:a16="http://schemas.microsoft.com/office/drawing/2014/main" id="{7E40997A-22DF-6823-971F-8F96BEB71F7E}"/>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1C8CEE7-E1A2-B2EF-47C0-29B5E91781A4}"/>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94"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3" name="Text Placeholder 2">
            <a:extLst>
              <a:ext uri="{FF2B5EF4-FFF2-40B4-BE49-F238E27FC236}">
                <a16:creationId xmlns:a16="http://schemas.microsoft.com/office/drawing/2014/main" id="{F583489D-267E-A2D0-5904-A4F2638187D4}"/>
              </a:ext>
            </a:extLst>
          </p:cNvPr>
          <p:cNvSpPr>
            <a:spLocks noGrp="1"/>
          </p:cNvSpPr>
          <p:nvPr>
            <p:ph type="body" sz="quarter" idx="17"/>
          </p:nvPr>
        </p:nvSpPr>
        <p:spPr>
          <a:xfrm>
            <a:off x="436537" y="2679894"/>
            <a:ext cx="11388597" cy="3095625"/>
          </a:xfrm>
          <a:prstGeom prst="rect">
            <a:avLst/>
          </a:prstGeom>
        </p:spPr>
        <p:txBody>
          <a:bodyPr>
            <a:normAutofit/>
          </a:bodyPr>
          <a:lstStyle>
            <a:lvl1pPr>
              <a:buClr>
                <a:schemeClr val="tx1"/>
              </a:buClr>
              <a:buSzPct val="70000"/>
              <a:defRPr sz="2133" b="0" i="0">
                <a:solidFill>
                  <a:srgbClr val="003341"/>
                </a:solidFill>
                <a:latin typeface="Metropolis Light"/>
                <a:cs typeface="Poppins Light" pitchFamily="2" charset="77"/>
              </a:defRPr>
            </a:lvl1pPr>
            <a:lvl2pPr>
              <a:buClr>
                <a:schemeClr val="tx1"/>
              </a:buClr>
              <a:buSzPct val="70000"/>
              <a:defRPr sz="2133" b="0" i="0">
                <a:solidFill>
                  <a:srgbClr val="003341"/>
                </a:solidFill>
                <a:latin typeface="Metropolis Light"/>
                <a:cs typeface="Poppins Light" pitchFamily="2" charset="77"/>
              </a:defRPr>
            </a:lvl2pPr>
            <a:lvl3pPr>
              <a:buClr>
                <a:schemeClr val="tx1"/>
              </a:buClr>
              <a:buSzPct val="70000"/>
              <a:defRPr sz="2133" b="0" i="0">
                <a:solidFill>
                  <a:srgbClr val="003341"/>
                </a:solidFill>
                <a:latin typeface="Metropolis Light"/>
                <a:cs typeface="Poppins Light" pitchFamily="2" charset="77"/>
              </a:defRPr>
            </a:lvl3pPr>
            <a:lvl4pPr>
              <a:buClr>
                <a:schemeClr val="tx1"/>
              </a:buClr>
              <a:buSzPct val="70000"/>
              <a:defRPr sz="2133" b="0" i="0">
                <a:solidFill>
                  <a:srgbClr val="003341"/>
                </a:solidFill>
                <a:latin typeface="Metropolis Light"/>
                <a:cs typeface="Poppins Light" pitchFamily="2" charset="77"/>
              </a:defRPr>
            </a:lvl4pPr>
            <a:lvl5pPr>
              <a:buClr>
                <a:schemeClr val="tx1"/>
              </a:buClr>
              <a:buSzPct val="70000"/>
              <a:defRPr sz="2133" b="0" i="0">
                <a:solidFill>
                  <a:srgbClr val="003341"/>
                </a:solidFill>
                <a:latin typeface="Metropolis Light"/>
                <a:cs typeface="Poppins Ligh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itle Placeholder 7">
            <a:extLst>
              <a:ext uri="{FF2B5EF4-FFF2-40B4-BE49-F238E27FC236}">
                <a16:creationId xmlns:a16="http://schemas.microsoft.com/office/drawing/2014/main" id="{097E85F5-4420-92B1-78F0-92F8DEF9B8E8}"/>
              </a:ext>
            </a:extLst>
          </p:cNvPr>
          <p:cNvSpPr>
            <a:spLocks noGrp="1"/>
          </p:cNvSpPr>
          <p:nvPr>
            <p:ph type="title"/>
          </p:nvPr>
        </p:nvSpPr>
        <p:spPr>
          <a:xfrm>
            <a:off x="436537" y="1655001"/>
            <a:ext cx="11359184"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spTree>
    <p:extLst>
      <p:ext uri="{BB962C8B-B14F-4D97-AF65-F5344CB8AC3E}">
        <p14:creationId xmlns:p14="http://schemas.microsoft.com/office/powerpoint/2010/main" val="270133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ictur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E6EBAB-0DF5-264F-A4A3-274C3E3D8DB2}"/>
              </a:ext>
            </a:extLst>
          </p:cNvPr>
          <p:cNvSpPr txBox="1">
            <a:spLocks/>
          </p:cNvSpPr>
          <p:nvPr/>
        </p:nvSpPr>
        <p:spPr>
          <a:xfrm>
            <a:off x="1829903" y="8483405"/>
            <a:ext cx="9804400" cy="533621"/>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927D"/>
              </a:buClr>
              <a:buSzPct val="60000"/>
            </a:pPr>
            <a:r>
              <a:rPr lang="en-GB" sz="2400">
                <a:solidFill>
                  <a:srgbClr val="00927D"/>
                </a:solidFill>
                <a:latin typeface="Poppins" pitchFamily="2" charset="77"/>
                <a:cs typeface="Poppins" pitchFamily="2" charset="77"/>
              </a:rPr>
              <a:t>What are the needs of the person?</a:t>
            </a:r>
          </a:p>
        </p:txBody>
      </p:sp>
      <p:cxnSp>
        <p:nvCxnSpPr>
          <p:cNvPr id="7" name="Straight Connector 6">
            <a:extLst>
              <a:ext uri="{FF2B5EF4-FFF2-40B4-BE49-F238E27FC236}">
                <a16:creationId xmlns:a16="http://schemas.microsoft.com/office/drawing/2014/main" id="{B41E1AB2-6DC9-E70F-C72F-CB8C05DF4A08}"/>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870693B-2770-4A3A-8B27-3F355F3CC6CC}"/>
              </a:ext>
            </a:extLst>
          </p:cNvPr>
          <p:cNvSpPr txBox="1"/>
          <p:nvPr userDrawn="1"/>
        </p:nvSpPr>
        <p:spPr>
          <a:xfrm>
            <a:off x="322321" y="227531"/>
            <a:ext cx="4509371" cy="143565"/>
          </a:xfrm>
          <a:prstGeom prst="rect">
            <a:avLst/>
          </a:prstGeom>
          <a:noFill/>
        </p:spPr>
        <p:txBody>
          <a:bodyPr wrap="square" lIns="0" tIns="0" rIns="0" bIns="0" rtlCol="0" anchor="t">
            <a:spAutoFit/>
          </a:bodyPr>
          <a:lstStyle/>
          <a:p>
            <a:pPr defTabSz="914395"/>
            <a:fld id="{7F0AF45A-9955-4C3B-849A-EC7833B76D7D}" type="slidenum">
              <a:rPr lang="en-US" sz="933" b="1" smtClean="0">
                <a:solidFill>
                  <a:srgbClr val="475C6D"/>
                </a:solidFill>
                <a:latin typeface="Montserrat"/>
              </a:rPr>
              <a:pPr defTabSz="914395"/>
              <a:t>‹#›</a:t>
            </a:fld>
            <a:r>
              <a:rPr lang="en-US" sz="933" b="1" dirty="0">
                <a:solidFill>
                  <a:srgbClr val="475C6D"/>
                </a:solidFill>
                <a:latin typeface="Montserrat"/>
              </a:rPr>
              <a:t> I GPM-146 V1 </a:t>
            </a:r>
            <a:endParaRPr lang="en-US" sz="933" dirty="0">
              <a:solidFill>
                <a:srgbClr val="8597A3"/>
              </a:solidFill>
              <a:latin typeface="Metropolis Medium"/>
            </a:endParaRPr>
          </a:p>
        </p:txBody>
      </p:sp>
      <p:cxnSp>
        <p:nvCxnSpPr>
          <p:cNvPr id="15" name="Straight Connector 14">
            <a:extLst>
              <a:ext uri="{FF2B5EF4-FFF2-40B4-BE49-F238E27FC236}">
                <a16:creationId xmlns:a16="http://schemas.microsoft.com/office/drawing/2014/main" id="{31941FAF-8621-7E6C-531D-6614EBEF222C}"/>
              </a:ext>
            </a:extLst>
          </p:cNvPr>
          <p:cNvCxnSpPr>
            <a:cxnSpLocks/>
          </p:cNvCxnSpPr>
          <p:nvPr userDrawn="1"/>
        </p:nvCxnSpPr>
        <p:spPr>
          <a:xfrm>
            <a:off x="446860" y="6397920"/>
            <a:ext cx="11366450"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20" name="Subtitle 2">
            <a:extLst>
              <a:ext uri="{FF2B5EF4-FFF2-40B4-BE49-F238E27FC236}">
                <a16:creationId xmlns:a16="http://schemas.microsoft.com/office/drawing/2014/main" id="{31B8D176-65AE-2092-C9AD-EF6715EF3686}"/>
              </a:ext>
            </a:extLst>
          </p:cNvPr>
          <p:cNvSpPr>
            <a:spLocks noGrp="1"/>
          </p:cNvSpPr>
          <p:nvPr>
            <p:ph type="subTitle" idx="1"/>
          </p:nvPr>
        </p:nvSpPr>
        <p:spPr>
          <a:xfrm>
            <a:off x="436537" y="783983"/>
            <a:ext cx="11376772" cy="748289"/>
          </a:xfrm>
        </p:spPr>
        <p:txBody>
          <a:bodyPr>
            <a:noAutofit/>
          </a:bodyPr>
          <a:lstStyle>
            <a:lvl1pPr marL="0" indent="0" algn="l">
              <a:buNone/>
              <a:defRPr sz="4267" b="1">
                <a:solidFill>
                  <a:srgbClr val="003341"/>
                </a:solidFill>
                <a:latin typeface="Montserrat" panose="00000500000000000000" pitchFamily="2" charset="0"/>
              </a:defRPr>
            </a:lvl1pPr>
            <a:lvl2pPr marL="457198" indent="0" algn="ctr">
              <a:buNone/>
              <a:defRPr sz="2000"/>
            </a:lvl2pPr>
            <a:lvl3pPr marL="914395" indent="0" algn="ctr">
              <a:buNone/>
              <a:defRPr sz="1799"/>
            </a:lvl3pPr>
            <a:lvl4pPr marL="1371592" indent="0" algn="ctr">
              <a:buNone/>
              <a:defRPr sz="1600"/>
            </a:lvl4pPr>
            <a:lvl5pPr marL="1828789" indent="0" algn="ctr">
              <a:buNone/>
              <a:defRPr sz="1600"/>
            </a:lvl5pPr>
            <a:lvl6pPr marL="2285987" indent="0" algn="ctr">
              <a:buNone/>
              <a:defRPr sz="1600"/>
            </a:lvl6pPr>
            <a:lvl7pPr marL="2743184" indent="0" algn="ctr">
              <a:buNone/>
              <a:defRPr sz="1600"/>
            </a:lvl7pPr>
            <a:lvl8pPr marL="3200382" indent="0" algn="ctr">
              <a:buNone/>
              <a:defRPr sz="1600"/>
            </a:lvl8pPr>
            <a:lvl9pPr marL="3657579" indent="0" algn="ctr">
              <a:buNone/>
              <a:defRPr sz="1600"/>
            </a:lvl9pPr>
          </a:lstStyle>
          <a:p>
            <a:r>
              <a:rPr lang="en-GB"/>
              <a:t>Click to edit Master subtitle style</a:t>
            </a:r>
            <a:endParaRPr lang="en-US"/>
          </a:p>
        </p:txBody>
      </p:sp>
      <p:pic>
        <p:nvPicPr>
          <p:cNvPr id="5" name="Picture 4">
            <a:extLst>
              <a:ext uri="{FF2B5EF4-FFF2-40B4-BE49-F238E27FC236}">
                <a16:creationId xmlns:a16="http://schemas.microsoft.com/office/drawing/2014/main" id="{5585B6E5-ECFA-C8DB-E329-178B97BB31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26942" y="219471"/>
            <a:ext cx="2522950" cy="422016"/>
          </a:xfrm>
          <a:prstGeom prst="rect">
            <a:avLst/>
          </a:prstGeom>
        </p:spPr>
      </p:pic>
      <p:grpSp>
        <p:nvGrpSpPr>
          <p:cNvPr id="6" name="Group 5">
            <a:extLst>
              <a:ext uri="{FF2B5EF4-FFF2-40B4-BE49-F238E27FC236}">
                <a16:creationId xmlns:a16="http://schemas.microsoft.com/office/drawing/2014/main" id="{8BBE5381-9421-2B51-63A5-D16A8E50D6EC}"/>
              </a:ext>
            </a:extLst>
          </p:cNvPr>
          <p:cNvGrpSpPr/>
          <p:nvPr userDrawn="1"/>
        </p:nvGrpSpPr>
        <p:grpSpPr>
          <a:xfrm>
            <a:off x="322321" y="6558649"/>
            <a:ext cx="3003578" cy="143629"/>
            <a:chOff x="275810" y="4839844"/>
            <a:chExt cx="2252683" cy="107722"/>
          </a:xfrm>
        </p:grpSpPr>
        <p:sp>
          <p:nvSpPr>
            <p:cNvPr id="8" name="Oval 7">
              <a:extLst>
                <a:ext uri="{FF2B5EF4-FFF2-40B4-BE49-F238E27FC236}">
                  <a16:creationId xmlns:a16="http://schemas.microsoft.com/office/drawing/2014/main" id="{7E40997A-22DF-6823-971F-8F96BEB71F7E}"/>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1C8CEE7-E1A2-B2EF-47C0-29B5E91781A4}"/>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94"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2" name="Picture Placeholder 2">
            <a:extLst>
              <a:ext uri="{FF2B5EF4-FFF2-40B4-BE49-F238E27FC236}">
                <a16:creationId xmlns:a16="http://schemas.microsoft.com/office/drawing/2014/main" id="{5D86A5E3-77A3-B05C-0850-55FF3D4913CB}"/>
              </a:ext>
            </a:extLst>
          </p:cNvPr>
          <p:cNvSpPr>
            <a:spLocks noGrp="1"/>
          </p:cNvSpPr>
          <p:nvPr>
            <p:ph type="pic" sz="quarter" idx="16"/>
          </p:nvPr>
        </p:nvSpPr>
        <p:spPr>
          <a:xfrm>
            <a:off x="446860" y="2639229"/>
            <a:ext cx="11366448" cy="3597956"/>
          </a:xfrm>
          <a:prstGeom prst="rect">
            <a:avLst/>
          </a:prstGeom>
        </p:spPr>
        <p:txBody>
          <a:bodyPr anchor="ctr">
            <a:normAutofit/>
          </a:bodyPr>
          <a:lstStyle>
            <a:lvl1pPr marL="0" indent="0" algn="ctr">
              <a:buNone/>
              <a:defRPr sz="2133" b="0" i="0">
                <a:solidFill>
                  <a:srgbClr val="003341"/>
                </a:solidFill>
                <a:latin typeface="Metropolis Light"/>
                <a:cs typeface="Poppins Light" pitchFamily="2" charset="77"/>
              </a:defRPr>
            </a:lvl1pPr>
          </a:lstStyle>
          <a:p>
            <a:r>
              <a:rPr lang="en-GB"/>
              <a:t>Click icon to add picture</a:t>
            </a:r>
          </a:p>
        </p:txBody>
      </p:sp>
      <p:sp>
        <p:nvSpPr>
          <p:cNvPr id="3" name="Title Placeholder 7">
            <a:extLst>
              <a:ext uri="{FF2B5EF4-FFF2-40B4-BE49-F238E27FC236}">
                <a16:creationId xmlns:a16="http://schemas.microsoft.com/office/drawing/2014/main" id="{481CC665-BFE6-DE87-7CEA-4ADB4AFF5944}"/>
              </a:ext>
            </a:extLst>
          </p:cNvPr>
          <p:cNvSpPr>
            <a:spLocks noGrp="1"/>
          </p:cNvSpPr>
          <p:nvPr>
            <p:ph type="title"/>
          </p:nvPr>
        </p:nvSpPr>
        <p:spPr>
          <a:xfrm>
            <a:off x="436537" y="1655001"/>
            <a:ext cx="11359184"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spTree>
    <p:extLst>
      <p:ext uri="{BB962C8B-B14F-4D97-AF65-F5344CB8AC3E}">
        <p14:creationId xmlns:p14="http://schemas.microsoft.com/office/powerpoint/2010/main" val="3055209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1 x Text 1 x pictur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E6EBAB-0DF5-264F-A4A3-274C3E3D8DB2}"/>
              </a:ext>
            </a:extLst>
          </p:cNvPr>
          <p:cNvSpPr txBox="1">
            <a:spLocks/>
          </p:cNvSpPr>
          <p:nvPr/>
        </p:nvSpPr>
        <p:spPr>
          <a:xfrm>
            <a:off x="1829903" y="8483405"/>
            <a:ext cx="9804400" cy="533621"/>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927D"/>
              </a:buClr>
              <a:buSzPct val="60000"/>
            </a:pPr>
            <a:r>
              <a:rPr lang="en-GB" sz="2400">
                <a:solidFill>
                  <a:srgbClr val="00927D"/>
                </a:solidFill>
                <a:latin typeface="Poppins" pitchFamily="2" charset="77"/>
                <a:cs typeface="Poppins" pitchFamily="2" charset="77"/>
              </a:rPr>
              <a:t>What are the needs of the person?</a:t>
            </a:r>
          </a:p>
        </p:txBody>
      </p:sp>
      <p:cxnSp>
        <p:nvCxnSpPr>
          <p:cNvPr id="7" name="Straight Connector 6">
            <a:extLst>
              <a:ext uri="{FF2B5EF4-FFF2-40B4-BE49-F238E27FC236}">
                <a16:creationId xmlns:a16="http://schemas.microsoft.com/office/drawing/2014/main" id="{B41E1AB2-6DC9-E70F-C72F-CB8C05DF4A08}"/>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870693B-2770-4A3A-8B27-3F355F3CC6CC}"/>
              </a:ext>
            </a:extLst>
          </p:cNvPr>
          <p:cNvSpPr txBox="1"/>
          <p:nvPr userDrawn="1"/>
        </p:nvSpPr>
        <p:spPr>
          <a:xfrm>
            <a:off x="322321" y="227531"/>
            <a:ext cx="4509371" cy="143565"/>
          </a:xfrm>
          <a:prstGeom prst="rect">
            <a:avLst/>
          </a:prstGeom>
          <a:noFill/>
        </p:spPr>
        <p:txBody>
          <a:bodyPr wrap="square" lIns="0" tIns="0" rIns="0" bIns="0" rtlCol="0" anchor="t">
            <a:spAutoFit/>
          </a:bodyPr>
          <a:lstStyle/>
          <a:p>
            <a:pPr defTabSz="914395"/>
            <a:fld id="{7F0AF45A-9955-4C3B-849A-EC7833B76D7D}" type="slidenum">
              <a:rPr lang="en-US" sz="933" b="1" smtClean="0">
                <a:solidFill>
                  <a:srgbClr val="475C6D"/>
                </a:solidFill>
                <a:latin typeface="Montserrat"/>
              </a:rPr>
              <a:pPr defTabSz="914395"/>
              <a:t>‹#›</a:t>
            </a:fld>
            <a:r>
              <a:rPr lang="en-US" sz="933" b="1" dirty="0">
                <a:solidFill>
                  <a:srgbClr val="475C6D"/>
                </a:solidFill>
                <a:latin typeface="Montserrat"/>
              </a:rPr>
              <a:t> I GPM-146 V1 </a:t>
            </a:r>
            <a:endParaRPr lang="en-US" sz="933" dirty="0">
              <a:solidFill>
                <a:srgbClr val="8597A3"/>
              </a:solidFill>
              <a:latin typeface="Metropolis Medium"/>
            </a:endParaRPr>
          </a:p>
        </p:txBody>
      </p:sp>
      <p:cxnSp>
        <p:nvCxnSpPr>
          <p:cNvPr id="15" name="Straight Connector 14">
            <a:extLst>
              <a:ext uri="{FF2B5EF4-FFF2-40B4-BE49-F238E27FC236}">
                <a16:creationId xmlns:a16="http://schemas.microsoft.com/office/drawing/2014/main" id="{31941FAF-8621-7E6C-531D-6614EBEF222C}"/>
              </a:ext>
            </a:extLst>
          </p:cNvPr>
          <p:cNvCxnSpPr>
            <a:cxnSpLocks/>
          </p:cNvCxnSpPr>
          <p:nvPr userDrawn="1"/>
        </p:nvCxnSpPr>
        <p:spPr>
          <a:xfrm>
            <a:off x="446860" y="6397920"/>
            <a:ext cx="11366450"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20" name="Subtitle 2">
            <a:extLst>
              <a:ext uri="{FF2B5EF4-FFF2-40B4-BE49-F238E27FC236}">
                <a16:creationId xmlns:a16="http://schemas.microsoft.com/office/drawing/2014/main" id="{31B8D176-65AE-2092-C9AD-EF6715EF3686}"/>
              </a:ext>
            </a:extLst>
          </p:cNvPr>
          <p:cNvSpPr>
            <a:spLocks noGrp="1"/>
          </p:cNvSpPr>
          <p:nvPr>
            <p:ph type="subTitle" idx="1"/>
          </p:nvPr>
        </p:nvSpPr>
        <p:spPr>
          <a:xfrm>
            <a:off x="436537" y="783983"/>
            <a:ext cx="11376772" cy="748289"/>
          </a:xfrm>
        </p:spPr>
        <p:txBody>
          <a:bodyPr>
            <a:noAutofit/>
          </a:bodyPr>
          <a:lstStyle>
            <a:lvl1pPr marL="0" indent="0" algn="l">
              <a:buNone/>
              <a:defRPr sz="4267" b="1">
                <a:solidFill>
                  <a:srgbClr val="003341"/>
                </a:solidFill>
                <a:latin typeface="Montserrat" panose="00000500000000000000" pitchFamily="2" charset="0"/>
              </a:defRPr>
            </a:lvl1pPr>
            <a:lvl2pPr marL="457198" indent="0" algn="ctr">
              <a:buNone/>
              <a:defRPr sz="2000"/>
            </a:lvl2pPr>
            <a:lvl3pPr marL="914395" indent="0" algn="ctr">
              <a:buNone/>
              <a:defRPr sz="1799"/>
            </a:lvl3pPr>
            <a:lvl4pPr marL="1371592" indent="0" algn="ctr">
              <a:buNone/>
              <a:defRPr sz="1600"/>
            </a:lvl4pPr>
            <a:lvl5pPr marL="1828789" indent="0" algn="ctr">
              <a:buNone/>
              <a:defRPr sz="1600"/>
            </a:lvl5pPr>
            <a:lvl6pPr marL="2285987" indent="0" algn="ctr">
              <a:buNone/>
              <a:defRPr sz="1600"/>
            </a:lvl6pPr>
            <a:lvl7pPr marL="2743184" indent="0" algn="ctr">
              <a:buNone/>
              <a:defRPr sz="1600"/>
            </a:lvl7pPr>
            <a:lvl8pPr marL="3200382" indent="0" algn="ctr">
              <a:buNone/>
              <a:defRPr sz="1600"/>
            </a:lvl8pPr>
            <a:lvl9pPr marL="3657579" indent="0" algn="ctr">
              <a:buNone/>
              <a:defRPr sz="1600"/>
            </a:lvl9pPr>
          </a:lstStyle>
          <a:p>
            <a:r>
              <a:rPr lang="en-GB"/>
              <a:t>Click to edit Master subtitle style</a:t>
            </a:r>
            <a:endParaRPr lang="en-US"/>
          </a:p>
        </p:txBody>
      </p:sp>
      <p:pic>
        <p:nvPicPr>
          <p:cNvPr id="5" name="Picture 4">
            <a:extLst>
              <a:ext uri="{FF2B5EF4-FFF2-40B4-BE49-F238E27FC236}">
                <a16:creationId xmlns:a16="http://schemas.microsoft.com/office/drawing/2014/main" id="{5585B6E5-ECFA-C8DB-E329-178B97BB31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26942" y="219471"/>
            <a:ext cx="2522950" cy="422016"/>
          </a:xfrm>
          <a:prstGeom prst="rect">
            <a:avLst/>
          </a:prstGeom>
        </p:spPr>
      </p:pic>
      <p:grpSp>
        <p:nvGrpSpPr>
          <p:cNvPr id="6" name="Group 5">
            <a:extLst>
              <a:ext uri="{FF2B5EF4-FFF2-40B4-BE49-F238E27FC236}">
                <a16:creationId xmlns:a16="http://schemas.microsoft.com/office/drawing/2014/main" id="{8BBE5381-9421-2B51-63A5-D16A8E50D6EC}"/>
              </a:ext>
            </a:extLst>
          </p:cNvPr>
          <p:cNvGrpSpPr/>
          <p:nvPr userDrawn="1"/>
        </p:nvGrpSpPr>
        <p:grpSpPr>
          <a:xfrm>
            <a:off x="322321" y="6558649"/>
            <a:ext cx="3003578" cy="143629"/>
            <a:chOff x="275810" y="4839844"/>
            <a:chExt cx="2252683" cy="107722"/>
          </a:xfrm>
        </p:grpSpPr>
        <p:sp>
          <p:nvSpPr>
            <p:cNvPr id="8" name="Oval 7">
              <a:extLst>
                <a:ext uri="{FF2B5EF4-FFF2-40B4-BE49-F238E27FC236}">
                  <a16:creationId xmlns:a16="http://schemas.microsoft.com/office/drawing/2014/main" id="{7E40997A-22DF-6823-971F-8F96BEB71F7E}"/>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1C8CEE7-E1A2-B2EF-47C0-29B5E91781A4}"/>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94"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3" name="Picture Placeholder 2">
            <a:extLst>
              <a:ext uri="{FF2B5EF4-FFF2-40B4-BE49-F238E27FC236}">
                <a16:creationId xmlns:a16="http://schemas.microsoft.com/office/drawing/2014/main" id="{6A8C62AB-3C78-72FF-89B7-D373D0464C2B}"/>
              </a:ext>
            </a:extLst>
          </p:cNvPr>
          <p:cNvSpPr>
            <a:spLocks noGrp="1"/>
          </p:cNvSpPr>
          <p:nvPr>
            <p:ph type="pic" sz="quarter" idx="17"/>
          </p:nvPr>
        </p:nvSpPr>
        <p:spPr>
          <a:xfrm>
            <a:off x="6308438" y="2579115"/>
            <a:ext cx="5436705" cy="3658068"/>
          </a:xfrm>
          <a:prstGeom prst="rect">
            <a:avLst/>
          </a:prstGeom>
        </p:spPr>
        <p:txBody>
          <a:bodyPr anchor="ctr">
            <a:normAutofit/>
          </a:bodyPr>
          <a:lstStyle>
            <a:lvl1pPr marL="0" indent="0" algn="ctr">
              <a:buNone/>
              <a:defRPr sz="2133" b="0" i="0">
                <a:solidFill>
                  <a:srgbClr val="003341"/>
                </a:solidFill>
                <a:latin typeface="Metropolis Light"/>
                <a:cs typeface="Poppins Light" pitchFamily="2" charset="77"/>
              </a:defRPr>
            </a:lvl1pPr>
          </a:lstStyle>
          <a:p>
            <a:r>
              <a:rPr lang="en-GB"/>
              <a:t>Click icon to add picture</a:t>
            </a:r>
          </a:p>
        </p:txBody>
      </p:sp>
      <p:sp>
        <p:nvSpPr>
          <p:cNvPr id="4" name="Content Placeholder 2">
            <a:extLst>
              <a:ext uri="{FF2B5EF4-FFF2-40B4-BE49-F238E27FC236}">
                <a16:creationId xmlns:a16="http://schemas.microsoft.com/office/drawing/2014/main" id="{00F2368F-C0B0-6934-AEA0-6F8F9D7A3DF8}"/>
              </a:ext>
            </a:extLst>
          </p:cNvPr>
          <p:cNvSpPr>
            <a:spLocks noGrp="1"/>
          </p:cNvSpPr>
          <p:nvPr>
            <p:ph idx="20"/>
          </p:nvPr>
        </p:nvSpPr>
        <p:spPr>
          <a:xfrm>
            <a:off x="446859" y="2590575"/>
            <a:ext cx="5436705" cy="3551264"/>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7">
            <a:extLst>
              <a:ext uri="{FF2B5EF4-FFF2-40B4-BE49-F238E27FC236}">
                <a16:creationId xmlns:a16="http://schemas.microsoft.com/office/drawing/2014/main" id="{379969FE-61D8-C8B9-68BD-8ED322B84C60}"/>
              </a:ext>
            </a:extLst>
          </p:cNvPr>
          <p:cNvSpPr>
            <a:spLocks noGrp="1"/>
          </p:cNvSpPr>
          <p:nvPr>
            <p:ph type="title"/>
          </p:nvPr>
        </p:nvSpPr>
        <p:spPr>
          <a:xfrm>
            <a:off x="436537" y="1655001"/>
            <a:ext cx="11359184"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spTree>
    <p:extLst>
      <p:ext uri="{BB962C8B-B14F-4D97-AF65-F5344CB8AC3E}">
        <p14:creationId xmlns:p14="http://schemas.microsoft.com/office/powerpoint/2010/main" val="1123463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Divider Slide green">
    <p:bg>
      <p:bgPr>
        <a:gradFill>
          <a:gsLst>
            <a:gs pos="50000">
              <a:srgbClr val="00853E"/>
            </a:gs>
            <a:gs pos="0">
              <a:srgbClr val="00853E"/>
            </a:gs>
            <a:gs pos="100000">
              <a:srgbClr val="003341"/>
            </a:gs>
          </a:gsLst>
          <a:path path="circle">
            <a:fillToRect l="50000" t="130000" r="50000" b="-30000"/>
          </a:path>
        </a:gradFill>
        <a:effectLst/>
      </p:bgPr>
    </p:bg>
    <p:spTree>
      <p:nvGrpSpPr>
        <p:cNvPr id="1" name=""/>
        <p:cNvGrpSpPr/>
        <p:nvPr/>
      </p:nvGrpSpPr>
      <p:grpSpPr>
        <a:xfrm>
          <a:off x="0" y="0"/>
          <a:ext cx="0" cy="0"/>
          <a:chOff x="0" y="0"/>
          <a:chExt cx="0" cy="0"/>
        </a:xfrm>
      </p:grpSpPr>
      <p:pic>
        <p:nvPicPr>
          <p:cNvPr id="4" name="Picture 3" descr="A colorful lines and dots&#10;&#10;Description automatically generated">
            <a:extLst>
              <a:ext uri="{FF2B5EF4-FFF2-40B4-BE49-F238E27FC236}">
                <a16:creationId xmlns:a16="http://schemas.microsoft.com/office/drawing/2014/main" id="{473CA369-9814-AAAD-EFDF-5F7023538816}"/>
              </a:ext>
            </a:extLst>
          </p:cNvPr>
          <p:cNvPicPr>
            <a:picLocks noChangeAspect="1"/>
          </p:cNvPicPr>
          <p:nvPr userDrawn="1"/>
        </p:nvPicPr>
        <p:blipFill rotWithShape="1">
          <a:blip r:embed="rId2">
            <a:alphaModFix amt="20000"/>
          </a:blip>
          <a:srcRect l="-3524" t="2378" r="-206" b="715"/>
          <a:stretch/>
        </p:blipFill>
        <p:spPr>
          <a:xfrm>
            <a:off x="360220" y="-1288950"/>
            <a:ext cx="11268363" cy="10527817"/>
          </a:xfrm>
          <a:prstGeom prst="rect">
            <a:avLst/>
          </a:prstGeom>
        </p:spPr>
      </p:pic>
      <p:pic>
        <p:nvPicPr>
          <p:cNvPr id="5" name="Picture 4">
            <a:extLst>
              <a:ext uri="{FF2B5EF4-FFF2-40B4-BE49-F238E27FC236}">
                <a16:creationId xmlns:a16="http://schemas.microsoft.com/office/drawing/2014/main" id="{C1D59C87-A577-9AE4-11F2-E568FC47A106}"/>
              </a:ext>
            </a:extLst>
          </p:cNvPr>
          <p:cNvPicPr>
            <a:picLocks noChangeAspect="1"/>
          </p:cNvPicPr>
          <p:nvPr userDrawn="1"/>
        </p:nvPicPr>
        <p:blipFill>
          <a:blip r:embed="rId3"/>
          <a:srcRect/>
          <a:stretch/>
        </p:blipFill>
        <p:spPr>
          <a:xfrm>
            <a:off x="10077044" y="6372475"/>
            <a:ext cx="1757916" cy="292247"/>
          </a:xfrm>
          <a:prstGeom prst="rect">
            <a:avLst/>
          </a:prstGeom>
        </p:spPr>
      </p:pic>
      <p:sp>
        <p:nvSpPr>
          <p:cNvPr id="2" name="Subtitle 2">
            <a:extLst>
              <a:ext uri="{FF2B5EF4-FFF2-40B4-BE49-F238E27FC236}">
                <a16:creationId xmlns:a16="http://schemas.microsoft.com/office/drawing/2014/main" id="{A73C1A18-CA2B-1592-5A5B-23E3D731A1F3}"/>
              </a:ext>
            </a:extLst>
          </p:cNvPr>
          <p:cNvSpPr txBox="1">
            <a:spLocks/>
          </p:cNvSpPr>
          <p:nvPr userDrawn="1"/>
        </p:nvSpPr>
        <p:spPr>
          <a:xfrm>
            <a:off x="1950220" y="3226670"/>
            <a:ext cx="9005781" cy="748289"/>
          </a:xfrm>
          <a:prstGeom prst="rect">
            <a:avLst/>
          </a:prstGeom>
        </p:spPr>
        <p:txBody>
          <a:bodyPr vert="horz" lIns="121920" tIns="60960" rIns="121920" bIns="60960" rtlCol="0">
            <a:noAutofit/>
          </a:bodyPr>
          <a:lstStyle>
            <a:lvl1pPr marL="0" indent="0" algn="l" defTabSz="514350" rtl="0" eaLnBrk="1" latinLnBrk="0" hangingPunct="1">
              <a:lnSpc>
                <a:spcPct val="90000"/>
              </a:lnSpc>
              <a:spcBef>
                <a:spcPts val="563"/>
              </a:spcBef>
              <a:buFont typeface="Arial" panose="020B0604020202020204" pitchFamily="34" charset="0"/>
              <a:buNone/>
              <a:defRPr sz="3200" b="1" i="0" kern="1200">
                <a:solidFill>
                  <a:srgbClr val="003341"/>
                </a:solidFill>
                <a:latin typeface="Montserrat" panose="00000500000000000000" pitchFamily="2" charset="0"/>
                <a:ea typeface="+mn-ea"/>
                <a:cs typeface="Poppins Light" pitchFamily="2" charset="77"/>
              </a:defRPr>
            </a:lvl1pPr>
            <a:lvl2pPr marL="342900" indent="0" algn="ctr" defTabSz="514350" rtl="0" eaLnBrk="1" latinLnBrk="0" hangingPunct="1">
              <a:lnSpc>
                <a:spcPct val="90000"/>
              </a:lnSpc>
              <a:spcBef>
                <a:spcPts val="281"/>
              </a:spcBef>
              <a:buFont typeface="Arial" panose="020B0604020202020204" pitchFamily="34" charset="0"/>
              <a:buNone/>
              <a:defRPr sz="1500" b="0" i="0" kern="1200">
                <a:solidFill>
                  <a:schemeClr val="tx1"/>
                </a:solidFill>
                <a:latin typeface="Poppins Light" pitchFamily="2" charset="77"/>
                <a:ea typeface="+mn-ea"/>
                <a:cs typeface="Poppins Light" pitchFamily="2" charset="77"/>
              </a:defRPr>
            </a:lvl2pPr>
            <a:lvl3pPr marL="685800" indent="0" algn="ctr" defTabSz="514350" rtl="0" eaLnBrk="1" latinLnBrk="0" hangingPunct="1">
              <a:lnSpc>
                <a:spcPct val="90000"/>
              </a:lnSpc>
              <a:spcBef>
                <a:spcPts val="281"/>
              </a:spcBef>
              <a:buFont typeface="Arial" panose="020B0604020202020204" pitchFamily="34" charset="0"/>
              <a:buNone/>
              <a:defRPr sz="1350" b="0" i="0" kern="1200">
                <a:solidFill>
                  <a:schemeClr val="tx1"/>
                </a:solidFill>
                <a:latin typeface="Poppins Light" pitchFamily="2" charset="77"/>
                <a:ea typeface="+mn-ea"/>
                <a:cs typeface="Poppins Light" pitchFamily="2" charset="77"/>
              </a:defRPr>
            </a:lvl3pPr>
            <a:lvl4pPr marL="1028700" indent="0" algn="ctr" defTabSz="514350" rtl="0" eaLnBrk="1" latinLnBrk="0" hangingPunct="1">
              <a:lnSpc>
                <a:spcPct val="90000"/>
              </a:lnSpc>
              <a:spcBef>
                <a:spcPts val="281"/>
              </a:spcBef>
              <a:buFont typeface="Arial" panose="020B0604020202020204" pitchFamily="34" charset="0"/>
              <a:buNone/>
              <a:defRPr sz="1200" b="0" i="0" kern="1200">
                <a:solidFill>
                  <a:schemeClr val="tx1"/>
                </a:solidFill>
                <a:latin typeface="Poppins Light" pitchFamily="2" charset="77"/>
                <a:ea typeface="+mn-ea"/>
                <a:cs typeface="Poppins Light" pitchFamily="2" charset="77"/>
              </a:defRPr>
            </a:lvl4pPr>
            <a:lvl5pPr marL="1371600" indent="0" algn="ctr" defTabSz="514350" rtl="0" eaLnBrk="1" latinLnBrk="0" hangingPunct="1">
              <a:lnSpc>
                <a:spcPct val="90000"/>
              </a:lnSpc>
              <a:spcBef>
                <a:spcPts val="281"/>
              </a:spcBef>
              <a:buFont typeface="Arial" panose="020B0604020202020204" pitchFamily="34" charset="0"/>
              <a:buNone/>
              <a:defRPr sz="1200" b="0" i="0" kern="1200">
                <a:solidFill>
                  <a:schemeClr val="tx1"/>
                </a:solidFill>
                <a:latin typeface="Poppins Light" pitchFamily="2" charset="77"/>
                <a:ea typeface="+mn-ea"/>
                <a:cs typeface="Poppins Light" pitchFamily="2" charset="77"/>
              </a:defRPr>
            </a:lvl5pPr>
            <a:lvl6pPr marL="1714500" indent="0" algn="ctr" defTabSz="514350" rtl="0" eaLnBrk="1" latinLnBrk="0" hangingPunct="1">
              <a:lnSpc>
                <a:spcPct val="90000"/>
              </a:lnSpc>
              <a:spcBef>
                <a:spcPts val="281"/>
              </a:spcBef>
              <a:buFont typeface="Arial" panose="020B0604020202020204" pitchFamily="34" charset="0"/>
              <a:buNone/>
              <a:defRPr sz="1200" kern="1200">
                <a:solidFill>
                  <a:schemeClr val="tx1"/>
                </a:solidFill>
                <a:latin typeface="+mn-lt"/>
                <a:ea typeface="+mn-ea"/>
                <a:cs typeface="+mn-cs"/>
              </a:defRPr>
            </a:lvl6pPr>
            <a:lvl7pPr marL="2057400" indent="0" algn="ctr" defTabSz="514350" rtl="0" eaLnBrk="1" latinLnBrk="0" hangingPunct="1">
              <a:lnSpc>
                <a:spcPct val="90000"/>
              </a:lnSpc>
              <a:spcBef>
                <a:spcPts val="281"/>
              </a:spcBef>
              <a:buFont typeface="Arial" panose="020B0604020202020204" pitchFamily="34" charset="0"/>
              <a:buNone/>
              <a:defRPr sz="1200" kern="1200">
                <a:solidFill>
                  <a:schemeClr val="tx1"/>
                </a:solidFill>
                <a:latin typeface="+mn-lt"/>
                <a:ea typeface="+mn-ea"/>
                <a:cs typeface="+mn-cs"/>
              </a:defRPr>
            </a:lvl7pPr>
            <a:lvl8pPr marL="2400300" indent="0" algn="ctr" defTabSz="514350" rtl="0" eaLnBrk="1" latinLnBrk="0" hangingPunct="1">
              <a:lnSpc>
                <a:spcPct val="90000"/>
              </a:lnSpc>
              <a:spcBef>
                <a:spcPts val="281"/>
              </a:spcBef>
              <a:buFont typeface="Arial" panose="020B0604020202020204" pitchFamily="34" charset="0"/>
              <a:buNone/>
              <a:defRPr sz="1200" kern="1200">
                <a:solidFill>
                  <a:schemeClr val="tx1"/>
                </a:solidFill>
                <a:latin typeface="+mn-lt"/>
                <a:ea typeface="+mn-ea"/>
                <a:cs typeface="+mn-cs"/>
              </a:defRPr>
            </a:lvl8pPr>
            <a:lvl9pPr marL="2743200" indent="0" algn="ctr" defTabSz="514350" rtl="0" eaLnBrk="1" latinLnBrk="0" hangingPunct="1">
              <a:lnSpc>
                <a:spcPct val="90000"/>
              </a:lnSpc>
              <a:spcBef>
                <a:spcPts val="281"/>
              </a:spcBef>
              <a:buFont typeface="Arial" panose="020B0604020202020204" pitchFamily="34" charset="0"/>
              <a:buNone/>
              <a:defRPr sz="1200" kern="1200">
                <a:solidFill>
                  <a:schemeClr val="tx1"/>
                </a:solidFill>
                <a:latin typeface="+mn-lt"/>
                <a:ea typeface="+mn-ea"/>
                <a:cs typeface="+mn-cs"/>
              </a:defRPr>
            </a:lvl9pPr>
          </a:lstStyle>
          <a:p>
            <a:pPr algn="ctr"/>
            <a:endParaRPr lang="en-US" sz="3733" b="0">
              <a:solidFill>
                <a:schemeClr val="bg1"/>
              </a:solidFill>
            </a:endParaRPr>
          </a:p>
        </p:txBody>
      </p:sp>
      <p:sp>
        <p:nvSpPr>
          <p:cNvPr id="3" name="Title Placeholder 7">
            <a:extLst>
              <a:ext uri="{FF2B5EF4-FFF2-40B4-BE49-F238E27FC236}">
                <a16:creationId xmlns:a16="http://schemas.microsoft.com/office/drawing/2014/main" id="{9D5C2280-7F76-73F4-5497-8D245F2535BF}"/>
              </a:ext>
            </a:extLst>
          </p:cNvPr>
          <p:cNvSpPr>
            <a:spLocks noGrp="1"/>
          </p:cNvSpPr>
          <p:nvPr>
            <p:ph type="title"/>
          </p:nvPr>
        </p:nvSpPr>
        <p:spPr>
          <a:xfrm>
            <a:off x="563420" y="2795920"/>
            <a:ext cx="11359184" cy="861496"/>
          </a:xfrm>
          <a:prstGeom prst="rect">
            <a:avLst/>
          </a:prstGeom>
        </p:spPr>
        <p:txBody>
          <a:bodyPr vert="horz" lIns="91440" tIns="45720" rIns="91440" bIns="45720" rtlCol="0" anchor="ctr">
            <a:normAutofit/>
          </a:bodyPr>
          <a:lstStyle>
            <a:lvl1pPr>
              <a:defRPr sz="4800">
                <a:solidFill>
                  <a:schemeClr val="bg1"/>
                </a:solidFill>
              </a:defRPr>
            </a:lvl1pPr>
          </a:lstStyle>
          <a:p>
            <a:endParaRPr lang="en-US"/>
          </a:p>
        </p:txBody>
      </p:sp>
      <p:sp>
        <p:nvSpPr>
          <p:cNvPr id="6" name="TextBox 5">
            <a:extLst>
              <a:ext uri="{FF2B5EF4-FFF2-40B4-BE49-F238E27FC236}">
                <a16:creationId xmlns:a16="http://schemas.microsoft.com/office/drawing/2014/main" id="{FADEFBB6-5094-4193-AC6E-2917642E1D5B}"/>
              </a:ext>
            </a:extLst>
          </p:cNvPr>
          <p:cNvSpPr txBox="1"/>
          <p:nvPr userDrawn="1"/>
        </p:nvSpPr>
        <p:spPr>
          <a:xfrm>
            <a:off x="322321" y="227531"/>
            <a:ext cx="4509371" cy="143565"/>
          </a:xfrm>
          <a:prstGeom prst="rect">
            <a:avLst/>
          </a:prstGeom>
          <a:noFill/>
        </p:spPr>
        <p:txBody>
          <a:bodyPr wrap="square" lIns="0" tIns="0" rIns="0" bIns="0" rtlCol="0" anchor="t">
            <a:spAutoFit/>
          </a:bodyPr>
          <a:lstStyle/>
          <a:p>
            <a:pPr defTabSz="914395"/>
            <a:fld id="{7F0AF45A-9955-4C3B-849A-EC7833B76D7D}" type="slidenum">
              <a:rPr lang="en-US" sz="933" b="1" smtClean="0">
                <a:solidFill>
                  <a:schemeClr val="bg2"/>
                </a:solidFill>
                <a:latin typeface="Montserrat"/>
              </a:rPr>
              <a:pPr defTabSz="914395"/>
              <a:t>‹#›</a:t>
            </a:fld>
            <a:r>
              <a:rPr lang="en-US" sz="933" b="1" dirty="0">
                <a:solidFill>
                  <a:schemeClr val="bg2"/>
                </a:solidFill>
                <a:latin typeface="Montserrat"/>
              </a:rPr>
              <a:t> I GPM-146 V1 </a:t>
            </a:r>
          </a:p>
        </p:txBody>
      </p:sp>
    </p:spTree>
    <p:extLst>
      <p:ext uri="{BB962C8B-B14F-4D97-AF65-F5344CB8AC3E}">
        <p14:creationId xmlns:p14="http://schemas.microsoft.com/office/powerpoint/2010/main" val="804586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slide Grey">
    <p:bg>
      <p:bgPr>
        <a:gradFill>
          <a:gsLst>
            <a:gs pos="50000">
              <a:srgbClr val="8597A3"/>
            </a:gs>
            <a:gs pos="0">
              <a:srgbClr val="8597A3"/>
            </a:gs>
            <a:gs pos="100000">
              <a:srgbClr val="003341"/>
            </a:gs>
          </a:gsLst>
          <a:path path="circle">
            <a:fillToRect l="50000" t="130000" r="50000" b="-30000"/>
          </a:path>
        </a:gradFill>
        <a:effectLst/>
      </p:bgPr>
    </p:bg>
    <p:spTree>
      <p:nvGrpSpPr>
        <p:cNvPr id="1" name=""/>
        <p:cNvGrpSpPr/>
        <p:nvPr/>
      </p:nvGrpSpPr>
      <p:grpSpPr>
        <a:xfrm>
          <a:off x="0" y="0"/>
          <a:ext cx="0" cy="0"/>
          <a:chOff x="0" y="0"/>
          <a:chExt cx="0" cy="0"/>
        </a:xfrm>
      </p:grpSpPr>
      <p:pic>
        <p:nvPicPr>
          <p:cNvPr id="4" name="Picture 3" descr="A colorful lines and dots&#10;&#10;Description automatically generated">
            <a:extLst>
              <a:ext uri="{FF2B5EF4-FFF2-40B4-BE49-F238E27FC236}">
                <a16:creationId xmlns:a16="http://schemas.microsoft.com/office/drawing/2014/main" id="{473CA369-9814-AAAD-EFDF-5F7023538816}"/>
              </a:ext>
            </a:extLst>
          </p:cNvPr>
          <p:cNvPicPr>
            <a:picLocks noChangeAspect="1"/>
          </p:cNvPicPr>
          <p:nvPr userDrawn="1"/>
        </p:nvPicPr>
        <p:blipFill rotWithShape="1">
          <a:blip r:embed="rId2">
            <a:alphaModFix amt="20000"/>
          </a:blip>
          <a:srcRect l="-3524" t="2378" r="-206" b="715"/>
          <a:stretch/>
        </p:blipFill>
        <p:spPr>
          <a:xfrm>
            <a:off x="461820" y="-1279713"/>
            <a:ext cx="11268363" cy="10527817"/>
          </a:xfrm>
          <a:prstGeom prst="rect">
            <a:avLst/>
          </a:prstGeom>
        </p:spPr>
      </p:pic>
      <p:pic>
        <p:nvPicPr>
          <p:cNvPr id="2" name="Picture 1">
            <a:extLst>
              <a:ext uri="{FF2B5EF4-FFF2-40B4-BE49-F238E27FC236}">
                <a16:creationId xmlns:a16="http://schemas.microsoft.com/office/drawing/2014/main" id="{BF7CDD59-D089-E858-4254-9F1167744ABA}"/>
              </a:ext>
            </a:extLst>
          </p:cNvPr>
          <p:cNvPicPr>
            <a:picLocks noChangeAspect="1"/>
          </p:cNvPicPr>
          <p:nvPr userDrawn="1"/>
        </p:nvPicPr>
        <p:blipFill>
          <a:blip r:embed="rId3"/>
          <a:srcRect/>
          <a:stretch/>
        </p:blipFill>
        <p:spPr>
          <a:xfrm>
            <a:off x="10077044" y="6372475"/>
            <a:ext cx="1757916" cy="292247"/>
          </a:xfrm>
          <a:prstGeom prst="rect">
            <a:avLst/>
          </a:prstGeom>
        </p:spPr>
      </p:pic>
      <p:sp>
        <p:nvSpPr>
          <p:cNvPr id="5" name="Title Placeholder 7">
            <a:extLst>
              <a:ext uri="{FF2B5EF4-FFF2-40B4-BE49-F238E27FC236}">
                <a16:creationId xmlns:a16="http://schemas.microsoft.com/office/drawing/2014/main" id="{C227AB8B-DE4F-B559-1FD2-97BC7303277C}"/>
              </a:ext>
            </a:extLst>
          </p:cNvPr>
          <p:cNvSpPr>
            <a:spLocks noGrp="1"/>
          </p:cNvSpPr>
          <p:nvPr>
            <p:ph type="title"/>
          </p:nvPr>
        </p:nvSpPr>
        <p:spPr>
          <a:xfrm>
            <a:off x="563420" y="2795920"/>
            <a:ext cx="11359184" cy="861496"/>
          </a:xfrm>
          <a:prstGeom prst="rect">
            <a:avLst/>
          </a:prstGeom>
        </p:spPr>
        <p:txBody>
          <a:bodyPr vert="horz" lIns="91440" tIns="45720" rIns="91440" bIns="45720" rtlCol="0" anchor="ctr">
            <a:normAutofit/>
          </a:bodyPr>
          <a:lstStyle>
            <a:lvl1pPr>
              <a:defRPr sz="4800">
                <a:solidFill>
                  <a:schemeClr val="bg1"/>
                </a:solidFill>
              </a:defRPr>
            </a:lvl1pPr>
          </a:lstStyle>
          <a:p>
            <a:endParaRPr lang="en-US"/>
          </a:p>
        </p:txBody>
      </p:sp>
      <p:sp>
        <p:nvSpPr>
          <p:cNvPr id="3" name="TextBox 2">
            <a:extLst>
              <a:ext uri="{FF2B5EF4-FFF2-40B4-BE49-F238E27FC236}">
                <a16:creationId xmlns:a16="http://schemas.microsoft.com/office/drawing/2014/main" id="{EF03A3C1-7766-2873-6A9A-DFCF21B3D0D1}"/>
              </a:ext>
            </a:extLst>
          </p:cNvPr>
          <p:cNvSpPr txBox="1"/>
          <p:nvPr userDrawn="1"/>
        </p:nvSpPr>
        <p:spPr>
          <a:xfrm>
            <a:off x="322321" y="227531"/>
            <a:ext cx="4509371" cy="143565"/>
          </a:xfrm>
          <a:prstGeom prst="rect">
            <a:avLst/>
          </a:prstGeom>
          <a:noFill/>
        </p:spPr>
        <p:txBody>
          <a:bodyPr wrap="square" lIns="0" tIns="0" rIns="0" bIns="0" rtlCol="0" anchor="t">
            <a:spAutoFit/>
          </a:bodyPr>
          <a:lstStyle/>
          <a:p>
            <a:pPr defTabSz="914395"/>
            <a:fld id="{7F0AF45A-9955-4C3B-849A-EC7833B76D7D}" type="slidenum">
              <a:rPr lang="en-US" sz="933" b="1" smtClean="0">
                <a:solidFill>
                  <a:schemeClr val="bg2"/>
                </a:solidFill>
                <a:latin typeface="Montserrat"/>
              </a:rPr>
              <a:pPr defTabSz="914395"/>
              <a:t>‹#›</a:t>
            </a:fld>
            <a:r>
              <a:rPr lang="en-US" sz="933" b="1" dirty="0">
                <a:solidFill>
                  <a:schemeClr val="bg2"/>
                </a:solidFill>
                <a:latin typeface="Montserrat"/>
              </a:rPr>
              <a:t> I GPM-146 V1 </a:t>
            </a:r>
          </a:p>
        </p:txBody>
      </p:sp>
    </p:spTree>
    <p:extLst>
      <p:ext uri="{BB962C8B-B14F-4D97-AF65-F5344CB8AC3E}">
        <p14:creationId xmlns:p14="http://schemas.microsoft.com/office/powerpoint/2010/main" val="2723386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ingle Picture left with text righ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E6EBAB-0DF5-264F-A4A3-274C3E3D8DB2}"/>
              </a:ext>
            </a:extLst>
          </p:cNvPr>
          <p:cNvSpPr txBox="1">
            <a:spLocks/>
          </p:cNvSpPr>
          <p:nvPr/>
        </p:nvSpPr>
        <p:spPr>
          <a:xfrm>
            <a:off x="1829903" y="8483404"/>
            <a:ext cx="9804400" cy="533621"/>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927D"/>
              </a:buClr>
              <a:buSzPct val="60000"/>
            </a:pPr>
            <a:r>
              <a:rPr lang="en-GB" sz="2400">
                <a:solidFill>
                  <a:srgbClr val="00927D"/>
                </a:solidFill>
                <a:latin typeface="Poppins" pitchFamily="2" charset="77"/>
                <a:cs typeface="Poppins" pitchFamily="2" charset="77"/>
              </a:rPr>
              <a:t>What are the needs of the person?</a:t>
            </a:r>
          </a:p>
        </p:txBody>
      </p:sp>
      <p:sp>
        <p:nvSpPr>
          <p:cNvPr id="17" name="Text Placeholder 11">
            <a:extLst>
              <a:ext uri="{FF2B5EF4-FFF2-40B4-BE49-F238E27FC236}">
                <a16:creationId xmlns:a16="http://schemas.microsoft.com/office/drawing/2014/main" id="{9A15F4A3-0641-CD45-9884-DD639B1BCEB0}"/>
              </a:ext>
            </a:extLst>
          </p:cNvPr>
          <p:cNvSpPr>
            <a:spLocks noGrp="1"/>
          </p:cNvSpPr>
          <p:nvPr>
            <p:ph type="body" sz="quarter" idx="15"/>
          </p:nvPr>
        </p:nvSpPr>
        <p:spPr>
          <a:xfrm>
            <a:off x="6096000" y="4150834"/>
            <a:ext cx="5700605" cy="1040369"/>
          </a:xfrm>
          <a:prstGeom prst="rect">
            <a:avLst/>
          </a:prstGeom>
        </p:spPr>
        <p:txBody>
          <a:bodyPr anchor="t">
            <a:normAutofit/>
          </a:bodyPr>
          <a:lstStyle>
            <a:lvl1pPr marL="0" indent="0" algn="l">
              <a:buNone/>
              <a:defRPr sz="2667" b="0" i="0">
                <a:solidFill>
                  <a:srgbClr val="8597A3"/>
                </a:solidFill>
                <a:latin typeface="Montserrat" panose="00000500000000000000" pitchFamily="2" charset="0"/>
                <a:cs typeface="Poppins Light" pitchFamily="2" charset="77"/>
              </a:defRPr>
            </a:lvl1pPr>
          </a:lstStyle>
          <a:p>
            <a:pPr lvl="0"/>
            <a:endParaRPr lang="en-GB"/>
          </a:p>
        </p:txBody>
      </p:sp>
      <p:sp>
        <p:nvSpPr>
          <p:cNvPr id="2" name="Rectangle 1">
            <a:extLst>
              <a:ext uri="{FF2B5EF4-FFF2-40B4-BE49-F238E27FC236}">
                <a16:creationId xmlns:a16="http://schemas.microsoft.com/office/drawing/2014/main" id="{122086F9-5FD1-DA35-3357-DF09EF18791F}"/>
              </a:ext>
            </a:extLst>
          </p:cNvPr>
          <p:cNvSpPr/>
          <p:nvPr userDrawn="1"/>
        </p:nvSpPr>
        <p:spPr>
          <a:xfrm>
            <a:off x="0" y="-1"/>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11">
            <a:extLst>
              <a:ext uri="{FF2B5EF4-FFF2-40B4-BE49-F238E27FC236}">
                <a16:creationId xmlns:a16="http://schemas.microsoft.com/office/drawing/2014/main" id="{B1A1C91D-7B92-8708-4DA5-22FB86CBAD61}"/>
              </a:ext>
            </a:extLst>
          </p:cNvPr>
          <p:cNvSpPr>
            <a:spLocks noGrp="1"/>
          </p:cNvSpPr>
          <p:nvPr>
            <p:ph type="body" sz="quarter" idx="17"/>
          </p:nvPr>
        </p:nvSpPr>
        <p:spPr>
          <a:xfrm>
            <a:off x="6096000" y="2388630"/>
            <a:ext cx="5700605" cy="1040369"/>
          </a:xfrm>
          <a:prstGeom prst="rect">
            <a:avLst/>
          </a:prstGeom>
        </p:spPr>
        <p:txBody>
          <a:bodyPr anchor="t">
            <a:normAutofit/>
          </a:bodyPr>
          <a:lstStyle>
            <a:lvl1pPr marL="0" indent="0" algn="l">
              <a:buNone/>
              <a:defRPr sz="3200" b="1" i="0">
                <a:solidFill>
                  <a:srgbClr val="003341"/>
                </a:solidFill>
                <a:latin typeface="Montserrat" panose="00000500000000000000" pitchFamily="2" charset="0"/>
                <a:cs typeface="Poppins Light" pitchFamily="2" charset="77"/>
              </a:defRPr>
            </a:lvl1pPr>
          </a:lstStyle>
          <a:p>
            <a:pPr lvl="0"/>
            <a:endParaRPr lang="en-GB"/>
          </a:p>
        </p:txBody>
      </p:sp>
      <p:sp>
        <p:nvSpPr>
          <p:cNvPr id="9" name="Rectangle 8">
            <a:extLst>
              <a:ext uri="{FF2B5EF4-FFF2-40B4-BE49-F238E27FC236}">
                <a16:creationId xmlns:a16="http://schemas.microsoft.com/office/drawing/2014/main" id="{E93BF907-3EED-DCF0-2648-6B651B42317C}"/>
              </a:ext>
            </a:extLst>
          </p:cNvPr>
          <p:cNvSpPr/>
          <p:nvPr userDrawn="1"/>
        </p:nvSpPr>
        <p:spPr>
          <a:xfrm>
            <a:off x="6096000" y="3667050"/>
            <a:ext cx="5700605" cy="266633"/>
          </a:xfrm>
          <a:prstGeom prst="rect">
            <a:avLst/>
          </a:prstGeom>
          <a:solidFill>
            <a:srgbClr val="00853E"/>
          </a:solidFill>
          <a:ln>
            <a:solidFill>
              <a:srgbClr val="0085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1" name="Picture 10">
            <a:extLst>
              <a:ext uri="{FF2B5EF4-FFF2-40B4-BE49-F238E27FC236}">
                <a16:creationId xmlns:a16="http://schemas.microsoft.com/office/drawing/2014/main" id="{198BBFCB-903B-378C-14D8-41B7893AE5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26941" y="219471"/>
            <a:ext cx="2522951" cy="422016"/>
          </a:xfrm>
          <a:prstGeom prst="rect">
            <a:avLst/>
          </a:prstGeom>
        </p:spPr>
      </p:pic>
      <p:cxnSp>
        <p:nvCxnSpPr>
          <p:cNvPr id="13" name="Straight Connector 12">
            <a:extLst>
              <a:ext uri="{FF2B5EF4-FFF2-40B4-BE49-F238E27FC236}">
                <a16:creationId xmlns:a16="http://schemas.microsoft.com/office/drawing/2014/main" id="{7CCD2648-0358-52FB-A340-8DFE2E51BF82}"/>
              </a:ext>
            </a:extLst>
          </p:cNvPr>
          <p:cNvCxnSpPr>
            <a:cxnSpLocks/>
          </p:cNvCxnSpPr>
          <p:nvPr userDrawn="1"/>
        </p:nvCxnSpPr>
        <p:spPr>
          <a:xfrm>
            <a:off x="2684290" y="558055"/>
            <a:ext cx="6546796"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pic>
        <p:nvPicPr>
          <p:cNvPr id="15" name="Picture 14" descr="A colorful lines and dots&#10;&#10;Description automatically generated">
            <a:extLst>
              <a:ext uri="{FF2B5EF4-FFF2-40B4-BE49-F238E27FC236}">
                <a16:creationId xmlns:a16="http://schemas.microsoft.com/office/drawing/2014/main" id="{5E454127-CA87-B192-0B1F-10B0AF9B6030}"/>
              </a:ext>
            </a:extLst>
          </p:cNvPr>
          <p:cNvPicPr>
            <a:picLocks noChangeAspect="1"/>
          </p:cNvPicPr>
          <p:nvPr userDrawn="1"/>
        </p:nvPicPr>
        <p:blipFill rotWithShape="1">
          <a:blip r:embed="rId3"/>
          <a:srcRect l="42731" t="-2167" r="-955" b="-871"/>
          <a:stretch/>
        </p:blipFill>
        <p:spPr>
          <a:xfrm>
            <a:off x="2474491" y="641487"/>
            <a:ext cx="3123212" cy="5527472"/>
          </a:xfrm>
          <a:prstGeom prst="rect">
            <a:avLst/>
          </a:prstGeom>
        </p:spPr>
      </p:pic>
      <p:pic>
        <p:nvPicPr>
          <p:cNvPr id="16" name="Picture 15" descr="A colorful lines and dots&#10;&#10;Description automatically generated">
            <a:extLst>
              <a:ext uri="{FF2B5EF4-FFF2-40B4-BE49-F238E27FC236}">
                <a16:creationId xmlns:a16="http://schemas.microsoft.com/office/drawing/2014/main" id="{CCA15752-F05E-41F8-D461-F6F42FE5820D}"/>
              </a:ext>
            </a:extLst>
          </p:cNvPr>
          <p:cNvPicPr>
            <a:picLocks noChangeAspect="1"/>
          </p:cNvPicPr>
          <p:nvPr userDrawn="1"/>
        </p:nvPicPr>
        <p:blipFill rotWithShape="1">
          <a:blip r:embed="rId3">
            <a:alphaModFix amt="30000"/>
          </a:blip>
          <a:srcRect l="-4472" t="-2167" r="57269" b="-871"/>
          <a:stretch/>
        </p:blipFill>
        <p:spPr>
          <a:xfrm>
            <a:off x="-57524" y="641487"/>
            <a:ext cx="2532016" cy="5527472"/>
          </a:xfrm>
          <a:prstGeom prst="rect">
            <a:avLst/>
          </a:prstGeom>
        </p:spPr>
      </p:pic>
      <p:cxnSp>
        <p:nvCxnSpPr>
          <p:cNvPr id="18" name="Straight Connector 17">
            <a:extLst>
              <a:ext uri="{FF2B5EF4-FFF2-40B4-BE49-F238E27FC236}">
                <a16:creationId xmlns:a16="http://schemas.microsoft.com/office/drawing/2014/main" id="{412A1AD9-79A9-4793-6662-B4615366CD8A}"/>
              </a:ext>
            </a:extLst>
          </p:cNvPr>
          <p:cNvCxnSpPr>
            <a:cxnSpLocks/>
          </p:cNvCxnSpPr>
          <p:nvPr userDrawn="1"/>
        </p:nvCxnSpPr>
        <p:spPr>
          <a:xfrm>
            <a:off x="2684290" y="6397920"/>
            <a:ext cx="6546796"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84B0A9E-64D8-3A8D-27B1-69546C539E31}"/>
              </a:ext>
            </a:extLst>
          </p:cNvPr>
          <p:cNvSpPr txBox="1"/>
          <p:nvPr userDrawn="1"/>
        </p:nvSpPr>
        <p:spPr>
          <a:xfrm>
            <a:off x="9426941" y="6331235"/>
            <a:ext cx="2522951" cy="133434"/>
          </a:xfrm>
          <a:prstGeom prst="rect">
            <a:avLst/>
          </a:prstGeom>
          <a:noFill/>
        </p:spPr>
        <p:txBody>
          <a:bodyPr wrap="square" lIns="0" tIns="0" rIns="0" bIns="0"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867"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867"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spTree>
    <p:extLst>
      <p:ext uri="{BB962C8B-B14F-4D97-AF65-F5344CB8AC3E}">
        <p14:creationId xmlns:p14="http://schemas.microsoft.com/office/powerpoint/2010/main" val="3707133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1 Text box on lef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E6EBAB-0DF5-264F-A4A3-274C3E3D8DB2}"/>
              </a:ext>
            </a:extLst>
          </p:cNvPr>
          <p:cNvSpPr txBox="1">
            <a:spLocks/>
          </p:cNvSpPr>
          <p:nvPr/>
        </p:nvSpPr>
        <p:spPr>
          <a:xfrm>
            <a:off x="1829903" y="8483405"/>
            <a:ext cx="9804400" cy="533621"/>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927D"/>
              </a:buClr>
              <a:buSzPct val="60000"/>
            </a:pPr>
            <a:r>
              <a:rPr lang="en-GB" sz="2400">
                <a:solidFill>
                  <a:srgbClr val="00927D"/>
                </a:solidFill>
                <a:latin typeface="Poppins" pitchFamily="2" charset="77"/>
                <a:cs typeface="Poppins" pitchFamily="2" charset="77"/>
              </a:rPr>
              <a:t>What are the needs of the person?</a:t>
            </a:r>
          </a:p>
        </p:txBody>
      </p:sp>
      <p:sp>
        <p:nvSpPr>
          <p:cNvPr id="18" name="Text Placeholder 11">
            <a:extLst>
              <a:ext uri="{FF2B5EF4-FFF2-40B4-BE49-F238E27FC236}">
                <a16:creationId xmlns:a16="http://schemas.microsoft.com/office/drawing/2014/main" id="{2B2F60DC-CD05-2448-B7D7-8E22F018589E}"/>
              </a:ext>
            </a:extLst>
          </p:cNvPr>
          <p:cNvSpPr>
            <a:spLocks noGrp="1"/>
          </p:cNvSpPr>
          <p:nvPr>
            <p:ph type="body" sz="quarter" idx="16"/>
          </p:nvPr>
        </p:nvSpPr>
        <p:spPr>
          <a:xfrm>
            <a:off x="507440" y="2586956"/>
            <a:ext cx="4982885" cy="3575029"/>
          </a:xfrm>
          <a:prstGeom prst="rect">
            <a:avLst/>
          </a:prstGeom>
        </p:spPr>
        <p:txBody>
          <a:bodyPr wrap="none" anchor="t">
            <a:normAutofit/>
          </a:bodyPr>
          <a:lstStyle>
            <a:lvl1pPr marL="0" indent="0">
              <a:buClr>
                <a:schemeClr val="tx1"/>
              </a:buClr>
              <a:buSzPct val="60000"/>
              <a:buFont typeface="Arial" panose="020B0604020202020204" pitchFamily="34" charset="0"/>
              <a:buNone/>
              <a:tabLst/>
              <a:defRPr sz="2133" b="0" i="0">
                <a:solidFill>
                  <a:srgbClr val="003341"/>
                </a:solidFill>
                <a:latin typeface="Metropolis Light"/>
                <a:cs typeface="Poppins Light" pitchFamily="2" charset="77"/>
              </a:defRPr>
            </a:lvl1pPr>
          </a:lstStyle>
          <a:p>
            <a:pPr lvl="0"/>
            <a:r>
              <a:rPr lang="en-GB"/>
              <a:t>Click to edit Master text styles</a:t>
            </a:r>
          </a:p>
        </p:txBody>
      </p:sp>
      <p:sp>
        <p:nvSpPr>
          <p:cNvPr id="2" name="Rectangle 1">
            <a:extLst>
              <a:ext uri="{FF2B5EF4-FFF2-40B4-BE49-F238E27FC236}">
                <a16:creationId xmlns:a16="http://schemas.microsoft.com/office/drawing/2014/main" id="{7100C6D5-2BED-7415-F327-242354D24238}"/>
              </a:ext>
            </a:extLst>
          </p:cNvPr>
          <p:cNvSpPr/>
          <p:nvPr userDrawn="1"/>
        </p:nvSpPr>
        <p:spPr>
          <a:xfrm>
            <a:off x="9718755" y="0"/>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38A00A2-2669-1D1C-5AC3-5D547BE69D93}"/>
              </a:ext>
            </a:extLst>
          </p:cNvPr>
          <p:cNvPicPr>
            <a:picLocks noChangeAspect="1"/>
          </p:cNvPicPr>
          <p:nvPr userDrawn="1"/>
        </p:nvPicPr>
        <p:blipFill>
          <a:blip r:embed="rId2"/>
          <a:srcRect/>
          <a:stretch/>
        </p:blipFill>
        <p:spPr>
          <a:xfrm>
            <a:off x="10077044" y="6372475"/>
            <a:ext cx="1757916" cy="292247"/>
          </a:xfrm>
          <a:prstGeom prst="rect">
            <a:avLst/>
          </a:prstGeom>
        </p:spPr>
      </p:pic>
      <p:pic>
        <p:nvPicPr>
          <p:cNvPr id="4" name="Picture 3" descr="A colorful lines and dots&#10;&#10;Description automatically generated">
            <a:extLst>
              <a:ext uri="{FF2B5EF4-FFF2-40B4-BE49-F238E27FC236}">
                <a16:creationId xmlns:a16="http://schemas.microsoft.com/office/drawing/2014/main" id="{6D185EB5-10A1-D803-DEDE-8E3B059F3ACB}"/>
              </a:ext>
            </a:extLst>
          </p:cNvPr>
          <p:cNvPicPr>
            <a:picLocks noChangeAspect="1"/>
          </p:cNvPicPr>
          <p:nvPr userDrawn="1"/>
        </p:nvPicPr>
        <p:blipFill rotWithShape="1">
          <a:blip r:embed="rId3"/>
          <a:srcRect l="-3524" t="2378" r="-206" b="715"/>
          <a:stretch/>
        </p:blipFill>
        <p:spPr>
          <a:xfrm>
            <a:off x="6244783" y="1021815"/>
            <a:ext cx="5249204" cy="4904232"/>
          </a:xfrm>
          <a:prstGeom prst="rect">
            <a:avLst/>
          </a:prstGeom>
        </p:spPr>
      </p:pic>
      <p:cxnSp>
        <p:nvCxnSpPr>
          <p:cNvPr id="13" name="Straight Connector 12">
            <a:extLst>
              <a:ext uri="{FF2B5EF4-FFF2-40B4-BE49-F238E27FC236}">
                <a16:creationId xmlns:a16="http://schemas.microsoft.com/office/drawing/2014/main" id="{22A5AA6C-A1DA-40D5-5ECD-320CF42F38D3}"/>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5D4C170-BCA5-E92B-4AAA-904FD4EE109C}"/>
              </a:ext>
            </a:extLst>
          </p:cNvPr>
          <p:cNvSpPr txBox="1"/>
          <p:nvPr userDrawn="1"/>
        </p:nvSpPr>
        <p:spPr>
          <a:xfrm>
            <a:off x="322321" y="227531"/>
            <a:ext cx="4509371" cy="143565"/>
          </a:xfrm>
          <a:prstGeom prst="rect">
            <a:avLst/>
          </a:prstGeom>
          <a:noFill/>
        </p:spPr>
        <p:txBody>
          <a:bodyPr wrap="square" lIns="0" tIns="0" rIns="0" bIns="0" rtlCol="0" anchor="t">
            <a:spAutoFit/>
          </a:bodyPr>
          <a:lstStyle/>
          <a:p>
            <a:pPr defTabSz="914395"/>
            <a:fld id="{7F0AF45A-9955-4C3B-849A-EC7833B76D7D}" type="slidenum">
              <a:rPr lang="en-US" sz="933" b="1" smtClean="0">
                <a:solidFill>
                  <a:srgbClr val="475C6D"/>
                </a:solidFill>
                <a:latin typeface="Montserrat"/>
              </a:rPr>
              <a:pPr defTabSz="914395"/>
              <a:t>‹#›</a:t>
            </a:fld>
            <a:r>
              <a:rPr lang="en-US" sz="933" b="1" dirty="0">
                <a:solidFill>
                  <a:srgbClr val="475C6D"/>
                </a:solidFill>
                <a:latin typeface="Montserrat"/>
              </a:rPr>
              <a:t> I GPM-146 V1 </a:t>
            </a:r>
            <a:endParaRPr lang="en-US" sz="933" dirty="0">
              <a:solidFill>
                <a:srgbClr val="8597A3"/>
              </a:solidFill>
              <a:latin typeface="Metropolis Medium"/>
            </a:endParaRPr>
          </a:p>
        </p:txBody>
      </p:sp>
      <p:cxnSp>
        <p:nvCxnSpPr>
          <p:cNvPr id="15" name="Straight Connector 14">
            <a:extLst>
              <a:ext uri="{FF2B5EF4-FFF2-40B4-BE49-F238E27FC236}">
                <a16:creationId xmlns:a16="http://schemas.microsoft.com/office/drawing/2014/main" id="{82CCD00C-59F8-EC2A-6A08-9E4B4D8083B4}"/>
              </a:ext>
            </a:extLst>
          </p:cNvPr>
          <p:cNvCxnSpPr>
            <a:cxnSpLocks/>
          </p:cNvCxnSpPr>
          <p:nvPr userDrawn="1"/>
        </p:nvCxnSpPr>
        <p:spPr>
          <a:xfrm>
            <a:off x="446859" y="6397920"/>
            <a:ext cx="8784226"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19" name="Subtitle 2">
            <a:extLst>
              <a:ext uri="{FF2B5EF4-FFF2-40B4-BE49-F238E27FC236}">
                <a16:creationId xmlns:a16="http://schemas.microsoft.com/office/drawing/2014/main" id="{2E14EF19-1203-1937-F375-3BCBCD67AED8}"/>
              </a:ext>
            </a:extLst>
          </p:cNvPr>
          <p:cNvSpPr>
            <a:spLocks noGrp="1"/>
          </p:cNvSpPr>
          <p:nvPr>
            <p:ph type="subTitle" idx="1"/>
          </p:nvPr>
        </p:nvSpPr>
        <p:spPr>
          <a:xfrm>
            <a:off x="436538" y="783983"/>
            <a:ext cx="9005781" cy="748289"/>
          </a:xfrm>
        </p:spPr>
        <p:txBody>
          <a:bodyPr>
            <a:noAutofit/>
          </a:bodyPr>
          <a:lstStyle>
            <a:lvl1pPr marL="0" indent="0" algn="l">
              <a:buNone/>
              <a:defRPr sz="4267" b="1">
                <a:solidFill>
                  <a:srgbClr val="003341"/>
                </a:solidFill>
                <a:latin typeface="Montserrat" panose="00000500000000000000" pitchFamily="2" charset="0"/>
              </a:defRPr>
            </a:lvl1pPr>
            <a:lvl2pPr marL="457198" indent="0" algn="ctr">
              <a:buNone/>
              <a:defRPr sz="2000"/>
            </a:lvl2pPr>
            <a:lvl3pPr marL="914395" indent="0" algn="ctr">
              <a:buNone/>
              <a:defRPr sz="1799"/>
            </a:lvl3pPr>
            <a:lvl4pPr marL="1371592" indent="0" algn="ctr">
              <a:buNone/>
              <a:defRPr sz="1600"/>
            </a:lvl4pPr>
            <a:lvl5pPr marL="1828789" indent="0" algn="ctr">
              <a:buNone/>
              <a:defRPr sz="1600"/>
            </a:lvl5pPr>
            <a:lvl6pPr marL="2285987" indent="0" algn="ctr">
              <a:buNone/>
              <a:defRPr sz="1600"/>
            </a:lvl6pPr>
            <a:lvl7pPr marL="2743184" indent="0" algn="ctr">
              <a:buNone/>
              <a:defRPr sz="1600"/>
            </a:lvl7pPr>
            <a:lvl8pPr marL="3200382" indent="0" algn="ctr">
              <a:buNone/>
              <a:defRPr sz="1600"/>
            </a:lvl8pPr>
            <a:lvl9pPr marL="3657579" indent="0" algn="ctr">
              <a:buNone/>
              <a:defRPr sz="1600"/>
            </a:lvl9pPr>
          </a:lstStyle>
          <a:p>
            <a:endParaRPr lang="en-US"/>
          </a:p>
        </p:txBody>
      </p:sp>
      <p:grpSp>
        <p:nvGrpSpPr>
          <p:cNvPr id="5" name="Group 4">
            <a:extLst>
              <a:ext uri="{FF2B5EF4-FFF2-40B4-BE49-F238E27FC236}">
                <a16:creationId xmlns:a16="http://schemas.microsoft.com/office/drawing/2014/main" id="{FBFA4280-F547-31E0-A4AF-EB927686D660}"/>
              </a:ext>
            </a:extLst>
          </p:cNvPr>
          <p:cNvGrpSpPr/>
          <p:nvPr userDrawn="1"/>
        </p:nvGrpSpPr>
        <p:grpSpPr>
          <a:xfrm>
            <a:off x="322321" y="6558649"/>
            <a:ext cx="3003578" cy="143629"/>
            <a:chOff x="275810" y="4839844"/>
            <a:chExt cx="2252683" cy="107722"/>
          </a:xfrm>
        </p:grpSpPr>
        <p:sp>
          <p:nvSpPr>
            <p:cNvPr id="6" name="Oval 5">
              <a:extLst>
                <a:ext uri="{FF2B5EF4-FFF2-40B4-BE49-F238E27FC236}">
                  <a16:creationId xmlns:a16="http://schemas.microsoft.com/office/drawing/2014/main" id="{6EC18FB5-AE19-0E25-2CC9-BE4CA5E4FE07}"/>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A8D829F-0568-D072-04AF-34595CDDAC4F}"/>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94"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9" name="Title Placeholder 7">
            <a:extLst>
              <a:ext uri="{FF2B5EF4-FFF2-40B4-BE49-F238E27FC236}">
                <a16:creationId xmlns:a16="http://schemas.microsoft.com/office/drawing/2014/main" id="{2F05CB98-A641-AF1B-BDD9-6E4BF4213DAA}"/>
              </a:ext>
            </a:extLst>
          </p:cNvPr>
          <p:cNvSpPr>
            <a:spLocks noGrp="1"/>
          </p:cNvSpPr>
          <p:nvPr>
            <p:ph type="title"/>
          </p:nvPr>
        </p:nvSpPr>
        <p:spPr>
          <a:xfrm>
            <a:off x="436537" y="1655001"/>
            <a:ext cx="9005782"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pic>
        <p:nvPicPr>
          <p:cNvPr id="8" name="Picture 7" descr="A white text on a black background&#10;&#10;Description automatically generated">
            <a:extLst>
              <a:ext uri="{FF2B5EF4-FFF2-40B4-BE49-F238E27FC236}">
                <a16:creationId xmlns:a16="http://schemas.microsoft.com/office/drawing/2014/main" id="{C77F2B78-E333-FB8F-D520-FA9011E5E3A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3153219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1 Text box on lef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E6EBAB-0DF5-264F-A4A3-274C3E3D8DB2}"/>
              </a:ext>
            </a:extLst>
          </p:cNvPr>
          <p:cNvSpPr txBox="1">
            <a:spLocks/>
          </p:cNvSpPr>
          <p:nvPr/>
        </p:nvSpPr>
        <p:spPr>
          <a:xfrm>
            <a:off x="1829903" y="8483404"/>
            <a:ext cx="9804400" cy="533621"/>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927D"/>
              </a:buClr>
              <a:buSzPct val="60000"/>
            </a:pPr>
            <a:r>
              <a:rPr lang="en-GB" sz="2400">
                <a:solidFill>
                  <a:srgbClr val="00927D"/>
                </a:solidFill>
                <a:latin typeface="Poppins" pitchFamily="2" charset="77"/>
                <a:cs typeface="Poppins" pitchFamily="2" charset="77"/>
              </a:rPr>
              <a:t>What are the needs of the person?</a:t>
            </a:r>
          </a:p>
        </p:txBody>
      </p:sp>
      <p:sp>
        <p:nvSpPr>
          <p:cNvPr id="18" name="Text Placeholder 11">
            <a:extLst>
              <a:ext uri="{FF2B5EF4-FFF2-40B4-BE49-F238E27FC236}">
                <a16:creationId xmlns:a16="http://schemas.microsoft.com/office/drawing/2014/main" id="{2B2F60DC-CD05-2448-B7D7-8E22F018589E}"/>
              </a:ext>
            </a:extLst>
          </p:cNvPr>
          <p:cNvSpPr>
            <a:spLocks noGrp="1"/>
          </p:cNvSpPr>
          <p:nvPr>
            <p:ph type="body" sz="quarter" idx="16"/>
          </p:nvPr>
        </p:nvSpPr>
        <p:spPr>
          <a:xfrm>
            <a:off x="507440" y="2586955"/>
            <a:ext cx="4982885" cy="3575029"/>
          </a:xfrm>
          <a:prstGeom prst="rect">
            <a:avLst/>
          </a:prstGeom>
        </p:spPr>
        <p:txBody>
          <a:bodyPr wrap="none" anchor="t">
            <a:normAutofit/>
          </a:bodyPr>
          <a:lstStyle>
            <a:lvl1pPr marL="0" indent="0">
              <a:buClr>
                <a:schemeClr val="tx1"/>
              </a:buClr>
              <a:buSzPct val="60000"/>
              <a:buFont typeface="Arial" panose="020B0604020202020204" pitchFamily="34" charset="0"/>
              <a:buNone/>
              <a:tabLst/>
              <a:defRPr sz="2133" b="0" i="0">
                <a:solidFill>
                  <a:srgbClr val="003341"/>
                </a:solidFill>
                <a:latin typeface="Metropolis Light"/>
                <a:cs typeface="Poppins Light" pitchFamily="2" charset="77"/>
              </a:defRPr>
            </a:lvl1pPr>
          </a:lstStyle>
          <a:p>
            <a:pPr lvl="0"/>
            <a:r>
              <a:rPr lang="en-GB"/>
              <a:t>Click to edit Master text styles</a:t>
            </a:r>
          </a:p>
        </p:txBody>
      </p:sp>
      <p:sp>
        <p:nvSpPr>
          <p:cNvPr id="2" name="Rectangle 1">
            <a:extLst>
              <a:ext uri="{FF2B5EF4-FFF2-40B4-BE49-F238E27FC236}">
                <a16:creationId xmlns:a16="http://schemas.microsoft.com/office/drawing/2014/main" id="{7100C6D5-2BED-7415-F327-242354D24238}"/>
              </a:ext>
            </a:extLst>
          </p:cNvPr>
          <p:cNvSpPr/>
          <p:nvPr userDrawn="1"/>
        </p:nvSpPr>
        <p:spPr>
          <a:xfrm>
            <a:off x="9718755" y="0"/>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38A00A2-2669-1D1C-5AC3-5D547BE69D93}"/>
              </a:ext>
            </a:extLst>
          </p:cNvPr>
          <p:cNvPicPr>
            <a:picLocks noChangeAspect="1"/>
          </p:cNvPicPr>
          <p:nvPr userDrawn="1"/>
        </p:nvPicPr>
        <p:blipFill>
          <a:blip r:embed="rId2"/>
          <a:srcRect/>
          <a:stretch/>
        </p:blipFill>
        <p:spPr>
          <a:xfrm>
            <a:off x="10077043" y="6372474"/>
            <a:ext cx="1757916" cy="292247"/>
          </a:xfrm>
          <a:prstGeom prst="rect">
            <a:avLst/>
          </a:prstGeom>
        </p:spPr>
      </p:pic>
      <p:pic>
        <p:nvPicPr>
          <p:cNvPr id="4" name="Picture 3" descr="A colorful lines and dots&#10;&#10;Description automatically generated">
            <a:extLst>
              <a:ext uri="{FF2B5EF4-FFF2-40B4-BE49-F238E27FC236}">
                <a16:creationId xmlns:a16="http://schemas.microsoft.com/office/drawing/2014/main" id="{6D185EB5-10A1-D803-DEDE-8E3B059F3ACB}"/>
              </a:ext>
            </a:extLst>
          </p:cNvPr>
          <p:cNvPicPr>
            <a:picLocks noChangeAspect="1"/>
          </p:cNvPicPr>
          <p:nvPr userDrawn="1"/>
        </p:nvPicPr>
        <p:blipFill rotWithShape="1">
          <a:blip r:embed="rId3"/>
          <a:srcRect l="-3524" t="2378" r="-206" b="715"/>
          <a:stretch/>
        </p:blipFill>
        <p:spPr>
          <a:xfrm>
            <a:off x="6244782" y="1021815"/>
            <a:ext cx="5249204" cy="4904232"/>
          </a:xfrm>
          <a:prstGeom prst="rect">
            <a:avLst/>
          </a:prstGeom>
        </p:spPr>
      </p:pic>
      <p:cxnSp>
        <p:nvCxnSpPr>
          <p:cNvPr id="13" name="Straight Connector 12">
            <a:extLst>
              <a:ext uri="{FF2B5EF4-FFF2-40B4-BE49-F238E27FC236}">
                <a16:creationId xmlns:a16="http://schemas.microsoft.com/office/drawing/2014/main" id="{22A5AA6C-A1DA-40D5-5ECD-320CF42F38D3}"/>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5D4C170-BCA5-E92B-4AAA-904FD4EE109C}"/>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475C6D"/>
                </a:solidFill>
                <a:latin typeface="Montserrat"/>
              </a:rPr>
              <a:pPr defTabSz="914377"/>
              <a:t>‹#›</a:t>
            </a:fld>
            <a:r>
              <a:rPr lang="en-US" sz="933" b="1">
                <a:solidFill>
                  <a:srgbClr val="475C6D"/>
                </a:solidFill>
                <a:latin typeface="Montserrat"/>
              </a:rPr>
              <a:t> I </a:t>
            </a:r>
            <a:endParaRPr lang="en-US" sz="933">
              <a:solidFill>
                <a:srgbClr val="8597A3"/>
              </a:solidFill>
              <a:latin typeface="Metropolis Medium"/>
            </a:endParaRPr>
          </a:p>
        </p:txBody>
      </p:sp>
      <p:cxnSp>
        <p:nvCxnSpPr>
          <p:cNvPr id="15" name="Straight Connector 14">
            <a:extLst>
              <a:ext uri="{FF2B5EF4-FFF2-40B4-BE49-F238E27FC236}">
                <a16:creationId xmlns:a16="http://schemas.microsoft.com/office/drawing/2014/main" id="{82CCD00C-59F8-EC2A-6A08-9E4B4D8083B4}"/>
              </a:ext>
            </a:extLst>
          </p:cNvPr>
          <p:cNvCxnSpPr>
            <a:cxnSpLocks/>
          </p:cNvCxnSpPr>
          <p:nvPr userDrawn="1"/>
        </p:nvCxnSpPr>
        <p:spPr>
          <a:xfrm>
            <a:off x="446859" y="6397920"/>
            <a:ext cx="8784227"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19" name="Subtitle 2">
            <a:extLst>
              <a:ext uri="{FF2B5EF4-FFF2-40B4-BE49-F238E27FC236}">
                <a16:creationId xmlns:a16="http://schemas.microsoft.com/office/drawing/2014/main" id="{2E14EF19-1203-1937-F375-3BCBCD67AED8}"/>
              </a:ext>
            </a:extLst>
          </p:cNvPr>
          <p:cNvSpPr>
            <a:spLocks noGrp="1"/>
          </p:cNvSpPr>
          <p:nvPr>
            <p:ph type="subTitle" idx="1"/>
          </p:nvPr>
        </p:nvSpPr>
        <p:spPr>
          <a:xfrm>
            <a:off x="436538" y="783982"/>
            <a:ext cx="9005781" cy="748289"/>
          </a:xfrm>
        </p:spPr>
        <p:txBody>
          <a:bodyPr>
            <a:noAutofit/>
          </a:bodyPr>
          <a:lstStyle>
            <a:lvl1pPr marL="0" indent="0" algn="l">
              <a:buNone/>
              <a:defRPr sz="4267" b="1">
                <a:solidFill>
                  <a:srgbClr val="003341"/>
                </a:solidFill>
                <a:latin typeface="Montserrat" panose="000005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a:p>
        </p:txBody>
      </p:sp>
      <p:grpSp>
        <p:nvGrpSpPr>
          <p:cNvPr id="5" name="Group 4">
            <a:extLst>
              <a:ext uri="{FF2B5EF4-FFF2-40B4-BE49-F238E27FC236}">
                <a16:creationId xmlns:a16="http://schemas.microsoft.com/office/drawing/2014/main" id="{FBFA4280-F547-31E0-A4AF-EB927686D660}"/>
              </a:ext>
            </a:extLst>
          </p:cNvPr>
          <p:cNvGrpSpPr/>
          <p:nvPr userDrawn="1"/>
        </p:nvGrpSpPr>
        <p:grpSpPr>
          <a:xfrm>
            <a:off x="322321" y="6558641"/>
            <a:ext cx="3003577" cy="143629"/>
            <a:chOff x="275810" y="4839844"/>
            <a:chExt cx="2252683" cy="107722"/>
          </a:xfrm>
        </p:grpSpPr>
        <p:sp>
          <p:nvSpPr>
            <p:cNvPr id="6" name="Oval 5">
              <a:extLst>
                <a:ext uri="{FF2B5EF4-FFF2-40B4-BE49-F238E27FC236}">
                  <a16:creationId xmlns:a16="http://schemas.microsoft.com/office/drawing/2014/main" id="{6EC18FB5-AE19-0E25-2CC9-BE4CA5E4FE07}"/>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A8D829F-0568-D072-04AF-34595CDDAC4F}"/>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9" name="Title Placeholder 7">
            <a:extLst>
              <a:ext uri="{FF2B5EF4-FFF2-40B4-BE49-F238E27FC236}">
                <a16:creationId xmlns:a16="http://schemas.microsoft.com/office/drawing/2014/main" id="{2F05CB98-A641-AF1B-BDD9-6E4BF4213DAA}"/>
              </a:ext>
            </a:extLst>
          </p:cNvPr>
          <p:cNvSpPr>
            <a:spLocks noGrp="1"/>
          </p:cNvSpPr>
          <p:nvPr>
            <p:ph type="title"/>
          </p:nvPr>
        </p:nvSpPr>
        <p:spPr>
          <a:xfrm>
            <a:off x="436537" y="1655001"/>
            <a:ext cx="9005783"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pic>
        <p:nvPicPr>
          <p:cNvPr id="8" name="Picture 7" descr="A white text on a black background&#10;&#10;Description automatically generated">
            <a:extLst>
              <a:ext uri="{FF2B5EF4-FFF2-40B4-BE49-F238E27FC236}">
                <a16:creationId xmlns:a16="http://schemas.microsoft.com/office/drawing/2014/main" id="{259562A4-C237-65DD-6CE5-77DDE6BB075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509697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blank">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E6EBAB-0DF5-264F-A4A3-274C3E3D8DB2}"/>
              </a:ext>
            </a:extLst>
          </p:cNvPr>
          <p:cNvSpPr txBox="1">
            <a:spLocks/>
          </p:cNvSpPr>
          <p:nvPr/>
        </p:nvSpPr>
        <p:spPr>
          <a:xfrm>
            <a:off x="1829903" y="8483404"/>
            <a:ext cx="9804400" cy="533621"/>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927D"/>
              </a:buClr>
              <a:buSzPct val="60000"/>
            </a:pPr>
            <a:r>
              <a:rPr lang="en-GB" sz="2400">
                <a:solidFill>
                  <a:srgbClr val="00927D"/>
                </a:solidFill>
                <a:latin typeface="Poppins" pitchFamily="2" charset="77"/>
                <a:cs typeface="Poppins" pitchFamily="2" charset="77"/>
              </a:rPr>
              <a:t>What are the needs of the person?</a:t>
            </a:r>
          </a:p>
        </p:txBody>
      </p:sp>
      <p:sp>
        <p:nvSpPr>
          <p:cNvPr id="2" name="Rectangle 1">
            <a:extLst>
              <a:ext uri="{FF2B5EF4-FFF2-40B4-BE49-F238E27FC236}">
                <a16:creationId xmlns:a16="http://schemas.microsoft.com/office/drawing/2014/main" id="{30E9E484-1773-B4C0-F1C4-65D88CD4E299}"/>
              </a:ext>
            </a:extLst>
          </p:cNvPr>
          <p:cNvSpPr/>
          <p:nvPr userDrawn="1"/>
        </p:nvSpPr>
        <p:spPr>
          <a:xfrm>
            <a:off x="9718755" y="0"/>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D6135DA-814C-A93A-A3B3-4EE62DBA12E9}"/>
              </a:ext>
            </a:extLst>
          </p:cNvPr>
          <p:cNvPicPr>
            <a:picLocks noChangeAspect="1"/>
          </p:cNvPicPr>
          <p:nvPr userDrawn="1"/>
        </p:nvPicPr>
        <p:blipFill>
          <a:blip r:embed="rId2"/>
          <a:srcRect/>
          <a:stretch/>
        </p:blipFill>
        <p:spPr>
          <a:xfrm>
            <a:off x="10077043" y="6372474"/>
            <a:ext cx="1757916" cy="292247"/>
          </a:xfrm>
          <a:prstGeom prst="rect">
            <a:avLst/>
          </a:prstGeom>
        </p:spPr>
      </p:pic>
      <p:cxnSp>
        <p:nvCxnSpPr>
          <p:cNvPr id="7" name="Straight Connector 6">
            <a:extLst>
              <a:ext uri="{FF2B5EF4-FFF2-40B4-BE49-F238E27FC236}">
                <a16:creationId xmlns:a16="http://schemas.microsoft.com/office/drawing/2014/main" id="{B41E1AB2-6DC9-E70F-C72F-CB8C05DF4A08}"/>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pic>
        <p:nvPicPr>
          <p:cNvPr id="11" name="Picture 10" descr="A colorful lines and dots&#10;&#10;Description automatically generated">
            <a:extLst>
              <a:ext uri="{FF2B5EF4-FFF2-40B4-BE49-F238E27FC236}">
                <a16:creationId xmlns:a16="http://schemas.microsoft.com/office/drawing/2014/main" id="{DEA506C0-91DB-5B7B-824E-4243AF14B24A}"/>
              </a:ext>
            </a:extLst>
          </p:cNvPr>
          <p:cNvPicPr>
            <a:picLocks noChangeAspect="1"/>
          </p:cNvPicPr>
          <p:nvPr userDrawn="1"/>
        </p:nvPicPr>
        <p:blipFill rotWithShape="1">
          <a:blip r:embed="rId3">
            <a:alphaModFix amt="30000"/>
          </a:blip>
          <a:srcRect l="11498" t="11057" r="53621" b="716"/>
          <a:stretch/>
        </p:blipFill>
        <p:spPr>
          <a:xfrm>
            <a:off x="9718756" y="0"/>
            <a:ext cx="2473245" cy="6256168"/>
          </a:xfrm>
          <a:prstGeom prst="rect">
            <a:avLst/>
          </a:prstGeom>
          <a:effectLst>
            <a:outerShdw blurRad="50800" dist="50800" dir="5400000" sx="1000" sy="1000" algn="ctr" rotWithShape="0">
              <a:srgbClr val="000000"/>
            </a:outerShdw>
            <a:reflection endPos="0" dist="50800" dir="5400000" sy="-100000" algn="bl" rotWithShape="0"/>
          </a:effectLst>
        </p:spPr>
      </p:pic>
      <p:sp>
        <p:nvSpPr>
          <p:cNvPr id="13" name="TextBox 12">
            <a:extLst>
              <a:ext uri="{FF2B5EF4-FFF2-40B4-BE49-F238E27FC236}">
                <a16:creationId xmlns:a16="http://schemas.microsoft.com/office/drawing/2014/main" id="{E870693B-2770-4A3A-8B27-3F355F3CC6CC}"/>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475C6D"/>
                </a:solidFill>
                <a:latin typeface="Montserrat"/>
              </a:rPr>
              <a:pPr defTabSz="914377"/>
              <a:t>‹#›</a:t>
            </a:fld>
            <a:r>
              <a:rPr lang="en-US" sz="933" b="1">
                <a:solidFill>
                  <a:srgbClr val="475C6D"/>
                </a:solidFill>
                <a:latin typeface="Montserrat"/>
              </a:rPr>
              <a:t> I </a:t>
            </a:r>
            <a:endParaRPr lang="en-US" sz="933">
              <a:solidFill>
                <a:srgbClr val="8597A3"/>
              </a:solidFill>
              <a:latin typeface="Metropolis Medium"/>
            </a:endParaRPr>
          </a:p>
        </p:txBody>
      </p:sp>
      <p:cxnSp>
        <p:nvCxnSpPr>
          <p:cNvPr id="15" name="Straight Connector 14">
            <a:extLst>
              <a:ext uri="{FF2B5EF4-FFF2-40B4-BE49-F238E27FC236}">
                <a16:creationId xmlns:a16="http://schemas.microsoft.com/office/drawing/2014/main" id="{31941FAF-8621-7E6C-531D-6614EBEF222C}"/>
              </a:ext>
            </a:extLst>
          </p:cNvPr>
          <p:cNvCxnSpPr>
            <a:cxnSpLocks/>
          </p:cNvCxnSpPr>
          <p:nvPr userDrawn="1"/>
        </p:nvCxnSpPr>
        <p:spPr>
          <a:xfrm>
            <a:off x="446859" y="6397920"/>
            <a:ext cx="8995459"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20" name="Subtitle 2">
            <a:extLst>
              <a:ext uri="{FF2B5EF4-FFF2-40B4-BE49-F238E27FC236}">
                <a16:creationId xmlns:a16="http://schemas.microsoft.com/office/drawing/2014/main" id="{31B8D176-65AE-2092-C9AD-EF6715EF3686}"/>
              </a:ext>
            </a:extLst>
          </p:cNvPr>
          <p:cNvSpPr>
            <a:spLocks noGrp="1"/>
          </p:cNvSpPr>
          <p:nvPr>
            <p:ph type="subTitle" idx="1"/>
          </p:nvPr>
        </p:nvSpPr>
        <p:spPr>
          <a:xfrm>
            <a:off x="436538" y="783982"/>
            <a:ext cx="9005781" cy="748289"/>
          </a:xfrm>
        </p:spPr>
        <p:txBody>
          <a:bodyPr>
            <a:noAutofit/>
          </a:bodyPr>
          <a:lstStyle>
            <a:lvl1pPr marL="0" indent="0" algn="l">
              <a:buNone/>
              <a:defRPr sz="4267" b="1">
                <a:solidFill>
                  <a:srgbClr val="003341"/>
                </a:solidFill>
                <a:latin typeface="Montserrat" panose="000005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a:p>
        </p:txBody>
      </p:sp>
      <p:grpSp>
        <p:nvGrpSpPr>
          <p:cNvPr id="3" name="Group 2">
            <a:extLst>
              <a:ext uri="{FF2B5EF4-FFF2-40B4-BE49-F238E27FC236}">
                <a16:creationId xmlns:a16="http://schemas.microsoft.com/office/drawing/2014/main" id="{BBA6186A-042B-B746-3D5E-88EF2129319D}"/>
              </a:ext>
            </a:extLst>
          </p:cNvPr>
          <p:cNvGrpSpPr/>
          <p:nvPr userDrawn="1"/>
        </p:nvGrpSpPr>
        <p:grpSpPr>
          <a:xfrm>
            <a:off x="322321" y="6558641"/>
            <a:ext cx="3003577" cy="143629"/>
            <a:chOff x="275810" y="4839844"/>
            <a:chExt cx="2252683" cy="107722"/>
          </a:xfrm>
        </p:grpSpPr>
        <p:sp>
          <p:nvSpPr>
            <p:cNvPr id="5" name="Oval 4">
              <a:extLst>
                <a:ext uri="{FF2B5EF4-FFF2-40B4-BE49-F238E27FC236}">
                  <a16:creationId xmlns:a16="http://schemas.microsoft.com/office/drawing/2014/main" id="{175A33C1-7347-C029-C517-7F892C639FE9}"/>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9C9255D-CAF8-878E-BA74-1E9F8CA84BBB}"/>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16" name="Title Placeholder 7">
            <a:extLst>
              <a:ext uri="{FF2B5EF4-FFF2-40B4-BE49-F238E27FC236}">
                <a16:creationId xmlns:a16="http://schemas.microsoft.com/office/drawing/2014/main" id="{9EEEE745-EC01-BF42-054D-6FFF69FBC1E6}"/>
              </a:ext>
            </a:extLst>
          </p:cNvPr>
          <p:cNvSpPr>
            <a:spLocks noGrp="1"/>
          </p:cNvSpPr>
          <p:nvPr>
            <p:ph type="title"/>
          </p:nvPr>
        </p:nvSpPr>
        <p:spPr>
          <a:xfrm>
            <a:off x="436537" y="1655001"/>
            <a:ext cx="9005783"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pic>
        <p:nvPicPr>
          <p:cNvPr id="8" name="Picture 7" descr="A white text on a black background&#10;&#10;Description automatically generated">
            <a:extLst>
              <a:ext uri="{FF2B5EF4-FFF2-40B4-BE49-F238E27FC236}">
                <a16:creationId xmlns:a16="http://schemas.microsoft.com/office/drawing/2014/main" id="{57E0D583-13A6-C28C-8D1D-C62550A6CB2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3187812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ext with Bullets+Sub level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9605A5-5832-4B44-A897-89B7910538D2}"/>
              </a:ext>
            </a:extLst>
          </p:cNvPr>
          <p:cNvSpPr>
            <a:spLocks noGrp="1"/>
          </p:cNvSpPr>
          <p:nvPr>
            <p:ph type="body" sz="quarter" idx="17"/>
          </p:nvPr>
        </p:nvSpPr>
        <p:spPr>
          <a:xfrm>
            <a:off x="436536" y="2639229"/>
            <a:ext cx="8998517" cy="3095625"/>
          </a:xfrm>
          <a:prstGeom prst="rect">
            <a:avLst/>
          </a:prstGeom>
        </p:spPr>
        <p:txBody>
          <a:bodyPr>
            <a:normAutofit/>
          </a:bodyPr>
          <a:lstStyle>
            <a:lvl1pPr>
              <a:buClr>
                <a:schemeClr val="tx1"/>
              </a:buClr>
              <a:buSzPct val="70000"/>
              <a:defRPr sz="2133" b="0" i="0">
                <a:solidFill>
                  <a:srgbClr val="003341"/>
                </a:solidFill>
                <a:latin typeface="Metropolis Light"/>
                <a:cs typeface="Poppins Light" pitchFamily="2" charset="77"/>
              </a:defRPr>
            </a:lvl1pPr>
            <a:lvl2pPr>
              <a:buClr>
                <a:schemeClr val="tx1"/>
              </a:buClr>
              <a:buSzPct val="70000"/>
              <a:defRPr sz="2133" b="0" i="0">
                <a:solidFill>
                  <a:srgbClr val="003341"/>
                </a:solidFill>
                <a:latin typeface="Metropolis Light"/>
                <a:cs typeface="Poppins Light" pitchFamily="2" charset="77"/>
              </a:defRPr>
            </a:lvl2pPr>
            <a:lvl3pPr>
              <a:buClr>
                <a:schemeClr val="tx1"/>
              </a:buClr>
              <a:buSzPct val="70000"/>
              <a:defRPr sz="2133" b="0" i="0">
                <a:solidFill>
                  <a:srgbClr val="003341"/>
                </a:solidFill>
                <a:latin typeface="Metropolis Light"/>
                <a:cs typeface="Poppins Light" pitchFamily="2" charset="77"/>
              </a:defRPr>
            </a:lvl3pPr>
            <a:lvl4pPr>
              <a:buClr>
                <a:schemeClr val="tx1"/>
              </a:buClr>
              <a:buSzPct val="70000"/>
              <a:defRPr sz="2133" b="0" i="0">
                <a:solidFill>
                  <a:srgbClr val="003341"/>
                </a:solidFill>
                <a:latin typeface="Metropolis Light"/>
                <a:cs typeface="Poppins Light" pitchFamily="2" charset="77"/>
              </a:defRPr>
            </a:lvl4pPr>
            <a:lvl5pPr>
              <a:buClr>
                <a:schemeClr val="tx1"/>
              </a:buClr>
              <a:buSzPct val="70000"/>
              <a:defRPr sz="2133" b="0" i="0">
                <a:solidFill>
                  <a:srgbClr val="003341"/>
                </a:solidFill>
                <a:latin typeface="Metropolis Light"/>
                <a:cs typeface="Poppins Ligh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Rectangle 1">
            <a:extLst>
              <a:ext uri="{FF2B5EF4-FFF2-40B4-BE49-F238E27FC236}">
                <a16:creationId xmlns:a16="http://schemas.microsoft.com/office/drawing/2014/main" id="{153C6011-316D-1B64-6D48-9DA6C45EA6BC}"/>
              </a:ext>
            </a:extLst>
          </p:cNvPr>
          <p:cNvSpPr/>
          <p:nvPr userDrawn="1"/>
        </p:nvSpPr>
        <p:spPr>
          <a:xfrm>
            <a:off x="9718755" y="0"/>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7464320-25BE-846A-08FF-5A24C5DB2119}"/>
              </a:ext>
            </a:extLst>
          </p:cNvPr>
          <p:cNvPicPr>
            <a:picLocks noChangeAspect="1"/>
          </p:cNvPicPr>
          <p:nvPr userDrawn="1"/>
        </p:nvPicPr>
        <p:blipFill>
          <a:blip r:embed="rId2"/>
          <a:srcRect/>
          <a:stretch/>
        </p:blipFill>
        <p:spPr>
          <a:xfrm>
            <a:off x="10077043" y="6372474"/>
            <a:ext cx="1757916" cy="292247"/>
          </a:xfrm>
          <a:prstGeom prst="rect">
            <a:avLst/>
          </a:prstGeom>
        </p:spPr>
      </p:pic>
      <p:cxnSp>
        <p:nvCxnSpPr>
          <p:cNvPr id="7" name="Straight Connector 6">
            <a:extLst>
              <a:ext uri="{FF2B5EF4-FFF2-40B4-BE49-F238E27FC236}">
                <a16:creationId xmlns:a16="http://schemas.microsoft.com/office/drawing/2014/main" id="{FD85A47E-B69B-FC85-46E6-5EBCE059689D}"/>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pic>
        <p:nvPicPr>
          <p:cNvPr id="9" name="Picture 8" descr="A colorful lines and dots&#10;&#10;Description automatically generated">
            <a:extLst>
              <a:ext uri="{FF2B5EF4-FFF2-40B4-BE49-F238E27FC236}">
                <a16:creationId xmlns:a16="http://schemas.microsoft.com/office/drawing/2014/main" id="{A7E748C7-C89F-2A35-A772-B89B6684D9D0}"/>
              </a:ext>
            </a:extLst>
          </p:cNvPr>
          <p:cNvPicPr>
            <a:picLocks noChangeAspect="1"/>
          </p:cNvPicPr>
          <p:nvPr userDrawn="1"/>
        </p:nvPicPr>
        <p:blipFill rotWithShape="1">
          <a:blip r:embed="rId3">
            <a:alphaModFix amt="30000"/>
          </a:blip>
          <a:srcRect l="11498" t="11057" r="53621" b="716"/>
          <a:stretch/>
        </p:blipFill>
        <p:spPr>
          <a:xfrm>
            <a:off x="9718756" y="0"/>
            <a:ext cx="2473245" cy="6256168"/>
          </a:xfrm>
          <a:prstGeom prst="rect">
            <a:avLst/>
          </a:prstGeom>
          <a:effectLst>
            <a:outerShdw blurRad="50800" dist="50800" dir="5400000" sx="1000" sy="1000" algn="ctr" rotWithShape="0">
              <a:srgbClr val="000000"/>
            </a:outerShdw>
            <a:reflection endPos="0" dist="50800" dir="5400000" sy="-100000" algn="bl" rotWithShape="0"/>
          </a:effectLst>
        </p:spPr>
      </p:pic>
      <p:sp>
        <p:nvSpPr>
          <p:cNvPr id="10" name="TextBox 9">
            <a:extLst>
              <a:ext uri="{FF2B5EF4-FFF2-40B4-BE49-F238E27FC236}">
                <a16:creationId xmlns:a16="http://schemas.microsoft.com/office/drawing/2014/main" id="{E003690C-C5C4-A0A0-73C2-989619F6631A}"/>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475C6D"/>
                </a:solidFill>
                <a:latin typeface="Montserrat"/>
              </a:rPr>
              <a:pPr defTabSz="914377"/>
              <a:t>‹#›</a:t>
            </a:fld>
            <a:r>
              <a:rPr lang="en-US" sz="933" b="1">
                <a:solidFill>
                  <a:srgbClr val="475C6D"/>
                </a:solidFill>
                <a:latin typeface="Montserrat"/>
              </a:rPr>
              <a:t> I </a:t>
            </a:r>
            <a:endParaRPr lang="en-US" sz="933">
              <a:solidFill>
                <a:srgbClr val="8597A3"/>
              </a:solidFill>
              <a:latin typeface="Metropolis Medium"/>
            </a:endParaRPr>
          </a:p>
        </p:txBody>
      </p:sp>
      <p:cxnSp>
        <p:nvCxnSpPr>
          <p:cNvPr id="14" name="Straight Connector 13">
            <a:extLst>
              <a:ext uri="{FF2B5EF4-FFF2-40B4-BE49-F238E27FC236}">
                <a16:creationId xmlns:a16="http://schemas.microsoft.com/office/drawing/2014/main" id="{1D6ACD6B-F7E2-2C58-C043-55A691B873E4}"/>
              </a:ext>
            </a:extLst>
          </p:cNvPr>
          <p:cNvCxnSpPr>
            <a:cxnSpLocks/>
          </p:cNvCxnSpPr>
          <p:nvPr userDrawn="1"/>
        </p:nvCxnSpPr>
        <p:spPr>
          <a:xfrm>
            <a:off x="446859" y="6397920"/>
            <a:ext cx="8995459"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15" name="Subtitle 2">
            <a:extLst>
              <a:ext uri="{FF2B5EF4-FFF2-40B4-BE49-F238E27FC236}">
                <a16:creationId xmlns:a16="http://schemas.microsoft.com/office/drawing/2014/main" id="{DF45DFBA-36D6-09F5-62AC-949DF2511D0F}"/>
              </a:ext>
            </a:extLst>
          </p:cNvPr>
          <p:cNvSpPr>
            <a:spLocks noGrp="1"/>
          </p:cNvSpPr>
          <p:nvPr>
            <p:ph type="subTitle" idx="1"/>
          </p:nvPr>
        </p:nvSpPr>
        <p:spPr>
          <a:xfrm>
            <a:off x="436538" y="783982"/>
            <a:ext cx="9005781" cy="748289"/>
          </a:xfrm>
        </p:spPr>
        <p:txBody>
          <a:bodyPr>
            <a:noAutofit/>
          </a:bodyPr>
          <a:lstStyle>
            <a:lvl1pPr marL="0" indent="0" algn="l">
              <a:buNone/>
              <a:defRPr sz="4267" b="1">
                <a:solidFill>
                  <a:srgbClr val="003341"/>
                </a:solidFill>
                <a:latin typeface="Montserrat" panose="000005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a:p>
        </p:txBody>
      </p:sp>
      <p:grpSp>
        <p:nvGrpSpPr>
          <p:cNvPr id="5" name="Group 4">
            <a:extLst>
              <a:ext uri="{FF2B5EF4-FFF2-40B4-BE49-F238E27FC236}">
                <a16:creationId xmlns:a16="http://schemas.microsoft.com/office/drawing/2014/main" id="{9FAB9EA9-7B10-1D50-E834-993754B5A1DA}"/>
              </a:ext>
            </a:extLst>
          </p:cNvPr>
          <p:cNvGrpSpPr/>
          <p:nvPr userDrawn="1"/>
        </p:nvGrpSpPr>
        <p:grpSpPr>
          <a:xfrm>
            <a:off x="322321" y="6558641"/>
            <a:ext cx="3003577" cy="143629"/>
            <a:chOff x="275810" y="4839844"/>
            <a:chExt cx="2252683" cy="107722"/>
          </a:xfrm>
        </p:grpSpPr>
        <p:sp>
          <p:nvSpPr>
            <p:cNvPr id="6" name="Oval 5">
              <a:extLst>
                <a:ext uri="{FF2B5EF4-FFF2-40B4-BE49-F238E27FC236}">
                  <a16:creationId xmlns:a16="http://schemas.microsoft.com/office/drawing/2014/main" id="{4EEF4438-772E-A8AD-0B11-151976DD7E3E}"/>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925EC02-68DC-350D-2162-D3766F2A5BDF}"/>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12" name="Title Placeholder 7">
            <a:extLst>
              <a:ext uri="{FF2B5EF4-FFF2-40B4-BE49-F238E27FC236}">
                <a16:creationId xmlns:a16="http://schemas.microsoft.com/office/drawing/2014/main" id="{6CACCE58-1910-184C-8E41-EC41F8C56325}"/>
              </a:ext>
            </a:extLst>
          </p:cNvPr>
          <p:cNvSpPr>
            <a:spLocks noGrp="1"/>
          </p:cNvSpPr>
          <p:nvPr>
            <p:ph type="title"/>
          </p:nvPr>
        </p:nvSpPr>
        <p:spPr>
          <a:xfrm>
            <a:off x="436537" y="1655001"/>
            <a:ext cx="9005783"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pic>
        <p:nvPicPr>
          <p:cNvPr id="13" name="Picture 12" descr="A white text on a black background&#10;&#10;Description automatically generated">
            <a:extLst>
              <a:ext uri="{FF2B5EF4-FFF2-40B4-BE49-F238E27FC236}">
                <a16:creationId xmlns:a16="http://schemas.microsoft.com/office/drawing/2014/main" id="{3D0278A3-CC3B-E16E-F8E4-D2876BBCB89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1597365156"/>
      </p:ext>
    </p:extLst>
  </p:cSld>
  <p:clrMapOvr>
    <a:masterClrMapping/>
  </p:clrMapOvr>
  <p:extLst>
    <p:ext uri="{DCECCB84-F9BA-43D5-87BE-67443E8EF086}">
      <p15:sldGuideLst xmlns:p15="http://schemas.microsoft.com/office/powerpoint/2012/main">
        <p15:guide id="1" orient="horz" pos="2160">
          <p15:clr>
            <a:srgbClr val="FBAE40"/>
          </p15:clr>
        </p15:guide>
        <p15:guide id="2" pos="51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Single Picture with capti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E6EBAB-0DF5-264F-A4A3-274C3E3D8DB2}"/>
              </a:ext>
            </a:extLst>
          </p:cNvPr>
          <p:cNvSpPr txBox="1">
            <a:spLocks/>
          </p:cNvSpPr>
          <p:nvPr/>
        </p:nvSpPr>
        <p:spPr>
          <a:xfrm>
            <a:off x="1829903" y="8483404"/>
            <a:ext cx="9804400" cy="533621"/>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927D"/>
              </a:buClr>
              <a:buSzPct val="60000"/>
            </a:pPr>
            <a:r>
              <a:rPr lang="en-GB" sz="2400">
                <a:solidFill>
                  <a:srgbClr val="00927D"/>
                </a:solidFill>
                <a:latin typeface="Poppins" pitchFamily="2" charset="77"/>
                <a:cs typeface="Poppins" pitchFamily="2" charset="77"/>
              </a:rPr>
              <a:t>What are the needs of the person?</a:t>
            </a:r>
          </a:p>
        </p:txBody>
      </p:sp>
      <p:sp>
        <p:nvSpPr>
          <p:cNvPr id="3" name="Picture Placeholder 2">
            <a:extLst>
              <a:ext uri="{FF2B5EF4-FFF2-40B4-BE49-F238E27FC236}">
                <a16:creationId xmlns:a16="http://schemas.microsoft.com/office/drawing/2014/main" id="{2A321B79-AAA3-5946-BF8E-EEA2C98D6F26}"/>
              </a:ext>
            </a:extLst>
          </p:cNvPr>
          <p:cNvSpPr>
            <a:spLocks noGrp="1"/>
          </p:cNvSpPr>
          <p:nvPr>
            <p:ph type="pic" sz="quarter" idx="16"/>
          </p:nvPr>
        </p:nvSpPr>
        <p:spPr>
          <a:xfrm>
            <a:off x="446859" y="2687068"/>
            <a:ext cx="8978139" cy="2909667"/>
          </a:xfrm>
          <a:prstGeom prst="rect">
            <a:avLst/>
          </a:prstGeom>
        </p:spPr>
        <p:txBody>
          <a:bodyPr anchor="ctr">
            <a:normAutofit/>
          </a:bodyPr>
          <a:lstStyle>
            <a:lvl1pPr marL="0" indent="0" algn="ctr">
              <a:buNone/>
              <a:defRPr sz="2133" b="0" i="0">
                <a:solidFill>
                  <a:srgbClr val="003341"/>
                </a:solidFill>
                <a:latin typeface="Metropolis Light"/>
                <a:cs typeface="Poppins Light" pitchFamily="2" charset="77"/>
              </a:defRPr>
            </a:lvl1pPr>
          </a:lstStyle>
          <a:p>
            <a:r>
              <a:rPr lang="en-GB"/>
              <a:t>Click icon to add picture</a:t>
            </a:r>
          </a:p>
        </p:txBody>
      </p:sp>
      <p:sp>
        <p:nvSpPr>
          <p:cNvPr id="2" name="Rectangle 1">
            <a:extLst>
              <a:ext uri="{FF2B5EF4-FFF2-40B4-BE49-F238E27FC236}">
                <a16:creationId xmlns:a16="http://schemas.microsoft.com/office/drawing/2014/main" id="{F813D49E-B21E-70EF-3184-22FE5202834E}"/>
              </a:ext>
            </a:extLst>
          </p:cNvPr>
          <p:cNvSpPr/>
          <p:nvPr userDrawn="1"/>
        </p:nvSpPr>
        <p:spPr>
          <a:xfrm>
            <a:off x="9718755" y="0"/>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67354E2B-D6D8-C2D6-3AF4-1D808048C0AE}"/>
              </a:ext>
            </a:extLst>
          </p:cNvPr>
          <p:cNvPicPr>
            <a:picLocks noChangeAspect="1"/>
          </p:cNvPicPr>
          <p:nvPr userDrawn="1"/>
        </p:nvPicPr>
        <p:blipFill>
          <a:blip r:embed="rId2"/>
          <a:srcRect/>
          <a:stretch/>
        </p:blipFill>
        <p:spPr>
          <a:xfrm>
            <a:off x="10077043" y="6372474"/>
            <a:ext cx="1757916" cy="292247"/>
          </a:xfrm>
          <a:prstGeom prst="rect">
            <a:avLst/>
          </a:prstGeom>
        </p:spPr>
      </p:pic>
      <p:pic>
        <p:nvPicPr>
          <p:cNvPr id="9" name="Picture 8" descr="A colorful lines and dots&#10;&#10;Description automatically generated">
            <a:extLst>
              <a:ext uri="{FF2B5EF4-FFF2-40B4-BE49-F238E27FC236}">
                <a16:creationId xmlns:a16="http://schemas.microsoft.com/office/drawing/2014/main" id="{C3785B7B-F554-3244-FEAF-88AECD394715}"/>
              </a:ext>
            </a:extLst>
          </p:cNvPr>
          <p:cNvPicPr>
            <a:picLocks noChangeAspect="1"/>
          </p:cNvPicPr>
          <p:nvPr userDrawn="1"/>
        </p:nvPicPr>
        <p:blipFill rotWithShape="1">
          <a:blip r:embed="rId3">
            <a:alphaModFix amt="30000"/>
          </a:blip>
          <a:srcRect l="11498" t="11057" r="53621" b="716"/>
          <a:stretch/>
        </p:blipFill>
        <p:spPr>
          <a:xfrm>
            <a:off x="9718756" y="0"/>
            <a:ext cx="2473245" cy="6256168"/>
          </a:xfrm>
          <a:prstGeom prst="rect">
            <a:avLst/>
          </a:prstGeom>
          <a:effectLst>
            <a:outerShdw blurRad="50800" dist="50800" dir="5400000" sx="1000" sy="1000" algn="ctr" rotWithShape="0">
              <a:srgbClr val="000000"/>
            </a:outerShdw>
            <a:reflection endPos="0" dist="50800" dir="5400000" sy="-100000" algn="bl" rotWithShape="0"/>
          </a:effectLst>
        </p:spPr>
      </p:pic>
      <p:cxnSp>
        <p:nvCxnSpPr>
          <p:cNvPr id="11" name="Straight Connector 10">
            <a:extLst>
              <a:ext uri="{FF2B5EF4-FFF2-40B4-BE49-F238E27FC236}">
                <a16:creationId xmlns:a16="http://schemas.microsoft.com/office/drawing/2014/main" id="{467142F0-4CB5-61AC-0380-C3F27FF2D363}"/>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5BA7710-40A3-8731-4316-4506B788D931}"/>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475C6D"/>
                </a:solidFill>
                <a:latin typeface="Montserrat"/>
              </a:rPr>
              <a:pPr defTabSz="914377"/>
              <a:t>‹#›</a:t>
            </a:fld>
            <a:r>
              <a:rPr lang="en-US" sz="933" b="1" dirty="0">
                <a:solidFill>
                  <a:srgbClr val="475C6D"/>
                </a:solidFill>
                <a:latin typeface="Montserrat"/>
              </a:rPr>
              <a:t> I </a:t>
            </a:r>
            <a:endParaRPr lang="en-US" sz="933" dirty="0">
              <a:solidFill>
                <a:srgbClr val="8597A3"/>
              </a:solidFill>
              <a:latin typeface="Metropolis Medium"/>
            </a:endParaRPr>
          </a:p>
        </p:txBody>
      </p:sp>
      <p:cxnSp>
        <p:nvCxnSpPr>
          <p:cNvPr id="16" name="Straight Connector 15">
            <a:extLst>
              <a:ext uri="{FF2B5EF4-FFF2-40B4-BE49-F238E27FC236}">
                <a16:creationId xmlns:a16="http://schemas.microsoft.com/office/drawing/2014/main" id="{EFD38FC3-6438-8A26-A1F8-75588B347121}"/>
              </a:ext>
            </a:extLst>
          </p:cNvPr>
          <p:cNvCxnSpPr>
            <a:cxnSpLocks/>
          </p:cNvCxnSpPr>
          <p:nvPr userDrawn="1"/>
        </p:nvCxnSpPr>
        <p:spPr>
          <a:xfrm>
            <a:off x="446859" y="6397920"/>
            <a:ext cx="8995459"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90F36AB1-7AD2-500F-66FC-452778ED31E3}"/>
              </a:ext>
            </a:extLst>
          </p:cNvPr>
          <p:cNvSpPr>
            <a:spLocks noGrp="1"/>
          </p:cNvSpPr>
          <p:nvPr>
            <p:ph type="subTitle" idx="1"/>
          </p:nvPr>
        </p:nvSpPr>
        <p:spPr>
          <a:xfrm>
            <a:off x="436538" y="783982"/>
            <a:ext cx="9005781" cy="748289"/>
          </a:xfrm>
        </p:spPr>
        <p:txBody>
          <a:bodyPr>
            <a:noAutofit/>
          </a:bodyPr>
          <a:lstStyle>
            <a:lvl1pPr marL="0" indent="0" algn="l">
              <a:buNone/>
              <a:defRPr sz="4267" b="1">
                <a:solidFill>
                  <a:srgbClr val="003341"/>
                </a:solidFill>
                <a:latin typeface="Montserrat" panose="000005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a:p>
        </p:txBody>
      </p:sp>
      <p:grpSp>
        <p:nvGrpSpPr>
          <p:cNvPr id="4" name="Group 3">
            <a:extLst>
              <a:ext uri="{FF2B5EF4-FFF2-40B4-BE49-F238E27FC236}">
                <a16:creationId xmlns:a16="http://schemas.microsoft.com/office/drawing/2014/main" id="{7F401010-C465-F6A4-6A10-B46FA09948D3}"/>
              </a:ext>
            </a:extLst>
          </p:cNvPr>
          <p:cNvGrpSpPr/>
          <p:nvPr userDrawn="1"/>
        </p:nvGrpSpPr>
        <p:grpSpPr>
          <a:xfrm>
            <a:off x="322321" y="6558641"/>
            <a:ext cx="3003577" cy="143629"/>
            <a:chOff x="275810" y="4839844"/>
            <a:chExt cx="2252683" cy="107722"/>
          </a:xfrm>
        </p:grpSpPr>
        <p:sp>
          <p:nvSpPr>
            <p:cNvPr id="5" name="Oval 4">
              <a:extLst>
                <a:ext uri="{FF2B5EF4-FFF2-40B4-BE49-F238E27FC236}">
                  <a16:creationId xmlns:a16="http://schemas.microsoft.com/office/drawing/2014/main" id="{A1092711-AB83-750D-4C37-86E5DC71D659}"/>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9CE266A-1143-E4FF-2120-2462FF404F65}"/>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12" name="Title Placeholder 7">
            <a:extLst>
              <a:ext uri="{FF2B5EF4-FFF2-40B4-BE49-F238E27FC236}">
                <a16:creationId xmlns:a16="http://schemas.microsoft.com/office/drawing/2014/main" id="{99A1C939-7D6B-1739-4B80-AB7878492913}"/>
              </a:ext>
            </a:extLst>
          </p:cNvPr>
          <p:cNvSpPr>
            <a:spLocks noGrp="1"/>
          </p:cNvSpPr>
          <p:nvPr>
            <p:ph type="title"/>
          </p:nvPr>
        </p:nvSpPr>
        <p:spPr>
          <a:xfrm>
            <a:off x="436537" y="1655001"/>
            <a:ext cx="9005783"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pic>
        <p:nvPicPr>
          <p:cNvPr id="14" name="Picture 13" descr="A white text on a black background&#10;&#10;Description automatically generated">
            <a:extLst>
              <a:ext uri="{FF2B5EF4-FFF2-40B4-BE49-F238E27FC236}">
                <a16:creationId xmlns:a16="http://schemas.microsoft.com/office/drawing/2014/main" id="{F56D03E8-1D2D-D0E1-1BCE-95FC5A19F8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4051387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1 text box 1 x  Pictures box">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67E6FC6C-0C84-0A47-A712-A27CEC121701}"/>
              </a:ext>
            </a:extLst>
          </p:cNvPr>
          <p:cNvSpPr>
            <a:spLocks noGrp="1"/>
          </p:cNvSpPr>
          <p:nvPr>
            <p:ph type="body" sz="quarter" idx="15"/>
          </p:nvPr>
        </p:nvSpPr>
        <p:spPr>
          <a:xfrm>
            <a:off x="436539" y="1724513"/>
            <a:ext cx="4227827" cy="727960"/>
          </a:xfrm>
          <a:prstGeom prst="rect">
            <a:avLst/>
          </a:prstGeom>
        </p:spPr>
        <p:txBody>
          <a:bodyPr anchor="t">
            <a:normAutofit/>
          </a:bodyPr>
          <a:lstStyle>
            <a:lvl1pPr marL="0" indent="0">
              <a:buNone/>
              <a:defRPr sz="2133" b="0" i="0">
                <a:solidFill>
                  <a:srgbClr val="8597A3"/>
                </a:solidFill>
                <a:latin typeface="Metropolis Light"/>
                <a:cs typeface="Poppins Light" pitchFamily="2" charset="77"/>
              </a:defRPr>
            </a:lvl1pPr>
          </a:lstStyle>
          <a:p>
            <a:pPr lvl="0"/>
            <a:r>
              <a:rPr lang="en-GB"/>
              <a:t>Click to edit Master text styles</a:t>
            </a:r>
          </a:p>
        </p:txBody>
      </p:sp>
      <p:sp>
        <p:nvSpPr>
          <p:cNvPr id="15" name="Picture Placeholder 13">
            <a:extLst>
              <a:ext uri="{FF2B5EF4-FFF2-40B4-BE49-F238E27FC236}">
                <a16:creationId xmlns:a16="http://schemas.microsoft.com/office/drawing/2014/main" id="{004F4091-E2EB-BE44-B4E7-E0DAE5149763}"/>
              </a:ext>
            </a:extLst>
          </p:cNvPr>
          <p:cNvSpPr>
            <a:spLocks noGrp="1"/>
          </p:cNvSpPr>
          <p:nvPr>
            <p:ph type="pic" sz="quarter" idx="18"/>
          </p:nvPr>
        </p:nvSpPr>
        <p:spPr>
          <a:xfrm>
            <a:off x="5208835" y="2668497"/>
            <a:ext cx="4217507" cy="3473337"/>
          </a:xfrm>
          <a:prstGeom prst="rect">
            <a:avLst/>
          </a:prstGeom>
        </p:spPr>
        <p:txBody>
          <a:bodyPr>
            <a:normAutofit/>
          </a:bodyPr>
          <a:lstStyle>
            <a:lvl1pPr>
              <a:defRPr sz="1867" b="0" i="0">
                <a:solidFill>
                  <a:srgbClr val="003341"/>
                </a:solidFill>
                <a:latin typeface="Metropolis Light"/>
                <a:cs typeface="Poppins Light" pitchFamily="2" charset="77"/>
              </a:defRPr>
            </a:lvl1pPr>
          </a:lstStyle>
          <a:p>
            <a:r>
              <a:rPr lang="en-GB"/>
              <a:t>Click icon to add picture</a:t>
            </a:r>
          </a:p>
        </p:txBody>
      </p:sp>
      <p:sp>
        <p:nvSpPr>
          <p:cNvPr id="16" name="Text Placeholder 11">
            <a:extLst>
              <a:ext uri="{FF2B5EF4-FFF2-40B4-BE49-F238E27FC236}">
                <a16:creationId xmlns:a16="http://schemas.microsoft.com/office/drawing/2014/main" id="{EF30D5FD-65CD-AA45-875B-1761FA58665C}"/>
              </a:ext>
            </a:extLst>
          </p:cNvPr>
          <p:cNvSpPr>
            <a:spLocks noGrp="1"/>
          </p:cNvSpPr>
          <p:nvPr>
            <p:ph type="body" sz="quarter" idx="19"/>
          </p:nvPr>
        </p:nvSpPr>
        <p:spPr>
          <a:xfrm>
            <a:off x="5214490" y="1736404"/>
            <a:ext cx="4227828" cy="727960"/>
          </a:xfrm>
          <a:prstGeom prst="rect">
            <a:avLst/>
          </a:prstGeom>
        </p:spPr>
        <p:txBody>
          <a:bodyPr anchor="t">
            <a:normAutofit/>
          </a:bodyPr>
          <a:lstStyle>
            <a:lvl1pPr marL="0" indent="0">
              <a:buNone/>
              <a:defRPr sz="2133" b="0" i="0">
                <a:solidFill>
                  <a:srgbClr val="8597A3"/>
                </a:solidFill>
                <a:latin typeface="Metropolis Light"/>
                <a:cs typeface="Poppins Light" pitchFamily="2" charset="77"/>
              </a:defRPr>
            </a:lvl1pPr>
          </a:lstStyle>
          <a:p>
            <a:pPr lvl="0"/>
            <a:r>
              <a:rPr lang="en-GB"/>
              <a:t>Click to edit Master text styles</a:t>
            </a:r>
          </a:p>
        </p:txBody>
      </p:sp>
      <p:cxnSp>
        <p:nvCxnSpPr>
          <p:cNvPr id="2" name="Straight Connector 1">
            <a:extLst>
              <a:ext uri="{FF2B5EF4-FFF2-40B4-BE49-F238E27FC236}">
                <a16:creationId xmlns:a16="http://schemas.microsoft.com/office/drawing/2014/main" id="{BBE3BF71-8B5C-2800-744D-415D0AAF20F3}"/>
              </a:ext>
            </a:extLst>
          </p:cNvPr>
          <p:cNvCxnSpPr>
            <a:cxnSpLocks/>
          </p:cNvCxnSpPr>
          <p:nvPr userDrawn="1"/>
        </p:nvCxnSpPr>
        <p:spPr>
          <a:xfrm>
            <a:off x="446859" y="6397920"/>
            <a:ext cx="8995459"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6896D04-20F9-0607-7443-681C3A01E86B}"/>
              </a:ext>
            </a:extLst>
          </p:cNvPr>
          <p:cNvSpPr/>
          <p:nvPr userDrawn="1"/>
        </p:nvSpPr>
        <p:spPr>
          <a:xfrm>
            <a:off x="9718755" y="0"/>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descr="A colorful lines and dots&#10;&#10;Description automatically generated">
            <a:extLst>
              <a:ext uri="{FF2B5EF4-FFF2-40B4-BE49-F238E27FC236}">
                <a16:creationId xmlns:a16="http://schemas.microsoft.com/office/drawing/2014/main" id="{70A322D6-FCC9-A99C-0F8C-357E442C0046}"/>
              </a:ext>
            </a:extLst>
          </p:cNvPr>
          <p:cNvPicPr>
            <a:picLocks noChangeAspect="1"/>
          </p:cNvPicPr>
          <p:nvPr userDrawn="1"/>
        </p:nvPicPr>
        <p:blipFill rotWithShape="1">
          <a:blip r:embed="rId2">
            <a:alphaModFix amt="30000"/>
          </a:blip>
          <a:srcRect l="11498" t="11057" r="53621" b="716"/>
          <a:stretch/>
        </p:blipFill>
        <p:spPr>
          <a:xfrm>
            <a:off x="9718756" y="0"/>
            <a:ext cx="2473245" cy="6256168"/>
          </a:xfrm>
          <a:prstGeom prst="rect">
            <a:avLst/>
          </a:prstGeom>
          <a:effectLst>
            <a:outerShdw blurRad="50800" dist="50800" dir="5400000" sx="1000" sy="1000" algn="ctr" rotWithShape="0">
              <a:srgbClr val="000000"/>
            </a:outerShdw>
            <a:reflection endPos="0" dist="50800" dir="5400000" sy="-100000" algn="bl" rotWithShape="0"/>
          </a:effectLst>
        </p:spPr>
      </p:pic>
      <p:pic>
        <p:nvPicPr>
          <p:cNvPr id="5" name="Picture 4">
            <a:extLst>
              <a:ext uri="{FF2B5EF4-FFF2-40B4-BE49-F238E27FC236}">
                <a16:creationId xmlns:a16="http://schemas.microsoft.com/office/drawing/2014/main" id="{EA9BA506-1B85-47AB-5BF4-90DB635EBFF6}"/>
              </a:ext>
            </a:extLst>
          </p:cNvPr>
          <p:cNvPicPr>
            <a:picLocks noChangeAspect="1"/>
          </p:cNvPicPr>
          <p:nvPr userDrawn="1"/>
        </p:nvPicPr>
        <p:blipFill>
          <a:blip r:embed="rId3"/>
          <a:srcRect/>
          <a:stretch/>
        </p:blipFill>
        <p:spPr>
          <a:xfrm>
            <a:off x="10077043" y="6372474"/>
            <a:ext cx="1757916" cy="292247"/>
          </a:xfrm>
          <a:prstGeom prst="rect">
            <a:avLst/>
          </a:prstGeom>
        </p:spPr>
      </p:pic>
      <p:cxnSp>
        <p:nvCxnSpPr>
          <p:cNvPr id="6" name="Straight Connector 5">
            <a:extLst>
              <a:ext uri="{FF2B5EF4-FFF2-40B4-BE49-F238E27FC236}">
                <a16:creationId xmlns:a16="http://schemas.microsoft.com/office/drawing/2014/main" id="{60952FFE-144F-DEDA-0A69-D9640539B27C}"/>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AE8E974-CFF8-4B85-138F-C980044354B4}"/>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475C6D"/>
                </a:solidFill>
                <a:latin typeface="Montserrat"/>
              </a:rPr>
              <a:pPr defTabSz="914377"/>
              <a:t>‹#›</a:t>
            </a:fld>
            <a:r>
              <a:rPr lang="en-US" sz="933" b="1">
                <a:solidFill>
                  <a:srgbClr val="475C6D"/>
                </a:solidFill>
                <a:latin typeface="Montserrat"/>
              </a:rPr>
              <a:t> I </a:t>
            </a:r>
            <a:endParaRPr lang="en-US" sz="933">
              <a:solidFill>
                <a:srgbClr val="8597A3"/>
              </a:solidFill>
              <a:latin typeface="Metropolis Medium"/>
            </a:endParaRPr>
          </a:p>
        </p:txBody>
      </p:sp>
      <p:sp>
        <p:nvSpPr>
          <p:cNvPr id="17" name="Subtitle 2">
            <a:extLst>
              <a:ext uri="{FF2B5EF4-FFF2-40B4-BE49-F238E27FC236}">
                <a16:creationId xmlns:a16="http://schemas.microsoft.com/office/drawing/2014/main" id="{40F53E4F-AF36-5918-99EE-ACF2BE611001}"/>
              </a:ext>
            </a:extLst>
          </p:cNvPr>
          <p:cNvSpPr>
            <a:spLocks noGrp="1"/>
          </p:cNvSpPr>
          <p:nvPr>
            <p:ph type="subTitle" idx="1"/>
          </p:nvPr>
        </p:nvSpPr>
        <p:spPr>
          <a:xfrm>
            <a:off x="436538" y="783982"/>
            <a:ext cx="9005781" cy="748289"/>
          </a:xfrm>
        </p:spPr>
        <p:txBody>
          <a:bodyPr>
            <a:noAutofit/>
          </a:bodyPr>
          <a:lstStyle>
            <a:lvl1pPr marL="0" indent="0" algn="l">
              <a:buNone/>
              <a:defRPr sz="4267" b="1">
                <a:solidFill>
                  <a:srgbClr val="003341"/>
                </a:solidFill>
                <a:latin typeface="Montserrat" panose="000005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a:p>
        </p:txBody>
      </p:sp>
      <p:grpSp>
        <p:nvGrpSpPr>
          <p:cNvPr id="7" name="Group 6">
            <a:extLst>
              <a:ext uri="{FF2B5EF4-FFF2-40B4-BE49-F238E27FC236}">
                <a16:creationId xmlns:a16="http://schemas.microsoft.com/office/drawing/2014/main" id="{CBF2AFA7-B603-A812-9BA9-57D44C988514}"/>
              </a:ext>
            </a:extLst>
          </p:cNvPr>
          <p:cNvGrpSpPr/>
          <p:nvPr userDrawn="1"/>
        </p:nvGrpSpPr>
        <p:grpSpPr>
          <a:xfrm>
            <a:off x="322321" y="6558641"/>
            <a:ext cx="3003577" cy="143629"/>
            <a:chOff x="275810" y="4839844"/>
            <a:chExt cx="2252683" cy="107722"/>
          </a:xfrm>
        </p:grpSpPr>
        <p:sp>
          <p:nvSpPr>
            <p:cNvPr id="8" name="Oval 7">
              <a:extLst>
                <a:ext uri="{FF2B5EF4-FFF2-40B4-BE49-F238E27FC236}">
                  <a16:creationId xmlns:a16="http://schemas.microsoft.com/office/drawing/2014/main" id="{27F5274E-0C17-632B-6AF1-AE9A1262A658}"/>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0F05703A-AA84-A0DF-F29D-564189050DAA}"/>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11" name="Content Placeholder 2">
            <a:extLst>
              <a:ext uri="{FF2B5EF4-FFF2-40B4-BE49-F238E27FC236}">
                <a16:creationId xmlns:a16="http://schemas.microsoft.com/office/drawing/2014/main" id="{671B6302-C0D5-0B2B-2E27-FBFEA8D97E5C}"/>
              </a:ext>
            </a:extLst>
          </p:cNvPr>
          <p:cNvSpPr>
            <a:spLocks noGrp="1"/>
          </p:cNvSpPr>
          <p:nvPr>
            <p:ph idx="20"/>
          </p:nvPr>
        </p:nvSpPr>
        <p:spPr>
          <a:xfrm>
            <a:off x="446859" y="2708559"/>
            <a:ext cx="4227827" cy="3433279"/>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A white text on a black background&#10;&#10;Description automatically generated">
            <a:extLst>
              <a:ext uri="{FF2B5EF4-FFF2-40B4-BE49-F238E27FC236}">
                <a16:creationId xmlns:a16="http://schemas.microsoft.com/office/drawing/2014/main" id="{26002E8B-915E-51E9-B978-22480BEDB18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23436421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3_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537" y="2687685"/>
            <a:ext cx="2826553" cy="3568483"/>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p:nvPr>
        </p:nvSpPr>
        <p:spPr>
          <a:xfrm>
            <a:off x="3512773" y="2687685"/>
            <a:ext cx="2826553" cy="3608048"/>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4"/>
          </p:nvPr>
        </p:nvSpPr>
        <p:spPr>
          <a:xfrm>
            <a:off x="6615763" y="2691897"/>
            <a:ext cx="2826555" cy="3608048"/>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64EA0895-6202-0909-A4DF-7657B5FAB097}"/>
              </a:ext>
            </a:extLst>
          </p:cNvPr>
          <p:cNvSpPr/>
          <p:nvPr userDrawn="1"/>
        </p:nvSpPr>
        <p:spPr>
          <a:xfrm>
            <a:off x="9718755" y="0"/>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A colorful lines and dots&#10;&#10;Description automatically generated">
            <a:extLst>
              <a:ext uri="{FF2B5EF4-FFF2-40B4-BE49-F238E27FC236}">
                <a16:creationId xmlns:a16="http://schemas.microsoft.com/office/drawing/2014/main" id="{A47595F8-41EF-2C80-158C-6BDC864AE17D}"/>
              </a:ext>
            </a:extLst>
          </p:cNvPr>
          <p:cNvPicPr>
            <a:picLocks noChangeAspect="1"/>
          </p:cNvPicPr>
          <p:nvPr userDrawn="1"/>
        </p:nvPicPr>
        <p:blipFill rotWithShape="1">
          <a:blip r:embed="rId2">
            <a:alphaModFix amt="30000"/>
          </a:blip>
          <a:srcRect l="11498" t="11057" r="53621" b="716"/>
          <a:stretch/>
        </p:blipFill>
        <p:spPr>
          <a:xfrm>
            <a:off x="9718755" y="-297367"/>
            <a:ext cx="2473245" cy="6256168"/>
          </a:xfrm>
          <a:prstGeom prst="rect">
            <a:avLst/>
          </a:prstGeom>
          <a:effectLst>
            <a:outerShdw blurRad="50800" dist="50800" dir="5400000" sx="1000" sy="1000" algn="ctr" rotWithShape="0">
              <a:srgbClr val="000000"/>
            </a:outerShdw>
            <a:reflection endPos="0" dist="50800" dir="5400000" sy="-100000" algn="bl" rotWithShape="0"/>
          </a:effectLst>
        </p:spPr>
      </p:pic>
      <p:pic>
        <p:nvPicPr>
          <p:cNvPr id="6" name="Picture 5">
            <a:extLst>
              <a:ext uri="{FF2B5EF4-FFF2-40B4-BE49-F238E27FC236}">
                <a16:creationId xmlns:a16="http://schemas.microsoft.com/office/drawing/2014/main" id="{7B8954E3-7AF5-6DD0-1DAD-02BB87288774}"/>
              </a:ext>
            </a:extLst>
          </p:cNvPr>
          <p:cNvPicPr>
            <a:picLocks noChangeAspect="1"/>
          </p:cNvPicPr>
          <p:nvPr userDrawn="1"/>
        </p:nvPicPr>
        <p:blipFill>
          <a:blip r:embed="rId3"/>
          <a:srcRect/>
          <a:stretch/>
        </p:blipFill>
        <p:spPr>
          <a:xfrm>
            <a:off x="10077043" y="6372474"/>
            <a:ext cx="1757916" cy="292247"/>
          </a:xfrm>
          <a:prstGeom prst="rect">
            <a:avLst/>
          </a:prstGeom>
        </p:spPr>
      </p:pic>
      <p:cxnSp>
        <p:nvCxnSpPr>
          <p:cNvPr id="8" name="Straight Connector 7">
            <a:extLst>
              <a:ext uri="{FF2B5EF4-FFF2-40B4-BE49-F238E27FC236}">
                <a16:creationId xmlns:a16="http://schemas.microsoft.com/office/drawing/2014/main" id="{32B1F0D9-A55A-78AF-A46B-8B0687D82258}"/>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70B181D-6899-ABD7-6995-B0559057605F}"/>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475C6D"/>
                </a:solidFill>
                <a:latin typeface="Montserrat"/>
              </a:rPr>
              <a:pPr defTabSz="914377"/>
              <a:t>‹#›</a:t>
            </a:fld>
            <a:r>
              <a:rPr lang="en-US" sz="933" b="1">
                <a:solidFill>
                  <a:srgbClr val="475C6D"/>
                </a:solidFill>
                <a:latin typeface="Montserrat"/>
              </a:rPr>
              <a:t> I </a:t>
            </a:r>
            <a:endParaRPr lang="en-US" sz="933">
              <a:solidFill>
                <a:srgbClr val="8597A3"/>
              </a:solidFill>
              <a:latin typeface="Metropolis Medium"/>
            </a:endParaRPr>
          </a:p>
        </p:txBody>
      </p:sp>
      <p:sp>
        <p:nvSpPr>
          <p:cNvPr id="12" name="Subtitle 2">
            <a:extLst>
              <a:ext uri="{FF2B5EF4-FFF2-40B4-BE49-F238E27FC236}">
                <a16:creationId xmlns:a16="http://schemas.microsoft.com/office/drawing/2014/main" id="{01096B3E-51F7-76BD-CAA2-BEA93F93C72F}"/>
              </a:ext>
            </a:extLst>
          </p:cNvPr>
          <p:cNvSpPr>
            <a:spLocks noGrp="1"/>
          </p:cNvSpPr>
          <p:nvPr>
            <p:ph type="subTitle" idx="16"/>
          </p:nvPr>
        </p:nvSpPr>
        <p:spPr>
          <a:xfrm>
            <a:off x="436538" y="783982"/>
            <a:ext cx="9005781" cy="748289"/>
          </a:xfrm>
        </p:spPr>
        <p:txBody>
          <a:bodyPr>
            <a:noAutofit/>
          </a:bodyPr>
          <a:lstStyle>
            <a:lvl1pPr marL="0" indent="0" algn="l">
              <a:buNone/>
              <a:defRPr sz="4267" b="1">
                <a:solidFill>
                  <a:srgbClr val="003341"/>
                </a:solidFill>
                <a:latin typeface="Montserrat" panose="000005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a:p>
        </p:txBody>
      </p:sp>
      <p:cxnSp>
        <p:nvCxnSpPr>
          <p:cNvPr id="14" name="Straight Connector 13">
            <a:extLst>
              <a:ext uri="{FF2B5EF4-FFF2-40B4-BE49-F238E27FC236}">
                <a16:creationId xmlns:a16="http://schemas.microsoft.com/office/drawing/2014/main" id="{AC95B513-B70B-3675-6792-384B85DC0D69}"/>
              </a:ext>
            </a:extLst>
          </p:cNvPr>
          <p:cNvCxnSpPr>
            <a:cxnSpLocks/>
          </p:cNvCxnSpPr>
          <p:nvPr userDrawn="1"/>
        </p:nvCxnSpPr>
        <p:spPr>
          <a:xfrm>
            <a:off x="446859" y="6397920"/>
            <a:ext cx="8995459"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BB889FCC-CC4A-4CF5-C8A5-8013CDDF9488}"/>
              </a:ext>
            </a:extLst>
          </p:cNvPr>
          <p:cNvGrpSpPr/>
          <p:nvPr userDrawn="1"/>
        </p:nvGrpSpPr>
        <p:grpSpPr>
          <a:xfrm>
            <a:off x="322321" y="6558641"/>
            <a:ext cx="3003577" cy="143629"/>
            <a:chOff x="275810" y="4839844"/>
            <a:chExt cx="2252683" cy="107722"/>
          </a:xfrm>
        </p:grpSpPr>
        <p:sp>
          <p:nvSpPr>
            <p:cNvPr id="10" name="Oval 9">
              <a:extLst>
                <a:ext uri="{FF2B5EF4-FFF2-40B4-BE49-F238E27FC236}">
                  <a16:creationId xmlns:a16="http://schemas.microsoft.com/office/drawing/2014/main" id="{9E78AA77-2C8E-84FA-E4E5-50E3939CEBC1}"/>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1CF7847-DED3-C1F3-36A7-7864FE0DA649}"/>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17" name="Title Placeholder 7">
            <a:extLst>
              <a:ext uri="{FF2B5EF4-FFF2-40B4-BE49-F238E27FC236}">
                <a16:creationId xmlns:a16="http://schemas.microsoft.com/office/drawing/2014/main" id="{E677980F-665A-8B47-F6A4-48587F33B061}"/>
              </a:ext>
            </a:extLst>
          </p:cNvPr>
          <p:cNvSpPr>
            <a:spLocks noGrp="1"/>
          </p:cNvSpPr>
          <p:nvPr>
            <p:ph type="title"/>
          </p:nvPr>
        </p:nvSpPr>
        <p:spPr>
          <a:xfrm>
            <a:off x="436537" y="1655001"/>
            <a:ext cx="9005783"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pic>
        <p:nvPicPr>
          <p:cNvPr id="13" name="Picture 12" descr="A white text on a black background&#10;&#10;Description automatically generated">
            <a:extLst>
              <a:ext uri="{FF2B5EF4-FFF2-40B4-BE49-F238E27FC236}">
                <a16:creationId xmlns:a16="http://schemas.microsoft.com/office/drawing/2014/main" id="{802BD48D-2AA4-1619-CCAB-7EDAACDBFE5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36926337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6 x boxes">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537" y="2687686"/>
            <a:ext cx="2826553" cy="1740477"/>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p:nvPr>
        </p:nvSpPr>
        <p:spPr>
          <a:xfrm>
            <a:off x="3512773" y="2687686"/>
            <a:ext cx="2826553" cy="1740477"/>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4"/>
          </p:nvPr>
        </p:nvSpPr>
        <p:spPr>
          <a:xfrm>
            <a:off x="6615763" y="2691898"/>
            <a:ext cx="2826555" cy="1736265"/>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64EA0895-6202-0909-A4DF-7657B5FAB097}"/>
              </a:ext>
            </a:extLst>
          </p:cNvPr>
          <p:cNvSpPr/>
          <p:nvPr userDrawn="1"/>
        </p:nvSpPr>
        <p:spPr>
          <a:xfrm>
            <a:off x="9718755" y="0"/>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A colorful lines and dots&#10;&#10;Description automatically generated">
            <a:extLst>
              <a:ext uri="{FF2B5EF4-FFF2-40B4-BE49-F238E27FC236}">
                <a16:creationId xmlns:a16="http://schemas.microsoft.com/office/drawing/2014/main" id="{A47595F8-41EF-2C80-158C-6BDC864AE17D}"/>
              </a:ext>
            </a:extLst>
          </p:cNvPr>
          <p:cNvPicPr>
            <a:picLocks noChangeAspect="1"/>
          </p:cNvPicPr>
          <p:nvPr userDrawn="1"/>
        </p:nvPicPr>
        <p:blipFill rotWithShape="1">
          <a:blip r:embed="rId2">
            <a:alphaModFix amt="30000"/>
          </a:blip>
          <a:srcRect l="11498" t="11057" r="53621" b="716"/>
          <a:stretch/>
        </p:blipFill>
        <p:spPr>
          <a:xfrm>
            <a:off x="9718756" y="0"/>
            <a:ext cx="2473245" cy="6256168"/>
          </a:xfrm>
          <a:prstGeom prst="rect">
            <a:avLst/>
          </a:prstGeom>
          <a:effectLst>
            <a:outerShdw blurRad="50800" dist="50800" dir="5400000" sx="1000" sy="1000" algn="ctr" rotWithShape="0">
              <a:srgbClr val="000000"/>
            </a:outerShdw>
            <a:reflection endPos="0" dist="50800" dir="5400000" sy="-100000" algn="bl" rotWithShape="0"/>
          </a:effectLst>
        </p:spPr>
      </p:pic>
      <p:pic>
        <p:nvPicPr>
          <p:cNvPr id="6" name="Picture 5">
            <a:extLst>
              <a:ext uri="{FF2B5EF4-FFF2-40B4-BE49-F238E27FC236}">
                <a16:creationId xmlns:a16="http://schemas.microsoft.com/office/drawing/2014/main" id="{7B8954E3-7AF5-6DD0-1DAD-02BB87288774}"/>
              </a:ext>
            </a:extLst>
          </p:cNvPr>
          <p:cNvPicPr>
            <a:picLocks noChangeAspect="1"/>
          </p:cNvPicPr>
          <p:nvPr userDrawn="1"/>
        </p:nvPicPr>
        <p:blipFill>
          <a:blip r:embed="rId3"/>
          <a:srcRect/>
          <a:stretch/>
        </p:blipFill>
        <p:spPr>
          <a:xfrm>
            <a:off x="10077043" y="6372474"/>
            <a:ext cx="1757916" cy="292247"/>
          </a:xfrm>
          <a:prstGeom prst="rect">
            <a:avLst/>
          </a:prstGeom>
        </p:spPr>
      </p:pic>
      <p:cxnSp>
        <p:nvCxnSpPr>
          <p:cNvPr id="8" name="Straight Connector 7">
            <a:extLst>
              <a:ext uri="{FF2B5EF4-FFF2-40B4-BE49-F238E27FC236}">
                <a16:creationId xmlns:a16="http://schemas.microsoft.com/office/drawing/2014/main" id="{32B1F0D9-A55A-78AF-A46B-8B0687D82258}"/>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70B181D-6899-ABD7-6995-B0559057605F}"/>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475C6D"/>
                </a:solidFill>
                <a:latin typeface="Montserrat"/>
              </a:rPr>
              <a:pPr defTabSz="914377"/>
              <a:t>‹#›</a:t>
            </a:fld>
            <a:r>
              <a:rPr lang="en-US" sz="933" b="1">
                <a:solidFill>
                  <a:srgbClr val="475C6D"/>
                </a:solidFill>
                <a:latin typeface="Montserrat"/>
              </a:rPr>
              <a:t> I </a:t>
            </a:r>
            <a:endParaRPr lang="en-US" sz="933">
              <a:solidFill>
                <a:srgbClr val="8597A3"/>
              </a:solidFill>
              <a:latin typeface="Metropolis Medium"/>
            </a:endParaRPr>
          </a:p>
        </p:txBody>
      </p:sp>
      <p:sp>
        <p:nvSpPr>
          <p:cNvPr id="12" name="Subtitle 2">
            <a:extLst>
              <a:ext uri="{FF2B5EF4-FFF2-40B4-BE49-F238E27FC236}">
                <a16:creationId xmlns:a16="http://schemas.microsoft.com/office/drawing/2014/main" id="{01096B3E-51F7-76BD-CAA2-BEA93F93C72F}"/>
              </a:ext>
            </a:extLst>
          </p:cNvPr>
          <p:cNvSpPr>
            <a:spLocks noGrp="1"/>
          </p:cNvSpPr>
          <p:nvPr>
            <p:ph type="subTitle" idx="16"/>
          </p:nvPr>
        </p:nvSpPr>
        <p:spPr>
          <a:xfrm>
            <a:off x="436538" y="783982"/>
            <a:ext cx="9005781" cy="748289"/>
          </a:xfrm>
        </p:spPr>
        <p:txBody>
          <a:bodyPr>
            <a:noAutofit/>
          </a:bodyPr>
          <a:lstStyle>
            <a:lvl1pPr marL="0" indent="0" algn="l">
              <a:buNone/>
              <a:defRPr sz="4267" b="1">
                <a:solidFill>
                  <a:srgbClr val="003341"/>
                </a:solidFill>
                <a:latin typeface="Montserrat" panose="000005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a:p>
        </p:txBody>
      </p:sp>
      <p:cxnSp>
        <p:nvCxnSpPr>
          <p:cNvPr id="14" name="Straight Connector 13">
            <a:extLst>
              <a:ext uri="{FF2B5EF4-FFF2-40B4-BE49-F238E27FC236}">
                <a16:creationId xmlns:a16="http://schemas.microsoft.com/office/drawing/2014/main" id="{AC95B513-B70B-3675-6792-384B85DC0D69}"/>
              </a:ext>
            </a:extLst>
          </p:cNvPr>
          <p:cNvCxnSpPr>
            <a:cxnSpLocks/>
          </p:cNvCxnSpPr>
          <p:nvPr userDrawn="1"/>
        </p:nvCxnSpPr>
        <p:spPr>
          <a:xfrm>
            <a:off x="446859" y="6397920"/>
            <a:ext cx="8995459"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BB889FCC-CC4A-4CF5-C8A5-8013CDDF9488}"/>
              </a:ext>
            </a:extLst>
          </p:cNvPr>
          <p:cNvGrpSpPr/>
          <p:nvPr userDrawn="1"/>
        </p:nvGrpSpPr>
        <p:grpSpPr>
          <a:xfrm>
            <a:off x="322321" y="6558641"/>
            <a:ext cx="3003577" cy="143629"/>
            <a:chOff x="275810" y="4839844"/>
            <a:chExt cx="2252683" cy="107722"/>
          </a:xfrm>
        </p:grpSpPr>
        <p:sp>
          <p:nvSpPr>
            <p:cNvPr id="10" name="Oval 9">
              <a:extLst>
                <a:ext uri="{FF2B5EF4-FFF2-40B4-BE49-F238E27FC236}">
                  <a16:creationId xmlns:a16="http://schemas.microsoft.com/office/drawing/2014/main" id="{9E78AA77-2C8E-84FA-E4E5-50E3939CEBC1}"/>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1CF7847-DED3-C1F3-36A7-7864FE0DA649}"/>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16" name="Content Placeholder 2">
            <a:extLst>
              <a:ext uri="{FF2B5EF4-FFF2-40B4-BE49-F238E27FC236}">
                <a16:creationId xmlns:a16="http://schemas.microsoft.com/office/drawing/2014/main" id="{3601DD9C-7C13-9B31-5A2F-A6479E3CD321}"/>
              </a:ext>
            </a:extLst>
          </p:cNvPr>
          <p:cNvSpPr>
            <a:spLocks noGrp="1"/>
          </p:cNvSpPr>
          <p:nvPr>
            <p:ph idx="17"/>
          </p:nvPr>
        </p:nvSpPr>
        <p:spPr>
          <a:xfrm>
            <a:off x="446860" y="4496708"/>
            <a:ext cx="2826553" cy="1740477"/>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FBD5DFA1-9E53-5554-E090-0859B2121CF0}"/>
              </a:ext>
            </a:extLst>
          </p:cNvPr>
          <p:cNvSpPr>
            <a:spLocks noGrp="1"/>
          </p:cNvSpPr>
          <p:nvPr>
            <p:ph idx="18"/>
          </p:nvPr>
        </p:nvSpPr>
        <p:spPr>
          <a:xfrm>
            <a:off x="3512772" y="4542803"/>
            <a:ext cx="2826553" cy="1740477"/>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9E51DC6F-6433-C4FE-7DCE-269EB8A77714}"/>
              </a:ext>
            </a:extLst>
          </p:cNvPr>
          <p:cNvSpPr>
            <a:spLocks noGrp="1"/>
          </p:cNvSpPr>
          <p:nvPr>
            <p:ph idx="19"/>
          </p:nvPr>
        </p:nvSpPr>
        <p:spPr>
          <a:xfrm>
            <a:off x="6615762" y="4559468"/>
            <a:ext cx="2826553" cy="1740477"/>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itle Placeholder 7">
            <a:extLst>
              <a:ext uri="{FF2B5EF4-FFF2-40B4-BE49-F238E27FC236}">
                <a16:creationId xmlns:a16="http://schemas.microsoft.com/office/drawing/2014/main" id="{9D545A33-4D0A-5723-DECA-5D51F722B3D9}"/>
              </a:ext>
            </a:extLst>
          </p:cNvPr>
          <p:cNvSpPr>
            <a:spLocks noGrp="1"/>
          </p:cNvSpPr>
          <p:nvPr>
            <p:ph type="title"/>
          </p:nvPr>
        </p:nvSpPr>
        <p:spPr>
          <a:xfrm>
            <a:off x="436537" y="1655001"/>
            <a:ext cx="9005783"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pic>
        <p:nvPicPr>
          <p:cNvPr id="13" name="Picture 12" descr="A white text on a black background&#10;&#10;Description automatically generated">
            <a:extLst>
              <a:ext uri="{FF2B5EF4-FFF2-40B4-BE49-F238E27FC236}">
                <a16:creationId xmlns:a16="http://schemas.microsoft.com/office/drawing/2014/main" id="{93388D2A-5A48-6B2D-DCF3-1CCCB49E4CE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352986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4_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537" y="2687685"/>
            <a:ext cx="2520000" cy="3568483"/>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p:nvPr>
        </p:nvSpPr>
        <p:spPr>
          <a:xfrm>
            <a:off x="3190984" y="2691897"/>
            <a:ext cx="2520000" cy="3608048"/>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4"/>
          </p:nvPr>
        </p:nvSpPr>
        <p:spPr>
          <a:xfrm>
            <a:off x="5938755" y="2691897"/>
            <a:ext cx="2520000" cy="3608048"/>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5"/>
          </p:nvPr>
        </p:nvSpPr>
        <p:spPr>
          <a:xfrm>
            <a:off x="8686525" y="2687685"/>
            <a:ext cx="2520000" cy="3608048"/>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64EA0895-6202-0909-A4DF-7657B5FAB097}"/>
              </a:ext>
            </a:extLst>
          </p:cNvPr>
          <p:cNvSpPr/>
          <p:nvPr userDrawn="1"/>
        </p:nvSpPr>
        <p:spPr>
          <a:xfrm>
            <a:off x="9718755" y="0"/>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A colorful lines and dots&#10;&#10;Description automatically generated">
            <a:extLst>
              <a:ext uri="{FF2B5EF4-FFF2-40B4-BE49-F238E27FC236}">
                <a16:creationId xmlns:a16="http://schemas.microsoft.com/office/drawing/2014/main" id="{A47595F8-41EF-2C80-158C-6BDC864AE17D}"/>
              </a:ext>
            </a:extLst>
          </p:cNvPr>
          <p:cNvPicPr>
            <a:picLocks noChangeAspect="1"/>
          </p:cNvPicPr>
          <p:nvPr userDrawn="1"/>
        </p:nvPicPr>
        <p:blipFill rotWithShape="1">
          <a:blip r:embed="rId2">
            <a:alphaModFix amt="30000"/>
          </a:blip>
          <a:srcRect l="11498" t="11057" r="53621" b="716"/>
          <a:stretch/>
        </p:blipFill>
        <p:spPr>
          <a:xfrm>
            <a:off x="9718756" y="0"/>
            <a:ext cx="2473245" cy="6256168"/>
          </a:xfrm>
          <a:prstGeom prst="rect">
            <a:avLst/>
          </a:prstGeom>
          <a:effectLst>
            <a:outerShdw blurRad="50800" dist="50800" dir="5400000" sx="1000" sy="1000" algn="ctr" rotWithShape="0">
              <a:srgbClr val="000000"/>
            </a:outerShdw>
            <a:reflection endPos="0" dist="50800" dir="5400000" sy="-100000" algn="bl" rotWithShape="0"/>
          </a:effectLst>
        </p:spPr>
      </p:pic>
      <p:pic>
        <p:nvPicPr>
          <p:cNvPr id="6" name="Picture 5">
            <a:extLst>
              <a:ext uri="{FF2B5EF4-FFF2-40B4-BE49-F238E27FC236}">
                <a16:creationId xmlns:a16="http://schemas.microsoft.com/office/drawing/2014/main" id="{7B8954E3-7AF5-6DD0-1DAD-02BB87288774}"/>
              </a:ext>
            </a:extLst>
          </p:cNvPr>
          <p:cNvPicPr>
            <a:picLocks noChangeAspect="1"/>
          </p:cNvPicPr>
          <p:nvPr userDrawn="1"/>
        </p:nvPicPr>
        <p:blipFill>
          <a:blip r:embed="rId3"/>
          <a:srcRect/>
          <a:stretch/>
        </p:blipFill>
        <p:spPr>
          <a:xfrm>
            <a:off x="10077043" y="6372474"/>
            <a:ext cx="1757916" cy="292247"/>
          </a:xfrm>
          <a:prstGeom prst="rect">
            <a:avLst/>
          </a:prstGeom>
        </p:spPr>
      </p:pic>
      <p:cxnSp>
        <p:nvCxnSpPr>
          <p:cNvPr id="8" name="Straight Connector 7">
            <a:extLst>
              <a:ext uri="{FF2B5EF4-FFF2-40B4-BE49-F238E27FC236}">
                <a16:creationId xmlns:a16="http://schemas.microsoft.com/office/drawing/2014/main" id="{32B1F0D9-A55A-78AF-A46B-8B0687D82258}"/>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70B181D-6899-ABD7-6995-B0559057605F}"/>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003341"/>
                </a:solidFill>
                <a:latin typeface="Montserrat"/>
              </a:rPr>
              <a:pPr defTabSz="914377"/>
              <a:t>‹#›</a:t>
            </a:fld>
            <a:r>
              <a:rPr lang="en-US" sz="933" b="1">
                <a:solidFill>
                  <a:srgbClr val="003341"/>
                </a:solidFill>
                <a:latin typeface="Montserrat"/>
              </a:rPr>
              <a:t> I </a:t>
            </a:r>
            <a:endParaRPr lang="en-US" sz="933">
              <a:solidFill>
                <a:srgbClr val="003341"/>
              </a:solidFill>
              <a:latin typeface="Metropolis Medium"/>
            </a:endParaRPr>
          </a:p>
        </p:txBody>
      </p:sp>
      <p:sp>
        <p:nvSpPr>
          <p:cNvPr id="12" name="Subtitle 2">
            <a:extLst>
              <a:ext uri="{FF2B5EF4-FFF2-40B4-BE49-F238E27FC236}">
                <a16:creationId xmlns:a16="http://schemas.microsoft.com/office/drawing/2014/main" id="{01096B3E-51F7-76BD-CAA2-BEA93F93C72F}"/>
              </a:ext>
            </a:extLst>
          </p:cNvPr>
          <p:cNvSpPr>
            <a:spLocks noGrp="1"/>
          </p:cNvSpPr>
          <p:nvPr>
            <p:ph type="subTitle" idx="16"/>
          </p:nvPr>
        </p:nvSpPr>
        <p:spPr>
          <a:xfrm>
            <a:off x="436538" y="783982"/>
            <a:ext cx="9005781" cy="748289"/>
          </a:xfrm>
        </p:spPr>
        <p:txBody>
          <a:bodyPr>
            <a:noAutofit/>
          </a:bodyPr>
          <a:lstStyle>
            <a:lvl1pPr marL="0" indent="0" algn="l">
              <a:buNone/>
              <a:defRPr sz="4267" b="1">
                <a:solidFill>
                  <a:srgbClr val="003341"/>
                </a:solidFill>
                <a:latin typeface="Montserrat" panose="000005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a:p>
        </p:txBody>
      </p:sp>
      <p:cxnSp>
        <p:nvCxnSpPr>
          <p:cNvPr id="14" name="Straight Connector 13">
            <a:extLst>
              <a:ext uri="{FF2B5EF4-FFF2-40B4-BE49-F238E27FC236}">
                <a16:creationId xmlns:a16="http://schemas.microsoft.com/office/drawing/2014/main" id="{AC95B513-B70B-3675-6792-384B85DC0D69}"/>
              </a:ext>
            </a:extLst>
          </p:cNvPr>
          <p:cNvCxnSpPr>
            <a:cxnSpLocks/>
          </p:cNvCxnSpPr>
          <p:nvPr userDrawn="1"/>
        </p:nvCxnSpPr>
        <p:spPr>
          <a:xfrm>
            <a:off x="446859" y="6397920"/>
            <a:ext cx="8995459"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1239233A-0D7A-F0A6-B39D-7C38914A4321}"/>
              </a:ext>
            </a:extLst>
          </p:cNvPr>
          <p:cNvGrpSpPr/>
          <p:nvPr userDrawn="1"/>
        </p:nvGrpSpPr>
        <p:grpSpPr>
          <a:xfrm>
            <a:off x="322321" y="6558641"/>
            <a:ext cx="3003577" cy="143629"/>
            <a:chOff x="275810" y="4839844"/>
            <a:chExt cx="2252683" cy="107722"/>
          </a:xfrm>
        </p:grpSpPr>
        <p:sp>
          <p:nvSpPr>
            <p:cNvPr id="15" name="Oval 14">
              <a:extLst>
                <a:ext uri="{FF2B5EF4-FFF2-40B4-BE49-F238E27FC236}">
                  <a16:creationId xmlns:a16="http://schemas.microsoft.com/office/drawing/2014/main" id="{6DFCF90F-80F6-3E2F-2C05-3AB8FD2305E9}"/>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53A251AE-4712-AE64-B412-49EB3B6405BA}"/>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18" name="Title Placeholder 7">
            <a:extLst>
              <a:ext uri="{FF2B5EF4-FFF2-40B4-BE49-F238E27FC236}">
                <a16:creationId xmlns:a16="http://schemas.microsoft.com/office/drawing/2014/main" id="{7C5BD9D2-E333-9D33-E731-8EFAB9C66813}"/>
              </a:ext>
            </a:extLst>
          </p:cNvPr>
          <p:cNvSpPr>
            <a:spLocks noGrp="1"/>
          </p:cNvSpPr>
          <p:nvPr>
            <p:ph type="title"/>
          </p:nvPr>
        </p:nvSpPr>
        <p:spPr>
          <a:xfrm>
            <a:off x="436537" y="1655001"/>
            <a:ext cx="9005783"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pic>
        <p:nvPicPr>
          <p:cNvPr id="13" name="Picture 12" descr="A white text on a black background&#10;&#10;Description automatically generated">
            <a:extLst>
              <a:ext uri="{FF2B5EF4-FFF2-40B4-BE49-F238E27FC236}">
                <a16:creationId xmlns:a16="http://schemas.microsoft.com/office/drawing/2014/main" id="{5F1915DB-3974-AA23-A1CD-E8BA7EA63E6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8868651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Four_Box">
    <p:spTree>
      <p:nvGrpSpPr>
        <p:cNvPr id="1" name=""/>
        <p:cNvGrpSpPr/>
        <p:nvPr/>
      </p:nvGrpSpPr>
      <p:grpSpPr>
        <a:xfrm>
          <a:off x="0" y="0"/>
          <a:ext cx="0" cy="0"/>
          <a:chOff x="0" y="0"/>
          <a:chExt cx="0" cy="0"/>
        </a:xfrm>
      </p:grpSpPr>
      <p:sp>
        <p:nvSpPr>
          <p:cNvPr id="10" name="Content Placeholder 3"/>
          <p:cNvSpPr>
            <a:spLocks noGrp="1"/>
          </p:cNvSpPr>
          <p:nvPr>
            <p:ph sz="half" idx="13"/>
          </p:nvPr>
        </p:nvSpPr>
        <p:spPr>
          <a:xfrm>
            <a:off x="6212419" y="4576679"/>
            <a:ext cx="5308600" cy="1739091"/>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14"/>
          </p:nvPr>
        </p:nvSpPr>
        <p:spPr>
          <a:xfrm>
            <a:off x="446859" y="2677232"/>
            <a:ext cx="5308600" cy="1711411"/>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half" idx="15"/>
          </p:nvPr>
        </p:nvSpPr>
        <p:spPr>
          <a:xfrm>
            <a:off x="446859" y="4549377"/>
            <a:ext cx="5308600" cy="1783491"/>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5880161-39BB-485C-AF06-218E73D59D7E}"/>
              </a:ext>
            </a:extLst>
          </p:cNvPr>
          <p:cNvSpPr/>
          <p:nvPr userDrawn="1"/>
        </p:nvSpPr>
        <p:spPr>
          <a:xfrm>
            <a:off x="9718755" y="0"/>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descr="A colorful lines and dots&#10;&#10;Description automatically generated">
            <a:extLst>
              <a:ext uri="{FF2B5EF4-FFF2-40B4-BE49-F238E27FC236}">
                <a16:creationId xmlns:a16="http://schemas.microsoft.com/office/drawing/2014/main" id="{4BC3531D-F287-D911-F143-F9EEBEFFE02B}"/>
              </a:ext>
            </a:extLst>
          </p:cNvPr>
          <p:cNvPicPr>
            <a:picLocks noChangeAspect="1"/>
          </p:cNvPicPr>
          <p:nvPr userDrawn="1"/>
        </p:nvPicPr>
        <p:blipFill rotWithShape="1">
          <a:blip r:embed="rId2">
            <a:alphaModFix amt="30000"/>
          </a:blip>
          <a:srcRect l="11498" t="11057" r="53621" b="716"/>
          <a:stretch/>
        </p:blipFill>
        <p:spPr>
          <a:xfrm>
            <a:off x="9718756" y="0"/>
            <a:ext cx="2473245" cy="6256168"/>
          </a:xfrm>
          <a:prstGeom prst="rect">
            <a:avLst/>
          </a:prstGeom>
          <a:effectLst>
            <a:outerShdw blurRad="50800" dist="50800" dir="5400000" sx="1000" sy="1000" algn="ctr" rotWithShape="0">
              <a:srgbClr val="000000"/>
            </a:outerShdw>
            <a:reflection endPos="0" dist="50800" dir="5400000" sy="-100000" algn="bl" rotWithShape="0"/>
          </a:effectLst>
        </p:spPr>
      </p:pic>
      <p:pic>
        <p:nvPicPr>
          <p:cNvPr id="7" name="Picture 6">
            <a:extLst>
              <a:ext uri="{FF2B5EF4-FFF2-40B4-BE49-F238E27FC236}">
                <a16:creationId xmlns:a16="http://schemas.microsoft.com/office/drawing/2014/main" id="{22BB92D1-A964-7038-DB97-7130FBC38092}"/>
              </a:ext>
            </a:extLst>
          </p:cNvPr>
          <p:cNvPicPr>
            <a:picLocks noChangeAspect="1"/>
          </p:cNvPicPr>
          <p:nvPr userDrawn="1"/>
        </p:nvPicPr>
        <p:blipFill>
          <a:blip r:embed="rId3"/>
          <a:srcRect/>
          <a:stretch/>
        </p:blipFill>
        <p:spPr>
          <a:xfrm>
            <a:off x="10077043" y="6372474"/>
            <a:ext cx="1757916" cy="292247"/>
          </a:xfrm>
          <a:prstGeom prst="rect">
            <a:avLst/>
          </a:prstGeom>
        </p:spPr>
      </p:pic>
      <p:cxnSp>
        <p:nvCxnSpPr>
          <p:cNvPr id="8" name="Straight Connector 7">
            <a:extLst>
              <a:ext uri="{FF2B5EF4-FFF2-40B4-BE49-F238E27FC236}">
                <a16:creationId xmlns:a16="http://schemas.microsoft.com/office/drawing/2014/main" id="{1B0E348C-4337-B52F-63E9-2BA61C207033}"/>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9" name="Subtitle 2">
            <a:extLst>
              <a:ext uri="{FF2B5EF4-FFF2-40B4-BE49-F238E27FC236}">
                <a16:creationId xmlns:a16="http://schemas.microsoft.com/office/drawing/2014/main" id="{6B80D801-423D-754A-15A4-BD7F3BFE42DC}"/>
              </a:ext>
            </a:extLst>
          </p:cNvPr>
          <p:cNvSpPr>
            <a:spLocks noGrp="1"/>
          </p:cNvSpPr>
          <p:nvPr>
            <p:ph type="subTitle" idx="16"/>
          </p:nvPr>
        </p:nvSpPr>
        <p:spPr>
          <a:xfrm>
            <a:off x="436538" y="783982"/>
            <a:ext cx="9005781" cy="748289"/>
          </a:xfrm>
        </p:spPr>
        <p:txBody>
          <a:bodyPr>
            <a:noAutofit/>
          </a:bodyPr>
          <a:lstStyle>
            <a:lvl1pPr marL="0" indent="0" algn="l">
              <a:buNone/>
              <a:defRPr sz="4267" b="1">
                <a:solidFill>
                  <a:srgbClr val="003341"/>
                </a:solidFill>
                <a:latin typeface="Montserrat" panose="000005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a:p>
        </p:txBody>
      </p:sp>
      <p:cxnSp>
        <p:nvCxnSpPr>
          <p:cNvPr id="14" name="Straight Connector 13">
            <a:extLst>
              <a:ext uri="{FF2B5EF4-FFF2-40B4-BE49-F238E27FC236}">
                <a16:creationId xmlns:a16="http://schemas.microsoft.com/office/drawing/2014/main" id="{77DB746E-4F0D-4B99-CE92-46194BC4AC31}"/>
              </a:ext>
            </a:extLst>
          </p:cNvPr>
          <p:cNvCxnSpPr>
            <a:cxnSpLocks/>
          </p:cNvCxnSpPr>
          <p:nvPr userDrawn="1"/>
        </p:nvCxnSpPr>
        <p:spPr>
          <a:xfrm>
            <a:off x="446859" y="6397920"/>
            <a:ext cx="11366451"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A57564A4-559E-B521-5CDE-4E638E59DE7E}"/>
              </a:ext>
            </a:extLst>
          </p:cNvPr>
          <p:cNvGrpSpPr/>
          <p:nvPr userDrawn="1"/>
        </p:nvGrpSpPr>
        <p:grpSpPr>
          <a:xfrm>
            <a:off x="322321" y="6558641"/>
            <a:ext cx="3003577" cy="143629"/>
            <a:chOff x="275810" y="4839844"/>
            <a:chExt cx="2252683" cy="107722"/>
          </a:xfrm>
        </p:grpSpPr>
        <p:sp>
          <p:nvSpPr>
            <p:cNvPr id="16" name="Oval 15">
              <a:extLst>
                <a:ext uri="{FF2B5EF4-FFF2-40B4-BE49-F238E27FC236}">
                  <a16:creationId xmlns:a16="http://schemas.microsoft.com/office/drawing/2014/main" id="{22B5591E-F4B5-70CA-9B17-E34DF0E67531}"/>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73C2970A-B810-2020-165A-41C2C5642363}"/>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18" name="TextBox 17">
            <a:extLst>
              <a:ext uri="{FF2B5EF4-FFF2-40B4-BE49-F238E27FC236}">
                <a16:creationId xmlns:a16="http://schemas.microsoft.com/office/drawing/2014/main" id="{1C4A9A7D-5A71-5AC6-84D6-64080BF786DE}"/>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003341"/>
                </a:solidFill>
                <a:latin typeface="Montserrat"/>
              </a:rPr>
              <a:pPr defTabSz="914377"/>
              <a:t>‹#›</a:t>
            </a:fld>
            <a:r>
              <a:rPr lang="en-US" sz="933" b="1">
                <a:solidFill>
                  <a:srgbClr val="003341"/>
                </a:solidFill>
                <a:latin typeface="Montserrat"/>
              </a:rPr>
              <a:t> I </a:t>
            </a:r>
            <a:endParaRPr lang="en-US" sz="933">
              <a:solidFill>
                <a:srgbClr val="003341"/>
              </a:solidFill>
              <a:latin typeface="Metropolis Medium"/>
            </a:endParaRPr>
          </a:p>
        </p:txBody>
      </p:sp>
      <p:sp>
        <p:nvSpPr>
          <p:cNvPr id="3" name="Title Placeholder 7">
            <a:extLst>
              <a:ext uri="{FF2B5EF4-FFF2-40B4-BE49-F238E27FC236}">
                <a16:creationId xmlns:a16="http://schemas.microsoft.com/office/drawing/2014/main" id="{CEFE85A8-0842-B1FE-73DA-C0C2E9CC4692}"/>
              </a:ext>
            </a:extLst>
          </p:cNvPr>
          <p:cNvSpPr>
            <a:spLocks noGrp="1"/>
          </p:cNvSpPr>
          <p:nvPr>
            <p:ph type="title"/>
          </p:nvPr>
        </p:nvSpPr>
        <p:spPr>
          <a:xfrm>
            <a:off x="436537" y="1655001"/>
            <a:ext cx="9005783"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sp>
        <p:nvSpPr>
          <p:cNvPr id="4" name="Content Placeholder 3"/>
          <p:cNvSpPr>
            <a:spLocks noGrp="1"/>
          </p:cNvSpPr>
          <p:nvPr>
            <p:ph sz="half" idx="2"/>
          </p:nvPr>
        </p:nvSpPr>
        <p:spPr>
          <a:xfrm>
            <a:off x="6212419" y="2713454"/>
            <a:ext cx="5308600" cy="1739091"/>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A white text on a black background&#10;&#10;Description automatically generated">
            <a:extLst>
              <a:ext uri="{FF2B5EF4-FFF2-40B4-BE49-F238E27FC236}">
                <a16:creationId xmlns:a16="http://schemas.microsoft.com/office/drawing/2014/main" id="{558CF8C8-D7B3-4DAF-A6BA-C743D15516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3914446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1_50 / 50 split - text right">
    <p:bg>
      <p:bgPr>
        <a:solidFill>
          <a:srgbClr val="00853E"/>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519C1A-C902-5E43-BCE7-DD9B7BFC38F7}"/>
              </a:ext>
            </a:extLst>
          </p:cNvPr>
          <p:cNvSpPr/>
          <p:nvPr/>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4" name="Text Placeholder 3">
            <a:extLst>
              <a:ext uri="{FF2B5EF4-FFF2-40B4-BE49-F238E27FC236}">
                <a16:creationId xmlns:a16="http://schemas.microsoft.com/office/drawing/2014/main" id="{6E297AF5-DAFF-6D4A-8114-B29A2B0B331E}"/>
              </a:ext>
            </a:extLst>
          </p:cNvPr>
          <p:cNvSpPr>
            <a:spLocks noGrp="1"/>
          </p:cNvSpPr>
          <p:nvPr>
            <p:ph type="body" sz="quarter" idx="10"/>
          </p:nvPr>
        </p:nvSpPr>
        <p:spPr>
          <a:xfrm>
            <a:off x="6670185" y="586155"/>
            <a:ext cx="5099051" cy="5749559"/>
          </a:xfrm>
          <a:prstGeom prst="rect">
            <a:avLst/>
          </a:prstGeom>
        </p:spPr>
        <p:txBody>
          <a:bodyPr>
            <a:normAutofit/>
          </a:bodyPr>
          <a:lstStyle>
            <a:lvl1pPr marL="0" indent="0">
              <a:buNone/>
              <a:defRPr sz="1867" b="0" i="0">
                <a:solidFill>
                  <a:schemeClr val="tx1"/>
                </a:solidFill>
                <a:latin typeface="Metropolis Light"/>
                <a:cs typeface="Poppins Light" pitchFamily="2" charset="77"/>
              </a:defRPr>
            </a:lvl1pPr>
            <a:lvl2pPr marL="342891" indent="0">
              <a:buNone/>
              <a:defRPr sz="1867" b="0" i="0">
                <a:solidFill>
                  <a:schemeClr val="tx1"/>
                </a:solidFill>
                <a:latin typeface="Metropolis Light"/>
                <a:cs typeface="Poppins Light" pitchFamily="2" charset="77"/>
              </a:defRPr>
            </a:lvl2pPr>
            <a:lvl3pPr marL="685783" indent="0">
              <a:buNone/>
              <a:defRPr sz="1867" b="0" i="0">
                <a:solidFill>
                  <a:schemeClr val="tx1"/>
                </a:solidFill>
                <a:latin typeface="Metropolis Light"/>
                <a:cs typeface="Poppins Light" pitchFamily="2" charset="77"/>
              </a:defRPr>
            </a:lvl3pPr>
            <a:lvl4pPr marL="1028674" indent="0">
              <a:buNone/>
              <a:defRPr sz="1867" b="0" i="0">
                <a:solidFill>
                  <a:schemeClr val="tx1"/>
                </a:solidFill>
                <a:latin typeface="Metropolis Light"/>
                <a:cs typeface="Poppins Light" pitchFamily="2" charset="77"/>
              </a:defRPr>
            </a:lvl4pPr>
            <a:lvl5pPr marL="1371566" indent="0">
              <a:buNone/>
              <a:defRPr sz="1867" b="0" i="0">
                <a:solidFill>
                  <a:schemeClr val="tx1"/>
                </a:solidFill>
                <a:latin typeface="Metropolis Light"/>
                <a:cs typeface="Poppins Ligh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Picture Placeholder 5">
            <a:extLst>
              <a:ext uri="{FF2B5EF4-FFF2-40B4-BE49-F238E27FC236}">
                <a16:creationId xmlns:a16="http://schemas.microsoft.com/office/drawing/2014/main" id="{0470CB4D-FFB6-5846-A276-AB9F98966106}"/>
              </a:ext>
            </a:extLst>
          </p:cNvPr>
          <p:cNvSpPr>
            <a:spLocks noGrp="1"/>
          </p:cNvSpPr>
          <p:nvPr>
            <p:ph type="pic" sz="quarter" idx="11"/>
          </p:nvPr>
        </p:nvSpPr>
        <p:spPr>
          <a:xfrm>
            <a:off x="515939" y="750888"/>
            <a:ext cx="5053012" cy="5389563"/>
          </a:xfrm>
          <a:prstGeom prst="rect">
            <a:avLst/>
          </a:prstGeom>
        </p:spPr>
        <p:txBody>
          <a:bodyPr anchor="ctr">
            <a:normAutofit/>
          </a:bodyPr>
          <a:lstStyle>
            <a:lvl1pPr marL="0" indent="0" algn="ctr">
              <a:buNone/>
              <a:defRPr sz="1867" b="0" i="0">
                <a:solidFill>
                  <a:srgbClr val="003341"/>
                </a:solidFill>
                <a:latin typeface="Metropolis Light"/>
                <a:cs typeface="Poppins Light" pitchFamily="2" charset="77"/>
              </a:defRPr>
            </a:lvl1pPr>
          </a:lstStyle>
          <a:p>
            <a:r>
              <a:rPr lang="en-GB"/>
              <a:t>Click icon to add picture</a:t>
            </a:r>
          </a:p>
        </p:txBody>
      </p:sp>
      <p:pic>
        <p:nvPicPr>
          <p:cNvPr id="3" name="Picture 2">
            <a:extLst>
              <a:ext uri="{FF2B5EF4-FFF2-40B4-BE49-F238E27FC236}">
                <a16:creationId xmlns:a16="http://schemas.microsoft.com/office/drawing/2014/main" id="{3BFD6B4D-4842-4E01-1E07-BB916DCCE1D2}"/>
              </a:ext>
            </a:extLst>
          </p:cNvPr>
          <p:cNvPicPr>
            <a:picLocks noChangeAspect="1"/>
          </p:cNvPicPr>
          <p:nvPr userDrawn="1"/>
        </p:nvPicPr>
        <p:blipFill>
          <a:blip r:embed="rId2"/>
          <a:srcRect/>
          <a:stretch/>
        </p:blipFill>
        <p:spPr>
          <a:xfrm>
            <a:off x="10077043" y="6372474"/>
            <a:ext cx="1757916" cy="292247"/>
          </a:xfrm>
          <a:prstGeom prst="rect">
            <a:avLst/>
          </a:prstGeom>
        </p:spPr>
      </p:pic>
      <p:pic>
        <p:nvPicPr>
          <p:cNvPr id="5" name="Picture 4" descr="A colorful lines and dots&#10;&#10;Description automatically generated">
            <a:extLst>
              <a:ext uri="{FF2B5EF4-FFF2-40B4-BE49-F238E27FC236}">
                <a16:creationId xmlns:a16="http://schemas.microsoft.com/office/drawing/2014/main" id="{41244083-9BA3-F9F6-324F-8A5FD5152BF0}"/>
              </a:ext>
            </a:extLst>
          </p:cNvPr>
          <p:cNvPicPr>
            <a:picLocks noChangeAspect="1"/>
          </p:cNvPicPr>
          <p:nvPr userDrawn="1"/>
        </p:nvPicPr>
        <p:blipFill rotWithShape="1">
          <a:blip r:embed="rId3">
            <a:alphaModFix amt="10000"/>
          </a:blip>
          <a:srcRect l="-3524" t="2378" r="-206" b="715"/>
          <a:stretch/>
        </p:blipFill>
        <p:spPr>
          <a:xfrm>
            <a:off x="5963920" y="750888"/>
            <a:ext cx="6228081" cy="5590177"/>
          </a:xfrm>
          <a:prstGeom prst="rect">
            <a:avLst/>
          </a:prstGeom>
        </p:spPr>
      </p:pic>
      <p:grpSp>
        <p:nvGrpSpPr>
          <p:cNvPr id="7" name="Group 6">
            <a:extLst>
              <a:ext uri="{FF2B5EF4-FFF2-40B4-BE49-F238E27FC236}">
                <a16:creationId xmlns:a16="http://schemas.microsoft.com/office/drawing/2014/main" id="{4837A9C6-A881-845D-B6A4-DB366F6DAC05}"/>
              </a:ext>
            </a:extLst>
          </p:cNvPr>
          <p:cNvGrpSpPr/>
          <p:nvPr userDrawn="1"/>
        </p:nvGrpSpPr>
        <p:grpSpPr>
          <a:xfrm>
            <a:off x="322321" y="6558641"/>
            <a:ext cx="3003577" cy="143629"/>
            <a:chOff x="275810" y="4839844"/>
            <a:chExt cx="2252683" cy="107722"/>
          </a:xfrm>
        </p:grpSpPr>
        <p:sp>
          <p:nvSpPr>
            <p:cNvPr id="8" name="Oval 7">
              <a:extLst>
                <a:ext uri="{FF2B5EF4-FFF2-40B4-BE49-F238E27FC236}">
                  <a16:creationId xmlns:a16="http://schemas.microsoft.com/office/drawing/2014/main" id="{1041CDF2-F92B-C930-E016-18919E84336C}"/>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8514D25-2419-1EB9-269F-6334D15AA70D}"/>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cxnSp>
        <p:nvCxnSpPr>
          <p:cNvPr id="10" name="Straight Connector 9">
            <a:extLst>
              <a:ext uri="{FF2B5EF4-FFF2-40B4-BE49-F238E27FC236}">
                <a16:creationId xmlns:a16="http://schemas.microsoft.com/office/drawing/2014/main" id="{13F99ED9-11BB-2FF9-B5D0-3F43DC6342F1}"/>
              </a:ext>
            </a:extLst>
          </p:cNvPr>
          <p:cNvCxnSpPr>
            <a:cxnSpLocks/>
          </p:cNvCxnSpPr>
          <p:nvPr userDrawn="1"/>
        </p:nvCxnSpPr>
        <p:spPr>
          <a:xfrm>
            <a:off x="322319" y="558055"/>
            <a:ext cx="5773681"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DBF42F5-18D5-0E99-09E6-75A2393DC12B}"/>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003341"/>
                </a:solidFill>
                <a:latin typeface="Montserrat"/>
              </a:rPr>
              <a:pPr defTabSz="914377"/>
              <a:t>‹#›</a:t>
            </a:fld>
            <a:r>
              <a:rPr lang="en-US" sz="933" b="1" dirty="0">
                <a:solidFill>
                  <a:srgbClr val="003341"/>
                </a:solidFill>
                <a:latin typeface="Montserrat"/>
              </a:rPr>
              <a:t> I GPM-146 V1</a:t>
            </a:r>
            <a:endParaRPr lang="en-US" sz="933" dirty="0">
              <a:solidFill>
                <a:srgbClr val="003341"/>
              </a:solidFill>
              <a:latin typeface="Metropolis Medium"/>
            </a:endParaRPr>
          </a:p>
        </p:txBody>
      </p:sp>
    </p:spTree>
    <p:extLst>
      <p:ext uri="{BB962C8B-B14F-4D97-AF65-F5344CB8AC3E}">
        <p14:creationId xmlns:p14="http://schemas.microsoft.com/office/powerpoint/2010/main" val="307750195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blank">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E6EBAB-0DF5-264F-A4A3-274C3E3D8DB2}"/>
              </a:ext>
            </a:extLst>
          </p:cNvPr>
          <p:cNvSpPr txBox="1">
            <a:spLocks/>
          </p:cNvSpPr>
          <p:nvPr/>
        </p:nvSpPr>
        <p:spPr>
          <a:xfrm>
            <a:off x="1829903" y="8483405"/>
            <a:ext cx="9804400" cy="533621"/>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927D"/>
              </a:buClr>
              <a:buSzPct val="60000"/>
            </a:pPr>
            <a:r>
              <a:rPr lang="en-GB" sz="2400">
                <a:solidFill>
                  <a:srgbClr val="00927D"/>
                </a:solidFill>
                <a:latin typeface="Poppins" pitchFamily="2" charset="77"/>
                <a:cs typeface="Poppins" pitchFamily="2" charset="77"/>
              </a:rPr>
              <a:t>What are the needs of the person?</a:t>
            </a:r>
          </a:p>
        </p:txBody>
      </p:sp>
      <p:sp>
        <p:nvSpPr>
          <p:cNvPr id="2" name="Rectangle 1">
            <a:extLst>
              <a:ext uri="{FF2B5EF4-FFF2-40B4-BE49-F238E27FC236}">
                <a16:creationId xmlns:a16="http://schemas.microsoft.com/office/drawing/2014/main" id="{30E9E484-1773-B4C0-F1C4-65D88CD4E299}"/>
              </a:ext>
            </a:extLst>
          </p:cNvPr>
          <p:cNvSpPr/>
          <p:nvPr userDrawn="1"/>
        </p:nvSpPr>
        <p:spPr>
          <a:xfrm>
            <a:off x="9718755" y="0"/>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D6135DA-814C-A93A-A3B3-4EE62DBA12E9}"/>
              </a:ext>
            </a:extLst>
          </p:cNvPr>
          <p:cNvPicPr>
            <a:picLocks noChangeAspect="1"/>
          </p:cNvPicPr>
          <p:nvPr userDrawn="1"/>
        </p:nvPicPr>
        <p:blipFill>
          <a:blip r:embed="rId2"/>
          <a:srcRect/>
          <a:stretch/>
        </p:blipFill>
        <p:spPr>
          <a:xfrm>
            <a:off x="10077044" y="6372475"/>
            <a:ext cx="1757916" cy="292247"/>
          </a:xfrm>
          <a:prstGeom prst="rect">
            <a:avLst/>
          </a:prstGeom>
        </p:spPr>
      </p:pic>
      <p:cxnSp>
        <p:nvCxnSpPr>
          <p:cNvPr id="7" name="Straight Connector 6">
            <a:extLst>
              <a:ext uri="{FF2B5EF4-FFF2-40B4-BE49-F238E27FC236}">
                <a16:creationId xmlns:a16="http://schemas.microsoft.com/office/drawing/2014/main" id="{B41E1AB2-6DC9-E70F-C72F-CB8C05DF4A08}"/>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pic>
        <p:nvPicPr>
          <p:cNvPr id="11" name="Picture 10" descr="A colorful lines and dots&#10;&#10;Description automatically generated">
            <a:extLst>
              <a:ext uri="{FF2B5EF4-FFF2-40B4-BE49-F238E27FC236}">
                <a16:creationId xmlns:a16="http://schemas.microsoft.com/office/drawing/2014/main" id="{DEA506C0-91DB-5B7B-824E-4243AF14B24A}"/>
              </a:ext>
            </a:extLst>
          </p:cNvPr>
          <p:cNvPicPr>
            <a:picLocks noChangeAspect="1"/>
          </p:cNvPicPr>
          <p:nvPr userDrawn="1"/>
        </p:nvPicPr>
        <p:blipFill rotWithShape="1">
          <a:blip r:embed="rId3">
            <a:alphaModFix amt="30000"/>
          </a:blip>
          <a:srcRect l="11498" t="11057" r="53621" b="716"/>
          <a:stretch/>
        </p:blipFill>
        <p:spPr>
          <a:xfrm>
            <a:off x="9718755" y="0"/>
            <a:ext cx="2473246" cy="6256168"/>
          </a:xfrm>
          <a:prstGeom prst="rect">
            <a:avLst/>
          </a:prstGeom>
          <a:effectLst>
            <a:outerShdw blurRad="50800" dist="50800" dir="5400000" sx="1000" sy="1000" algn="ctr" rotWithShape="0">
              <a:srgbClr val="000000"/>
            </a:outerShdw>
            <a:reflection endPos="0" dist="50800" dir="5400000" sy="-100000" algn="bl" rotWithShape="0"/>
          </a:effectLst>
        </p:spPr>
      </p:pic>
      <p:sp>
        <p:nvSpPr>
          <p:cNvPr id="13" name="TextBox 12">
            <a:extLst>
              <a:ext uri="{FF2B5EF4-FFF2-40B4-BE49-F238E27FC236}">
                <a16:creationId xmlns:a16="http://schemas.microsoft.com/office/drawing/2014/main" id="{E870693B-2770-4A3A-8B27-3F355F3CC6CC}"/>
              </a:ext>
            </a:extLst>
          </p:cNvPr>
          <p:cNvSpPr txBox="1"/>
          <p:nvPr userDrawn="1"/>
        </p:nvSpPr>
        <p:spPr>
          <a:xfrm>
            <a:off x="322321" y="227531"/>
            <a:ext cx="4509371" cy="143565"/>
          </a:xfrm>
          <a:prstGeom prst="rect">
            <a:avLst/>
          </a:prstGeom>
          <a:noFill/>
        </p:spPr>
        <p:txBody>
          <a:bodyPr wrap="square" lIns="0" tIns="0" rIns="0" bIns="0" rtlCol="0" anchor="t">
            <a:spAutoFit/>
          </a:bodyPr>
          <a:lstStyle/>
          <a:p>
            <a:pPr defTabSz="914395"/>
            <a:fld id="{7F0AF45A-9955-4C3B-849A-EC7833B76D7D}" type="slidenum">
              <a:rPr lang="en-US" sz="933" b="1" smtClean="0">
                <a:solidFill>
                  <a:srgbClr val="475C6D"/>
                </a:solidFill>
                <a:latin typeface="Montserrat"/>
              </a:rPr>
              <a:pPr defTabSz="914395"/>
              <a:t>‹#›</a:t>
            </a:fld>
            <a:r>
              <a:rPr lang="en-US" sz="933" b="1" dirty="0">
                <a:solidFill>
                  <a:srgbClr val="475C6D"/>
                </a:solidFill>
                <a:latin typeface="Montserrat"/>
              </a:rPr>
              <a:t> I GPM-146 V1 </a:t>
            </a:r>
            <a:endParaRPr lang="en-US" sz="933" dirty="0">
              <a:solidFill>
                <a:srgbClr val="8597A3"/>
              </a:solidFill>
              <a:latin typeface="Metropolis Medium"/>
            </a:endParaRPr>
          </a:p>
        </p:txBody>
      </p:sp>
      <p:cxnSp>
        <p:nvCxnSpPr>
          <p:cNvPr id="15" name="Straight Connector 14">
            <a:extLst>
              <a:ext uri="{FF2B5EF4-FFF2-40B4-BE49-F238E27FC236}">
                <a16:creationId xmlns:a16="http://schemas.microsoft.com/office/drawing/2014/main" id="{31941FAF-8621-7E6C-531D-6614EBEF222C}"/>
              </a:ext>
            </a:extLst>
          </p:cNvPr>
          <p:cNvCxnSpPr>
            <a:cxnSpLocks/>
          </p:cNvCxnSpPr>
          <p:nvPr userDrawn="1"/>
        </p:nvCxnSpPr>
        <p:spPr>
          <a:xfrm>
            <a:off x="446859" y="6397920"/>
            <a:ext cx="8995458"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20" name="Subtitle 2">
            <a:extLst>
              <a:ext uri="{FF2B5EF4-FFF2-40B4-BE49-F238E27FC236}">
                <a16:creationId xmlns:a16="http://schemas.microsoft.com/office/drawing/2014/main" id="{31B8D176-65AE-2092-C9AD-EF6715EF3686}"/>
              </a:ext>
            </a:extLst>
          </p:cNvPr>
          <p:cNvSpPr>
            <a:spLocks noGrp="1"/>
          </p:cNvSpPr>
          <p:nvPr>
            <p:ph type="subTitle" idx="1"/>
          </p:nvPr>
        </p:nvSpPr>
        <p:spPr>
          <a:xfrm>
            <a:off x="436538" y="783983"/>
            <a:ext cx="9005781" cy="748289"/>
          </a:xfrm>
        </p:spPr>
        <p:txBody>
          <a:bodyPr>
            <a:noAutofit/>
          </a:bodyPr>
          <a:lstStyle>
            <a:lvl1pPr marL="0" indent="0" algn="l">
              <a:buNone/>
              <a:defRPr sz="4267" b="1">
                <a:solidFill>
                  <a:srgbClr val="003341"/>
                </a:solidFill>
                <a:latin typeface="Montserrat" panose="00000500000000000000" pitchFamily="2" charset="0"/>
              </a:defRPr>
            </a:lvl1pPr>
            <a:lvl2pPr marL="457198" indent="0" algn="ctr">
              <a:buNone/>
              <a:defRPr sz="2000"/>
            </a:lvl2pPr>
            <a:lvl3pPr marL="914395" indent="0" algn="ctr">
              <a:buNone/>
              <a:defRPr sz="1799"/>
            </a:lvl3pPr>
            <a:lvl4pPr marL="1371592" indent="0" algn="ctr">
              <a:buNone/>
              <a:defRPr sz="1600"/>
            </a:lvl4pPr>
            <a:lvl5pPr marL="1828789" indent="0" algn="ctr">
              <a:buNone/>
              <a:defRPr sz="1600"/>
            </a:lvl5pPr>
            <a:lvl6pPr marL="2285987" indent="0" algn="ctr">
              <a:buNone/>
              <a:defRPr sz="1600"/>
            </a:lvl6pPr>
            <a:lvl7pPr marL="2743184" indent="0" algn="ctr">
              <a:buNone/>
              <a:defRPr sz="1600"/>
            </a:lvl7pPr>
            <a:lvl8pPr marL="3200382" indent="0" algn="ctr">
              <a:buNone/>
              <a:defRPr sz="1600"/>
            </a:lvl8pPr>
            <a:lvl9pPr marL="3657579" indent="0" algn="ctr">
              <a:buNone/>
              <a:defRPr sz="1600"/>
            </a:lvl9pPr>
          </a:lstStyle>
          <a:p>
            <a:endParaRPr lang="en-US"/>
          </a:p>
        </p:txBody>
      </p:sp>
      <p:grpSp>
        <p:nvGrpSpPr>
          <p:cNvPr id="3" name="Group 2">
            <a:extLst>
              <a:ext uri="{FF2B5EF4-FFF2-40B4-BE49-F238E27FC236}">
                <a16:creationId xmlns:a16="http://schemas.microsoft.com/office/drawing/2014/main" id="{BBA6186A-042B-B746-3D5E-88EF2129319D}"/>
              </a:ext>
            </a:extLst>
          </p:cNvPr>
          <p:cNvGrpSpPr/>
          <p:nvPr userDrawn="1"/>
        </p:nvGrpSpPr>
        <p:grpSpPr>
          <a:xfrm>
            <a:off x="322321" y="6558649"/>
            <a:ext cx="3003578" cy="143629"/>
            <a:chOff x="275810" y="4839844"/>
            <a:chExt cx="2252683" cy="107722"/>
          </a:xfrm>
        </p:grpSpPr>
        <p:sp>
          <p:nvSpPr>
            <p:cNvPr id="5" name="Oval 4">
              <a:extLst>
                <a:ext uri="{FF2B5EF4-FFF2-40B4-BE49-F238E27FC236}">
                  <a16:creationId xmlns:a16="http://schemas.microsoft.com/office/drawing/2014/main" id="{175A33C1-7347-C029-C517-7F892C639FE9}"/>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9C9255D-CAF8-878E-BA74-1E9F8CA84BBB}"/>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94"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16" name="Title Placeholder 7">
            <a:extLst>
              <a:ext uri="{FF2B5EF4-FFF2-40B4-BE49-F238E27FC236}">
                <a16:creationId xmlns:a16="http://schemas.microsoft.com/office/drawing/2014/main" id="{9EEEE745-EC01-BF42-054D-6FFF69FBC1E6}"/>
              </a:ext>
            </a:extLst>
          </p:cNvPr>
          <p:cNvSpPr>
            <a:spLocks noGrp="1"/>
          </p:cNvSpPr>
          <p:nvPr>
            <p:ph type="title"/>
          </p:nvPr>
        </p:nvSpPr>
        <p:spPr>
          <a:xfrm>
            <a:off x="436537" y="1655001"/>
            <a:ext cx="9005782"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pic>
        <p:nvPicPr>
          <p:cNvPr id="8" name="Picture 7" descr="A white text on a black background&#10;&#10;Description automatically generated">
            <a:extLst>
              <a:ext uri="{FF2B5EF4-FFF2-40B4-BE49-F238E27FC236}">
                <a16:creationId xmlns:a16="http://schemas.microsoft.com/office/drawing/2014/main" id="{E7B8A901-CFF2-CD2B-9BE8-CB692567F0C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2642965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2_50 / 50 split - text right">
    <p:bg>
      <p:bgPr>
        <a:solidFill>
          <a:srgbClr val="8597A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519C1A-C902-5E43-BCE7-DD9B7BFC38F7}"/>
              </a:ext>
            </a:extLst>
          </p:cNvPr>
          <p:cNvSpPr/>
          <p:nvPr/>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4" name="Text Placeholder 3">
            <a:extLst>
              <a:ext uri="{FF2B5EF4-FFF2-40B4-BE49-F238E27FC236}">
                <a16:creationId xmlns:a16="http://schemas.microsoft.com/office/drawing/2014/main" id="{6E297AF5-DAFF-6D4A-8114-B29A2B0B331E}"/>
              </a:ext>
            </a:extLst>
          </p:cNvPr>
          <p:cNvSpPr>
            <a:spLocks noGrp="1"/>
          </p:cNvSpPr>
          <p:nvPr>
            <p:ph type="body" sz="quarter" idx="10"/>
          </p:nvPr>
        </p:nvSpPr>
        <p:spPr>
          <a:xfrm>
            <a:off x="6670185" y="586155"/>
            <a:ext cx="5099051" cy="5749559"/>
          </a:xfrm>
          <a:prstGeom prst="rect">
            <a:avLst/>
          </a:prstGeom>
        </p:spPr>
        <p:txBody>
          <a:bodyPr>
            <a:normAutofit/>
          </a:bodyPr>
          <a:lstStyle>
            <a:lvl1pPr marL="0" indent="0">
              <a:buNone/>
              <a:defRPr sz="1867" b="0" i="0">
                <a:solidFill>
                  <a:schemeClr val="tx1"/>
                </a:solidFill>
                <a:latin typeface="Metropolis Light"/>
                <a:cs typeface="Poppins Light" pitchFamily="2" charset="77"/>
              </a:defRPr>
            </a:lvl1pPr>
            <a:lvl2pPr marL="342891" indent="0">
              <a:buNone/>
              <a:defRPr sz="1867" b="0" i="0">
                <a:solidFill>
                  <a:schemeClr val="tx1"/>
                </a:solidFill>
                <a:latin typeface="Metropolis Light"/>
                <a:cs typeface="Poppins Light" pitchFamily="2" charset="77"/>
              </a:defRPr>
            </a:lvl2pPr>
            <a:lvl3pPr marL="685783" indent="0">
              <a:buNone/>
              <a:defRPr sz="1867" b="0" i="0">
                <a:solidFill>
                  <a:schemeClr val="tx1"/>
                </a:solidFill>
                <a:latin typeface="Metropolis Light"/>
                <a:cs typeface="Poppins Light" pitchFamily="2" charset="77"/>
              </a:defRPr>
            </a:lvl3pPr>
            <a:lvl4pPr marL="1028674" indent="0">
              <a:buNone/>
              <a:defRPr sz="1867" b="0" i="0">
                <a:solidFill>
                  <a:schemeClr val="tx1"/>
                </a:solidFill>
                <a:latin typeface="Metropolis Light"/>
                <a:cs typeface="Poppins Light" pitchFamily="2" charset="77"/>
              </a:defRPr>
            </a:lvl4pPr>
            <a:lvl5pPr marL="1371566" indent="0">
              <a:buNone/>
              <a:defRPr sz="1867" b="0" i="0">
                <a:solidFill>
                  <a:schemeClr val="tx1"/>
                </a:solidFill>
                <a:latin typeface="Metropolis Light"/>
                <a:cs typeface="Poppins Ligh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Picture Placeholder 5">
            <a:extLst>
              <a:ext uri="{FF2B5EF4-FFF2-40B4-BE49-F238E27FC236}">
                <a16:creationId xmlns:a16="http://schemas.microsoft.com/office/drawing/2014/main" id="{0470CB4D-FFB6-5846-A276-AB9F98966106}"/>
              </a:ext>
            </a:extLst>
          </p:cNvPr>
          <p:cNvSpPr>
            <a:spLocks noGrp="1"/>
          </p:cNvSpPr>
          <p:nvPr>
            <p:ph type="pic" sz="quarter" idx="11"/>
          </p:nvPr>
        </p:nvSpPr>
        <p:spPr>
          <a:xfrm>
            <a:off x="515939" y="750888"/>
            <a:ext cx="5053012" cy="5389563"/>
          </a:xfrm>
          <a:prstGeom prst="rect">
            <a:avLst/>
          </a:prstGeom>
        </p:spPr>
        <p:txBody>
          <a:bodyPr anchor="ctr">
            <a:normAutofit/>
          </a:bodyPr>
          <a:lstStyle>
            <a:lvl1pPr marL="0" indent="0" algn="ctr">
              <a:buNone/>
              <a:defRPr sz="1867" b="0" i="0">
                <a:solidFill>
                  <a:srgbClr val="003341"/>
                </a:solidFill>
                <a:latin typeface="Metropolis Light"/>
                <a:cs typeface="Poppins Light" pitchFamily="2" charset="77"/>
              </a:defRPr>
            </a:lvl1pPr>
          </a:lstStyle>
          <a:p>
            <a:r>
              <a:rPr lang="en-GB"/>
              <a:t>Click icon to add picture</a:t>
            </a:r>
          </a:p>
        </p:txBody>
      </p:sp>
      <p:pic>
        <p:nvPicPr>
          <p:cNvPr id="3" name="Picture 2">
            <a:extLst>
              <a:ext uri="{FF2B5EF4-FFF2-40B4-BE49-F238E27FC236}">
                <a16:creationId xmlns:a16="http://schemas.microsoft.com/office/drawing/2014/main" id="{3BFD6B4D-4842-4E01-1E07-BB916DCCE1D2}"/>
              </a:ext>
            </a:extLst>
          </p:cNvPr>
          <p:cNvPicPr>
            <a:picLocks noChangeAspect="1"/>
          </p:cNvPicPr>
          <p:nvPr userDrawn="1"/>
        </p:nvPicPr>
        <p:blipFill>
          <a:blip r:embed="rId2"/>
          <a:srcRect/>
          <a:stretch/>
        </p:blipFill>
        <p:spPr>
          <a:xfrm>
            <a:off x="10077043" y="6372474"/>
            <a:ext cx="1757916" cy="292247"/>
          </a:xfrm>
          <a:prstGeom prst="rect">
            <a:avLst/>
          </a:prstGeom>
        </p:spPr>
      </p:pic>
      <p:pic>
        <p:nvPicPr>
          <p:cNvPr id="5" name="Picture 4" descr="A colorful lines and dots&#10;&#10;Description automatically generated">
            <a:extLst>
              <a:ext uri="{FF2B5EF4-FFF2-40B4-BE49-F238E27FC236}">
                <a16:creationId xmlns:a16="http://schemas.microsoft.com/office/drawing/2014/main" id="{41244083-9BA3-F9F6-324F-8A5FD5152BF0}"/>
              </a:ext>
            </a:extLst>
          </p:cNvPr>
          <p:cNvPicPr>
            <a:picLocks noChangeAspect="1"/>
          </p:cNvPicPr>
          <p:nvPr userDrawn="1"/>
        </p:nvPicPr>
        <p:blipFill rotWithShape="1">
          <a:blip r:embed="rId3">
            <a:alphaModFix amt="10000"/>
          </a:blip>
          <a:srcRect l="-3524" t="2378" r="-206" b="715"/>
          <a:stretch/>
        </p:blipFill>
        <p:spPr>
          <a:xfrm>
            <a:off x="5963920" y="750888"/>
            <a:ext cx="6228081" cy="5590177"/>
          </a:xfrm>
          <a:prstGeom prst="rect">
            <a:avLst/>
          </a:prstGeom>
        </p:spPr>
      </p:pic>
      <p:grpSp>
        <p:nvGrpSpPr>
          <p:cNvPr id="7" name="Group 6">
            <a:extLst>
              <a:ext uri="{FF2B5EF4-FFF2-40B4-BE49-F238E27FC236}">
                <a16:creationId xmlns:a16="http://schemas.microsoft.com/office/drawing/2014/main" id="{4837A9C6-A881-845D-B6A4-DB366F6DAC05}"/>
              </a:ext>
            </a:extLst>
          </p:cNvPr>
          <p:cNvGrpSpPr/>
          <p:nvPr userDrawn="1"/>
        </p:nvGrpSpPr>
        <p:grpSpPr>
          <a:xfrm>
            <a:off x="322321" y="6558641"/>
            <a:ext cx="3003577" cy="143629"/>
            <a:chOff x="275810" y="4839844"/>
            <a:chExt cx="2252683" cy="107722"/>
          </a:xfrm>
        </p:grpSpPr>
        <p:sp>
          <p:nvSpPr>
            <p:cNvPr id="8" name="Oval 7">
              <a:extLst>
                <a:ext uri="{FF2B5EF4-FFF2-40B4-BE49-F238E27FC236}">
                  <a16:creationId xmlns:a16="http://schemas.microsoft.com/office/drawing/2014/main" id="{1041CDF2-F92B-C930-E016-18919E84336C}"/>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8514D25-2419-1EB9-269F-6334D15AA70D}"/>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cxnSp>
        <p:nvCxnSpPr>
          <p:cNvPr id="10" name="Straight Connector 9">
            <a:extLst>
              <a:ext uri="{FF2B5EF4-FFF2-40B4-BE49-F238E27FC236}">
                <a16:creationId xmlns:a16="http://schemas.microsoft.com/office/drawing/2014/main" id="{B9F3C146-B730-EB74-18A7-04C21AC4C117}"/>
              </a:ext>
            </a:extLst>
          </p:cNvPr>
          <p:cNvCxnSpPr>
            <a:cxnSpLocks/>
          </p:cNvCxnSpPr>
          <p:nvPr userDrawn="1"/>
        </p:nvCxnSpPr>
        <p:spPr>
          <a:xfrm>
            <a:off x="322319" y="558055"/>
            <a:ext cx="5773681"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C85E775-BBB6-465A-B85D-59BA61C8FF26}"/>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003341"/>
                </a:solidFill>
                <a:latin typeface="Montserrat"/>
              </a:rPr>
              <a:pPr defTabSz="914377"/>
              <a:t>‹#›</a:t>
            </a:fld>
            <a:r>
              <a:rPr lang="en-US" sz="933" b="1" dirty="0">
                <a:solidFill>
                  <a:srgbClr val="003341"/>
                </a:solidFill>
                <a:latin typeface="Montserrat"/>
              </a:rPr>
              <a:t> I GPM-146 V1</a:t>
            </a:r>
            <a:endParaRPr lang="en-US" sz="933" dirty="0">
              <a:solidFill>
                <a:srgbClr val="003341"/>
              </a:solidFill>
              <a:latin typeface="Metropolis Medium"/>
            </a:endParaRPr>
          </a:p>
        </p:txBody>
      </p:sp>
    </p:spTree>
    <p:extLst>
      <p:ext uri="{BB962C8B-B14F-4D97-AF65-F5344CB8AC3E}">
        <p14:creationId xmlns:p14="http://schemas.microsoft.com/office/powerpoint/2010/main" val="4201457485"/>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Titl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E6EBAB-0DF5-264F-A4A3-274C3E3D8DB2}"/>
              </a:ext>
            </a:extLst>
          </p:cNvPr>
          <p:cNvSpPr txBox="1">
            <a:spLocks/>
          </p:cNvSpPr>
          <p:nvPr/>
        </p:nvSpPr>
        <p:spPr>
          <a:xfrm>
            <a:off x="1829903" y="8483404"/>
            <a:ext cx="9804400" cy="533621"/>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927D"/>
              </a:buClr>
              <a:buSzPct val="60000"/>
            </a:pPr>
            <a:r>
              <a:rPr lang="en-GB" sz="2400">
                <a:solidFill>
                  <a:srgbClr val="00927D"/>
                </a:solidFill>
                <a:latin typeface="Poppins" pitchFamily="2" charset="77"/>
                <a:cs typeface="Poppins" pitchFamily="2" charset="77"/>
              </a:rPr>
              <a:t>What are the needs of the person?</a:t>
            </a:r>
          </a:p>
        </p:txBody>
      </p:sp>
      <p:cxnSp>
        <p:nvCxnSpPr>
          <p:cNvPr id="7" name="Straight Connector 6">
            <a:extLst>
              <a:ext uri="{FF2B5EF4-FFF2-40B4-BE49-F238E27FC236}">
                <a16:creationId xmlns:a16="http://schemas.microsoft.com/office/drawing/2014/main" id="{B41E1AB2-6DC9-E70F-C72F-CB8C05DF4A08}"/>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870693B-2770-4A3A-8B27-3F355F3CC6CC}"/>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475C6D"/>
                </a:solidFill>
                <a:latin typeface="Montserrat"/>
              </a:rPr>
              <a:pPr defTabSz="914377"/>
              <a:t>‹#›</a:t>
            </a:fld>
            <a:r>
              <a:rPr lang="en-US" sz="933" b="1">
                <a:solidFill>
                  <a:srgbClr val="475C6D"/>
                </a:solidFill>
                <a:latin typeface="Montserrat"/>
              </a:rPr>
              <a:t> I </a:t>
            </a:r>
            <a:endParaRPr lang="en-US" sz="933">
              <a:solidFill>
                <a:srgbClr val="8597A3"/>
              </a:solidFill>
              <a:latin typeface="Metropolis Medium"/>
            </a:endParaRPr>
          </a:p>
        </p:txBody>
      </p:sp>
      <p:cxnSp>
        <p:nvCxnSpPr>
          <p:cNvPr id="15" name="Straight Connector 14">
            <a:extLst>
              <a:ext uri="{FF2B5EF4-FFF2-40B4-BE49-F238E27FC236}">
                <a16:creationId xmlns:a16="http://schemas.microsoft.com/office/drawing/2014/main" id="{31941FAF-8621-7E6C-531D-6614EBEF222C}"/>
              </a:ext>
            </a:extLst>
          </p:cNvPr>
          <p:cNvCxnSpPr>
            <a:cxnSpLocks/>
          </p:cNvCxnSpPr>
          <p:nvPr userDrawn="1"/>
        </p:nvCxnSpPr>
        <p:spPr>
          <a:xfrm>
            <a:off x="446859" y="6397920"/>
            <a:ext cx="11366451"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20" name="Subtitle 2">
            <a:extLst>
              <a:ext uri="{FF2B5EF4-FFF2-40B4-BE49-F238E27FC236}">
                <a16:creationId xmlns:a16="http://schemas.microsoft.com/office/drawing/2014/main" id="{31B8D176-65AE-2092-C9AD-EF6715EF3686}"/>
              </a:ext>
            </a:extLst>
          </p:cNvPr>
          <p:cNvSpPr>
            <a:spLocks noGrp="1"/>
          </p:cNvSpPr>
          <p:nvPr>
            <p:ph type="subTitle" idx="1"/>
          </p:nvPr>
        </p:nvSpPr>
        <p:spPr>
          <a:xfrm>
            <a:off x="436537" y="783982"/>
            <a:ext cx="11376772" cy="748289"/>
          </a:xfrm>
        </p:spPr>
        <p:txBody>
          <a:bodyPr>
            <a:noAutofit/>
          </a:bodyPr>
          <a:lstStyle>
            <a:lvl1pPr marL="0" indent="0" algn="l">
              <a:buNone/>
              <a:defRPr sz="4267" b="1">
                <a:solidFill>
                  <a:srgbClr val="003341"/>
                </a:solidFill>
                <a:latin typeface="Montserrat" panose="000005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a:p>
        </p:txBody>
      </p:sp>
      <p:pic>
        <p:nvPicPr>
          <p:cNvPr id="5" name="Picture 4">
            <a:extLst>
              <a:ext uri="{FF2B5EF4-FFF2-40B4-BE49-F238E27FC236}">
                <a16:creationId xmlns:a16="http://schemas.microsoft.com/office/drawing/2014/main" id="{5585B6E5-ECFA-C8DB-E329-178B97BB31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26941" y="219471"/>
            <a:ext cx="2522951" cy="422016"/>
          </a:xfrm>
          <a:prstGeom prst="rect">
            <a:avLst/>
          </a:prstGeom>
        </p:spPr>
      </p:pic>
      <p:grpSp>
        <p:nvGrpSpPr>
          <p:cNvPr id="6" name="Group 5">
            <a:extLst>
              <a:ext uri="{FF2B5EF4-FFF2-40B4-BE49-F238E27FC236}">
                <a16:creationId xmlns:a16="http://schemas.microsoft.com/office/drawing/2014/main" id="{8BBE5381-9421-2B51-63A5-D16A8E50D6EC}"/>
              </a:ext>
            </a:extLst>
          </p:cNvPr>
          <p:cNvGrpSpPr/>
          <p:nvPr userDrawn="1"/>
        </p:nvGrpSpPr>
        <p:grpSpPr>
          <a:xfrm>
            <a:off x="322321" y="6558641"/>
            <a:ext cx="3003577" cy="143629"/>
            <a:chOff x="275810" y="4839844"/>
            <a:chExt cx="2252683" cy="107722"/>
          </a:xfrm>
        </p:grpSpPr>
        <p:sp>
          <p:nvSpPr>
            <p:cNvPr id="8" name="Oval 7">
              <a:extLst>
                <a:ext uri="{FF2B5EF4-FFF2-40B4-BE49-F238E27FC236}">
                  <a16:creationId xmlns:a16="http://schemas.microsoft.com/office/drawing/2014/main" id="{7E40997A-22DF-6823-971F-8F96BEB71F7E}"/>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1C8CEE7-E1A2-B2EF-47C0-29B5E91781A4}"/>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2" name="Title Placeholder 7">
            <a:extLst>
              <a:ext uri="{FF2B5EF4-FFF2-40B4-BE49-F238E27FC236}">
                <a16:creationId xmlns:a16="http://schemas.microsoft.com/office/drawing/2014/main" id="{4AB56145-701E-2B02-66AB-802F0EA56957}"/>
              </a:ext>
            </a:extLst>
          </p:cNvPr>
          <p:cNvSpPr>
            <a:spLocks noGrp="1"/>
          </p:cNvSpPr>
          <p:nvPr>
            <p:ph type="title"/>
          </p:nvPr>
        </p:nvSpPr>
        <p:spPr>
          <a:xfrm>
            <a:off x="436537" y="1655001"/>
            <a:ext cx="9005783"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spTree>
    <p:extLst>
      <p:ext uri="{BB962C8B-B14F-4D97-AF65-F5344CB8AC3E}">
        <p14:creationId xmlns:p14="http://schemas.microsoft.com/office/powerpoint/2010/main" val="36278960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_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E6EBAB-0DF5-264F-A4A3-274C3E3D8DB2}"/>
              </a:ext>
            </a:extLst>
          </p:cNvPr>
          <p:cNvSpPr txBox="1">
            <a:spLocks/>
          </p:cNvSpPr>
          <p:nvPr/>
        </p:nvSpPr>
        <p:spPr>
          <a:xfrm>
            <a:off x="1829903" y="8483404"/>
            <a:ext cx="9804400" cy="533621"/>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927D"/>
              </a:buClr>
              <a:buSzPct val="60000"/>
            </a:pPr>
            <a:r>
              <a:rPr lang="en-GB" sz="2400">
                <a:solidFill>
                  <a:srgbClr val="00927D"/>
                </a:solidFill>
                <a:latin typeface="Poppins" pitchFamily="2" charset="77"/>
                <a:cs typeface="Poppins" pitchFamily="2" charset="77"/>
              </a:rPr>
              <a:t>What are the needs of the person?</a:t>
            </a:r>
          </a:p>
        </p:txBody>
      </p:sp>
      <p:cxnSp>
        <p:nvCxnSpPr>
          <p:cNvPr id="7" name="Straight Connector 6">
            <a:extLst>
              <a:ext uri="{FF2B5EF4-FFF2-40B4-BE49-F238E27FC236}">
                <a16:creationId xmlns:a16="http://schemas.microsoft.com/office/drawing/2014/main" id="{B41E1AB2-6DC9-E70F-C72F-CB8C05DF4A08}"/>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870693B-2770-4A3A-8B27-3F355F3CC6CC}"/>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475C6D"/>
                </a:solidFill>
                <a:latin typeface="Montserrat"/>
              </a:rPr>
              <a:pPr defTabSz="914377"/>
              <a:t>‹#›</a:t>
            </a:fld>
            <a:r>
              <a:rPr lang="en-US" sz="933" b="1">
                <a:solidFill>
                  <a:srgbClr val="475C6D"/>
                </a:solidFill>
                <a:latin typeface="Montserrat"/>
              </a:rPr>
              <a:t> I </a:t>
            </a:r>
            <a:endParaRPr lang="en-US" sz="933">
              <a:solidFill>
                <a:srgbClr val="8597A3"/>
              </a:solidFill>
              <a:latin typeface="Metropolis Medium"/>
            </a:endParaRPr>
          </a:p>
        </p:txBody>
      </p:sp>
      <p:cxnSp>
        <p:nvCxnSpPr>
          <p:cNvPr id="15" name="Straight Connector 14">
            <a:extLst>
              <a:ext uri="{FF2B5EF4-FFF2-40B4-BE49-F238E27FC236}">
                <a16:creationId xmlns:a16="http://schemas.microsoft.com/office/drawing/2014/main" id="{31941FAF-8621-7E6C-531D-6614EBEF222C}"/>
              </a:ext>
            </a:extLst>
          </p:cNvPr>
          <p:cNvCxnSpPr>
            <a:cxnSpLocks/>
          </p:cNvCxnSpPr>
          <p:nvPr userDrawn="1"/>
        </p:nvCxnSpPr>
        <p:spPr>
          <a:xfrm>
            <a:off x="446859" y="6397920"/>
            <a:ext cx="11366451"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20" name="Subtitle 2">
            <a:extLst>
              <a:ext uri="{FF2B5EF4-FFF2-40B4-BE49-F238E27FC236}">
                <a16:creationId xmlns:a16="http://schemas.microsoft.com/office/drawing/2014/main" id="{31B8D176-65AE-2092-C9AD-EF6715EF3686}"/>
              </a:ext>
            </a:extLst>
          </p:cNvPr>
          <p:cNvSpPr>
            <a:spLocks noGrp="1"/>
          </p:cNvSpPr>
          <p:nvPr>
            <p:ph type="subTitle" idx="1"/>
          </p:nvPr>
        </p:nvSpPr>
        <p:spPr>
          <a:xfrm>
            <a:off x="436537" y="783982"/>
            <a:ext cx="11376772" cy="748289"/>
          </a:xfrm>
        </p:spPr>
        <p:txBody>
          <a:bodyPr>
            <a:noAutofit/>
          </a:bodyPr>
          <a:lstStyle>
            <a:lvl1pPr marL="0" indent="0" algn="l">
              <a:buNone/>
              <a:defRPr sz="4267" b="1">
                <a:solidFill>
                  <a:srgbClr val="003341"/>
                </a:solidFill>
                <a:latin typeface="Montserrat" panose="000005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a:p>
        </p:txBody>
      </p:sp>
      <p:sp>
        <p:nvSpPr>
          <p:cNvPr id="21" name="Subtitle 2">
            <a:extLst>
              <a:ext uri="{FF2B5EF4-FFF2-40B4-BE49-F238E27FC236}">
                <a16:creationId xmlns:a16="http://schemas.microsoft.com/office/drawing/2014/main" id="{24A29E2D-268B-744A-BA9F-402B785E07D5}"/>
              </a:ext>
            </a:extLst>
          </p:cNvPr>
          <p:cNvSpPr txBox="1">
            <a:spLocks/>
          </p:cNvSpPr>
          <p:nvPr userDrawn="1"/>
        </p:nvSpPr>
        <p:spPr>
          <a:xfrm>
            <a:off x="446858" y="1681550"/>
            <a:ext cx="11366449" cy="748289"/>
          </a:xfrm>
          <a:prstGeom prst="rect">
            <a:avLst/>
          </a:prstGeom>
        </p:spPr>
        <p:txBody>
          <a:bodyPr vert="horz" lIns="121920" tIns="60960" rIns="121920" bIns="60960" rtlCol="0">
            <a:noAutofit/>
          </a:bodyPr>
          <a:lstStyle>
            <a:lvl1pPr marL="0" indent="0" algn="l" defTabSz="514350" rtl="0" eaLnBrk="1" latinLnBrk="0" hangingPunct="1">
              <a:lnSpc>
                <a:spcPct val="90000"/>
              </a:lnSpc>
              <a:spcBef>
                <a:spcPts val="563"/>
              </a:spcBef>
              <a:buFont typeface="Arial" panose="020B0604020202020204" pitchFamily="34" charset="0"/>
              <a:buNone/>
              <a:defRPr sz="3200" b="1" i="0" kern="1200">
                <a:solidFill>
                  <a:srgbClr val="003341"/>
                </a:solidFill>
                <a:latin typeface="Montserrat" panose="00000500000000000000" pitchFamily="2" charset="0"/>
                <a:ea typeface="+mn-ea"/>
                <a:cs typeface="Poppins Light" pitchFamily="2" charset="77"/>
              </a:defRPr>
            </a:lvl1pPr>
            <a:lvl2pPr marL="342900" indent="0" algn="ctr" defTabSz="514350" rtl="0" eaLnBrk="1" latinLnBrk="0" hangingPunct="1">
              <a:lnSpc>
                <a:spcPct val="90000"/>
              </a:lnSpc>
              <a:spcBef>
                <a:spcPts val="281"/>
              </a:spcBef>
              <a:buFont typeface="Arial" panose="020B0604020202020204" pitchFamily="34" charset="0"/>
              <a:buNone/>
              <a:defRPr sz="1500" b="0" i="0" kern="1200">
                <a:solidFill>
                  <a:schemeClr val="tx1"/>
                </a:solidFill>
                <a:latin typeface="Poppins Light" pitchFamily="2" charset="77"/>
                <a:ea typeface="+mn-ea"/>
                <a:cs typeface="Poppins Light" pitchFamily="2" charset="77"/>
              </a:defRPr>
            </a:lvl2pPr>
            <a:lvl3pPr marL="685800" indent="0" algn="ctr" defTabSz="514350" rtl="0" eaLnBrk="1" latinLnBrk="0" hangingPunct="1">
              <a:lnSpc>
                <a:spcPct val="90000"/>
              </a:lnSpc>
              <a:spcBef>
                <a:spcPts val="281"/>
              </a:spcBef>
              <a:buFont typeface="Arial" panose="020B0604020202020204" pitchFamily="34" charset="0"/>
              <a:buNone/>
              <a:defRPr sz="1350" b="0" i="0" kern="1200">
                <a:solidFill>
                  <a:schemeClr val="tx1"/>
                </a:solidFill>
                <a:latin typeface="Poppins Light" pitchFamily="2" charset="77"/>
                <a:ea typeface="+mn-ea"/>
                <a:cs typeface="Poppins Light" pitchFamily="2" charset="77"/>
              </a:defRPr>
            </a:lvl3pPr>
            <a:lvl4pPr marL="1028700" indent="0" algn="ctr" defTabSz="514350" rtl="0" eaLnBrk="1" latinLnBrk="0" hangingPunct="1">
              <a:lnSpc>
                <a:spcPct val="90000"/>
              </a:lnSpc>
              <a:spcBef>
                <a:spcPts val="281"/>
              </a:spcBef>
              <a:buFont typeface="Arial" panose="020B0604020202020204" pitchFamily="34" charset="0"/>
              <a:buNone/>
              <a:defRPr sz="1200" b="0" i="0" kern="1200">
                <a:solidFill>
                  <a:schemeClr val="tx1"/>
                </a:solidFill>
                <a:latin typeface="Poppins Light" pitchFamily="2" charset="77"/>
                <a:ea typeface="+mn-ea"/>
                <a:cs typeface="Poppins Light" pitchFamily="2" charset="77"/>
              </a:defRPr>
            </a:lvl4pPr>
            <a:lvl5pPr marL="1371600" indent="0" algn="ctr" defTabSz="514350" rtl="0" eaLnBrk="1" latinLnBrk="0" hangingPunct="1">
              <a:lnSpc>
                <a:spcPct val="90000"/>
              </a:lnSpc>
              <a:spcBef>
                <a:spcPts val="281"/>
              </a:spcBef>
              <a:buFont typeface="Arial" panose="020B0604020202020204" pitchFamily="34" charset="0"/>
              <a:buNone/>
              <a:defRPr sz="1200" b="0" i="0" kern="1200">
                <a:solidFill>
                  <a:schemeClr val="tx1"/>
                </a:solidFill>
                <a:latin typeface="Poppins Light" pitchFamily="2" charset="77"/>
                <a:ea typeface="+mn-ea"/>
                <a:cs typeface="Poppins Light" pitchFamily="2" charset="77"/>
              </a:defRPr>
            </a:lvl5pPr>
            <a:lvl6pPr marL="1714500" indent="0" algn="ctr" defTabSz="514350" rtl="0" eaLnBrk="1" latinLnBrk="0" hangingPunct="1">
              <a:lnSpc>
                <a:spcPct val="90000"/>
              </a:lnSpc>
              <a:spcBef>
                <a:spcPts val="281"/>
              </a:spcBef>
              <a:buFont typeface="Arial" panose="020B0604020202020204" pitchFamily="34" charset="0"/>
              <a:buNone/>
              <a:defRPr sz="1200" kern="1200">
                <a:solidFill>
                  <a:schemeClr val="tx1"/>
                </a:solidFill>
                <a:latin typeface="+mn-lt"/>
                <a:ea typeface="+mn-ea"/>
                <a:cs typeface="+mn-cs"/>
              </a:defRPr>
            </a:lvl6pPr>
            <a:lvl7pPr marL="2057400" indent="0" algn="ctr" defTabSz="514350" rtl="0" eaLnBrk="1" latinLnBrk="0" hangingPunct="1">
              <a:lnSpc>
                <a:spcPct val="90000"/>
              </a:lnSpc>
              <a:spcBef>
                <a:spcPts val="281"/>
              </a:spcBef>
              <a:buFont typeface="Arial" panose="020B0604020202020204" pitchFamily="34" charset="0"/>
              <a:buNone/>
              <a:defRPr sz="1200" kern="1200">
                <a:solidFill>
                  <a:schemeClr val="tx1"/>
                </a:solidFill>
                <a:latin typeface="+mn-lt"/>
                <a:ea typeface="+mn-ea"/>
                <a:cs typeface="+mn-cs"/>
              </a:defRPr>
            </a:lvl7pPr>
            <a:lvl8pPr marL="2400300" indent="0" algn="ctr" defTabSz="514350" rtl="0" eaLnBrk="1" latinLnBrk="0" hangingPunct="1">
              <a:lnSpc>
                <a:spcPct val="90000"/>
              </a:lnSpc>
              <a:spcBef>
                <a:spcPts val="281"/>
              </a:spcBef>
              <a:buFont typeface="Arial" panose="020B0604020202020204" pitchFamily="34" charset="0"/>
              <a:buNone/>
              <a:defRPr sz="1200" kern="1200">
                <a:solidFill>
                  <a:schemeClr val="tx1"/>
                </a:solidFill>
                <a:latin typeface="+mn-lt"/>
                <a:ea typeface="+mn-ea"/>
                <a:cs typeface="+mn-cs"/>
              </a:defRPr>
            </a:lvl8pPr>
            <a:lvl9pPr marL="2743200" indent="0" algn="ctr" defTabSz="514350" rtl="0" eaLnBrk="1" latinLnBrk="0" hangingPunct="1">
              <a:lnSpc>
                <a:spcPct val="90000"/>
              </a:lnSpc>
              <a:spcBef>
                <a:spcPts val="281"/>
              </a:spcBef>
              <a:buFont typeface="Arial" panose="020B0604020202020204" pitchFamily="34" charset="0"/>
              <a:buNone/>
              <a:defRPr sz="1200" kern="1200">
                <a:solidFill>
                  <a:schemeClr val="tx1"/>
                </a:solidFill>
                <a:latin typeface="+mn-lt"/>
                <a:ea typeface="+mn-ea"/>
                <a:cs typeface="+mn-cs"/>
              </a:defRPr>
            </a:lvl9pPr>
          </a:lstStyle>
          <a:p>
            <a:endParaRPr lang="en-US" sz="2667" b="0">
              <a:solidFill>
                <a:srgbClr val="8597A3"/>
              </a:solidFill>
            </a:endParaRPr>
          </a:p>
        </p:txBody>
      </p:sp>
      <p:pic>
        <p:nvPicPr>
          <p:cNvPr id="5" name="Picture 4">
            <a:extLst>
              <a:ext uri="{FF2B5EF4-FFF2-40B4-BE49-F238E27FC236}">
                <a16:creationId xmlns:a16="http://schemas.microsoft.com/office/drawing/2014/main" id="{5585B6E5-ECFA-C8DB-E329-178B97BB31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26941" y="219471"/>
            <a:ext cx="2522951" cy="422016"/>
          </a:xfrm>
          <a:prstGeom prst="rect">
            <a:avLst/>
          </a:prstGeom>
        </p:spPr>
      </p:pic>
      <p:grpSp>
        <p:nvGrpSpPr>
          <p:cNvPr id="6" name="Group 5">
            <a:extLst>
              <a:ext uri="{FF2B5EF4-FFF2-40B4-BE49-F238E27FC236}">
                <a16:creationId xmlns:a16="http://schemas.microsoft.com/office/drawing/2014/main" id="{8BBE5381-9421-2B51-63A5-D16A8E50D6EC}"/>
              </a:ext>
            </a:extLst>
          </p:cNvPr>
          <p:cNvGrpSpPr/>
          <p:nvPr userDrawn="1"/>
        </p:nvGrpSpPr>
        <p:grpSpPr>
          <a:xfrm>
            <a:off x="322321" y="6558641"/>
            <a:ext cx="3003577" cy="143629"/>
            <a:chOff x="275810" y="4839844"/>
            <a:chExt cx="2252683" cy="107722"/>
          </a:xfrm>
        </p:grpSpPr>
        <p:sp>
          <p:nvSpPr>
            <p:cNvPr id="8" name="Oval 7">
              <a:extLst>
                <a:ext uri="{FF2B5EF4-FFF2-40B4-BE49-F238E27FC236}">
                  <a16:creationId xmlns:a16="http://schemas.microsoft.com/office/drawing/2014/main" id="{7E40997A-22DF-6823-971F-8F96BEB71F7E}"/>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1C8CEE7-E1A2-B2EF-47C0-29B5E91781A4}"/>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3" name="Text Placeholder 2">
            <a:extLst>
              <a:ext uri="{FF2B5EF4-FFF2-40B4-BE49-F238E27FC236}">
                <a16:creationId xmlns:a16="http://schemas.microsoft.com/office/drawing/2014/main" id="{F583489D-267E-A2D0-5904-A4F2638187D4}"/>
              </a:ext>
            </a:extLst>
          </p:cNvPr>
          <p:cNvSpPr>
            <a:spLocks noGrp="1"/>
          </p:cNvSpPr>
          <p:nvPr>
            <p:ph type="body" sz="quarter" idx="17"/>
          </p:nvPr>
        </p:nvSpPr>
        <p:spPr>
          <a:xfrm>
            <a:off x="436536" y="2679893"/>
            <a:ext cx="11388597" cy="3095625"/>
          </a:xfrm>
          <a:prstGeom prst="rect">
            <a:avLst/>
          </a:prstGeom>
        </p:spPr>
        <p:txBody>
          <a:bodyPr>
            <a:normAutofit/>
          </a:bodyPr>
          <a:lstStyle>
            <a:lvl1pPr>
              <a:buClr>
                <a:schemeClr val="tx1"/>
              </a:buClr>
              <a:buSzPct val="70000"/>
              <a:defRPr sz="2133" b="0" i="0">
                <a:solidFill>
                  <a:srgbClr val="003341"/>
                </a:solidFill>
                <a:latin typeface="Metropolis Light"/>
                <a:cs typeface="Poppins Light" pitchFamily="2" charset="77"/>
              </a:defRPr>
            </a:lvl1pPr>
            <a:lvl2pPr>
              <a:buClr>
                <a:schemeClr val="tx1"/>
              </a:buClr>
              <a:buSzPct val="70000"/>
              <a:defRPr sz="2133" b="0" i="0">
                <a:solidFill>
                  <a:srgbClr val="003341"/>
                </a:solidFill>
                <a:latin typeface="Metropolis Light"/>
                <a:cs typeface="Poppins Light" pitchFamily="2" charset="77"/>
              </a:defRPr>
            </a:lvl2pPr>
            <a:lvl3pPr>
              <a:buClr>
                <a:schemeClr val="tx1"/>
              </a:buClr>
              <a:buSzPct val="70000"/>
              <a:defRPr sz="2133" b="0" i="0">
                <a:solidFill>
                  <a:srgbClr val="003341"/>
                </a:solidFill>
                <a:latin typeface="Metropolis Light"/>
                <a:cs typeface="Poppins Light" pitchFamily="2" charset="77"/>
              </a:defRPr>
            </a:lvl3pPr>
            <a:lvl4pPr>
              <a:buClr>
                <a:schemeClr val="tx1"/>
              </a:buClr>
              <a:buSzPct val="70000"/>
              <a:defRPr sz="2133" b="0" i="0">
                <a:solidFill>
                  <a:srgbClr val="003341"/>
                </a:solidFill>
                <a:latin typeface="Metropolis Light"/>
                <a:cs typeface="Poppins Light" pitchFamily="2" charset="77"/>
              </a:defRPr>
            </a:lvl4pPr>
            <a:lvl5pPr>
              <a:buClr>
                <a:schemeClr val="tx1"/>
              </a:buClr>
              <a:buSzPct val="70000"/>
              <a:defRPr sz="2133" b="0" i="0">
                <a:solidFill>
                  <a:srgbClr val="003341"/>
                </a:solidFill>
                <a:latin typeface="Metropolis Light"/>
                <a:cs typeface="Poppins Ligh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itle Placeholder 7">
            <a:extLst>
              <a:ext uri="{FF2B5EF4-FFF2-40B4-BE49-F238E27FC236}">
                <a16:creationId xmlns:a16="http://schemas.microsoft.com/office/drawing/2014/main" id="{097E85F5-4420-92B1-78F0-92F8DEF9B8E8}"/>
              </a:ext>
            </a:extLst>
          </p:cNvPr>
          <p:cNvSpPr>
            <a:spLocks noGrp="1"/>
          </p:cNvSpPr>
          <p:nvPr>
            <p:ph type="title"/>
          </p:nvPr>
        </p:nvSpPr>
        <p:spPr>
          <a:xfrm>
            <a:off x="436536" y="1655001"/>
            <a:ext cx="11359184"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spTree>
    <p:extLst>
      <p:ext uri="{BB962C8B-B14F-4D97-AF65-F5344CB8AC3E}">
        <p14:creationId xmlns:p14="http://schemas.microsoft.com/office/powerpoint/2010/main" val="10637224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pictur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E6EBAB-0DF5-264F-A4A3-274C3E3D8DB2}"/>
              </a:ext>
            </a:extLst>
          </p:cNvPr>
          <p:cNvSpPr txBox="1">
            <a:spLocks/>
          </p:cNvSpPr>
          <p:nvPr/>
        </p:nvSpPr>
        <p:spPr>
          <a:xfrm>
            <a:off x="1829903" y="8483404"/>
            <a:ext cx="9804400" cy="533621"/>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927D"/>
              </a:buClr>
              <a:buSzPct val="60000"/>
            </a:pPr>
            <a:r>
              <a:rPr lang="en-GB" sz="2400">
                <a:solidFill>
                  <a:srgbClr val="00927D"/>
                </a:solidFill>
                <a:latin typeface="Poppins" pitchFamily="2" charset="77"/>
                <a:cs typeface="Poppins" pitchFamily="2" charset="77"/>
              </a:rPr>
              <a:t>What are the needs of the person?</a:t>
            </a:r>
          </a:p>
        </p:txBody>
      </p:sp>
      <p:cxnSp>
        <p:nvCxnSpPr>
          <p:cNvPr id="7" name="Straight Connector 6">
            <a:extLst>
              <a:ext uri="{FF2B5EF4-FFF2-40B4-BE49-F238E27FC236}">
                <a16:creationId xmlns:a16="http://schemas.microsoft.com/office/drawing/2014/main" id="{B41E1AB2-6DC9-E70F-C72F-CB8C05DF4A08}"/>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870693B-2770-4A3A-8B27-3F355F3CC6CC}"/>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475C6D"/>
                </a:solidFill>
                <a:latin typeface="Montserrat"/>
              </a:rPr>
              <a:pPr defTabSz="914377"/>
              <a:t>‹#›</a:t>
            </a:fld>
            <a:r>
              <a:rPr lang="en-US" sz="933" b="1">
                <a:solidFill>
                  <a:srgbClr val="475C6D"/>
                </a:solidFill>
                <a:latin typeface="Montserrat"/>
              </a:rPr>
              <a:t> I </a:t>
            </a:r>
            <a:endParaRPr lang="en-US" sz="933">
              <a:solidFill>
                <a:srgbClr val="8597A3"/>
              </a:solidFill>
              <a:latin typeface="Metropolis Medium"/>
            </a:endParaRPr>
          </a:p>
        </p:txBody>
      </p:sp>
      <p:cxnSp>
        <p:nvCxnSpPr>
          <p:cNvPr id="15" name="Straight Connector 14">
            <a:extLst>
              <a:ext uri="{FF2B5EF4-FFF2-40B4-BE49-F238E27FC236}">
                <a16:creationId xmlns:a16="http://schemas.microsoft.com/office/drawing/2014/main" id="{31941FAF-8621-7E6C-531D-6614EBEF222C}"/>
              </a:ext>
            </a:extLst>
          </p:cNvPr>
          <p:cNvCxnSpPr>
            <a:cxnSpLocks/>
          </p:cNvCxnSpPr>
          <p:nvPr userDrawn="1"/>
        </p:nvCxnSpPr>
        <p:spPr>
          <a:xfrm>
            <a:off x="446859" y="6397920"/>
            <a:ext cx="11366451"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20" name="Subtitle 2">
            <a:extLst>
              <a:ext uri="{FF2B5EF4-FFF2-40B4-BE49-F238E27FC236}">
                <a16:creationId xmlns:a16="http://schemas.microsoft.com/office/drawing/2014/main" id="{31B8D176-65AE-2092-C9AD-EF6715EF3686}"/>
              </a:ext>
            </a:extLst>
          </p:cNvPr>
          <p:cNvSpPr>
            <a:spLocks noGrp="1"/>
          </p:cNvSpPr>
          <p:nvPr>
            <p:ph type="subTitle" idx="1"/>
          </p:nvPr>
        </p:nvSpPr>
        <p:spPr>
          <a:xfrm>
            <a:off x="436537" y="783982"/>
            <a:ext cx="11376772" cy="748289"/>
          </a:xfrm>
        </p:spPr>
        <p:txBody>
          <a:bodyPr>
            <a:noAutofit/>
          </a:bodyPr>
          <a:lstStyle>
            <a:lvl1pPr marL="0" indent="0" algn="l">
              <a:buNone/>
              <a:defRPr sz="4267" b="1">
                <a:solidFill>
                  <a:srgbClr val="003341"/>
                </a:solidFill>
                <a:latin typeface="Montserrat" panose="000005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US"/>
          </a:p>
        </p:txBody>
      </p:sp>
      <p:pic>
        <p:nvPicPr>
          <p:cNvPr id="5" name="Picture 4">
            <a:extLst>
              <a:ext uri="{FF2B5EF4-FFF2-40B4-BE49-F238E27FC236}">
                <a16:creationId xmlns:a16="http://schemas.microsoft.com/office/drawing/2014/main" id="{5585B6E5-ECFA-C8DB-E329-178B97BB31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26941" y="219471"/>
            <a:ext cx="2522951" cy="422016"/>
          </a:xfrm>
          <a:prstGeom prst="rect">
            <a:avLst/>
          </a:prstGeom>
        </p:spPr>
      </p:pic>
      <p:grpSp>
        <p:nvGrpSpPr>
          <p:cNvPr id="6" name="Group 5">
            <a:extLst>
              <a:ext uri="{FF2B5EF4-FFF2-40B4-BE49-F238E27FC236}">
                <a16:creationId xmlns:a16="http://schemas.microsoft.com/office/drawing/2014/main" id="{8BBE5381-9421-2B51-63A5-D16A8E50D6EC}"/>
              </a:ext>
            </a:extLst>
          </p:cNvPr>
          <p:cNvGrpSpPr/>
          <p:nvPr userDrawn="1"/>
        </p:nvGrpSpPr>
        <p:grpSpPr>
          <a:xfrm>
            <a:off x="322321" y="6558641"/>
            <a:ext cx="3003577" cy="143629"/>
            <a:chOff x="275810" y="4839844"/>
            <a:chExt cx="2252683" cy="107722"/>
          </a:xfrm>
        </p:grpSpPr>
        <p:sp>
          <p:nvSpPr>
            <p:cNvPr id="8" name="Oval 7">
              <a:extLst>
                <a:ext uri="{FF2B5EF4-FFF2-40B4-BE49-F238E27FC236}">
                  <a16:creationId xmlns:a16="http://schemas.microsoft.com/office/drawing/2014/main" id="{7E40997A-22DF-6823-971F-8F96BEB71F7E}"/>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1C8CEE7-E1A2-B2EF-47C0-29B5E91781A4}"/>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2" name="Picture Placeholder 2">
            <a:extLst>
              <a:ext uri="{FF2B5EF4-FFF2-40B4-BE49-F238E27FC236}">
                <a16:creationId xmlns:a16="http://schemas.microsoft.com/office/drawing/2014/main" id="{5D86A5E3-77A3-B05C-0850-55FF3D4913CB}"/>
              </a:ext>
            </a:extLst>
          </p:cNvPr>
          <p:cNvSpPr>
            <a:spLocks noGrp="1"/>
          </p:cNvSpPr>
          <p:nvPr>
            <p:ph type="pic" sz="quarter" idx="16"/>
          </p:nvPr>
        </p:nvSpPr>
        <p:spPr>
          <a:xfrm>
            <a:off x="446859" y="2639229"/>
            <a:ext cx="11366448" cy="3597956"/>
          </a:xfrm>
          <a:prstGeom prst="rect">
            <a:avLst/>
          </a:prstGeom>
        </p:spPr>
        <p:txBody>
          <a:bodyPr anchor="ctr">
            <a:normAutofit/>
          </a:bodyPr>
          <a:lstStyle>
            <a:lvl1pPr marL="0" indent="0" algn="ctr">
              <a:buNone/>
              <a:defRPr sz="2133" b="0" i="0">
                <a:solidFill>
                  <a:srgbClr val="003341"/>
                </a:solidFill>
                <a:latin typeface="Metropolis Light"/>
                <a:cs typeface="Poppins Light" pitchFamily="2" charset="77"/>
              </a:defRPr>
            </a:lvl1pPr>
          </a:lstStyle>
          <a:p>
            <a:r>
              <a:rPr lang="en-GB"/>
              <a:t>Click icon to add picture</a:t>
            </a:r>
          </a:p>
        </p:txBody>
      </p:sp>
      <p:sp>
        <p:nvSpPr>
          <p:cNvPr id="3" name="Title Placeholder 7">
            <a:extLst>
              <a:ext uri="{FF2B5EF4-FFF2-40B4-BE49-F238E27FC236}">
                <a16:creationId xmlns:a16="http://schemas.microsoft.com/office/drawing/2014/main" id="{481CC665-BFE6-DE87-7CEA-4ADB4AFF5944}"/>
              </a:ext>
            </a:extLst>
          </p:cNvPr>
          <p:cNvSpPr>
            <a:spLocks noGrp="1"/>
          </p:cNvSpPr>
          <p:nvPr>
            <p:ph type="title"/>
          </p:nvPr>
        </p:nvSpPr>
        <p:spPr>
          <a:xfrm>
            <a:off x="436536" y="1655001"/>
            <a:ext cx="11359184"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spTree>
    <p:extLst>
      <p:ext uri="{BB962C8B-B14F-4D97-AF65-F5344CB8AC3E}">
        <p14:creationId xmlns:p14="http://schemas.microsoft.com/office/powerpoint/2010/main" val="7070527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_1 x Text 1 x pictur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E6EBAB-0DF5-264F-A4A3-274C3E3D8DB2}"/>
              </a:ext>
            </a:extLst>
          </p:cNvPr>
          <p:cNvSpPr txBox="1">
            <a:spLocks/>
          </p:cNvSpPr>
          <p:nvPr/>
        </p:nvSpPr>
        <p:spPr>
          <a:xfrm>
            <a:off x="1829903" y="8483404"/>
            <a:ext cx="9804400" cy="533621"/>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927D"/>
              </a:buClr>
              <a:buSzPct val="60000"/>
            </a:pPr>
            <a:r>
              <a:rPr lang="en-GB" sz="2400">
                <a:solidFill>
                  <a:srgbClr val="00927D"/>
                </a:solidFill>
                <a:latin typeface="Poppins" pitchFamily="2" charset="77"/>
                <a:cs typeface="Poppins" pitchFamily="2" charset="77"/>
              </a:rPr>
              <a:t>What are the needs of the person?</a:t>
            </a:r>
          </a:p>
        </p:txBody>
      </p:sp>
      <p:cxnSp>
        <p:nvCxnSpPr>
          <p:cNvPr id="7" name="Straight Connector 6">
            <a:extLst>
              <a:ext uri="{FF2B5EF4-FFF2-40B4-BE49-F238E27FC236}">
                <a16:creationId xmlns:a16="http://schemas.microsoft.com/office/drawing/2014/main" id="{B41E1AB2-6DC9-E70F-C72F-CB8C05DF4A08}"/>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870693B-2770-4A3A-8B27-3F355F3CC6CC}"/>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475C6D"/>
                </a:solidFill>
                <a:latin typeface="Montserrat"/>
              </a:rPr>
              <a:pPr defTabSz="914377"/>
              <a:t>‹#›</a:t>
            </a:fld>
            <a:r>
              <a:rPr lang="en-US" sz="933" b="1" dirty="0">
                <a:solidFill>
                  <a:srgbClr val="475C6D"/>
                </a:solidFill>
                <a:latin typeface="Montserrat"/>
              </a:rPr>
              <a:t> I </a:t>
            </a:r>
            <a:endParaRPr lang="en-US" sz="933" dirty="0">
              <a:solidFill>
                <a:srgbClr val="8597A3"/>
              </a:solidFill>
              <a:latin typeface="Metropolis Medium"/>
            </a:endParaRPr>
          </a:p>
        </p:txBody>
      </p:sp>
      <p:cxnSp>
        <p:nvCxnSpPr>
          <p:cNvPr id="15" name="Straight Connector 14">
            <a:extLst>
              <a:ext uri="{FF2B5EF4-FFF2-40B4-BE49-F238E27FC236}">
                <a16:creationId xmlns:a16="http://schemas.microsoft.com/office/drawing/2014/main" id="{31941FAF-8621-7E6C-531D-6614EBEF222C}"/>
              </a:ext>
            </a:extLst>
          </p:cNvPr>
          <p:cNvCxnSpPr>
            <a:cxnSpLocks/>
          </p:cNvCxnSpPr>
          <p:nvPr userDrawn="1"/>
        </p:nvCxnSpPr>
        <p:spPr>
          <a:xfrm>
            <a:off x="446859" y="6397920"/>
            <a:ext cx="11366451"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20" name="Subtitle 2">
            <a:extLst>
              <a:ext uri="{FF2B5EF4-FFF2-40B4-BE49-F238E27FC236}">
                <a16:creationId xmlns:a16="http://schemas.microsoft.com/office/drawing/2014/main" id="{31B8D176-65AE-2092-C9AD-EF6715EF3686}"/>
              </a:ext>
            </a:extLst>
          </p:cNvPr>
          <p:cNvSpPr>
            <a:spLocks noGrp="1"/>
          </p:cNvSpPr>
          <p:nvPr>
            <p:ph type="subTitle" idx="1"/>
          </p:nvPr>
        </p:nvSpPr>
        <p:spPr>
          <a:xfrm>
            <a:off x="436537" y="783982"/>
            <a:ext cx="11376772" cy="748289"/>
          </a:xfrm>
        </p:spPr>
        <p:txBody>
          <a:bodyPr>
            <a:noAutofit/>
          </a:bodyPr>
          <a:lstStyle>
            <a:lvl1pPr marL="0" indent="0" algn="l">
              <a:buNone/>
              <a:defRPr sz="4267" b="1">
                <a:solidFill>
                  <a:srgbClr val="003341"/>
                </a:solidFill>
                <a:latin typeface="Montserrat" panose="000005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US"/>
          </a:p>
        </p:txBody>
      </p:sp>
      <p:pic>
        <p:nvPicPr>
          <p:cNvPr id="5" name="Picture 4">
            <a:extLst>
              <a:ext uri="{FF2B5EF4-FFF2-40B4-BE49-F238E27FC236}">
                <a16:creationId xmlns:a16="http://schemas.microsoft.com/office/drawing/2014/main" id="{5585B6E5-ECFA-C8DB-E329-178B97BB31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26941" y="219471"/>
            <a:ext cx="2522951" cy="422016"/>
          </a:xfrm>
          <a:prstGeom prst="rect">
            <a:avLst/>
          </a:prstGeom>
        </p:spPr>
      </p:pic>
      <p:grpSp>
        <p:nvGrpSpPr>
          <p:cNvPr id="6" name="Group 5">
            <a:extLst>
              <a:ext uri="{FF2B5EF4-FFF2-40B4-BE49-F238E27FC236}">
                <a16:creationId xmlns:a16="http://schemas.microsoft.com/office/drawing/2014/main" id="{8BBE5381-9421-2B51-63A5-D16A8E50D6EC}"/>
              </a:ext>
            </a:extLst>
          </p:cNvPr>
          <p:cNvGrpSpPr/>
          <p:nvPr userDrawn="1"/>
        </p:nvGrpSpPr>
        <p:grpSpPr>
          <a:xfrm>
            <a:off x="322321" y="6558641"/>
            <a:ext cx="3003577" cy="143629"/>
            <a:chOff x="275810" y="4839844"/>
            <a:chExt cx="2252683" cy="107722"/>
          </a:xfrm>
        </p:grpSpPr>
        <p:sp>
          <p:nvSpPr>
            <p:cNvPr id="8" name="Oval 7">
              <a:extLst>
                <a:ext uri="{FF2B5EF4-FFF2-40B4-BE49-F238E27FC236}">
                  <a16:creationId xmlns:a16="http://schemas.microsoft.com/office/drawing/2014/main" id="{7E40997A-22DF-6823-971F-8F96BEB71F7E}"/>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1C8CEE7-E1A2-B2EF-47C0-29B5E91781A4}"/>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3" name="Picture Placeholder 2">
            <a:extLst>
              <a:ext uri="{FF2B5EF4-FFF2-40B4-BE49-F238E27FC236}">
                <a16:creationId xmlns:a16="http://schemas.microsoft.com/office/drawing/2014/main" id="{6A8C62AB-3C78-72FF-89B7-D373D0464C2B}"/>
              </a:ext>
            </a:extLst>
          </p:cNvPr>
          <p:cNvSpPr>
            <a:spLocks noGrp="1"/>
          </p:cNvSpPr>
          <p:nvPr>
            <p:ph type="pic" sz="quarter" idx="17"/>
          </p:nvPr>
        </p:nvSpPr>
        <p:spPr>
          <a:xfrm>
            <a:off x="6308437" y="2579115"/>
            <a:ext cx="5436705" cy="3658068"/>
          </a:xfrm>
          <a:prstGeom prst="rect">
            <a:avLst/>
          </a:prstGeom>
        </p:spPr>
        <p:txBody>
          <a:bodyPr anchor="ctr">
            <a:normAutofit/>
          </a:bodyPr>
          <a:lstStyle>
            <a:lvl1pPr marL="0" indent="0" algn="ctr">
              <a:buNone/>
              <a:defRPr sz="2133" b="0" i="0">
                <a:solidFill>
                  <a:srgbClr val="003341"/>
                </a:solidFill>
                <a:latin typeface="Metropolis Light"/>
                <a:cs typeface="Poppins Light" pitchFamily="2" charset="77"/>
              </a:defRPr>
            </a:lvl1pPr>
          </a:lstStyle>
          <a:p>
            <a:r>
              <a:rPr lang="en-GB"/>
              <a:t>Click icon to add picture</a:t>
            </a:r>
          </a:p>
        </p:txBody>
      </p:sp>
      <p:sp>
        <p:nvSpPr>
          <p:cNvPr id="4" name="Content Placeholder 2">
            <a:extLst>
              <a:ext uri="{FF2B5EF4-FFF2-40B4-BE49-F238E27FC236}">
                <a16:creationId xmlns:a16="http://schemas.microsoft.com/office/drawing/2014/main" id="{00F2368F-C0B0-6934-AEA0-6F8F9D7A3DF8}"/>
              </a:ext>
            </a:extLst>
          </p:cNvPr>
          <p:cNvSpPr>
            <a:spLocks noGrp="1"/>
          </p:cNvSpPr>
          <p:nvPr>
            <p:ph idx="20"/>
          </p:nvPr>
        </p:nvSpPr>
        <p:spPr>
          <a:xfrm>
            <a:off x="446858" y="2590575"/>
            <a:ext cx="5436705" cy="3551264"/>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7">
            <a:extLst>
              <a:ext uri="{FF2B5EF4-FFF2-40B4-BE49-F238E27FC236}">
                <a16:creationId xmlns:a16="http://schemas.microsoft.com/office/drawing/2014/main" id="{379969FE-61D8-C8B9-68BD-8ED322B84C60}"/>
              </a:ext>
            </a:extLst>
          </p:cNvPr>
          <p:cNvSpPr>
            <a:spLocks noGrp="1"/>
          </p:cNvSpPr>
          <p:nvPr>
            <p:ph type="title"/>
          </p:nvPr>
        </p:nvSpPr>
        <p:spPr>
          <a:xfrm>
            <a:off x="436536" y="1655001"/>
            <a:ext cx="11359184"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spTree>
    <p:extLst>
      <p:ext uri="{BB962C8B-B14F-4D97-AF65-F5344CB8AC3E}">
        <p14:creationId xmlns:p14="http://schemas.microsoft.com/office/powerpoint/2010/main" val="19575093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7_Divider Slide green">
    <p:bg>
      <p:bgPr>
        <a:gradFill>
          <a:gsLst>
            <a:gs pos="50000">
              <a:srgbClr val="00853E"/>
            </a:gs>
            <a:gs pos="0">
              <a:srgbClr val="00853E"/>
            </a:gs>
            <a:gs pos="100000">
              <a:srgbClr val="003341"/>
            </a:gs>
          </a:gsLst>
          <a:path path="circle">
            <a:fillToRect l="50000" t="130000" r="50000" b="-30000"/>
          </a:path>
        </a:gradFill>
        <a:effectLst/>
      </p:bgPr>
    </p:bg>
    <p:spTree>
      <p:nvGrpSpPr>
        <p:cNvPr id="1" name=""/>
        <p:cNvGrpSpPr/>
        <p:nvPr/>
      </p:nvGrpSpPr>
      <p:grpSpPr>
        <a:xfrm>
          <a:off x="0" y="0"/>
          <a:ext cx="0" cy="0"/>
          <a:chOff x="0" y="0"/>
          <a:chExt cx="0" cy="0"/>
        </a:xfrm>
      </p:grpSpPr>
      <p:pic>
        <p:nvPicPr>
          <p:cNvPr id="4" name="Picture 3" descr="A colorful lines and dots&#10;&#10;Description automatically generated">
            <a:extLst>
              <a:ext uri="{FF2B5EF4-FFF2-40B4-BE49-F238E27FC236}">
                <a16:creationId xmlns:a16="http://schemas.microsoft.com/office/drawing/2014/main" id="{473CA369-9814-AAAD-EFDF-5F7023538816}"/>
              </a:ext>
            </a:extLst>
          </p:cNvPr>
          <p:cNvPicPr>
            <a:picLocks noChangeAspect="1"/>
          </p:cNvPicPr>
          <p:nvPr userDrawn="1"/>
        </p:nvPicPr>
        <p:blipFill rotWithShape="1">
          <a:blip r:embed="rId2">
            <a:alphaModFix amt="20000"/>
          </a:blip>
          <a:srcRect l="-3524" t="2378" r="-206" b="715"/>
          <a:stretch/>
        </p:blipFill>
        <p:spPr>
          <a:xfrm>
            <a:off x="360219" y="-1288950"/>
            <a:ext cx="11268363" cy="10527817"/>
          </a:xfrm>
          <a:prstGeom prst="rect">
            <a:avLst/>
          </a:prstGeom>
        </p:spPr>
      </p:pic>
      <p:pic>
        <p:nvPicPr>
          <p:cNvPr id="5" name="Picture 4">
            <a:extLst>
              <a:ext uri="{FF2B5EF4-FFF2-40B4-BE49-F238E27FC236}">
                <a16:creationId xmlns:a16="http://schemas.microsoft.com/office/drawing/2014/main" id="{C1D59C87-A577-9AE4-11F2-E568FC47A106}"/>
              </a:ext>
            </a:extLst>
          </p:cNvPr>
          <p:cNvPicPr>
            <a:picLocks noChangeAspect="1"/>
          </p:cNvPicPr>
          <p:nvPr userDrawn="1"/>
        </p:nvPicPr>
        <p:blipFill>
          <a:blip r:embed="rId3"/>
          <a:srcRect/>
          <a:stretch/>
        </p:blipFill>
        <p:spPr>
          <a:xfrm>
            <a:off x="10077043" y="6372474"/>
            <a:ext cx="1757916" cy="292247"/>
          </a:xfrm>
          <a:prstGeom prst="rect">
            <a:avLst/>
          </a:prstGeom>
        </p:spPr>
      </p:pic>
      <p:sp>
        <p:nvSpPr>
          <p:cNvPr id="2" name="Subtitle 2">
            <a:extLst>
              <a:ext uri="{FF2B5EF4-FFF2-40B4-BE49-F238E27FC236}">
                <a16:creationId xmlns:a16="http://schemas.microsoft.com/office/drawing/2014/main" id="{A73C1A18-CA2B-1592-5A5B-23E3D731A1F3}"/>
              </a:ext>
            </a:extLst>
          </p:cNvPr>
          <p:cNvSpPr txBox="1">
            <a:spLocks/>
          </p:cNvSpPr>
          <p:nvPr userDrawn="1"/>
        </p:nvSpPr>
        <p:spPr>
          <a:xfrm>
            <a:off x="1950219" y="3226669"/>
            <a:ext cx="9005781" cy="748289"/>
          </a:xfrm>
          <a:prstGeom prst="rect">
            <a:avLst/>
          </a:prstGeom>
        </p:spPr>
        <p:txBody>
          <a:bodyPr vert="horz" lIns="121920" tIns="60960" rIns="121920" bIns="60960" rtlCol="0">
            <a:noAutofit/>
          </a:bodyPr>
          <a:lstStyle>
            <a:lvl1pPr marL="0" indent="0" algn="l" defTabSz="514350" rtl="0" eaLnBrk="1" latinLnBrk="0" hangingPunct="1">
              <a:lnSpc>
                <a:spcPct val="90000"/>
              </a:lnSpc>
              <a:spcBef>
                <a:spcPts val="563"/>
              </a:spcBef>
              <a:buFont typeface="Arial" panose="020B0604020202020204" pitchFamily="34" charset="0"/>
              <a:buNone/>
              <a:defRPr sz="3200" b="1" i="0" kern="1200">
                <a:solidFill>
                  <a:srgbClr val="003341"/>
                </a:solidFill>
                <a:latin typeface="Montserrat" panose="00000500000000000000" pitchFamily="2" charset="0"/>
                <a:ea typeface="+mn-ea"/>
                <a:cs typeface="Poppins Light" pitchFamily="2" charset="77"/>
              </a:defRPr>
            </a:lvl1pPr>
            <a:lvl2pPr marL="342900" indent="0" algn="ctr" defTabSz="514350" rtl="0" eaLnBrk="1" latinLnBrk="0" hangingPunct="1">
              <a:lnSpc>
                <a:spcPct val="90000"/>
              </a:lnSpc>
              <a:spcBef>
                <a:spcPts val="281"/>
              </a:spcBef>
              <a:buFont typeface="Arial" panose="020B0604020202020204" pitchFamily="34" charset="0"/>
              <a:buNone/>
              <a:defRPr sz="1500" b="0" i="0" kern="1200">
                <a:solidFill>
                  <a:schemeClr val="tx1"/>
                </a:solidFill>
                <a:latin typeface="Poppins Light" pitchFamily="2" charset="77"/>
                <a:ea typeface="+mn-ea"/>
                <a:cs typeface="Poppins Light" pitchFamily="2" charset="77"/>
              </a:defRPr>
            </a:lvl2pPr>
            <a:lvl3pPr marL="685800" indent="0" algn="ctr" defTabSz="514350" rtl="0" eaLnBrk="1" latinLnBrk="0" hangingPunct="1">
              <a:lnSpc>
                <a:spcPct val="90000"/>
              </a:lnSpc>
              <a:spcBef>
                <a:spcPts val="281"/>
              </a:spcBef>
              <a:buFont typeface="Arial" panose="020B0604020202020204" pitchFamily="34" charset="0"/>
              <a:buNone/>
              <a:defRPr sz="1350" b="0" i="0" kern="1200">
                <a:solidFill>
                  <a:schemeClr val="tx1"/>
                </a:solidFill>
                <a:latin typeface="Poppins Light" pitchFamily="2" charset="77"/>
                <a:ea typeface="+mn-ea"/>
                <a:cs typeface="Poppins Light" pitchFamily="2" charset="77"/>
              </a:defRPr>
            </a:lvl3pPr>
            <a:lvl4pPr marL="1028700" indent="0" algn="ctr" defTabSz="514350" rtl="0" eaLnBrk="1" latinLnBrk="0" hangingPunct="1">
              <a:lnSpc>
                <a:spcPct val="90000"/>
              </a:lnSpc>
              <a:spcBef>
                <a:spcPts val="281"/>
              </a:spcBef>
              <a:buFont typeface="Arial" panose="020B0604020202020204" pitchFamily="34" charset="0"/>
              <a:buNone/>
              <a:defRPr sz="1200" b="0" i="0" kern="1200">
                <a:solidFill>
                  <a:schemeClr val="tx1"/>
                </a:solidFill>
                <a:latin typeface="Poppins Light" pitchFamily="2" charset="77"/>
                <a:ea typeface="+mn-ea"/>
                <a:cs typeface="Poppins Light" pitchFamily="2" charset="77"/>
              </a:defRPr>
            </a:lvl4pPr>
            <a:lvl5pPr marL="1371600" indent="0" algn="ctr" defTabSz="514350" rtl="0" eaLnBrk="1" latinLnBrk="0" hangingPunct="1">
              <a:lnSpc>
                <a:spcPct val="90000"/>
              </a:lnSpc>
              <a:spcBef>
                <a:spcPts val="281"/>
              </a:spcBef>
              <a:buFont typeface="Arial" panose="020B0604020202020204" pitchFamily="34" charset="0"/>
              <a:buNone/>
              <a:defRPr sz="1200" b="0" i="0" kern="1200">
                <a:solidFill>
                  <a:schemeClr val="tx1"/>
                </a:solidFill>
                <a:latin typeface="Poppins Light" pitchFamily="2" charset="77"/>
                <a:ea typeface="+mn-ea"/>
                <a:cs typeface="Poppins Light" pitchFamily="2" charset="77"/>
              </a:defRPr>
            </a:lvl5pPr>
            <a:lvl6pPr marL="1714500" indent="0" algn="ctr" defTabSz="514350" rtl="0" eaLnBrk="1" latinLnBrk="0" hangingPunct="1">
              <a:lnSpc>
                <a:spcPct val="90000"/>
              </a:lnSpc>
              <a:spcBef>
                <a:spcPts val="281"/>
              </a:spcBef>
              <a:buFont typeface="Arial" panose="020B0604020202020204" pitchFamily="34" charset="0"/>
              <a:buNone/>
              <a:defRPr sz="1200" kern="1200">
                <a:solidFill>
                  <a:schemeClr val="tx1"/>
                </a:solidFill>
                <a:latin typeface="+mn-lt"/>
                <a:ea typeface="+mn-ea"/>
                <a:cs typeface="+mn-cs"/>
              </a:defRPr>
            </a:lvl6pPr>
            <a:lvl7pPr marL="2057400" indent="0" algn="ctr" defTabSz="514350" rtl="0" eaLnBrk="1" latinLnBrk="0" hangingPunct="1">
              <a:lnSpc>
                <a:spcPct val="90000"/>
              </a:lnSpc>
              <a:spcBef>
                <a:spcPts val="281"/>
              </a:spcBef>
              <a:buFont typeface="Arial" panose="020B0604020202020204" pitchFamily="34" charset="0"/>
              <a:buNone/>
              <a:defRPr sz="1200" kern="1200">
                <a:solidFill>
                  <a:schemeClr val="tx1"/>
                </a:solidFill>
                <a:latin typeface="+mn-lt"/>
                <a:ea typeface="+mn-ea"/>
                <a:cs typeface="+mn-cs"/>
              </a:defRPr>
            </a:lvl7pPr>
            <a:lvl8pPr marL="2400300" indent="0" algn="ctr" defTabSz="514350" rtl="0" eaLnBrk="1" latinLnBrk="0" hangingPunct="1">
              <a:lnSpc>
                <a:spcPct val="90000"/>
              </a:lnSpc>
              <a:spcBef>
                <a:spcPts val="281"/>
              </a:spcBef>
              <a:buFont typeface="Arial" panose="020B0604020202020204" pitchFamily="34" charset="0"/>
              <a:buNone/>
              <a:defRPr sz="1200" kern="1200">
                <a:solidFill>
                  <a:schemeClr val="tx1"/>
                </a:solidFill>
                <a:latin typeface="+mn-lt"/>
                <a:ea typeface="+mn-ea"/>
                <a:cs typeface="+mn-cs"/>
              </a:defRPr>
            </a:lvl8pPr>
            <a:lvl9pPr marL="2743200" indent="0" algn="ctr" defTabSz="514350" rtl="0" eaLnBrk="1" latinLnBrk="0" hangingPunct="1">
              <a:lnSpc>
                <a:spcPct val="90000"/>
              </a:lnSpc>
              <a:spcBef>
                <a:spcPts val="281"/>
              </a:spcBef>
              <a:buFont typeface="Arial" panose="020B0604020202020204" pitchFamily="34" charset="0"/>
              <a:buNone/>
              <a:defRPr sz="1200" kern="1200">
                <a:solidFill>
                  <a:schemeClr val="tx1"/>
                </a:solidFill>
                <a:latin typeface="+mn-lt"/>
                <a:ea typeface="+mn-ea"/>
                <a:cs typeface="+mn-cs"/>
              </a:defRPr>
            </a:lvl9pPr>
          </a:lstStyle>
          <a:p>
            <a:pPr algn="ctr"/>
            <a:endParaRPr lang="en-US" sz="3733" b="0">
              <a:solidFill>
                <a:schemeClr val="bg1"/>
              </a:solidFill>
            </a:endParaRPr>
          </a:p>
        </p:txBody>
      </p:sp>
      <p:sp>
        <p:nvSpPr>
          <p:cNvPr id="3" name="Title Placeholder 7">
            <a:extLst>
              <a:ext uri="{FF2B5EF4-FFF2-40B4-BE49-F238E27FC236}">
                <a16:creationId xmlns:a16="http://schemas.microsoft.com/office/drawing/2014/main" id="{9D5C2280-7F76-73F4-5497-8D245F2535BF}"/>
              </a:ext>
            </a:extLst>
          </p:cNvPr>
          <p:cNvSpPr>
            <a:spLocks noGrp="1"/>
          </p:cNvSpPr>
          <p:nvPr>
            <p:ph type="title"/>
          </p:nvPr>
        </p:nvSpPr>
        <p:spPr>
          <a:xfrm>
            <a:off x="563419" y="2795920"/>
            <a:ext cx="11359184" cy="861496"/>
          </a:xfrm>
          <a:prstGeom prst="rect">
            <a:avLst/>
          </a:prstGeom>
        </p:spPr>
        <p:txBody>
          <a:bodyPr vert="horz" lIns="91440" tIns="45720" rIns="91440" bIns="45720" rtlCol="0" anchor="ctr">
            <a:normAutofit/>
          </a:bodyPr>
          <a:lstStyle>
            <a:lvl1pPr>
              <a:defRPr sz="4800">
                <a:solidFill>
                  <a:schemeClr val="bg1"/>
                </a:solidFill>
              </a:defRPr>
            </a:lvl1pPr>
          </a:lstStyle>
          <a:p>
            <a:endParaRPr lang="en-US"/>
          </a:p>
        </p:txBody>
      </p:sp>
      <p:sp>
        <p:nvSpPr>
          <p:cNvPr id="6" name="TextBox 5">
            <a:extLst>
              <a:ext uri="{FF2B5EF4-FFF2-40B4-BE49-F238E27FC236}">
                <a16:creationId xmlns:a16="http://schemas.microsoft.com/office/drawing/2014/main" id="{DB1A5184-553B-6FF5-B688-33F41237454B}"/>
              </a:ext>
            </a:extLst>
          </p:cNvPr>
          <p:cNvSpPr txBox="1"/>
          <p:nvPr userDrawn="1"/>
        </p:nvSpPr>
        <p:spPr>
          <a:xfrm>
            <a:off x="322321" y="227531"/>
            <a:ext cx="4509371" cy="143565"/>
          </a:xfrm>
          <a:prstGeom prst="rect">
            <a:avLst/>
          </a:prstGeom>
          <a:noFill/>
        </p:spPr>
        <p:txBody>
          <a:bodyPr wrap="square" lIns="0" tIns="0" rIns="0" bIns="0" rtlCol="0" anchor="t">
            <a:spAutoFit/>
          </a:bodyPr>
          <a:lstStyle/>
          <a:p>
            <a:pPr defTabSz="914395"/>
            <a:fld id="{7F0AF45A-9955-4C3B-849A-EC7833B76D7D}" type="slidenum">
              <a:rPr lang="en-US" sz="933" b="1" smtClean="0">
                <a:solidFill>
                  <a:schemeClr val="bg2"/>
                </a:solidFill>
                <a:latin typeface="Montserrat"/>
              </a:rPr>
              <a:pPr defTabSz="914395"/>
              <a:t>‹#›</a:t>
            </a:fld>
            <a:r>
              <a:rPr lang="en-US" sz="933" b="1" dirty="0">
                <a:solidFill>
                  <a:schemeClr val="bg2"/>
                </a:solidFill>
                <a:latin typeface="Montserrat"/>
              </a:rPr>
              <a:t> I GPM-146 V1 </a:t>
            </a:r>
          </a:p>
        </p:txBody>
      </p:sp>
    </p:spTree>
    <p:extLst>
      <p:ext uri="{BB962C8B-B14F-4D97-AF65-F5344CB8AC3E}">
        <p14:creationId xmlns:p14="http://schemas.microsoft.com/office/powerpoint/2010/main" val="31829982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8_Title slide Grey">
    <p:bg>
      <p:bgPr>
        <a:gradFill>
          <a:gsLst>
            <a:gs pos="50000">
              <a:srgbClr val="8597A3"/>
            </a:gs>
            <a:gs pos="0">
              <a:srgbClr val="8597A3"/>
            </a:gs>
            <a:gs pos="100000">
              <a:srgbClr val="003341"/>
            </a:gs>
          </a:gsLst>
          <a:path path="circle">
            <a:fillToRect l="50000" t="130000" r="50000" b="-30000"/>
          </a:path>
        </a:gradFill>
        <a:effectLst/>
      </p:bgPr>
    </p:bg>
    <p:spTree>
      <p:nvGrpSpPr>
        <p:cNvPr id="1" name=""/>
        <p:cNvGrpSpPr/>
        <p:nvPr/>
      </p:nvGrpSpPr>
      <p:grpSpPr>
        <a:xfrm>
          <a:off x="0" y="0"/>
          <a:ext cx="0" cy="0"/>
          <a:chOff x="0" y="0"/>
          <a:chExt cx="0" cy="0"/>
        </a:xfrm>
      </p:grpSpPr>
      <p:pic>
        <p:nvPicPr>
          <p:cNvPr id="4" name="Picture 3" descr="A colorful lines and dots&#10;&#10;Description automatically generated">
            <a:extLst>
              <a:ext uri="{FF2B5EF4-FFF2-40B4-BE49-F238E27FC236}">
                <a16:creationId xmlns:a16="http://schemas.microsoft.com/office/drawing/2014/main" id="{473CA369-9814-AAAD-EFDF-5F7023538816}"/>
              </a:ext>
            </a:extLst>
          </p:cNvPr>
          <p:cNvPicPr>
            <a:picLocks noChangeAspect="1"/>
          </p:cNvPicPr>
          <p:nvPr userDrawn="1"/>
        </p:nvPicPr>
        <p:blipFill rotWithShape="1">
          <a:blip r:embed="rId2">
            <a:alphaModFix amt="20000"/>
          </a:blip>
          <a:srcRect l="-3524" t="2378" r="-206" b="715"/>
          <a:stretch/>
        </p:blipFill>
        <p:spPr>
          <a:xfrm>
            <a:off x="461819" y="-1279714"/>
            <a:ext cx="11268363" cy="10527817"/>
          </a:xfrm>
          <a:prstGeom prst="rect">
            <a:avLst/>
          </a:prstGeom>
        </p:spPr>
      </p:pic>
      <p:pic>
        <p:nvPicPr>
          <p:cNvPr id="2" name="Picture 1">
            <a:extLst>
              <a:ext uri="{FF2B5EF4-FFF2-40B4-BE49-F238E27FC236}">
                <a16:creationId xmlns:a16="http://schemas.microsoft.com/office/drawing/2014/main" id="{BF7CDD59-D089-E858-4254-9F1167744ABA}"/>
              </a:ext>
            </a:extLst>
          </p:cNvPr>
          <p:cNvPicPr>
            <a:picLocks noChangeAspect="1"/>
          </p:cNvPicPr>
          <p:nvPr userDrawn="1"/>
        </p:nvPicPr>
        <p:blipFill>
          <a:blip r:embed="rId3"/>
          <a:srcRect/>
          <a:stretch/>
        </p:blipFill>
        <p:spPr>
          <a:xfrm>
            <a:off x="10077043" y="6372474"/>
            <a:ext cx="1757916" cy="292247"/>
          </a:xfrm>
          <a:prstGeom prst="rect">
            <a:avLst/>
          </a:prstGeom>
        </p:spPr>
      </p:pic>
      <p:sp>
        <p:nvSpPr>
          <p:cNvPr id="5" name="Title Placeholder 7">
            <a:extLst>
              <a:ext uri="{FF2B5EF4-FFF2-40B4-BE49-F238E27FC236}">
                <a16:creationId xmlns:a16="http://schemas.microsoft.com/office/drawing/2014/main" id="{C227AB8B-DE4F-B559-1FD2-97BC7303277C}"/>
              </a:ext>
            </a:extLst>
          </p:cNvPr>
          <p:cNvSpPr>
            <a:spLocks noGrp="1"/>
          </p:cNvSpPr>
          <p:nvPr>
            <p:ph type="title"/>
          </p:nvPr>
        </p:nvSpPr>
        <p:spPr>
          <a:xfrm>
            <a:off x="563419" y="2795920"/>
            <a:ext cx="11359184" cy="861496"/>
          </a:xfrm>
          <a:prstGeom prst="rect">
            <a:avLst/>
          </a:prstGeom>
        </p:spPr>
        <p:txBody>
          <a:bodyPr vert="horz" lIns="91440" tIns="45720" rIns="91440" bIns="45720" rtlCol="0" anchor="ctr">
            <a:normAutofit/>
          </a:bodyPr>
          <a:lstStyle>
            <a:lvl1pPr>
              <a:defRPr sz="4800">
                <a:solidFill>
                  <a:schemeClr val="bg1"/>
                </a:solidFill>
              </a:defRPr>
            </a:lvl1pPr>
          </a:lstStyle>
          <a:p>
            <a:endParaRPr lang="en-US"/>
          </a:p>
        </p:txBody>
      </p:sp>
      <p:sp>
        <p:nvSpPr>
          <p:cNvPr id="3" name="TextBox 2">
            <a:extLst>
              <a:ext uri="{FF2B5EF4-FFF2-40B4-BE49-F238E27FC236}">
                <a16:creationId xmlns:a16="http://schemas.microsoft.com/office/drawing/2014/main" id="{C1908D25-3466-EC2A-2B37-4A1758E20ED8}"/>
              </a:ext>
            </a:extLst>
          </p:cNvPr>
          <p:cNvSpPr txBox="1"/>
          <p:nvPr userDrawn="1"/>
        </p:nvSpPr>
        <p:spPr>
          <a:xfrm>
            <a:off x="322321" y="227531"/>
            <a:ext cx="4509371" cy="143565"/>
          </a:xfrm>
          <a:prstGeom prst="rect">
            <a:avLst/>
          </a:prstGeom>
          <a:noFill/>
        </p:spPr>
        <p:txBody>
          <a:bodyPr wrap="square" lIns="0" tIns="0" rIns="0" bIns="0" rtlCol="0" anchor="t">
            <a:spAutoFit/>
          </a:bodyPr>
          <a:lstStyle/>
          <a:p>
            <a:pPr defTabSz="914395"/>
            <a:fld id="{7F0AF45A-9955-4C3B-849A-EC7833B76D7D}" type="slidenum">
              <a:rPr lang="en-US" sz="933" b="1" smtClean="0">
                <a:solidFill>
                  <a:schemeClr val="bg2"/>
                </a:solidFill>
                <a:latin typeface="Montserrat"/>
              </a:rPr>
              <a:pPr defTabSz="914395"/>
              <a:t>‹#›</a:t>
            </a:fld>
            <a:r>
              <a:rPr lang="en-US" sz="933" b="1" dirty="0">
                <a:solidFill>
                  <a:schemeClr val="bg2"/>
                </a:solidFill>
                <a:latin typeface="Montserrat"/>
              </a:rPr>
              <a:t> I GPM-146 V1 </a:t>
            </a:r>
          </a:p>
        </p:txBody>
      </p:sp>
    </p:spTree>
    <p:extLst>
      <p:ext uri="{BB962C8B-B14F-4D97-AF65-F5344CB8AC3E}">
        <p14:creationId xmlns:p14="http://schemas.microsoft.com/office/powerpoint/2010/main" val="11917983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ingle Picture left with text righ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E6EBAB-0DF5-264F-A4A3-274C3E3D8DB2}"/>
              </a:ext>
            </a:extLst>
          </p:cNvPr>
          <p:cNvSpPr txBox="1">
            <a:spLocks/>
          </p:cNvSpPr>
          <p:nvPr/>
        </p:nvSpPr>
        <p:spPr>
          <a:xfrm>
            <a:off x="1829903" y="8483404"/>
            <a:ext cx="9804400" cy="533621"/>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927D"/>
              </a:buClr>
              <a:buSzPct val="60000"/>
            </a:pPr>
            <a:r>
              <a:rPr lang="en-GB" sz="2400">
                <a:solidFill>
                  <a:srgbClr val="00927D"/>
                </a:solidFill>
                <a:latin typeface="Poppins" pitchFamily="2" charset="77"/>
                <a:cs typeface="Poppins" pitchFamily="2" charset="77"/>
              </a:rPr>
              <a:t>What are the needs of the person?</a:t>
            </a:r>
          </a:p>
        </p:txBody>
      </p:sp>
      <p:sp>
        <p:nvSpPr>
          <p:cNvPr id="17" name="Text Placeholder 11">
            <a:extLst>
              <a:ext uri="{FF2B5EF4-FFF2-40B4-BE49-F238E27FC236}">
                <a16:creationId xmlns:a16="http://schemas.microsoft.com/office/drawing/2014/main" id="{9A15F4A3-0641-CD45-9884-DD639B1BCEB0}"/>
              </a:ext>
            </a:extLst>
          </p:cNvPr>
          <p:cNvSpPr>
            <a:spLocks noGrp="1"/>
          </p:cNvSpPr>
          <p:nvPr>
            <p:ph type="body" sz="quarter" idx="15"/>
          </p:nvPr>
        </p:nvSpPr>
        <p:spPr>
          <a:xfrm>
            <a:off x="6096000" y="4150834"/>
            <a:ext cx="5700605" cy="1040369"/>
          </a:xfrm>
          <a:prstGeom prst="rect">
            <a:avLst/>
          </a:prstGeom>
        </p:spPr>
        <p:txBody>
          <a:bodyPr anchor="t">
            <a:normAutofit/>
          </a:bodyPr>
          <a:lstStyle>
            <a:lvl1pPr marL="0" indent="0" algn="l">
              <a:buNone/>
              <a:defRPr sz="2667" b="0" i="0">
                <a:solidFill>
                  <a:srgbClr val="8597A3"/>
                </a:solidFill>
                <a:latin typeface="Montserrat" panose="00000500000000000000" pitchFamily="2" charset="0"/>
                <a:cs typeface="Poppins Light" pitchFamily="2" charset="77"/>
              </a:defRPr>
            </a:lvl1pPr>
          </a:lstStyle>
          <a:p>
            <a:pPr lvl="0"/>
            <a:endParaRPr lang="en-GB"/>
          </a:p>
        </p:txBody>
      </p:sp>
      <p:sp>
        <p:nvSpPr>
          <p:cNvPr id="2" name="Rectangle 1">
            <a:extLst>
              <a:ext uri="{FF2B5EF4-FFF2-40B4-BE49-F238E27FC236}">
                <a16:creationId xmlns:a16="http://schemas.microsoft.com/office/drawing/2014/main" id="{122086F9-5FD1-DA35-3357-DF09EF18791F}"/>
              </a:ext>
            </a:extLst>
          </p:cNvPr>
          <p:cNvSpPr/>
          <p:nvPr userDrawn="1"/>
        </p:nvSpPr>
        <p:spPr>
          <a:xfrm>
            <a:off x="0" y="-1"/>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11">
            <a:extLst>
              <a:ext uri="{FF2B5EF4-FFF2-40B4-BE49-F238E27FC236}">
                <a16:creationId xmlns:a16="http://schemas.microsoft.com/office/drawing/2014/main" id="{B1A1C91D-7B92-8708-4DA5-22FB86CBAD61}"/>
              </a:ext>
            </a:extLst>
          </p:cNvPr>
          <p:cNvSpPr>
            <a:spLocks noGrp="1"/>
          </p:cNvSpPr>
          <p:nvPr>
            <p:ph type="body" sz="quarter" idx="17"/>
          </p:nvPr>
        </p:nvSpPr>
        <p:spPr>
          <a:xfrm>
            <a:off x="6096000" y="2388630"/>
            <a:ext cx="5700605" cy="1040369"/>
          </a:xfrm>
          <a:prstGeom prst="rect">
            <a:avLst/>
          </a:prstGeom>
        </p:spPr>
        <p:txBody>
          <a:bodyPr anchor="t">
            <a:normAutofit/>
          </a:bodyPr>
          <a:lstStyle>
            <a:lvl1pPr marL="0" indent="0" algn="l">
              <a:buNone/>
              <a:defRPr sz="3200" b="1" i="0">
                <a:solidFill>
                  <a:srgbClr val="003341"/>
                </a:solidFill>
                <a:latin typeface="Montserrat" panose="00000500000000000000" pitchFamily="2" charset="0"/>
                <a:cs typeface="Poppins Light" pitchFamily="2" charset="77"/>
              </a:defRPr>
            </a:lvl1pPr>
          </a:lstStyle>
          <a:p>
            <a:pPr lvl="0"/>
            <a:endParaRPr lang="en-GB"/>
          </a:p>
        </p:txBody>
      </p:sp>
      <p:sp>
        <p:nvSpPr>
          <p:cNvPr id="9" name="Rectangle 8">
            <a:extLst>
              <a:ext uri="{FF2B5EF4-FFF2-40B4-BE49-F238E27FC236}">
                <a16:creationId xmlns:a16="http://schemas.microsoft.com/office/drawing/2014/main" id="{E93BF907-3EED-DCF0-2648-6B651B42317C}"/>
              </a:ext>
            </a:extLst>
          </p:cNvPr>
          <p:cNvSpPr/>
          <p:nvPr userDrawn="1"/>
        </p:nvSpPr>
        <p:spPr>
          <a:xfrm>
            <a:off x="6096000" y="3667050"/>
            <a:ext cx="5700605" cy="266633"/>
          </a:xfrm>
          <a:prstGeom prst="rect">
            <a:avLst/>
          </a:prstGeom>
          <a:solidFill>
            <a:srgbClr val="00853E"/>
          </a:solidFill>
          <a:ln>
            <a:solidFill>
              <a:srgbClr val="0085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1" name="Picture 10">
            <a:extLst>
              <a:ext uri="{FF2B5EF4-FFF2-40B4-BE49-F238E27FC236}">
                <a16:creationId xmlns:a16="http://schemas.microsoft.com/office/drawing/2014/main" id="{198BBFCB-903B-378C-14D8-41B7893AE5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26941" y="219471"/>
            <a:ext cx="2522951" cy="422016"/>
          </a:xfrm>
          <a:prstGeom prst="rect">
            <a:avLst/>
          </a:prstGeom>
        </p:spPr>
      </p:pic>
      <p:cxnSp>
        <p:nvCxnSpPr>
          <p:cNvPr id="13" name="Straight Connector 12">
            <a:extLst>
              <a:ext uri="{FF2B5EF4-FFF2-40B4-BE49-F238E27FC236}">
                <a16:creationId xmlns:a16="http://schemas.microsoft.com/office/drawing/2014/main" id="{7CCD2648-0358-52FB-A340-8DFE2E51BF82}"/>
              </a:ext>
            </a:extLst>
          </p:cNvPr>
          <p:cNvCxnSpPr>
            <a:cxnSpLocks/>
          </p:cNvCxnSpPr>
          <p:nvPr userDrawn="1"/>
        </p:nvCxnSpPr>
        <p:spPr>
          <a:xfrm>
            <a:off x="2684290" y="558055"/>
            <a:ext cx="6546796"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pic>
        <p:nvPicPr>
          <p:cNvPr id="15" name="Picture 14" descr="A colorful lines and dots&#10;&#10;Description automatically generated">
            <a:extLst>
              <a:ext uri="{FF2B5EF4-FFF2-40B4-BE49-F238E27FC236}">
                <a16:creationId xmlns:a16="http://schemas.microsoft.com/office/drawing/2014/main" id="{5E454127-CA87-B192-0B1F-10B0AF9B6030}"/>
              </a:ext>
            </a:extLst>
          </p:cNvPr>
          <p:cNvPicPr>
            <a:picLocks noChangeAspect="1"/>
          </p:cNvPicPr>
          <p:nvPr userDrawn="1"/>
        </p:nvPicPr>
        <p:blipFill rotWithShape="1">
          <a:blip r:embed="rId3"/>
          <a:srcRect l="42731" t="-2167" r="-955" b="-871"/>
          <a:stretch/>
        </p:blipFill>
        <p:spPr>
          <a:xfrm>
            <a:off x="2474491" y="641487"/>
            <a:ext cx="3123212" cy="5527472"/>
          </a:xfrm>
          <a:prstGeom prst="rect">
            <a:avLst/>
          </a:prstGeom>
        </p:spPr>
      </p:pic>
      <p:pic>
        <p:nvPicPr>
          <p:cNvPr id="16" name="Picture 15" descr="A colorful lines and dots&#10;&#10;Description automatically generated">
            <a:extLst>
              <a:ext uri="{FF2B5EF4-FFF2-40B4-BE49-F238E27FC236}">
                <a16:creationId xmlns:a16="http://schemas.microsoft.com/office/drawing/2014/main" id="{CCA15752-F05E-41F8-D461-F6F42FE5820D}"/>
              </a:ext>
            </a:extLst>
          </p:cNvPr>
          <p:cNvPicPr>
            <a:picLocks noChangeAspect="1"/>
          </p:cNvPicPr>
          <p:nvPr userDrawn="1"/>
        </p:nvPicPr>
        <p:blipFill rotWithShape="1">
          <a:blip r:embed="rId3">
            <a:alphaModFix amt="30000"/>
          </a:blip>
          <a:srcRect l="-4472" t="-2167" r="57269" b="-871"/>
          <a:stretch/>
        </p:blipFill>
        <p:spPr>
          <a:xfrm>
            <a:off x="-57524" y="641487"/>
            <a:ext cx="2532016" cy="5527472"/>
          </a:xfrm>
          <a:prstGeom prst="rect">
            <a:avLst/>
          </a:prstGeom>
        </p:spPr>
      </p:pic>
      <p:cxnSp>
        <p:nvCxnSpPr>
          <p:cNvPr id="18" name="Straight Connector 17">
            <a:extLst>
              <a:ext uri="{FF2B5EF4-FFF2-40B4-BE49-F238E27FC236}">
                <a16:creationId xmlns:a16="http://schemas.microsoft.com/office/drawing/2014/main" id="{412A1AD9-79A9-4793-6662-B4615366CD8A}"/>
              </a:ext>
            </a:extLst>
          </p:cNvPr>
          <p:cNvCxnSpPr>
            <a:cxnSpLocks/>
          </p:cNvCxnSpPr>
          <p:nvPr userDrawn="1"/>
        </p:nvCxnSpPr>
        <p:spPr>
          <a:xfrm>
            <a:off x="2684290" y="6397920"/>
            <a:ext cx="6546796"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84B0A9E-64D8-3A8D-27B1-69546C539E31}"/>
              </a:ext>
            </a:extLst>
          </p:cNvPr>
          <p:cNvSpPr txBox="1"/>
          <p:nvPr userDrawn="1"/>
        </p:nvSpPr>
        <p:spPr>
          <a:xfrm>
            <a:off x="9426941" y="6331235"/>
            <a:ext cx="2522951" cy="133434"/>
          </a:xfrm>
          <a:prstGeom prst="rect">
            <a:avLst/>
          </a:prstGeom>
          <a:noFill/>
        </p:spPr>
        <p:txBody>
          <a:bodyPr wrap="square" lIns="0" tIns="0" rIns="0" bIns="0"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867"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867"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spTree>
    <p:extLst>
      <p:ext uri="{BB962C8B-B14F-4D97-AF65-F5344CB8AC3E}">
        <p14:creationId xmlns:p14="http://schemas.microsoft.com/office/powerpoint/2010/main" val="7708583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1 Text box on lef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E6EBAB-0DF5-264F-A4A3-274C3E3D8DB2}"/>
              </a:ext>
            </a:extLst>
          </p:cNvPr>
          <p:cNvSpPr txBox="1">
            <a:spLocks/>
          </p:cNvSpPr>
          <p:nvPr/>
        </p:nvSpPr>
        <p:spPr>
          <a:xfrm>
            <a:off x="1829903" y="8483404"/>
            <a:ext cx="9804400" cy="533621"/>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927D"/>
              </a:buClr>
              <a:buSzPct val="60000"/>
            </a:pPr>
            <a:r>
              <a:rPr lang="en-GB" sz="2400">
                <a:solidFill>
                  <a:srgbClr val="00927D"/>
                </a:solidFill>
                <a:latin typeface="Poppins" pitchFamily="2" charset="77"/>
                <a:cs typeface="Poppins" pitchFamily="2" charset="77"/>
              </a:rPr>
              <a:t>What are the needs of the person?</a:t>
            </a:r>
          </a:p>
        </p:txBody>
      </p:sp>
      <p:sp>
        <p:nvSpPr>
          <p:cNvPr id="18" name="Text Placeholder 11">
            <a:extLst>
              <a:ext uri="{FF2B5EF4-FFF2-40B4-BE49-F238E27FC236}">
                <a16:creationId xmlns:a16="http://schemas.microsoft.com/office/drawing/2014/main" id="{2B2F60DC-CD05-2448-B7D7-8E22F018589E}"/>
              </a:ext>
            </a:extLst>
          </p:cNvPr>
          <p:cNvSpPr>
            <a:spLocks noGrp="1"/>
          </p:cNvSpPr>
          <p:nvPr>
            <p:ph type="body" sz="quarter" idx="16"/>
          </p:nvPr>
        </p:nvSpPr>
        <p:spPr>
          <a:xfrm>
            <a:off x="507440" y="2586955"/>
            <a:ext cx="4982885" cy="3575029"/>
          </a:xfrm>
          <a:prstGeom prst="rect">
            <a:avLst/>
          </a:prstGeom>
        </p:spPr>
        <p:txBody>
          <a:bodyPr wrap="none" anchor="t">
            <a:normAutofit/>
          </a:bodyPr>
          <a:lstStyle>
            <a:lvl1pPr marL="0" indent="0">
              <a:buClr>
                <a:schemeClr val="tx1"/>
              </a:buClr>
              <a:buSzPct val="60000"/>
              <a:buFont typeface="Arial" panose="020B0604020202020204" pitchFamily="34" charset="0"/>
              <a:buNone/>
              <a:tabLst/>
              <a:defRPr sz="2133" b="0" i="0">
                <a:solidFill>
                  <a:srgbClr val="003341"/>
                </a:solidFill>
                <a:latin typeface="Metropolis Light"/>
                <a:cs typeface="Poppins Light" pitchFamily="2" charset="77"/>
              </a:defRPr>
            </a:lvl1pPr>
          </a:lstStyle>
          <a:p>
            <a:pPr lvl="0"/>
            <a:r>
              <a:rPr lang="en-GB"/>
              <a:t>Click to edit Master text styles</a:t>
            </a:r>
          </a:p>
        </p:txBody>
      </p:sp>
      <p:sp>
        <p:nvSpPr>
          <p:cNvPr id="2" name="Rectangle 1">
            <a:extLst>
              <a:ext uri="{FF2B5EF4-FFF2-40B4-BE49-F238E27FC236}">
                <a16:creationId xmlns:a16="http://schemas.microsoft.com/office/drawing/2014/main" id="{7100C6D5-2BED-7415-F327-242354D24238}"/>
              </a:ext>
            </a:extLst>
          </p:cNvPr>
          <p:cNvSpPr/>
          <p:nvPr userDrawn="1"/>
        </p:nvSpPr>
        <p:spPr>
          <a:xfrm>
            <a:off x="9718755" y="0"/>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38A00A2-2669-1D1C-5AC3-5D547BE69D93}"/>
              </a:ext>
            </a:extLst>
          </p:cNvPr>
          <p:cNvPicPr>
            <a:picLocks noChangeAspect="1"/>
          </p:cNvPicPr>
          <p:nvPr userDrawn="1"/>
        </p:nvPicPr>
        <p:blipFill>
          <a:blip r:embed="rId2"/>
          <a:srcRect/>
          <a:stretch/>
        </p:blipFill>
        <p:spPr>
          <a:xfrm>
            <a:off x="10077043" y="6372474"/>
            <a:ext cx="1757916" cy="292247"/>
          </a:xfrm>
          <a:prstGeom prst="rect">
            <a:avLst/>
          </a:prstGeom>
        </p:spPr>
      </p:pic>
      <p:pic>
        <p:nvPicPr>
          <p:cNvPr id="4" name="Picture 3" descr="A colorful lines and dots&#10;&#10;Description automatically generated">
            <a:extLst>
              <a:ext uri="{FF2B5EF4-FFF2-40B4-BE49-F238E27FC236}">
                <a16:creationId xmlns:a16="http://schemas.microsoft.com/office/drawing/2014/main" id="{6D185EB5-10A1-D803-DEDE-8E3B059F3ACB}"/>
              </a:ext>
            </a:extLst>
          </p:cNvPr>
          <p:cNvPicPr>
            <a:picLocks noChangeAspect="1"/>
          </p:cNvPicPr>
          <p:nvPr userDrawn="1"/>
        </p:nvPicPr>
        <p:blipFill rotWithShape="1">
          <a:blip r:embed="rId3"/>
          <a:srcRect l="-3524" t="2378" r="-206" b="715"/>
          <a:stretch/>
        </p:blipFill>
        <p:spPr>
          <a:xfrm>
            <a:off x="6244782" y="1021815"/>
            <a:ext cx="5249204" cy="4904232"/>
          </a:xfrm>
          <a:prstGeom prst="rect">
            <a:avLst/>
          </a:prstGeom>
        </p:spPr>
      </p:pic>
      <p:cxnSp>
        <p:nvCxnSpPr>
          <p:cNvPr id="13" name="Straight Connector 12">
            <a:extLst>
              <a:ext uri="{FF2B5EF4-FFF2-40B4-BE49-F238E27FC236}">
                <a16:creationId xmlns:a16="http://schemas.microsoft.com/office/drawing/2014/main" id="{22A5AA6C-A1DA-40D5-5ECD-320CF42F38D3}"/>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5D4C170-BCA5-E92B-4AAA-904FD4EE109C}"/>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475C6D"/>
                </a:solidFill>
                <a:latin typeface="Montserrat"/>
              </a:rPr>
              <a:pPr defTabSz="914377"/>
              <a:t>‹#›</a:t>
            </a:fld>
            <a:r>
              <a:rPr lang="en-US" sz="933" b="1">
                <a:solidFill>
                  <a:srgbClr val="475C6D"/>
                </a:solidFill>
                <a:latin typeface="Montserrat"/>
              </a:rPr>
              <a:t> I </a:t>
            </a:r>
            <a:endParaRPr lang="en-US" sz="933">
              <a:solidFill>
                <a:srgbClr val="8597A3"/>
              </a:solidFill>
              <a:latin typeface="Metropolis Medium"/>
            </a:endParaRPr>
          </a:p>
        </p:txBody>
      </p:sp>
      <p:cxnSp>
        <p:nvCxnSpPr>
          <p:cNvPr id="15" name="Straight Connector 14">
            <a:extLst>
              <a:ext uri="{FF2B5EF4-FFF2-40B4-BE49-F238E27FC236}">
                <a16:creationId xmlns:a16="http://schemas.microsoft.com/office/drawing/2014/main" id="{82CCD00C-59F8-EC2A-6A08-9E4B4D8083B4}"/>
              </a:ext>
            </a:extLst>
          </p:cNvPr>
          <p:cNvCxnSpPr>
            <a:cxnSpLocks/>
          </p:cNvCxnSpPr>
          <p:nvPr userDrawn="1"/>
        </p:nvCxnSpPr>
        <p:spPr>
          <a:xfrm>
            <a:off x="446859" y="6397920"/>
            <a:ext cx="8784227"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19" name="Subtitle 2">
            <a:extLst>
              <a:ext uri="{FF2B5EF4-FFF2-40B4-BE49-F238E27FC236}">
                <a16:creationId xmlns:a16="http://schemas.microsoft.com/office/drawing/2014/main" id="{2E14EF19-1203-1937-F375-3BCBCD67AED8}"/>
              </a:ext>
            </a:extLst>
          </p:cNvPr>
          <p:cNvSpPr>
            <a:spLocks noGrp="1"/>
          </p:cNvSpPr>
          <p:nvPr>
            <p:ph type="subTitle" idx="1"/>
          </p:nvPr>
        </p:nvSpPr>
        <p:spPr>
          <a:xfrm>
            <a:off x="436538" y="783982"/>
            <a:ext cx="9005781" cy="748289"/>
          </a:xfrm>
        </p:spPr>
        <p:txBody>
          <a:bodyPr>
            <a:noAutofit/>
          </a:bodyPr>
          <a:lstStyle>
            <a:lvl1pPr marL="0" indent="0" algn="l">
              <a:buNone/>
              <a:defRPr sz="4267" b="1">
                <a:solidFill>
                  <a:srgbClr val="003341"/>
                </a:solidFill>
                <a:latin typeface="Montserrat" panose="000005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a:p>
        </p:txBody>
      </p:sp>
      <p:grpSp>
        <p:nvGrpSpPr>
          <p:cNvPr id="5" name="Group 4">
            <a:extLst>
              <a:ext uri="{FF2B5EF4-FFF2-40B4-BE49-F238E27FC236}">
                <a16:creationId xmlns:a16="http://schemas.microsoft.com/office/drawing/2014/main" id="{FBFA4280-F547-31E0-A4AF-EB927686D660}"/>
              </a:ext>
            </a:extLst>
          </p:cNvPr>
          <p:cNvGrpSpPr/>
          <p:nvPr userDrawn="1"/>
        </p:nvGrpSpPr>
        <p:grpSpPr>
          <a:xfrm>
            <a:off x="322321" y="6558641"/>
            <a:ext cx="3003577" cy="143629"/>
            <a:chOff x="275810" y="4839844"/>
            <a:chExt cx="2252683" cy="107722"/>
          </a:xfrm>
        </p:grpSpPr>
        <p:sp>
          <p:nvSpPr>
            <p:cNvPr id="6" name="Oval 5">
              <a:extLst>
                <a:ext uri="{FF2B5EF4-FFF2-40B4-BE49-F238E27FC236}">
                  <a16:creationId xmlns:a16="http://schemas.microsoft.com/office/drawing/2014/main" id="{6EC18FB5-AE19-0E25-2CC9-BE4CA5E4FE07}"/>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A8D829F-0568-D072-04AF-34595CDDAC4F}"/>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9" name="Title Placeholder 7">
            <a:extLst>
              <a:ext uri="{FF2B5EF4-FFF2-40B4-BE49-F238E27FC236}">
                <a16:creationId xmlns:a16="http://schemas.microsoft.com/office/drawing/2014/main" id="{2F05CB98-A641-AF1B-BDD9-6E4BF4213DAA}"/>
              </a:ext>
            </a:extLst>
          </p:cNvPr>
          <p:cNvSpPr>
            <a:spLocks noGrp="1"/>
          </p:cNvSpPr>
          <p:nvPr>
            <p:ph type="title"/>
          </p:nvPr>
        </p:nvSpPr>
        <p:spPr>
          <a:xfrm>
            <a:off x="436537" y="1655001"/>
            <a:ext cx="9005783"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pic>
        <p:nvPicPr>
          <p:cNvPr id="8" name="Picture 7" descr="A white text on a black background&#10;&#10;Description automatically generated">
            <a:extLst>
              <a:ext uri="{FF2B5EF4-FFF2-40B4-BE49-F238E27FC236}">
                <a16:creationId xmlns:a16="http://schemas.microsoft.com/office/drawing/2014/main" id="{1CD1DB80-C562-6F8D-E2A7-85A3BF94360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27735212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and blank">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E6EBAB-0DF5-264F-A4A3-274C3E3D8DB2}"/>
              </a:ext>
            </a:extLst>
          </p:cNvPr>
          <p:cNvSpPr txBox="1">
            <a:spLocks/>
          </p:cNvSpPr>
          <p:nvPr/>
        </p:nvSpPr>
        <p:spPr>
          <a:xfrm>
            <a:off x="1829903" y="8483404"/>
            <a:ext cx="9804400" cy="533621"/>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927D"/>
              </a:buClr>
              <a:buSzPct val="60000"/>
            </a:pPr>
            <a:r>
              <a:rPr lang="en-GB" sz="2400">
                <a:solidFill>
                  <a:srgbClr val="00927D"/>
                </a:solidFill>
                <a:latin typeface="Poppins" pitchFamily="2" charset="77"/>
                <a:cs typeface="Poppins" pitchFamily="2" charset="77"/>
              </a:rPr>
              <a:t>What are the needs of the person?</a:t>
            </a:r>
          </a:p>
        </p:txBody>
      </p:sp>
      <p:sp>
        <p:nvSpPr>
          <p:cNvPr id="2" name="Rectangle 1">
            <a:extLst>
              <a:ext uri="{FF2B5EF4-FFF2-40B4-BE49-F238E27FC236}">
                <a16:creationId xmlns:a16="http://schemas.microsoft.com/office/drawing/2014/main" id="{30E9E484-1773-B4C0-F1C4-65D88CD4E299}"/>
              </a:ext>
            </a:extLst>
          </p:cNvPr>
          <p:cNvSpPr/>
          <p:nvPr userDrawn="1"/>
        </p:nvSpPr>
        <p:spPr>
          <a:xfrm>
            <a:off x="9718755" y="0"/>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D6135DA-814C-A93A-A3B3-4EE62DBA12E9}"/>
              </a:ext>
            </a:extLst>
          </p:cNvPr>
          <p:cNvPicPr>
            <a:picLocks noChangeAspect="1"/>
          </p:cNvPicPr>
          <p:nvPr userDrawn="1"/>
        </p:nvPicPr>
        <p:blipFill>
          <a:blip r:embed="rId2"/>
          <a:srcRect/>
          <a:stretch/>
        </p:blipFill>
        <p:spPr>
          <a:xfrm>
            <a:off x="10077043" y="6372474"/>
            <a:ext cx="1757916" cy="292247"/>
          </a:xfrm>
          <a:prstGeom prst="rect">
            <a:avLst/>
          </a:prstGeom>
        </p:spPr>
      </p:pic>
      <p:cxnSp>
        <p:nvCxnSpPr>
          <p:cNvPr id="7" name="Straight Connector 6">
            <a:extLst>
              <a:ext uri="{FF2B5EF4-FFF2-40B4-BE49-F238E27FC236}">
                <a16:creationId xmlns:a16="http://schemas.microsoft.com/office/drawing/2014/main" id="{B41E1AB2-6DC9-E70F-C72F-CB8C05DF4A08}"/>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pic>
        <p:nvPicPr>
          <p:cNvPr id="11" name="Picture 10" descr="A colorful lines and dots&#10;&#10;Description automatically generated">
            <a:extLst>
              <a:ext uri="{FF2B5EF4-FFF2-40B4-BE49-F238E27FC236}">
                <a16:creationId xmlns:a16="http://schemas.microsoft.com/office/drawing/2014/main" id="{DEA506C0-91DB-5B7B-824E-4243AF14B24A}"/>
              </a:ext>
            </a:extLst>
          </p:cNvPr>
          <p:cNvPicPr>
            <a:picLocks noChangeAspect="1"/>
          </p:cNvPicPr>
          <p:nvPr userDrawn="1"/>
        </p:nvPicPr>
        <p:blipFill rotWithShape="1">
          <a:blip r:embed="rId3">
            <a:alphaModFix amt="30000"/>
          </a:blip>
          <a:srcRect l="11498" t="11057" r="53621" b="716"/>
          <a:stretch/>
        </p:blipFill>
        <p:spPr>
          <a:xfrm>
            <a:off x="9718756" y="0"/>
            <a:ext cx="2473245" cy="6256168"/>
          </a:xfrm>
          <a:prstGeom prst="rect">
            <a:avLst/>
          </a:prstGeom>
          <a:effectLst>
            <a:outerShdw blurRad="50800" dist="50800" dir="5400000" sx="1000" sy="1000" algn="ctr" rotWithShape="0">
              <a:srgbClr val="000000"/>
            </a:outerShdw>
            <a:reflection endPos="0" dist="50800" dir="5400000" sy="-100000" algn="bl" rotWithShape="0"/>
          </a:effectLst>
        </p:spPr>
      </p:pic>
      <p:sp>
        <p:nvSpPr>
          <p:cNvPr id="13" name="TextBox 12">
            <a:extLst>
              <a:ext uri="{FF2B5EF4-FFF2-40B4-BE49-F238E27FC236}">
                <a16:creationId xmlns:a16="http://schemas.microsoft.com/office/drawing/2014/main" id="{E870693B-2770-4A3A-8B27-3F355F3CC6CC}"/>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475C6D"/>
                </a:solidFill>
                <a:latin typeface="Montserrat"/>
              </a:rPr>
              <a:pPr defTabSz="914377"/>
              <a:t>‹#›</a:t>
            </a:fld>
            <a:r>
              <a:rPr lang="en-US" sz="933" b="1">
                <a:solidFill>
                  <a:srgbClr val="475C6D"/>
                </a:solidFill>
                <a:latin typeface="Montserrat"/>
              </a:rPr>
              <a:t> I </a:t>
            </a:r>
            <a:endParaRPr lang="en-US" sz="933">
              <a:solidFill>
                <a:srgbClr val="8597A3"/>
              </a:solidFill>
              <a:latin typeface="Metropolis Medium"/>
            </a:endParaRPr>
          </a:p>
        </p:txBody>
      </p:sp>
      <p:cxnSp>
        <p:nvCxnSpPr>
          <p:cNvPr id="15" name="Straight Connector 14">
            <a:extLst>
              <a:ext uri="{FF2B5EF4-FFF2-40B4-BE49-F238E27FC236}">
                <a16:creationId xmlns:a16="http://schemas.microsoft.com/office/drawing/2014/main" id="{31941FAF-8621-7E6C-531D-6614EBEF222C}"/>
              </a:ext>
            </a:extLst>
          </p:cNvPr>
          <p:cNvCxnSpPr>
            <a:cxnSpLocks/>
          </p:cNvCxnSpPr>
          <p:nvPr userDrawn="1"/>
        </p:nvCxnSpPr>
        <p:spPr>
          <a:xfrm>
            <a:off x="446859" y="6397920"/>
            <a:ext cx="8995459"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20" name="Subtitle 2">
            <a:extLst>
              <a:ext uri="{FF2B5EF4-FFF2-40B4-BE49-F238E27FC236}">
                <a16:creationId xmlns:a16="http://schemas.microsoft.com/office/drawing/2014/main" id="{31B8D176-65AE-2092-C9AD-EF6715EF3686}"/>
              </a:ext>
            </a:extLst>
          </p:cNvPr>
          <p:cNvSpPr>
            <a:spLocks noGrp="1"/>
          </p:cNvSpPr>
          <p:nvPr>
            <p:ph type="subTitle" idx="1"/>
          </p:nvPr>
        </p:nvSpPr>
        <p:spPr>
          <a:xfrm>
            <a:off x="436538" y="783982"/>
            <a:ext cx="9005781" cy="748289"/>
          </a:xfrm>
        </p:spPr>
        <p:txBody>
          <a:bodyPr>
            <a:noAutofit/>
          </a:bodyPr>
          <a:lstStyle>
            <a:lvl1pPr marL="0" indent="0" algn="l">
              <a:buNone/>
              <a:defRPr sz="4267" b="1">
                <a:solidFill>
                  <a:srgbClr val="003341"/>
                </a:solidFill>
                <a:latin typeface="Montserrat" panose="000005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a:p>
        </p:txBody>
      </p:sp>
      <p:grpSp>
        <p:nvGrpSpPr>
          <p:cNvPr id="3" name="Group 2">
            <a:extLst>
              <a:ext uri="{FF2B5EF4-FFF2-40B4-BE49-F238E27FC236}">
                <a16:creationId xmlns:a16="http://schemas.microsoft.com/office/drawing/2014/main" id="{BBA6186A-042B-B746-3D5E-88EF2129319D}"/>
              </a:ext>
            </a:extLst>
          </p:cNvPr>
          <p:cNvGrpSpPr/>
          <p:nvPr userDrawn="1"/>
        </p:nvGrpSpPr>
        <p:grpSpPr>
          <a:xfrm>
            <a:off x="322321" y="6558641"/>
            <a:ext cx="3003577" cy="143629"/>
            <a:chOff x="275810" y="4839844"/>
            <a:chExt cx="2252683" cy="107722"/>
          </a:xfrm>
        </p:grpSpPr>
        <p:sp>
          <p:nvSpPr>
            <p:cNvPr id="5" name="Oval 4">
              <a:extLst>
                <a:ext uri="{FF2B5EF4-FFF2-40B4-BE49-F238E27FC236}">
                  <a16:creationId xmlns:a16="http://schemas.microsoft.com/office/drawing/2014/main" id="{175A33C1-7347-C029-C517-7F892C639FE9}"/>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9C9255D-CAF8-878E-BA74-1E9F8CA84BBB}"/>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16" name="Title Placeholder 7">
            <a:extLst>
              <a:ext uri="{FF2B5EF4-FFF2-40B4-BE49-F238E27FC236}">
                <a16:creationId xmlns:a16="http://schemas.microsoft.com/office/drawing/2014/main" id="{9EEEE745-EC01-BF42-054D-6FFF69FBC1E6}"/>
              </a:ext>
            </a:extLst>
          </p:cNvPr>
          <p:cNvSpPr>
            <a:spLocks noGrp="1"/>
          </p:cNvSpPr>
          <p:nvPr>
            <p:ph type="title"/>
          </p:nvPr>
        </p:nvSpPr>
        <p:spPr>
          <a:xfrm>
            <a:off x="436537" y="1655001"/>
            <a:ext cx="9005783"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pic>
        <p:nvPicPr>
          <p:cNvPr id="8" name="Picture 7" descr="A white text on a black background&#10;&#10;Description automatically generated">
            <a:extLst>
              <a:ext uri="{FF2B5EF4-FFF2-40B4-BE49-F238E27FC236}">
                <a16:creationId xmlns:a16="http://schemas.microsoft.com/office/drawing/2014/main" id="{1007BDF0-494A-E21C-7181-64A2F0006D8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672817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ext with Bullets+Sub level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9605A5-5832-4B44-A897-89B7910538D2}"/>
              </a:ext>
            </a:extLst>
          </p:cNvPr>
          <p:cNvSpPr>
            <a:spLocks noGrp="1"/>
          </p:cNvSpPr>
          <p:nvPr>
            <p:ph type="body" sz="quarter" idx="17"/>
          </p:nvPr>
        </p:nvSpPr>
        <p:spPr>
          <a:xfrm>
            <a:off x="436537" y="2639230"/>
            <a:ext cx="8998517" cy="3095625"/>
          </a:xfrm>
          <a:prstGeom prst="rect">
            <a:avLst/>
          </a:prstGeom>
        </p:spPr>
        <p:txBody>
          <a:bodyPr>
            <a:normAutofit/>
          </a:bodyPr>
          <a:lstStyle>
            <a:lvl1pPr>
              <a:buClr>
                <a:schemeClr val="tx1"/>
              </a:buClr>
              <a:buSzPct val="70000"/>
              <a:defRPr sz="2133" b="0" i="0">
                <a:solidFill>
                  <a:srgbClr val="003341"/>
                </a:solidFill>
                <a:latin typeface="Metropolis Light"/>
                <a:cs typeface="Poppins Light" pitchFamily="2" charset="77"/>
              </a:defRPr>
            </a:lvl1pPr>
            <a:lvl2pPr>
              <a:buClr>
                <a:schemeClr val="tx1"/>
              </a:buClr>
              <a:buSzPct val="70000"/>
              <a:defRPr sz="2133" b="0" i="0">
                <a:solidFill>
                  <a:srgbClr val="003341"/>
                </a:solidFill>
                <a:latin typeface="Metropolis Light"/>
                <a:cs typeface="Poppins Light" pitchFamily="2" charset="77"/>
              </a:defRPr>
            </a:lvl2pPr>
            <a:lvl3pPr>
              <a:buClr>
                <a:schemeClr val="tx1"/>
              </a:buClr>
              <a:buSzPct val="70000"/>
              <a:defRPr sz="2133" b="0" i="0">
                <a:solidFill>
                  <a:srgbClr val="003341"/>
                </a:solidFill>
                <a:latin typeface="Metropolis Light"/>
                <a:cs typeface="Poppins Light" pitchFamily="2" charset="77"/>
              </a:defRPr>
            </a:lvl3pPr>
            <a:lvl4pPr>
              <a:buClr>
                <a:schemeClr val="tx1"/>
              </a:buClr>
              <a:buSzPct val="70000"/>
              <a:defRPr sz="2133" b="0" i="0">
                <a:solidFill>
                  <a:srgbClr val="003341"/>
                </a:solidFill>
                <a:latin typeface="Metropolis Light"/>
                <a:cs typeface="Poppins Light" pitchFamily="2" charset="77"/>
              </a:defRPr>
            </a:lvl4pPr>
            <a:lvl5pPr>
              <a:buClr>
                <a:schemeClr val="tx1"/>
              </a:buClr>
              <a:buSzPct val="70000"/>
              <a:defRPr sz="2133" b="0" i="0">
                <a:solidFill>
                  <a:srgbClr val="003341"/>
                </a:solidFill>
                <a:latin typeface="Metropolis Light"/>
                <a:cs typeface="Poppins Ligh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Rectangle 1">
            <a:extLst>
              <a:ext uri="{FF2B5EF4-FFF2-40B4-BE49-F238E27FC236}">
                <a16:creationId xmlns:a16="http://schemas.microsoft.com/office/drawing/2014/main" id="{153C6011-316D-1B64-6D48-9DA6C45EA6BC}"/>
              </a:ext>
            </a:extLst>
          </p:cNvPr>
          <p:cNvSpPr/>
          <p:nvPr userDrawn="1"/>
        </p:nvSpPr>
        <p:spPr>
          <a:xfrm>
            <a:off x="9718755" y="0"/>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7464320-25BE-846A-08FF-5A24C5DB2119}"/>
              </a:ext>
            </a:extLst>
          </p:cNvPr>
          <p:cNvPicPr>
            <a:picLocks noChangeAspect="1"/>
          </p:cNvPicPr>
          <p:nvPr userDrawn="1"/>
        </p:nvPicPr>
        <p:blipFill>
          <a:blip r:embed="rId2"/>
          <a:srcRect/>
          <a:stretch/>
        </p:blipFill>
        <p:spPr>
          <a:xfrm>
            <a:off x="10077044" y="6372475"/>
            <a:ext cx="1757916" cy="292247"/>
          </a:xfrm>
          <a:prstGeom prst="rect">
            <a:avLst/>
          </a:prstGeom>
        </p:spPr>
      </p:pic>
      <p:cxnSp>
        <p:nvCxnSpPr>
          <p:cNvPr id="7" name="Straight Connector 6">
            <a:extLst>
              <a:ext uri="{FF2B5EF4-FFF2-40B4-BE49-F238E27FC236}">
                <a16:creationId xmlns:a16="http://schemas.microsoft.com/office/drawing/2014/main" id="{FD85A47E-B69B-FC85-46E6-5EBCE059689D}"/>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pic>
        <p:nvPicPr>
          <p:cNvPr id="9" name="Picture 8" descr="A colorful lines and dots&#10;&#10;Description automatically generated">
            <a:extLst>
              <a:ext uri="{FF2B5EF4-FFF2-40B4-BE49-F238E27FC236}">
                <a16:creationId xmlns:a16="http://schemas.microsoft.com/office/drawing/2014/main" id="{A7E748C7-C89F-2A35-A772-B89B6684D9D0}"/>
              </a:ext>
            </a:extLst>
          </p:cNvPr>
          <p:cNvPicPr>
            <a:picLocks noChangeAspect="1"/>
          </p:cNvPicPr>
          <p:nvPr userDrawn="1"/>
        </p:nvPicPr>
        <p:blipFill rotWithShape="1">
          <a:blip r:embed="rId3">
            <a:alphaModFix amt="30000"/>
          </a:blip>
          <a:srcRect l="11498" t="11057" r="53621" b="716"/>
          <a:stretch/>
        </p:blipFill>
        <p:spPr>
          <a:xfrm>
            <a:off x="9718755" y="0"/>
            <a:ext cx="2473246" cy="6256168"/>
          </a:xfrm>
          <a:prstGeom prst="rect">
            <a:avLst/>
          </a:prstGeom>
          <a:effectLst>
            <a:outerShdw blurRad="50800" dist="50800" dir="5400000" sx="1000" sy="1000" algn="ctr" rotWithShape="0">
              <a:srgbClr val="000000"/>
            </a:outerShdw>
            <a:reflection endPos="0" dist="50800" dir="5400000" sy="-100000" algn="bl" rotWithShape="0"/>
          </a:effectLst>
        </p:spPr>
      </p:pic>
      <p:sp>
        <p:nvSpPr>
          <p:cNvPr id="10" name="TextBox 9">
            <a:extLst>
              <a:ext uri="{FF2B5EF4-FFF2-40B4-BE49-F238E27FC236}">
                <a16:creationId xmlns:a16="http://schemas.microsoft.com/office/drawing/2014/main" id="{E003690C-C5C4-A0A0-73C2-989619F6631A}"/>
              </a:ext>
            </a:extLst>
          </p:cNvPr>
          <p:cNvSpPr txBox="1"/>
          <p:nvPr userDrawn="1"/>
        </p:nvSpPr>
        <p:spPr>
          <a:xfrm>
            <a:off x="322321" y="227531"/>
            <a:ext cx="4509371" cy="143565"/>
          </a:xfrm>
          <a:prstGeom prst="rect">
            <a:avLst/>
          </a:prstGeom>
          <a:noFill/>
        </p:spPr>
        <p:txBody>
          <a:bodyPr wrap="square" lIns="0" tIns="0" rIns="0" bIns="0" rtlCol="0" anchor="t">
            <a:spAutoFit/>
          </a:bodyPr>
          <a:lstStyle/>
          <a:p>
            <a:pPr defTabSz="914395"/>
            <a:fld id="{7F0AF45A-9955-4C3B-849A-EC7833B76D7D}" type="slidenum">
              <a:rPr lang="en-US" sz="933" b="1" smtClean="0">
                <a:solidFill>
                  <a:srgbClr val="475C6D"/>
                </a:solidFill>
                <a:latin typeface="Montserrat"/>
              </a:rPr>
              <a:pPr defTabSz="914395"/>
              <a:t>‹#›</a:t>
            </a:fld>
            <a:r>
              <a:rPr lang="en-US" sz="933" b="1" dirty="0">
                <a:solidFill>
                  <a:srgbClr val="475C6D"/>
                </a:solidFill>
                <a:latin typeface="Montserrat"/>
              </a:rPr>
              <a:t> I GPM-146 V1 </a:t>
            </a:r>
            <a:endParaRPr lang="en-US" sz="933" dirty="0">
              <a:solidFill>
                <a:srgbClr val="8597A3"/>
              </a:solidFill>
              <a:latin typeface="Metropolis Medium"/>
            </a:endParaRPr>
          </a:p>
        </p:txBody>
      </p:sp>
      <p:cxnSp>
        <p:nvCxnSpPr>
          <p:cNvPr id="14" name="Straight Connector 13">
            <a:extLst>
              <a:ext uri="{FF2B5EF4-FFF2-40B4-BE49-F238E27FC236}">
                <a16:creationId xmlns:a16="http://schemas.microsoft.com/office/drawing/2014/main" id="{1D6ACD6B-F7E2-2C58-C043-55A691B873E4}"/>
              </a:ext>
            </a:extLst>
          </p:cNvPr>
          <p:cNvCxnSpPr>
            <a:cxnSpLocks/>
          </p:cNvCxnSpPr>
          <p:nvPr userDrawn="1"/>
        </p:nvCxnSpPr>
        <p:spPr>
          <a:xfrm>
            <a:off x="446859" y="6397920"/>
            <a:ext cx="8995458"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15" name="Subtitle 2">
            <a:extLst>
              <a:ext uri="{FF2B5EF4-FFF2-40B4-BE49-F238E27FC236}">
                <a16:creationId xmlns:a16="http://schemas.microsoft.com/office/drawing/2014/main" id="{DF45DFBA-36D6-09F5-62AC-949DF2511D0F}"/>
              </a:ext>
            </a:extLst>
          </p:cNvPr>
          <p:cNvSpPr>
            <a:spLocks noGrp="1"/>
          </p:cNvSpPr>
          <p:nvPr>
            <p:ph type="subTitle" idx="1"/>
          </p:nvPr>
        </p:nvSpPr>
        <p:spPr>
          <a:xfrm>
            <a:off x="436538" y="783983"/>
            <a:ext cx="9005781" cy="748289"/>
          </a:xfrm>
        </p:spPr>
        <p:txBody>
          <a:bodyPr>
            <a:noAutofit/>
          </a:bodyPr>
          <a:lstStyle>
            <a:lvl1pPr marL="0" indent="0" algn="l">
              <a:buNone/>
              <a:defRPr sz="4267" b="1">
                <a:solidFill>
                  <a:srgbClr val="003341"/>
                </a:solidFill>
                <a:latin typeface="Montserrat" panose="00000500000000000000" pitchFamily="2" charset="0"/>
              </a:defRPr>
            </a:lvl1pPr>
            <a:lvl2pPr marL="457198" indent="0" algn="ctr">
              <a:buNone/>
              <a:defRPr sz="2000"/>
            </a:lvl2pPr>
            <a:lvl3pPr marL="914395" indent="0" algn="ctr">
              <a:buNone/>
              <a:defRPr sz="1799"/>
            </a:lvl3pPr>
            <a:lvl4pPr marL="1371592" indent="0" algn="ctr">
              <a:buNone/>
              <a:defRPr sz="1600"/>
            </a:lvl4pPr>
            <a:lvl5pPr marL="1828789" indent="0" algn="ctr">
              <a:buNone/>
              <a:defRPr sz="1600"/>
            </a:lvl5pPr>
            <a:lvl6pPr marL="2285987" indent="0" algn="ctr">
              <a:buNone/>
              <a:defRPr sz="1600"/>
            </a:lvl6pPr>
            <a:lvl7pPr marL="2743184" indent="0" algn="ctr">
              <a:buNone/>
              <a:defRPr sz="1600"/>
            </a:lvl7pPr>
            <a:lvl8pPr marL="3200382" indent="0" algn="ctr">
              <a:buNone/>
              <a:defRPr sz="1600"/>
            </a:lvl8pPr>
            <a:lvl9pPr marL="3657579" indent="0" algn="ctr">
              <a:buNone/>
              <a:defRPr sz="1600"/>
            </a:lvl9pPr>
          </a:lstStyle>
          <a:p>
            <a:endParaRPr lang="en-US"/>
          </a:p>
        </p:txBody>
      </p:sp>
      <p:grpSp>
        <p:nvGrpSpPr>
          <p:cNvPr id="5" name="Group 4">
            <a:extLst>
              <a:ext uri="{FF2B5EF4-FFF2-40B4-BE49-F238E27FC236}">
                <a16:creationId xmlns:a16="http://schemas.microsoft.com/office/drawing/2014/main" id="{9FAB9EA9-7B10-1D50-E834-993754B5A1DA}"/>
              </a:ext>
            </a:extLst>
          </p:cNvPr>
          <p:cNvGrpSpPr/>
          <p:nvPr userDrawn="1"/>
        </p:nvGrpSpPr>
        <p:grpSpPr>
          <a:xfrm>
            <a:off x="322321" y="6558649"/>
            <a:ext cx="3003578" cy="143629"/>
            <a:chOff x="275810" y="4839844"/>
            <a:chExt cx="2252683" cy="107722"/>
          </a:xfrm>
        </p:grpSpPr>
        <p:sp>
          <p:nvSpPr>
            <p:cNvPr id="6" name="Oval 5">
              <a:extLst>
                <a:ext uri="{FF2B5EF4-FFF2-40B4-BE49-F238E27FC236}">
                  <a16:creationId xmlns:a16="http://schemas.microsoft.com/office/drawing/2014/main" id="{4EEF4438-772E-A8AD-0B11-151976DD7E3E}"/>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925EC02-68DC-350D-2162-D3766F2A5BDF}"/>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94"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12" name="Title Placeholder 7">
            <a:extLst>
              <a:ext uri="{FF2B5EF4-FFF2-40B4-BE49-F238E27FC236}">
                <a16:creationId xmlns:a16="http://schemas.microsoft.com/office/drawing/2014/main" id="{6CACCE58-1910-184C-8E41-EC41F8C56325}"/>
              </a:ext>
            </a:extLst>
          </p:cNvPr>
          <p:cNvSpPr>
            <a:spLocks noGrp="1"/>
          </p:cNvSpPr>
          <p:nvPr>
            <p:ph type="title"/>
          </p:nvPr>
        </p:nvSpPr>
        <p:spPr>
          <a:xfrm>
            <a:off x="436537" y="1655001"/>
            <a:ext cx="9005782"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pic>
        <p:nvPicPr>
          <p:cNvPr id="13" name="Picture 12" descr="A white text on a black background&#10;&#10;Description automatically generated">
            <a:extLst>
              <a:ext uri="{FF2B5EF4-FFF2-40B4-BE49-F238E27FC236}">
                <a16:creationId xmlns:a16="http://schemas.microsoft.com/office/drawing/2014/main" id="{AC00FB12-E87E-725D-58D3-72042B4D34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16957060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30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Text with Bullets+Sub level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9605A5-5832-4B44-A897-89B7910538D2}"/>
              </a:ext>
            </a:extLst>
          </p:cNvPr>
          <p:cNvSpPr>
            <a:spLocks noGrp="1"/>
          </p:cNvSpPr>
          <p:nvPr>
            <p:ph type="body" sz="quarter" idx="17"/>
          </p:nvPr>
        </p:nvSpPr>
        <p:spPr>
          <a:xfrm>
            <a:off x="436536" y="2639229"/>
            <a:ext cx="8998517" cy="3095625"/>
          </a:xfrm>
          <a:prstGeom prst="rect">
            <a:avLst/>
          </a:prstGeom>
        </p:spPr>
        <p:txBody>
          <a:bodyPr>
            <a:normAutofit/>
          </a:bodyPr>
          <a:lstStyle>
            <a:lvl1pPr>
              <a:buClr>
                <a:schemeClr val="tx1"/>
              </a:buClr>
              <a:buSzPct val="70000"/>
              <a:defRPr sz="2133" b="0" i="0">
                <a:solidFill>
                  <a:srgbClr val="003341"/>
                </a:solidFill>
                <a:latin typeface="Metropolis Light"/>
                <a:cs typeface="Poppins Light" pitchFamily="2" charset="77"/>
              </a:defRPr>
            </a:lvl1pPr>
            <a:lvl2pPr>
              <a:buClr>
                <a:schemeClr val="tx1"/>
              </a:buClr>
              <a:buSzPct val="70000"/>
              <a:defRPr sz="2133" b="0" i="0">
                <a:solidFill>
                  <a:srgbClr val="003341"/>
                </a:solidFill>
                <a:latin typeface="Metropolis Light"/>
                <a:cs typeface="Poppins Light" pitchFamily="2" charset="77"/>
              </a:defRPr>
            </a:lvl2pPr>
            <a:lvl3pPr>
              <a:buClr>
                <a:schemeClr val="tx1"/>
              </a:buClr>
              <a:buSzPct val="70000"/>
              <a:defRPr sz="2133" b="0" i="0">
                <a:solidFill>
                  <a:srgbClr val="003341"/>
                </a:solidFill>
                <a:latin typeface="Metropolis Light"/>
                <a:cs typeface="Poppins Light" pitchFamily="2" charset="77"/>
              </a:defRPr>
            </a:lvl3pPr>
            <a:lvl4pPr>
              <a:buClr>
                <a:schemeClr val="tx1"/>
              </a:buClr>
              <a:buSzPct val="70000"/>
              <a:defRPr sz="2133" b="0" i="0">
                <a:solidFill>
                  <a:srgbClr val="003341"/>
                </a:solidFill>
                <a:latin typeface="Metropolis Light"/>
                <a:cs typeface="Poppins Light" pitchFamily="2" charset="77"/>
              </a:defRPr>
            </a:lvl4pPr>
            <a:lvl5pPr>
              <a:buClr>
                <a:schemeClr val="tx1"/>
              </a:buClr>
              <a:buSzPct val="70000"/>
              <a:defRPr sz="2133" b="0" i="0">
                <a:solidFill>
                  <a:srgbClr val="003341"/>
                </a:solidFill>
                <a:latin typeface="Metropolis Light"/>
                <a:cs typeface="Poppins Ligh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Rectangle 1">
            <a:extLst>
              <a:ext uri="{FF2B5EF4-FFF2-40B4-BE49-F238E27FC236}">
                <a16:creationId xmlns:a16="http://schemas.microsoft.com/office/drawing/2014/main" id="{153C6011-316D-1B64-6D48-9DA6C45EA6BC}"/>
              </a:ext>
            </a:extLst>
          </p:cNvPr>
          <p:cNvSpPr/>
          <p:nvPr userDrawn="1"/>
        </p:nvSpPr>
        <p:spPr>
          <a:xfrm>
            <a:off x="9718755" y="0"/>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7464320-25BE-846A-08FF-5A24C5DB2119}"/>
              </a:ext>
            </a:extLst>
          </p:cNvPr>
          <p:cNvPicPr>
            <a:picLocks noChangeAspect="1"/>
          </p:cNvPicPr>
          <p:nvPr userDrawn="1"/>
        </p:nvPicPr>
        <p:blipFill>
          <a:blip r:embed="rId2"/>
          <a:srcRect/>
          <a:stretch/>
        </p:blipFill>
        <p:spPr>
          <a:xfrm>
            <a:off x="10077043" y="6372474"/>
            <a:ext cx="1757916" cy="292247"/>
          </a:xfrm>
          <a:prstGeom prst="rect">
            <a:avLst/>
          </a:prstGeom>
        </p:spPr>
      </p:pic>
      <p:cxnSp>
        <p:nvCxnSpPr>
          <p:cNvPr id="7" name="Straight Connector 6">
            <a:extLst>
              <a:ext uri="{FF2B5EF4-FFF2-40B4-BE49-F238E27FC236}">
                <a16:creationId xmlns:a16="http://schemas.microsoft.com/office/drawing/2014/main" id="{FD85A47E-B69B-FC85-46E6-5EBCE059689D}"/>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pic>
        <p:nvPicPr>
          <p:cNvPr id="9" name="Picture 8" descr="A colorful lines and dots&#10;&#10;Description automatically generated">
            <a:extLst>
              <a:ext uri="{FF2B5EF4-FFF2-40B4-BE49-F238E27FC236}">
                <a16:creationId xmlns:a16="http://schemas.microsoft.com/office/drawing/2014/main" id="{A7E748C7-C89F-2A35-A772-B89B6684D9D0}"/>
              </a:ext>
            </a:extLst>
          </p:cNvPr>
          <p:cNvPicPr>
            <a:picLocks noChangeAspect="1"/>
          </p:cNvPicPr>
          <p:nvPr userDrawn="1"/>
        </p:nvPicPr>
        <p:blipFill rotWithShape="1">
          <a:blip r:embed="rId3">
            <a:alphaModFix amt="30000"/>
          </a:blip>
          <a:srcRect l="11498" t="11057" r="53621" b="716"/>
          <a:stretch/>
        </p:blipFill>
        <p:spPr>
          <a:xfrm>
            <a:off x="9718756" y="0"/>
            <a:ext cx="2473245" cy="6256168"/>
          </a:xfrm>
          <a:prstGeom prst="rect">
            <a:avLst/>
          </a:prstGeom>
          <a:effectLst>
            <a:outerShdw blurRad="50800" dist="50800" dir="5400000" sx="1000" sy="1000" algn="ctr" rotWithShape="0">
              <a:srgbClr val="000000"/>
            </a:outerShdw>
            <a:reflection endPos="0" dist="50800" dir="5400000" sy="-100000" algn="bl" rotWithShape="0"/>
          </a:effectLst>
        </p:spPr>
      </p:pic>
      <p:sp>
        <p:nvSpPr>
          <p:cNvPr id="10" name="TextBox 9">
            <a:extLst>
              <a:ext uri="{FF2B5EF4-FFF2-40B4-BE49-F238E27FC236}">
                <a16:creationId xmlns:a16="http://schemas.microsoft.com/office/drawing/2014/main" id="{E003690C-C5C4-A0A0-73C2-989619F6631A}"/>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475C6D"/>
                </a:solidFill>
                <a:latin typeface="Montserrat"/>
              </a:rPr>
              <a:pPr defTabSz="914377"/>
              <a:t>‹#›</a:t>
            </a:fld>
            <a:r>
              <a:rPr lang="en-US" sz="933" b="1">
                <a:solidFill>
                  <a:srgbClr val="475C6D"/>
                </a:solidFill>
                <a:latin typeface="Montserrat"/>
              </a:rPr>
              <a:t> I </a:t>
            </a:r>
            <a:endParaRPr lang="en-US" sz="933">
              <a:solidFill>
                <a:srgbClr val="8597A3"/>
              </a:solidFill>
              <a:latin typeface="Metropolis Medium"/>
            </a:endParaRPr>
          </a:p>
        </p:txBody>
      </p:sp>
      <p:cxnSp>
        <p:nvCxnSpPr>
          <p:cNvPr id="14" name="Straight Connector 13">
            <a:extLst>
              <a:ext uri="{FF2B5EF4-FFF2-40B4-BE49-F238E27FC236}">
                <a16:creationId xmlns:a16="http://schemas.microsoft.com/office/drawing/2014/main" id="{1D6ACD6B-F7E2-2C58-C043-55A691B873E4}"/>
              </a:ext>
            </a:extLst>
          </p:cNvPr>
          <p:cNvCxnSpPr>
            <a:cxnSpLocks/>
          </p:cNvCxnSpPr>
          <p:nvPr userDrawn="1"/>
        </p:nvCxnSpPr>
        <p:spPr>
          <a:xfrm>
            <a:off x="446859" y="6397920"/>
            <a:ext cx="8995459"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15" name="Subtitle 2">
            <a:extLst>
              <a:ext uri="{FF2B5EF4-FFF2-40B4-BE49-F238E27FC236}">
                <a16:creationId xmlns:a16="http://schemas.microsoft.com/office/drawing/2014/main" id="{DF45DFBA-36D6-09F5-62AC-949DF2511D0F}"/>
              </a:ext>
            </a:extLst>
          </p:cNvPr>
          <p:cNvSpPr>
            <a:spLocks noGrp="1"/>
          </p:cNvSpPr>
          <p:nvPr>
            <p:ph type="subTitle" idx="1"/>
          </p:nvPr>
        </p:nvSpPr>
        <p:spPr>
          <a:xfrm>
            <a:off x="436538" y="783982"/>
            <a:ext cx="9005781" cy="748289"/>
          </a:xfrm>
        </p:spPr>
        <p:txBody>
          <a:bodyPr>
            <a:noAutofit/>
          </a:bodyPr>
          <a:lstStyle>
            <a:lvl1pPr marL="0" indent="0" algn="l">
              <a:buNone/>
              <a:defRPr sz="4267" b="1">
                <a:solidFill>
                  <a:srgbClr val="003341"/>
                </a:solidFill>
                <a:latin typeface="Montserrat" panose="000005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a:p>
        </p:txBody>
      </p:sp>
      <p:grpSp>
        <p:nvGrpSpPr>
          <p:cNvPr id="5" name="Group 4">
            <a:extLst>
              <a:ext uri="{FF2B5EF4-FFF2-40B4-BE49-F238E27FC236}">
                <a16:creationId xmlns:a16="http://schemas.microsoft.com/office/drawing/2014/main" id="{9FAB9EA9-7B10-1D50-E834-993754B5A1DA}"/>
              </a:ext>
            </a:extLst>
          </p:cNvPr>
          <p:cNvGrpSpPr/>
          <p:nvPr userDrawn="1"/>
        </p:nvGrpSpPr>
        <p:grpSpPr>
          <a:xfrm>
            <a:off x="322321" y="6558641"/>
            <a:ext cx="3003577" cy="143629"/>
            <a:chOff x="275810" y="4839844"/>
            <a:chExt cx="2252683" cy="107722"/>
          </a:xfrm>
        </p:grpSpPr>
        <p:sp>
          <p:nvSpPr>
            <p:cNvPr id="6" name="Oval 5">
              <a:extLst>
                <a:ext uri="{FF2B5EF4-FFF2-40B4-BE49-F238E27FC236}">
                  <a16:creationId xmlns:a16="http://schemas.microsoft.com/office/drawing/2014/main" id="{4EEF4438-772E-A8AD-0B11-151976DD7E3E}"/>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925EC02-68DC-350D-2162-D3766F2A5BDF}"/>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12" name="Title Placeholder 7">
            <a:extLst>
              <a:ext uri="{FF2B5EF4-FFF2-40B4-BE49-F238E27FC236}">
                <a16:creationId xmlns:a16="http://schemas.microsoft.com/office/drawing/2014/main" id="{6CACCE58-1910-184C-8E41-EC41F8C56325}"/>
              </a:ext>
            </a:extLst>
          </p:cNvPr>
          <p:cNvSpPr>
            <a:spLocks noGrp="1"/>
          </p:cNvSpPr>
          <p:nvPr>
            <p:ph type="title"/>
          </p:nvPr>
        </p:nvSpPr>
        <p:spPr>
          <a:xfrm>
            <a:off x="436537" y="1655001"/>
            <a:ext cx="9005783"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pic>
        <p:nvPicPr>
          <p:cNvPr id="13" name="Picture 12" descr="A white text on a black background&#10;&#10;Description automatically generated">
            <a:extLst>
              <a:ext uri="{FF2B5EF4-FFF2-40B4-BE49-F238E27FC236}">
                <a16:creationId xmlns:a16="http://schemas.microsoft.com/office/drawing/2014/main" id="{D2CD9B65-0862-BAA1-818E-13BEB76B5F0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1774899852"/>
      </p:ext>
    </p:extLst>
  </p:cSld>
  <p:clrMapOvr>
    <a:masterClrMapping/>
  </p:clrMapOvr>
  <p:extLst>
    <p:ext uri="{DCECCB84-F9BA-43D5-87BE-67443E8EF086}">
      <p15:sldGuideLst xmlns:p15="http://schemas.microsoft.com/office/powerpoint/2012/main">
        <p15:guide id="1" orient="horz" pos="2160">
          <p15:clr>
            <a:srgbClr val="FBAE40"/>
          </p15:clr>
        </p15:guide>
        <p15:guide id="2" pos="51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Single Picture with capti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E6EBAB-0DF5-264F-A4A3-274C3E3D8DB2}"/>
              </a:ext>
            </a:extLst>
          </p:cNvPr>
          <p:cNvSpPr txBox="1">
            <a:spLocks/>
          </p:cNvSpPr>
          <p:nvPr/>
        </p:nvSpPr>
        <p:spPr>
          <a:xfrm>
            <a:off x="1829903" y="8483404"/>
            <a:ext cx="9804400" cy="533621"/>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927D"/>
              </a:buClr>
              <a:buSzPct val="60000"/>
            </a:pPr>
            <a:r>
              <a:rPr lang="en-GB" sz="2400">
                <a:solidFill>
                  <a:srgbClr val="00927D"/>
                </a:solidFill>
                <a:latin typeface="Poppins" pitchFamily="2" charset="77"/>
                <a:cs typeface="Poppins" pitchFamily="2" charset="77"/>
              </a:rPr>
              <a:t>What are the needs of the person?</a:t>
            </a:r>
          </a:p>
        </p:txBody>
      </p:sp>
      <p:sp>
        <p:nvSpPr>
          <p:cNvPr id="3" name="Picture Placeholder 2">
            <a:extLst>
              <a:ext uri="{FF2B5EF4-FFF2-40B4-BE49-F238E27FC236}">
                <a16:creationId xmlns:a16="http://schemas.microsoft.com/office/drawing/2014/main" id="{2A321B79-AAA3-5946-BF8E-EEA2C98D6F26}"/>
              </a:ext>
            </a:extLst>
          </p:cNvPr>
          <p:cNvSpPr>
            <a:spLocks noGrp="1"/>
          </p:cNvSpPr>
          <p:nvPr>
            <p:ph type="pic" sz="quarter" idx="16"/>
          </p:nvPr>
        </p:nvSpPr>
        <p:spPr>
          <a:xfrm>
            <a:off x="446859" y="2687068"/>
            <a:ext cx="8978139" cy="2909667"/>
          </a:xfrm>
          <a:prstGeom prst="rect">
            <a:avLst/>
          </a:prstGeom>
        </p:spPr>
        <p:txBody>
          <a:bodyPr anchor="ctr">
            <a:normAutofit/>
          </a:bodyPr>
          <a:lstStyle>
            <a:lvl1pPr marL="0" indent="0" algn="ctr">
              <a:buNone/>
              <a:defRPr sz="2133" b="0" i="0">
                <a:solidFill>
                  <a:srgbClr val="003341"/>
                </a:solidFill>
                <a:latin typeface="Metropolis Light"/>
                <a:cs typeface="Poppins Light" pitchFamily="2" charset="77"/>
              </a:defRPr>
            </a:lvl1pPr>
          </a:lstStyle>
          <a:p>
            <a:r>
              <a:rPr lang="en-GB"/>
              <a:t>Click icon to add picture</a:t>
            </a:r>
          </a:p>
        </p:txBody>
      </p:sp>
      <p:sp>
        <p:nvSpPr>
          <p:cNvPr id="2" name="Rectangle 1">
            <a:extLst>
              <a:ext uri="{FF2B5EF4-FFF2-40B4-BE49-F238E27FC236}">
                <a16:creationId xmlns:a16="http://schemas.microsoft.com/office/drawing/2014/main" id="{F813D49E-B21E-70EF-3184-22FE5202834E}"/>
              </a:ext>
            </a:extLst>
          </p:cNvPr>
          <p:cNvSpPr/>
          <p:nvPr userDrawn="1"/>
        </p:nvSpPr>
        <p:spPr>
          <a:xfrm>
            <a:off x="9718755" y="0"/>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67354E2B-D6D8-C2D6-3AF4-1D808048C0AE}"/>
              </a:ext>
            </a:extLst>
          </p:cNvPr>
          <p:cNvPicPr>
            <a:picLocks noChangeAspect="1"/>
          </p:cNvPicPr>
          <p:nvPr userDrawn="1"/>
        </p:nvPicPr>
        <p:blipFill>
          <a:blip r:embed="rId2"/>
          <a:srcRect/>
          <a:stretch/>
        </p:blipFill>
        <p:spPr>
          <a:xfrm>
            <a:off x="10077043" y="6372474"/>
            <a:ext cx="1757916" cy="292247"/>
          </a:xfrm>
          <a:prstGeom prst="rect">
            <a:avLst/>
          </a:prstGeom>
        </p:spPr>
      </p:pic>
      <p:pic>
        <p:nvPicPr>
          <p:cNvPr id="9" name="Picture 8" descr="A colorful lines and dots&#10;&#10;Description automatically generated">
            <a:extLst>
              <a:ext uri="{FF2B5EF4-FFF2-40B4-BE49-F238E27FC236}">
                <a16:creationId xmlns:a16="http://schemas.microsoft.com/office/drawing/2014/main" id="{C3785B7B-F554-3244-FEAF-88AECD394715}"/>
              </a:ext>
            </a:extLst>
          </p:cNvPr>
          <p:cNvPicPr>
            <a:picLocks noChangeAspect="1"/>
          </p:cNvPicPr>
          <p:nvPr userDrawn="1"/>
        </p:nvPicPr>
        <p:blipFill rotWithShape="1">
          <a:blip r:embed="rId3">
            <a:alphaModFix amt="30000"/>
          </a:blip>
          <a:srcRect l="11498" t="11057" r="53621" b="716"/>
          <a:stretch/>
        </p:blipFill>
        <p:spPr>
          <a:xfrm>
            <a:off x="9718756" y="0"/>
            <a:ext cx="2473245" cy="6256168"/>
          </a:xfrm>
          <a:prstGeom prst="rect">
            <a:avLst/>
          </a:prstGeom>
          <a:effectLst>
            <a:outerShdw blurRad="50800" dist="50800" dir="5400000" sx="1000" sy="1000" algn="ctr" rotWithShape="0">
              <a:srgbClr val="000000"/>
            </a:outerShdw>
            <a:reflection endPos="0" dist="50800" dir="5400000" sy="-100000" algn="bl" rotWithShape="0"/>
          </a:effectLst>
        </p:spPr>
      </p:pic>
      <p:cxnSp>
        <p:nvCxnSpPr>
          <p:cNvPr id="11" name="Straight Connector 10">
            <a:extLst>
              <a:ext uri="{FF2B5EF4-FFF2-40B4-BE49-F238E27FC236}">
                <a16:creationId xmlns:a16="http://schemas.microsoft.com/office/drawing/2014/main" id="{467142F0-4CB5-61AC-0380-C3F27FF2D363}"/>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5BA7710-40A3-8731-4316-4506B788D931}"/>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475C6D"/>
                </a:solidFill>
                <a:latin typeface="Montserrat"/>
              </a:rPr>
              <a:pPr defTabSz="914377"/>
              <a:t>‹#›</a:t>
            </a:fld>
            <a:r>
              <a:rPr lang="en-US" sz="933" b="1">
                <a:solidFill>
                  <a:srgbClr val="475C6D"/>
                </a:solidFill>
                <a:latin typeface="Montserrat"/>
              </a:rPr>
              <a:t> I </a:t>
            </a:r>
            <a:endParaRPr lang="en-US" sz="933">
              <a:solidFill>
                <a:srgbClr val="8597A3"/>
              </a:solidFill>
              <a:latin typeface="Metropolis Medium"/>
            </a:endParaRPr>
          </a:p>
        </p:txBody>
      </p:sp>
      <p:cxnSp>
        <p:nvCxnSpPr>
          <p:cNvPr id="16" name="Straight Connector 15">
            <a:extLst>
              <a:ext uri="{FF2B5EF4-FFF2-40B4-BE49-F238E27FC236}">
                <a16:creationId xmlns:a16="http://schemas.microsoft.com/office/drawing/2014/main" id="{EFD38FC3-6438-8A26-A1F8-75588B347121}"/>
              </a:ext>
            </a:extLst>
          </p:cNvPr>
          <p:cNvCxnSpPr>
            <a:cxnSpLocks/>
          </p:cNvCxnSpPr>
          <p:nvPr userDrawn="1"/>
        </p:nvCxnSpPr>
        <p:spPr>
          <a:xfrm>
            <a:off x="446859" y="6397920"/>
            <a:ext cx="8995459"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90F36AB1-7AD2-500F-66FC-452778ED31E3}"/>
              </a:ext>
            </a:extLst>
          </p:cNvPr>
          <p:cNvSpPr>
            <a:spLocks noGrp="1"/>
          </p:cNvSpPr>
          <p:nvPr>
            <p:ph type="subTitle" idx="1"/>
          </p:nvPr>
        </p:nvSpPr>
        <p:spPr>
          <a:xfrm>
            <a:off x="436538" y="783982"/>
            <a:ext cx="9005781" cy="748289"/>
          </a:xfrm>
        </p:spPr>
        <p:txBody>
          <a:bodyPr>
            <a:noAutofit/>
          </a:bodyPr>
          <a:lstStyle>
            <a:lvl1pPr marL="0" indent="0" algn="l">
              <a:buNone/>
              <a:defRPr sz="4267" b="1">
                <a:solidFill>
                  <a:srgbClr val="003341"/>
                </a:solidFill>
                <a:latin typeface="Montserrat" panose="000005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a:p>
        </p:txBody>
      </p:sp>
      <p:grpSp>
        <p:nvGrpSpPr>
          <p:cNvPr id="4" name="Group 3">
            <a:extLst>
              <a:ext uri="{FF2B5EF4-FFF2-40B4-BE49-F238E27FC236}">
                <a16:creationId xmlns:a16="http://schemas.microsoft.com/office/drawing/2014/main" id="{7F401010-C465-F6A4-6A10-B46FA09948D3}"/>
              </a:ext>
            </a:extLst>
          </p:cNvPr>
          <p:cNvGrpSpPr/>
          <p:nvPr userDrawn="1"/>
        </p:nvGrpSpPr>
        <p:grpSpPr>
          <a:xfrm>
            <a:off x="322321" y="6558641"/>
            <a:ext cx="3003577" cy="143629"/>
            <a:chOff x="275810" y="4839844"/>
            <a:chExt cx="2252683" cy="107722"/>
          </a:xfrm>
        </p:grpSpPr>
        <p:sp>
          <p:nvSpPr>
            <p:cNvPr id="5" name="Oval 4">
              <a:extLst>
                <a:ext uri="{FF2B5EF4-FFF2-40B4-BE49-F238E27FC236}">
                  <a16:creationId xmlns:a16="http://schemas.microsoft.com/office/drawing/2014/main" id="{A1092711-AB83-750D-4C37-86E5DC71D659}"/>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9CE266A-1143-E4FF-2120-2462FF404F65}"/>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12" name="Title Placeholder 7">
            <a:extLst>
              <a:ext uri="{FF2B5EF4-FFF2-40B4-BE49-F238E27FC236}">
                <a16:creationId xmlns:a16="http://schemas.microsoft.com/office/drawing/2014/main" id="{99A1C939-7D6B-1739-4B80-AB7878492913}"/>
              </a:ext>
            </a:extLst>
          </p:cNvPr>
          <p:cNvSpPr>
            <a:spLocks noGrp="1"/>
          </p:cNvSpPr>
          <p:nvPr>
            <p:ph type="title"/>
          </p:nvPr>
        </p:nvSpPr>
        <p:spPr>
          <a:xfrm>
            <a:off x="436537" y="1655001"/>
            <a:ext cx="9005783"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pic>
        <p:nvPicPr>
          <p:cNvPr id="14" name="Picture 13" descr="A white text on a black background&#10;&#10;Description automatically generated">
            <a:extLst>
              <a:ext uri="{FF2B5EF4-FFF2-40B4-BE49-F238E27FC236}">
                <a16:creationId xmlns:a16="http://schemas.microsoft.com/office/drawing/2014/main" id="{8D6C934F-391A-2F4A-47A4-22309414594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21754999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1 text box 1 x  Pictures box">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67E6FC6C-0C84-0A47-A712-A27CEC121701}"/>
              </a:ext>
            </a:extLst>
          </p:cNvPr>
          <p:cNvSpPr>
            <a:spLocks noGrp="1"/>
          </p:cNvSpPr>
          <p:nvPr>
            <p:ph type="body" sz="quarter" idx="15"/>
          </p:nvPr>
        </p:nvSpPr>
        <p:spPr>
          <a:xfrm>
            <a:off x="436539" y="1724513"/>
            <a:ext cx="4227827" cy="727960"/>
          </a:xfrm>
          <a:prstGeom prst="rect">
            <a:avLst/>
          </a:prstGeom>
        </p:spPr>
        <p:txBody>
          <a:bodyPr anchor="t">
            <a:normAutofit/>
          </a:bodyPr>
          <a:lstStyle>
            <a:lvl1pPr marL="0" indent="0">
              <a:buNone/>
              <a:defRPr sz="2133" b="0" i="0">
                <a:solidFill>
                  <a:srgbClr val="8597A3"/>
                </a:solidFill>
                <a:latin typeface="Metropolis Light"/>
                <a:cs typeface="Poppins Light" pitchFamily="2" charset="77"/>
              </a:defRPr>
            </a:lvl1pPr>
          </a:lstStyle>
          <a:p>
            <a:pPr lvl="0"/>
            <a:r>
              <a:rPr lang="en-GB"/>
              <a:t>Click to edit Master text styles</a:t>
            </a:r>
          </a:p>
        </p:txBody>
      </p:sp>
      <p:sp>
        <p:nvSpPr>
          <p:cNvPr id="15" name="Picture Placeholder 13">
            <a:extLst>
              <a:ext uri="{FF2B5EF4-FFF2-40B4-BE49-F238E27FC236}">
                <a16:creationId xmlns:a16="http://schemas.microsoft.com/office/drawing/2014/main" id="{004F4091-E2EB-BE44-B4E7-E0DAE5149763}"/>
              </a:ext>
            </a:extLst>
          </p:cNvPr>
          <p:cNvSpPr>
            <a:spLocks noGrp="1"/>
          </p:cNvSpPr>
          <p:nvPr>
            <p:ph type="pic" sz="quarter" idx="18"/>
          </p:nvPr>
        </p:nvSpPr>
        <p:spPr>
          <a:xfrm>
            <a:off x="5208835" y="2668497"/>
            <a:ext cx="4217507" cy="3473337"/>
          </a:xfrm>
          <a:prstGeom prst="rect">
            <a:avLst/>
          </a:prstGeom>
        </p:spPr>
        <p:txBody>
          <a:bodyPr>
            <a:normAutofit/>
          </a:bodyPr>
          <a:lstStyle>
            <a:lvl1pPr>
              <a:defRPr sz="1867" b="0" i="0">
                <a:solidFill>
                  <a:srgbClr val="003341"/>
                </a:solidFill>
                <a:latin typeface="Metropolis Light"/>
                <a:cs typeface="Poppins Light" pitchFamily="2" charset="77"/>
              </a:defRPr>
            </a:lvl1pPr>
          </a:lstStyle>
          <a:p>
            <a:r>
              <a:rPr lang="en-GB"/>
              <a:t>Click icon to add picture</a:t>
            </a:r>
          </a:p>
        </p:txBody>
      </p:sp>
      <p:sp>
        <p:nvSpPr>
          <p:cNvPr id="16" name="Text Placeholder 11">
            <a:extLst>
              <a:ext uri="{FF2B5EF4-FFF2-40B4-BE49-F238E27FC236}">
                <a16:creationId xmlns:a16="http://schemas.microsoft.com/office/drawing/2014/main" id="{EF30D5FD-65CD-AA45-875B-1761FA58665C}"/>
              </a:ext>
            </a:extLst>
          </p:cNvPr>
          <p:cNvSpPr>
            <a:spLocks noGrp="1"/>
          </p:cNvSpPr>
          <p:nvPr>
            <p:ph type="body" sz="quarter" idx="19"/>
          </p:nvPr>
        </p:nvSpPr>
        <p:spPr>
          <a:xfrm>
            <a:off x="5214490" y="1736404"/>
            <a:ext cx="4227828" cy="727960"/>
          </a:xfrm>
          <a:prstGeom prst="rect">
            <a:avLst/>
          </a:prstGeom>
        </p:spPr>
        <p:txBody>
          <a:bodyPr anchor="t">
            <a:normAutofit/>
          </a:bodyPr>
          <a:lstStyle>
            <a:lvl1pPr marL="0" indent="0">
              <a:buNone/>
              <a:defRPr sz="2133" b="0" i="0">
                <a:solidFill>
                  <a:srgbClr val="8597A3"/>
                </a:solidFill>
                <a:latin typeface="Metropolis Light"/>
                <a:cs typeface="Poppins Light" pitchFamily="2" charset="77"/>
              </a:defRPr>
            </a:lvl1pPr>
          </a:lstStyle>
          <a:p>
            <a:pPr lvl="0"/>
            <a:r>
              <a:rPr lang="en-GB"/>
              <a:t>Click to edit Master text styles</a:t>
            </a:r>
          </a:p>
        </p:txBody>
      </p:sp>
      <p:cxnSp>
        <p:nvCxnSpPr>
          <p:cNvPr id="2" name="Straight Connector 1">
            <a:extLst>
              <a:ext uri="{FF2B5EF4-FFF2-40B4-BE49-F238E27FC236}">
                <a16:creationId xmlns:a16="http://schemas.microsoft.com/office/drawing/2014/main" id="{BBE3BF71-8B5C-2800-744D-415D0AAF20F3}"/>
              </a:ext>
            </a:extLst>
          </p:cNvPr>
          <p:cNvCxnSpPr>
            <a:cxnSpLocks/>
          </p:cNvCxnSpPr>
          <p:nvPr userDrawn="1"/>
        </p:nvCxnSpPr>
        <p:spPr>
          <a:xfrm>
            <a:off x="446859" y="6397920"/>
            <a:ext cx="8995459"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6896D04-20F9-0607-7443-681C3A01E86B}"/>
              </a:ext>
            </a:extLst>
          </p:cNvPr>
          <p:cNvSpPr/>
          <p:nvPr userDrawn="1"/>
        </p:nvSpPr>
        <p:spPr>
          <a:xfrm>
            <a:off x="9718755" y="0"/>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descr="A colorful lines and dots&#10;&#10;Description automatically generated">
            <a:extLst>
              <a:ext uri="{FF2B5EF4-FFF2-40B4-BE49-F238E27FC236}">
                <a16:creationId xmlns:a16="http://schemas.microsoft.com/office/drawing/2014/main" id="{70A322D6-FCC9-A99C-0F8C-357E442C0046}"/>
              </a:ext>
            </a:extLst>
          </p:cNvPr>
          <p:cNvPicPr>
            <a:picLocks noChangeAspect="1"/>
          </p:cNvPicPr>
          <p:nvPr userDrawn="1"/>
        </p:nvPicPr>
        <p:blipFill rotWithShape="1">
          <a:blip r:embed="rId2">
            <a:alphaModFix amt="30000"/>
          </a:blip>
          <a:srcRect l="11498" t="11057" r="53621" b="716"/>
          <a:stretch/>
        </p:blipFill>
        <p:spPr>
          <a:xfrm>
            <a:off x="9718756" y="0"/>
            <a:ext cx="2473245" cy="6256168"/>
          </a:xfrm>
          <a:prstGeom prst="rect">
            <a:avLst/>
          </a:prstGeom>
          <a:effectLst>
            <a:outerShdw blurRad="50800" dist="50800" dir="5400000" sx="1000" sy="1000" algn="ctr" rotWithShape="0">
              <a:srgbClr val="000000"/>
            </a:outerShdw>
            <a:reflection endPos="0" dist="50800" dir="5400000" sy="-100000" algn="bl" rotWithShape="0"/>
          </a:effectLst>
        </p:spPr>
      </p:pic>
      <p:pic>
        <p:nvPicPr>
          <p:cNvPr id="5" name="Picture 4">
            <a:extLst>
              <a:ext uri="{FF2B5EF4-FFF2-40B4-BE49-F238E27FC236}">
                <a16:creationId xmlns:a16="http://schemas.microsoft.com/office/drawing/2014/main" id="{EA9BA506-1B85-47AB-5BF4-90DB635EBFF6}"/>
              </a:ext>
            </a:extLst>
          </p:cNvPr>
          <p:cNvPicPr>
            <a:picLocks noChangeAspect="1"/>
          </p:cNvPicPr>
          <p:nvPr userDrawn="1"/>
        </p:nvPicPr>
        <p:blipFill>
          <a:blip r:embed="rId3"/>
          <a:srcRect/>
          <a:stretch/>
        </p:blipFill>
        <p:spPr>
          <a:xfrm>
            <a:off x="10077043" y="6372474"/>
            <a:ext cx="1757916" cy="292247"/>
          </a:xfrm>
          <a:prstGeom prst="rect">
            <a:avLst/>
          </a:prstGeom>
        </p:spPr>
      </p:pic>
      <p:cxnSp>
        <p:nvCxnSpPr>
          <p:cNvPr id="6" name="Straight Connector 5">
            <a:extLst>
              <a:ext uri="{FF2B5EF4-FFF2-40B4-BE49-F238E27FC236}">
                <a16:creationId xmlns:a16="http://schemas.microsoft.com/office/drawing/2014/main" id="{60952FFE-144F-DEDA-0A69-D9640539B27C}"/>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AE8E974-CFF8-4B85-138F-C980044354B4}"/>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475C6D"/>
                </a:solidFill>
                <a:latin typeface="Montserrat"/>
              </a:rPr>
              <a:pPr defTabSz="914377"/>
              <a:t>‹#›</a:t>
            </a:fld>
            <a:r>
              <a:rPr lang="en-US" sz="933" b="1">
                <a:solidFill>
                  <a:srgbClr val="475C6D"/>
                </a:solidFill>
                <a:latin typeface="Montserrat"/>
              </a:rPr>
              <a:t> I </a:t>
            </a:r>
            <a:endParaRPr lang="en-US" sz="933">
              <a:solidFill>
                <a:srgbClr val="8597A3"/>
              </a:solidFill>
              <a:latin typeface="Metropolis Medium"/>
            </a:endParaRPr>
          </a:p>
        </p:txBody>
      </p:sp>
      <p:sp>
        <p:nvSpPr>
          <p:cNvPr id="17" name="Subtitle 2">
            <a:extLst>
              <a:ext uri="{FF2B5EF4-FFF2-40B4-BE49-F238E27FC236}">
                <a16:creationId xmlns:a16="http://schemas.microsoft.com/office/drawing/2014/main" id="{40F53E4F-AF36-5918-99EE-ACF2BE611001}"/>
              </a:ext>
            </a:extLst>
          </p:cNvPr>
          <p:cNvSpPr>
            <a:spLocks noGrp="1"/>
          </p:cNvSpPr>
          <p:nvPr>
            <p:ph type="subTitle" idx="1"/>
          </p:nvPr>
        </p:nvSpPr>
        <p:spPr>
          <a:xfrm>
            <a:off x="436538" y="783982"/>
            <a:ext cx="9005781" cy="748289"/>
          </a:xfrm>
        </p:spPr>
        <p:txBody>
          <a:bodyPr>
            <a:noAutofit/>
          </a:bodyPr>
          <a:lstStyle>
            <a:lvl1pPr marL="0" indent="0" algn="l">
              <a:buNone/>
              <a:defRPr sz="4267" b="1">
                <a:solidFill>
                  <a:srgbClr val="003341"/>
                </a:solidFill>
                <a:latin typeface="Montserrat" panose="000005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a:p>
        </p:txBody>
      </p:sp>
      <p:grpSp>
        <p:nvGrpSpPr>
          <p:cNvPr id="7" name="Group 6">
            <a:extLst>
              <a:ext uri="{FF2B5EF4-FFF2-40B4-BE49-F238E27FC236}">
                <a16:creationId xmlns:a16="http://schemas.microsoft.com/office/drawing/2014/main" id="{CBF2AFA7-B603-A812-9BA9-57D44C988514}"/>
              </a:ext>
            </a:extLst>
          </p:cNvPr>
          <p:cNvGrpSpPr/>
          <p:nvPr userDrawn="1"/>
        </p:nvGrpSpPr>
        <p:grpSpPr>
          <a:xfrm>
            <a:off x="322321" y="6558641"/>
            <a:ext cx="3003577" cy="143629"/>
            <a:chOff x="275810" y="4839844"/>
            <a:chExt cx="2252683" cy="107722"/>
          </a:xfrm>
        </p:grpSpPr>
        <p:sp>
          <p:nvSpPr>
            <p:cNvPr id="8" name="Oval 7">
              <a:extLst>
                <a:ext uri="{FF2B5EF4-FFF2-40B4-BE49-F238E27FC236}">
                  <a16:creationId xmlns:a16="http://schemas.microsoft.com/office/drawing/2014/main" id="{27F5274E-0C17-632B-6AF1-AE9A1262A658}"/>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0F05703A-AA84-A0DF-F29D-564189050DAA}"/>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11" name="Content Placeholder 2">
            <a:extLst>
              <a:ext uri="{FF2B5EF4-FFF2-40B4-BE49-F238E27FC236}">
                <a16:creationId xmlns:a16="http://schemas.microsoft.com/office/drawing/2014/main" id="{671B6302-C0D5-0B2B-2E27-FBFEA8D97E5C}"/>
              </a:ext>
            </a:extLst>
          </p:cNvPr>
          <p:cNvSpPr>
            <a:spLocks noGrp="1"/>
          </p:cNvSpPr>
          <p:nvPr>
            <p:ph idx="20"/>
          </p:nvPr>
        </p:nvSpPr>
        <p:spPr>
          <a:xfrm>
            <a:off x="446859" y="2708559"/>
            <a:ext cx="4227827" cy="3433279"/>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A white text on a black background&#10;&#10;Description automatically generated">
            <a:extLst>
              <a:ext uri="{FF2B5EF4-FFF2-40B4-BE49-F238E27FC236}">
                <a16:creationId xmlns:a16="http://schemas.microsoft.com/office/drawing/2014/main" id="{766940B8-02C4-AE11-1DD9-4474B6E553E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15341710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3_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537" y="2687685"/>
            <a:ext cx="2826553" cy="3568483"/>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p:nvPr>
        </p:nvSpPr>
        <p:spPr>
          <a:xfrm>
            <a:off x="3512773" y="2687685"/>
            <a:ext cx="2826553" cy="3608048"/>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4"/>
          </p:nvPr>
        </p:nvSpPr>
        <p:spPr>
          <a:xfrm>
            <a:off x="6615763" y="2691897"/>
            <a:ext cx="2826555" cy="3608048"/>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64EA0895-6202-0909-A4DF-7657B5FAB097}"/>
              </a:ext>
            </a:extLst>
          </p:cNvPr>
          <p:cNvSpPr/>
          <p:nvPr userDrawn="1"/>
        </p:nvSpPr>
        <p:spPr>
          <a:xfrm>
            <a:off x="9718755" y="0"/>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A colorful lines and dots&#10;&#10;Description automatically generated">
            <a:extLst>
              <a:ext uri="{FF2B5EF4-FFF2-40B4-BE49-F238E27FC236}">
                <a16:creationId xmlns:a16="http://schemas.microsoft.com/office/drawing/2014/main" id="{A47595F8-41EF-2C80-158C-6BDC864AE17D}"/>
              </a:ext>
            </a:extLst>
          </p:cNvPr>
          <p:cNvPicPr>
            <a:picLocks noChangeAspect="1"/>
          </p:cNvPicPr>
          <p:nvPr userDrawn="1"/>
        </p:nvPicPr>
        <p:blipFill rotWithShape="1">
          <a:blip r:embed="rId2">
            <a:alphaModFix amt="30000"/>
          </a:blip>
          <a:srcRect l="11498" t="11057" r="53621" b="716"/>
          <a:stretch/>
        </p:blipFill>
        <p:spPr>
          <a:xfrm>
            <a:off x="9718755" y="-297367"/>
            <a:ext cx="2473245" cy="6256168"/>
          </a:xfrm>
          <a:prstGeom prst="rect">
            <a:avLst/>
          </a:prstGeom>
          <a:effectLst>
            <a:outerShdw blurRad="50800" dist="50800" dir="5400000" sx="1000" sy="1000" algn="ctr" rotWithShape="0">
              <a:srgbClr val="000000"/>
            </a:outerShdw>
            <a:reflection endPos="0" dist="50800" dir="5400000" sy="-100000" algn="bl" rotWithShape="0"/>
          </a:effectLst>
        </p:spPr>
      </p:pic>
      <p:pic>
        <p:nvPicPr>
          <p:cNvPr id="6" name="Picture 5">
            <a:extLst>
              <a:ext uri="{FF2B5EF4-FFF2-40B4-BE49-F238E27FC236}">
                <a16:creationId xmlns:a16="http://schemas.microsoft.com/office/drawing/2014/main" id="{7B8954E3-7AF5-6DD0-1DAD-02BB87288774}"/>
              </a:ext>
            </a:extLst>
          </p:cNvPr>
          <p:cNvPicPr>
            <a:picLocks noChangeAspect="1"/>
          </p:cNvPicPr>
          <p:nvPr userDrawn="1"/>
        </p:nvPicPr>
        <p:blipFill>
          <a:blip r:embed="rId3"/>
          <a:srcRect/>
          <a:stretch/>
        </p:blipFill>
        <p:spPr>
          <a:xfrm>
            <a:off x="10077043" y="6372474"/>
            <a:ext cx="1757916" cy="292247"/>
          </a:xfrm>
          <a:prstGeom prst="rect">
            <a:avLst/>
          </a:prstGeom>
        </p:spPr>
      </p:pic>
      <p:cxnSp>
        <p:nvCxnSpPr>
          <p:cNvPr id="8" name="Straight Connector 7">
            <a:extLst>
              <a:ext uri="{FF2B5EF4-FFF2-40B4-BE49-F238E27FC236}">
                <a16:creationId xmlns:a16="http://schemas.microsoft.com/office/drawing/2014/main" id="{32B1F0D9-A55A-78AF-A46B-8B0687D82258}"/>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70B181D-6899-ABD7-6995-B0559057605F}"/>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475C6D"/>
                </a:solidFill>
                <a:latin typeface="Montserrat"/>
              </a:rPr>
              <a:pPr defTabSz="914377"/>
              <a:t>‹#›</a:t>
            </a:fld>
            <a:r>
              <a:rPr lang="en-US" sz="933" b="1">
                <a:solidFill>
                  <a:srgbClr val="475C6D"/>
                </a:solidFill>
                <a:latin typeface="Montserrat"/>
              </a:rPr>
              <a:t> I </a:t>
            </a:r>
            <a:endParaRPr lang="en-US" sz="933">
              <a:solidFill>
                <a:srgbClr val="8597A3"/>
              </a:solidFill>
              <a:latin typeface="Metropolis Medium"/>
            </a:endParaRPr>
          </a:p>
        </p:txBody>
      </p:sp>
      <p:sp>
        <p:nvSpPr>
          <p:cNvPr id="12" name="Subtitle 2">
            <a:extLst>
              <a:ext uri="{FF2B5EF4-FFF2-40B4-BE49-F238E27FC236}">
                <a16:creationId xmlns:a16="http://schemas.microsoft.com/office/drawing/2014/main" id="{01096B3E-51F7-76BD-CAA2-BEA93F93C72F}"/>
              </a:ext>
            </a:extLst>
          </p:cNvPr>
          <p:cNvSpPr>
            <a:spLocks noGrp="1"/>
          </p:cNvSpPr>
          <p:nvPr>
            <p:ph type="subTitle" idx="16"/>
          </p:nvPr>
        </p:nvSpPr>
        <p:spPr>
          <a:xfrm>
            <a:off x="436538" y="783982"/>
            <a:ext cx="9005781" cy="748289"/>
          </a:xfrm>
        </p:spPr>
        <p:txBody>
          <a:bodyPr>
            <a:noAutofit/>
          </a:bodyPr>
          <a:lstStyle>
            <a:lvl1pPr marL="0" indent="0" algn="l">
              <a:buNone/>
              <a:defRPr sz="4267" b="1">
                <a:solidFill>
                  <a:srgbClr val="003341"/>
                </a:solidFill>
                <a:latin typeface="Montserrat" panose="000005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a:p>
        </p:txBody>
      </p:sp>
      <p:cxnSp>
        <p:nvCxnSpPr>
          <p:cNvPr id="14" name="Straight Connector 13">
            <a:extLst>
              <a:ext uri="{FF2B5EF4-FFF2-40B4-BE49-F238E27FC236}">
                <a16:creationId xmlns:a16="http://schemas.microsoft.com/office/drawing/2014/main" id="{AC95B513-B70B-3675-6792-384B85DC0D69}"/>
              </a:ext>
            </a:extLst>
          </p:cNvPr>
          <p:cNvCxnSpPr>
            <a:cxnSpLocks/>
          </p:cNvCxnSpPr>
          <p:nvPr userDrawn="1"/>
        </p:nvCxnSpPr>
        <p:spPr>
          <a:xfrm>
            <a:off x="446859" y="6397920"/>
            <a:ext cx="8995459"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BB889FCC-CC4A-4CF5-C8A5-8013CDDF9488}"/>
              </a:ext>
            </a:extLst>
          </p:cNvPr>
          <p:cNvGrpSpPr/>
          <p:nvPr userDrawn="1"/>
        </p:nvGrpSpPr>
        <p:grpSpPr>
          <a:xfrm>
            <a:off x="322321" y="6558641"/>
            <a:ext cx="3003577" cy="143629"/>
            <a:chOff x="275810" y="4839844"/>
            <a:chExt cx="2252683" cy="107722"/>
          </a:xfrm>
        </p:grpSpPr>
        <p:sp>
          <p:nvSpPr>
            <p:cNvPr id="10" name="Oval 9">
              <a:extLst>
                <a:ext uri="{FF2B5EF4-FFF2-40B4-BE49-F238E27FC236}">
                  <a16:creationId xmlns:a16="http://schemas.microsoft.com/office/drawing/2014/main" id="{9E78AA77-2C8E-84FA-E4E5-50E3939CEBC1}"/>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1CF7847-DED3-C1F3-36A7-7864FE0DA649}"/>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17" name="Title Placeholder 7">
            <a:extLst>
              <a:ext uri="{FF2B5EF4-FFF2-40B4-BE49-F238E27FC236}">
                <a16:creationId xmlns:a16="http://schemas.microsoft.com/office/drawing/2014/main" id="{E677980F-665A-8B47-F6A4-48587F33B061}"/>
              </a:ext>
            </a:extLst>
          </p:cNvPr>
          <p:cNvSpPr>
            <a:spLocks noGrp="1"/>
          </p:cNvSpPr>
          <p:nvPr>
            <p:ph type="title"/>
          </p:nvPr>
        </p:nvSpPr>
        <p:spPr>
          <a:xfrm>
            <a:off x="436537" y="1655001"/>
            <a:ext cx="9005783"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pic>
        <p:nvPicPr>
          <p:cNvPr id="13" name="Picture 12" descr="A white text on a black background&#10;&#10;Description automatically generated">
            <a:extLst>
              <a:ext uri="{FF2B5EF4-FFF2-40B4-BE49-F238E27FC236}">
                <a16:creationId xmlns:a16="http://schemas.microsoft.com/office/drawing/2014/main" id="{D9A044EE-4FC2-2554-6930-6517DE5C6E2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18676703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6 x boxes">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537" y="2687686"/>
            <a:ext cx="2826553" cy="1740477"/>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p:nvPr>
        </p:nvSpPr>
        <p:spPr>
          <a:xfrm>
            <a:off x="3512773" y="2687686"/>
            <a:ext cx="2826553" cy="1740477"/>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4"/>
          </p:nvPr>
        </p:nvSpPr>
        <p:spPr>
          <a:xfrm>
            <a:off x="6615763" y="2691898"/>
            <a:ext cx="2826555" cy="1736265"/>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64EA0895-6202-0909-A4DF-7657B5FAB097}"/>
              </a:ext>
            </a:extLst>
          </p:cNvPr>
          <p:cNvSpPr/>
          <p:nvPr userDrawn="1"/>
        </p:nvSpPr>
        <p:spPr>
          <a:xfrm>
            <a:off x="9718755" y="0"/>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A colorful lines and dots&#10;&#10;Description automatically generated">
            <a:extLst>
              <a:ext uri="{FF2B5EF4-FFF2-40B4-BE49-F238E27FC236}">
                <a16:creationId xmlns:a16="http://schemas.microsoft.com/office/drawing/2014/main" id="{A47595F8-41EF-2C80-158C-6BDC864AE17D}"/>
              </a:ext>
            </a:extLst>
          </p:cNvPr>
          <p:cNvPicPr>
            <a:picLocks noChangeAspect="1"/>
          </p:cNvPicPr>
          <p:nvPr userDrawn="1"/>
        </p:nvPicPr>
        <p:blipFill rotWithShape="1">
          <a:blip r:embed="rId2">
            <a:alphaModFix amt="30000"/>
          </a:blip>
          <a:srcRect l="11498" t="11057" r="53621" b="716"/>
          <a:stretch/>
        </p:blipFill>
        <p:spPr>
          <a:xfrm>
            <a:off x="9718756" y="0"/>
            <a:ext cx="2473245" cy="6256168"/>
          </a:xfrm>
          <a:prstGeom prst="rect">
            <a:avLst/>
          </a:prstGeom>
          <a:effectLst>
            <a:outerShdw blurRad="50800" dist="50800" dir="5400000" sx="1000" sy="1000" algn="ctr" rotWithShape="0">
              <a:srgbClr val="000000"/>
            </a:outerShdw>
            <a:reflection endPos="0" dist="50800" dir="5400000" sy="-100000" algn="bl" rotWithShape="0"/>
          </a:effectLst>
        </p:spPr>
      </p:pic>
      <p:pic>
        <p:nvPicPr>
          <p:cNvPr id="6" name="Picture 5">
            <a:extLst>
              <a:ext uri="{FF2B5EF4-FFF2-40B4-BE49-F238E27FC236}">
                <a16:creationId xmlns:a16="http://schemas.microsoft.com/office/drawing/2014/main" id="{7B8954E3-7AF5-6DD0-1DAD-02BB87288774}"/>
              </a:ext>
            </a:extLst>
          </p:cNvPr>
          <p:cNvPicPr>
            <a:picLocks noChangeAspect="1"/>
          </p:cNvPicPr>
          <p:nvPr userDrawn="1"/>
        </p:nvPicPr>
        <p:blipFill>
          <a:blip r:embed="rId3"/>
          <a:srcRect/>
          <a:stretch/>
        </p:blipFill>
        <p:spPr>
          <a:xfrm>
            <a:off x="10077043" y="6372474"/>
            <a:ext cx="1757916" cy="292247"/>
          </a:xfrm>
          <a:prstGeom prst="rect">
            <a:avLst/>
          </a:prstGeom>
        </p:spPr>
      </p:pic>
      <p:cxnSp>
        <p:nvCxnSpPr>
          <p:cNvPr id="8" name="Straight Connector 7">
            <a:extLst>
              <a:ext uri="{FF2B5EF4-FFF2-40B4-BE49-F238E27FC236}">
                <a16:creationId xmlns:a16="http://schemas.microsoft.com/office/drawing/2014/main" id="{32B1F0D9-A55A-78AF-A46B-8B0687D82258}"/>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70B181D-6899-ABD7-6995-B0559057605F}"/>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475C6D"/>
                </a:solidFill>
                <a:latin typeface="Montserrat"/>
              </a:rPr>
              <a:pPr defTabSz="914377"/>
              <a:t>‹#›</a:t>
            </a:fld>
            <a:r>
              <a:rPr lang="en-US" sz="933" b="1">
                <a:solidFill>
                  <a:srgbClr val="475C6D"/>
                </a:solidFill>
                <a:latin typeface="Montserrat"/>
              </a:rPr>
              <a:t> I </a:t>
            </a:r>
            <a:endParaRPr lang="en-US" sz="933">
              <a:solidFill>
                <a:srgbClr val="8597A3"/>
              </a:solidFill>
              <a:latin typeface="Metropolis Medium"/>
            </a:endParaRPr>
          </a:p>
        </p:txBody>
      </p:sp>
      <p:sp>
        <p:nvSpPr>
          <p:cNvPr id="12" name="Subtitle 2">
            <a:extLst>
              <a:ext uri="{FF2B5EF4-FFF2-40B4-BE49-F238E27FC236}">
                <a16:creationId xmlns:a16="http://schemas.microsoft.com/office/drawing/2014/main" id="{01096B3E-51F7-76BD-CAA2-BEA93F93C72F}"/>
              </a:ext>
            </a:extLst>
          </p:cNvPr>
          <p:cNvSpPr>
            <a:spLocks noGrp="1"/>
          </p:cNvSpPr>
          <p:nvPr>
            <p:ph type="subTitle" idx="16"/>
          </p:nvPr>
        </p:nvSpPr>
        <p:spPr>
          <a:xfrm>
            <a:off x="436538" y="783982"/>
            <a:ext cx="9005781" cy="748289"/>
          </a:xfrm>
        </p:spPr>
        <p:txBody>
          <a:bodyPr>
            <a:noAutofit/>
          </a:bodyPr>
          <a:lstStyle>
            <a:lvl1pPr marL="0" indent="0" algn="l">
              <a:buNone/>
              <a:defRPr sz="4267" b="1">
                <a:solidFill>
                  <a:srgbClr val="003341"/>
                </a:solidFill>
                <a:latin typeface="Montserrat" panose="000005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a:p>
        </p:txBody>
      </p:sp>
      <p:cxnSp>
        <p:nvCxnSpPr>
          <p:cNvPr id="14" name="Straight Connector 13">
            <a:extLst>
              <a:ext uri="{FF2B5EF4-FFF2-40B4-BE49-F238E27FC236}">
                <a16:creationId xmlns:a16="http://schemas.microsoft.com/office/drawing/2014/main" id="{AC95B513-B70B-3675-6792-384B85DC0D69}"/>
              </a:ext>
            </a:extLst>
          </p:cNvPr>
          <p:cNvCxnSpPr>
            <a:cxnSpLocks/>
          </p:cNvCxnSpPr>
          <p:nvPr userDrawn="1"/>
        </p:nvCxnSpPr>
        <p:spPr>
          <a:xfrm>
            <a:off x="446859" y="6397920"/>
            <a:ext cx="8995459"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BB889FCC-CC4A-4CF5-C8A5-8013CDDF9488}"/>
              </a:ext>
            </a:extLst>
          </p:cNvPr>
          <p:cNvGrpSpPr/>
          <p:nvPr userDrawn="1"/>
        </p:nvGrpSpPr>
        <p:grpSpPr>
          <a:xfrm>
            <a:off x="322321" y="6558641"/>
            <a:ext cx="3003577" cy="143629"/>
            <a:chOff x="275810" y="4839844"/>
            <a:chExt cx="2252683" cy="107722"/>
          </a:xfrm>
        </p:grpSpPr>
        <p:sp>
          <p:nvSpPr>
            <p:cNvPr id="10" name="Oval 9">
              <a:extLst>
                <a:ext uri="{FF2B5EF4-FFF2-40B4-BE49-F238E27FC236}">
                  <a16:creationId xmlns:a16="http://schemas.microsoft.com/office/drawing/2014/main" id="{9E78AA77-2C8E-84FA-E4E5-50E3939CEBC1}"/>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1CF7847-DED3-C1F3-36A7-7864FE0DA649}"/>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16" name="Content Placeholder 2">
            <a:extLst>
              <a:ext uri="{FF2B5EF4-FFF2-40B4-BE49-F238E27FC236}">
                <a16:creationId xmlns:a16="http://schemas.microsoft.com/office/drawing/2014/main" id="{3601DD9C-7C13-9B31-5A2F-A6479E3CD321}"/>
              </a:ext>
            </a:extLst>
          </p:cNvPr>
          <p:cNvSpPr>
            <a:spLocks noGrp="1"/>
          </p:cNvSpPr>
          <p:nvPr>
            <p:ph idx="17"/>
          </p:nvPr>
        </p:nvSpPr>
        <p:spPr>
          <a:xfrm>
            <a:off x="446860" y="4496708"/>
            <a:ext cx="2826553" cy="1740477"/>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FBD5DFA1-9E53-5554-E090-0859B2121CF0}"/>
              </a:ext>
            </a:extLst>
          </p:cNvPr>
          <p:cNvSpPr>
            <a:spLocks noGrp="1"/>
          </p:cNvSpPr>
          <p:nvPr>
            <p:ph idx="18"/>
          </p:nvPr>
        </p:nvSpPr>
        <p:spPr>
          <a:xfrm>
            <a:off x="3512772" y="4542803"/>
            <a:ext cx="2826553" cy="1740477"/>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9E51DC6F-6433-C4FE-7DCE-269EB8A77714}"/>
              </a:ext>
            </a:extLst>
          </p:cNvPr>
          <p:cNvSpPr>
            <a:spLocks noGrp="1"/>
          </p:cNvSpPr>
          <p:nvPr>
            <p:ph idx="19"/>
          </p:nvPr>
        </p:nvSpPr>
        <p:spPr>
          <a:xfrm>
            <a:off x="6615762" y="4559468"/>
            <a:ext cx="2826553" cy="1740477"/>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itle Placeholder 7">
            <a:extLst>
              <a:ext uri="{FF2B5EF4-FFF2-40B4-BE49-F238E27FC236}">
                <a16:creationId xmlns:a16="http://schemas.microsoft.com/office/drawing/2014/main" id="{9D545A33-4D0A-5723-DECA-5D51F722B3D9}"/>
              </a:ext>
            </a:extLst>
          </p:cNvPr>
          <p:cNvSpPr>
            <a:spLocks noGrp="1"/>
          </p:cNvSpPr>
          <p:nvPr>
            <p:ph type="title"/>
          </p:nvPr>
        </p:nvSpPr>
        <p:spPr>
          <a:xfrm>
            <a:off x="436537" y="1655001"/>
            <a:ext cx="9005783"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pic>
        <p:nvPicPr>
          <p:cNvPr id="13" name="Picture 12" descr="A white text on a black background&#10;&#10;Description automatically generated">
            <a:extLst>
              <a:ext uri="{FF2B5EF4-FFF2-40B4-BE49-F238E27FC236}">
                <a16:creationId xmlns:a16="http://schemas.microsoft.com/office/drawing/2014/main" id="{B0F05E32-F63D-3B5D-A12D-AA9E57A2307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30851648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8_4_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537" y="2687685"/>
            <a:ext cx="2520000" cy="3568483"/>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p:nvPr>
        </p:nvSpPr>
        <p:spPr>
          <a:xfrm>
            <a:off x="3190984" y="2691897"/>
            <a:ext cx="2520000" cy="3608048"/>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4"/>
          </p:nvPr>
        </p:nvSpPr>
        <p:spPr>
          <a:xfrm>
            <a:off x="5938755" y="2691897"/>
            <a:ext cx="2520000" cy="3608048"/>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5"/>
          </p:nvPr>
        </p:nvSpPr>
        <p:spPr>
          <a:xfrm>
            <a:off x="8686525" y="2687685"/>
            <a:ext cx="2520000" cy="3608048"/>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64EA0895-6202-0909-A4DF-7657B5FAB097}"/>
              </a:ext>
            </a:extLst>
          </p:cNvPr>
          <p:cNvSpPr/>
          <p:nvPr userDrawn="1"/>
        </p:nvSpPr>
        <p:spPr>
          <a:xfrm>
            <a:off x="9718755" y="0"/>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A colorful lines and dots&#10;&#10;Description automatically generated">
            <a:extLst>
              <a:ext uri="{FF2B5EF4-FFF2-40B4-BE49-F238E27FC236}">
                <a16:creationId xmlns:a16="http://schemas.microsoft.com/office/drawing/2014/main" id="{A47595F8-41EF-2C80-158C-6BDC864AE17D}"/>
              </a:ext>
            </a:extLst>
          </p:cNvPr>
          <p:cNvPicPr>
            <a:picLocks noChangeAspect="1"/>
          </p:cNvPicPr>
          <p:nvPr userDrawn="1"/>
        </p:nvPicPr>
        <p:blipFill rotWithShape="1">
          <a:blip r:embed="rId2">
            <a:alphaModFix amt="30000"/>
          </a:blip>
          <a:srcRect l="11498" t="11057" r="53621" b="716"/>
          <a:stretch/>
        </p:blipFill>
        <p:spPr>
          <a:xfrm>
            <a:off x="9718756" y="0"/>
            <a:ext cx="2473245" cy="6256168"/>
          </a:xfrm>
          <a:prstGeom prst="rect">
            <a:avLst/>
          </a:prstGeom>
          <a:effectLst>
            <a:outerShdw blurRad="50800" dist="50800" dir="5400000" sx="1000" sy="1000" algn="ctr" rotWithShape="0">
              <a:srgbClr val="000000"/>
            </a:outerShdw>
            <a:reflection endPos="0" dist="50800" dir="5400000" sy="-100000" algn="bl" rotWithShape="0"/>
          </a:effectLst>
        </p:spPr>
      </p:pic>
      <p:pic>
        <p:nvPicPr>
          <p:cNvPr id="6" name="Picture 5">
            <a:extLst>
              <a:ext uri="{FF2B5EF4-FFF2-40B4-BE49-F238E27FC236}">
                <a16:creationId xmlns:a16="http://schemas.microsoft.com/office/drawing/2014/main" id="{7B8954E3-7AF5-6DD0-1DAD-02BB87288774}"/>
              </a:ext>
            </a:extLst>
          </p:cNvPr>
          <p:cNvPicPr>
            <a:picLocks noChangeAspect="1"/>
          </p:cNvPicPr>
          <p:nvPr userDrawn="1"/>
        </p:nvPicPr>
        <p:blipFill>
          <a:blip r:embed="rId3"/>
          <a:srcRect/>
          <a:stretch/>
        </p:blipFill>
        <p:spPr>
          <a:xfrm>
            <a:off x="10077043" y="6372474"/>
            <a:ext cx="1757916" cy="292247"/>
          </a:xfrm>
          <a:prstGeom prst="rect">
            <a:avLst/>
          </a:prstGeom>
        </p:spPr>
      </p:pic>
      <p:cxnSp>
        <p:nvCxnSpPr>
          <p:cNvPr id="8" name="Straight Connector 7">
            <a:extLst>
              <a:ext uri="{FF2B5EF4-FFF2-40B4-BE49-F238E27FC236}">
                <a16:creationId xmlns:a16="http://schemas.microsoft.com/office/drawing/2014/main" id="{32B1F0D9-A55A-78AF-A46B-8B0687D82258}"/>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70B181D-6899-ABD7-6995-B0559057605F}"/>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003341"/>
                </a:solidFill>
                <a:latin typeface="Montserrat"/>
              </a:rPr>
              <a:pPr defTabSz="914377"/>
              <a:t>‹#›</a:t>
            </a:fld>
            <a:r>
              <a:rPr lang="en-US" sz="933" b="1">
                <a:solidFill>
                  <a:srgbClr val="003341"/>
                </a:solidFill>
                <a:latin typeface="Montserrat"/>
              </a:rPr>
              <a:t> I </a:t>
            </a:r>
            <a:endParaRPr lang="en-US" sz="933">
              <a:solidFill>
                <a:srgbClr val="003341"/>
              </a:solidFill>
              <a:latin typeface="Metropolis Medium"/>
            </a:endParaRPr>
          </a:p>
        </p:txBody>
      </p:sp>
      <p:sp>
        <p:nvSpPr>
          <p:cNvPr id="12" name="Subtitle 2">
            <a:extLst>
              <a:ext uri="{FF2B5EF4-FFF2-40B4-BE49-F238E27FC236}">
                <a16:creationId xmlns:a16="http://schemas.microsoft.com/office/drawing/2014/main" id="{01096B3E-51F7-76BD-CAA2-BEA93F93C72F}"/>
              </a:ext>
            </a:extLst>
          </p:cNvPr>
          <p:cNvSpPr>
            <a:spLocks noGrp="1"/>
          </p:cNvSpPr>
          <p:nvPr>
            <p:ph type="subTitle" idx="16"/>
          </p:nvPr>
        </p:nvSpPr>
        <p:spPr>
          <a:xfrm>
            <a:off x="436538" y="783982"/>
            <a:ext cx="9005781" cy="748289"/>
          </a:xfrm>
        </p:spPr>
        <p:txBody>
          <a:bodyPr>
            <a:noAutofit/>
          </a:bodyPr>
          <a:lstStyle>
            <a:lvl1pPr marL="0" indent="0" algn="l">
              <a:buNone/>
              <a:defRPr sz="4267" b="1">
                <a:solidFill>
                  <a:srgbClr val="003341"/>
                </a:solidFill>
                <a:latin typeface="Montserrat" panose="000005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a:p>
        </p:txBody>
      </p:sp>
      <p:cxnSp>
        <p:nvCxnSpPr>
          <p:cNvPr id="14" name="Straight Connector 13">
            <a:extLst>
              <a:ext uri="{FF2B5EF4-FFF2-40B4-BE49-F238E27FC236}">
                <a16:creationId xmlns:a16="http://schemas.microsoft.com/office/drawing/2014/main" id="{AC95B513-B70B-3675-6792-384B85DC0D69}"/>
              </a:ext>
            </a:extLst>
          </p:cNvPr>
          <p:cNvCxnSpPr>
            <a:cxnSpLocks/>
          </p:cNvCxnSpPr>
          <p:nvPr userDrawn="1"/>
        </p:nvCxnSpPr>
        <p:spPr>
          <a:xfrm>
            <a:off x="446859" y="6397920"/>
            <a:ext cx="8995459"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1239233A-0D7A-F0A6-B39D-7C38914A4321}"/>
              </a:ext>
            </a:extLst>
          </p:cNvPr>
          <p:cNvGrpSpPr/>
          <p:nvPr userDrawn="1"/>
        </p:nvGrpSpPr>
        <p:grpSpPr>
          <a:xfrm>
            <a:off x="322321" y="6558641"/>
            <a:ext cx="3003577" cy="143629"/>
            <a:chOff x="275810" y="4839844"/>
            <a:chExt cx="2252683" cy="107722"/>
          </a:xfrm>
        </p:grpSpPr>
        <p:sp>
          <p:nvSpPr>
            <p:cNvPr id="15" name="Oval 14">
              <a:extLst>
                <a:ext uri="{FF2B5EF4-FFF2-40B4-BE49-F238E27FC236}">
                  <a16:creationId xmlns:a16="http://schemas.microsoft.com/office/drawing/2014/main" id="{6DFCF90F-80F6-3E2F-2C05-3AB8FD2305E9}"/>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53A251AE-4712-AE64-B412-49EB3B6405BA}"/>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18" name="Title Placeholder 7">
            <a:extLst>
              <a:ext uri="{FF2B5EF4-FFF2-40B4-BE49-F238E27FC236}">
                <a16:creationId xmlns:a16="http://schemas.microsoft.com/office/drawing/2014/main" id="{7C5BD9D2-E333-9D33-E731-8EFAB9C66813}"/>
              </a:ext>
            </a:extLst>
          </p:cNvPr>
          <p:cNvSpPr>
            <a:spLocks noGrp="1"/>
          </p:cNvSpPr>
          <p:nvPr>
            <p:ph type="title"/>
          </p:nvPr>
        </p:nvSpPr>
        <p:spPr>
          <a:xfrm>
            <a:off x="436537" y="1655001"/>
            <a:ext cx="9005783"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pic>
        <p:nvPicPr>
          <p:cNvPr id="13" name="Picture 12" descr="A white text on a black background&#10;&#10;Description automatically generated">
            <a:extLst>
              <a:ext uri="{FF2B5EF4-FFF2-40B4-BE49-F238E27FC236}">
                <a16:creationId xmlns:a16="http://schemas.microsoft.com/office/drawing/2014/main" id="{CDAEA1AC-EE0B-D59A-F846-0DA1A7DC151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12256912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0_Four_Box">
    <p:spTree>
      <p:nvGrpSpPr>
        <p:cNvPr id="1" name=""/>
        <p:cNvGrpSpPr/>
        <p:nvPr/>
      </p:nvGrpSpPr>
      <p:grpSpPr>
        <a:xfrm>
          <a:off x="0" y="0"/>
          <a:ext cx="0" cy="0"/>
          <a:chOff x="0" y="0"/>
          <a:chExt cx="0" cy="0"/>
        </a:xfrm>
      </p:grpSpPr>
      <p:sp>
        <p:nvSpPr>
          <p:cNvPr id="10" name="Content Placeholder 3"/>
          <p:cNvSpPr>
            <a:spLocks noGrp="1"/>
          </p:cNvSpPr>
          <p:nvPr>
            <p:ph sz="half" idx="13"/>
          </p:nvPr>
        </p:nvSpPr>
        <p:spPr>
          <a:xfrm>
            <a:off x="6212419" y="4576679"/>
            <a:ext cx="5308600" cy="1739091"/>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14"/>
          </p:nvPr>
        </p:nvSpPr>
        <p:spPr>
          <a:xfrm>
            <a:off x="446859" y="2677232"/>
            <a:ext cx="5308600" cy="1711411"/>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half" idx="15"/>
          </p:nvPr>
        </p:nvSpPr>
        <p:spPr>
          <a:xfrm>
            <a:off x="446859" y="4549377"/>
            <a:ext cx="5308600" cy="1783491"/>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5880161-39BB-485C-AF06-218E73D59D7E}"/>
              </a:ext>
            </a:extLst>
          </p:cNvPr>
          <p:cNvSpPr/>
          <p:nvPr userDrawn="1"/>
        </p:nvSpPr>
        <p:spPr>
          <a:xfrm>
            <a:off x="9718755" y="0"/>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descr="A colorful lines and dots&#10;&#10;Description automatically generated">
            <a:extLst>
              <a:ext uri="{FF2B5EF4-FFF2-40B4-BE49-F238E27FC236}">
                <a16:creationId xmlns:a16="http://schemas.microsoft.com/office/drawing/2014/main" id="{4BC3531D-F287-D911-F143-F9EEBEFFE02B}"/>
              </a:ext>
            </a:extLst>
          </p:cNvPr>
          <p:cNvPicPr>
            <a:picLocks noChangeAspect="1"/>
          </p:cNvPicPr>
          <p:nvPr userDrawn="1"/>
        </p:nvPicPr>
        <p:blipFill rotWithShape="1">
          <a:blip r:embed="rId2">
            <a:alphaModFix amt="30000"/>
          </a:blip>
          <a:srcRect l="11498" t="11057" r="53621" b="716"/>
          <a:stretch/>
        </p:blipFill>
        <p:spPr>
          <a:xfrm>
            <a:off x="9718756" y="0"/>
            <a:ext cx="2473245" cy="6256168"/>
          </a:xfrm>
          <a:prstGeom prst="rect">
            <a:avLst/>
          </a:prstGeom>
          <a:effectLst>
            <a:outerShdw blurRad="50800" dist="50800" dir="5400000" sx="1000" sy="1000" algn="ctr" rotWithShape="0">
              <a:srgbClr val="000000"/>
            </a:outerShdw>
            <a:reflection endPos="0" dist="50800" dir="5400000" sy="-100000" algn="bl" rotWithShape="0"/>
          </a:effectLst>
        </p:spPr>
      </p:pic>
      <p:pic>
        <p:nvPicPr>
          <p:cNvPr id="7" name="Picture 6">
            <a:extLst>
              <a:ext uri="{FF2B5EF4-FFF2-40B4-BE49-F238E27FC236}">
                <a16:creationId xmlns:a16="http://schemas.microsoft.com/office/drawing/2014/main" id="{22BB92D1-A964-7038-DB97-7130FBC38092}"/>
              </a:ext>
            </a:extLst>
          </p:cNvPr>
          <p:cNvPicPr>
            <a:picLocks noChangeAspect="1"/>
          </p:cNvPicPr>
          <p:nvPr userDrawn="1"/>
        </p:nvPicPr>
        <p:blipFill>
          <a:blip r:embed="rId3"/>
          <a:srcRect/>
          <a:stretch/>
        </p:blipFill>
        <p:spPr>
          <a:xfrm>
            <a:off x="10077043" y="6372474"/>
            <a:ext cx="1757916" cy="292247"/>
          </a:xfrm>
          <a:prstGeom prst="rect">
            <a:avLst/>
          </a:prstGeom>
        </p:spPr>
      </p:pic>
      <p:cxnSp>
        <p:nvCxnSpPr>
          <p:cNvPr id="8" name="Straight Connector 7">
            <a:extLst>
              <a:ext uri="{FF2B5EF4-FFF2-40B4-BE49-F238E27FC236}">
                <a16:creationId xmlns:a16="http://schemas.microsoft.com/office/drawing/2014/main" id="{1B0E348C-4337-B52F-63E9-2BA61C207033}"/>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9" name="Subtitle 2">
            <a:extLst>
              <a:ext uri="{FF2B5EF4-FFF2-40B4-BE49-F238E27FC236}">
                <a16:creationId xmlns:a16="http://schemas.microsoft.com/office/drawing/2014/main" id="{6B80D801-423D-754A-15A4-BD7F3BFE42DC}"/>
              </a:ext>
            </a:extLst>
          </p:cNvPr>
          <p:cNvSpPr>
            <a:spLocks noGrp="1"/>
          </p:cNvSpPr>
          <p:nvPr>
            <p:ph type="subTitle" idx="16"/>
          </p:nvPr>
        </p:nvSpPr>
        <p:spPr>
          <a:xfrm>
            <a:off x="436538" y="783982"/>
            <a:ext cx="9005781" cy="748289"/>
          </a:xfrm>
        </p:spPr>
        <p:txBody>
          <a:bodyPr>
            <a:noAutofit/>
          </a:bodyPr>
          <a:lstStyle>
            <a:lvl1pPr marL="0" indent="0" algn="l">
              <a:buNone/>
              <a:defRPr sz="4267" b="1">
                <a:solidFill>
                  <a:srgbClr val="003341"/>
                </a:solidFill>
                <a:latin typeface="Montserrat" panose="000005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a:p>
        </p:txBody>
      </p:sp>
      <p:cxnSp>
        <p:nvCxnSpPr>
          <p:cNvPr id="14" name="Straight Connector 13">
            <a:extLst>
              <a:ext uri="{FF2B5EF4-FFF2-40B4-BE49-F238E27FC236}">
                <a16:creationId xmlns:a16="http://schemas.microsoft.com/office/drawing/2014/main" id="{77DB746E-4F0D-4B99-CE92-46194BC4AC31}"/>
              </a:ext>
            </a:extLst>
          </p:cNvPr>
          <p:cNvCxnSpPr>
            <a:cxnSpLocks/>
          </p:cNvCxnSpPr>
          <p:nvPr userDrawn="1"/>
        </p:nvCxnSpPr>
        <p:spPr>
          <a:xfrm>
            <a:off x="446859" y="6397920"/>
            <a:ext cx="11366451"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A57564A4-559E-B521-5CDE-4E638E59DE7E}"/>
              </a:ext>
            </a:extLst>
          </p:cNvPr>
          <p:cNvGrpSpPr/>
          <p:nvPr userDrawn="1"/>
        </p:nvGrpSpPr>
        <p:grpSpPr>
          <a:xfrm>
            <a:off x="322321" y="6558641"/>
            <a:ext cx="3003577" cy="143629"/>
            <a:chOff x="275810" y="4839844"/>
            <a:chExt cx="2252683" cy="107722"/>
          </a:xfrm>
        </p:grpSpPr>
        <p:sp>
          <p:nvSpPr>
            <p:cNvPr id="16" name="Oval 15">
              <a:extLst>
                <a:ext uri="{FF2B5EF4-FFF2-40B4-BE49-F238E27FC236}">
                  <a16:creationId xmlns:a16="http://schemas.microsoft.com/office/drawing/2014/main" id="{22B5591E-F4B5-70CA-9B17-E34DF0E67531}"/>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73C2970A-B810-2020-165A-41C2C5642363}"/>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18" name="TextBox 17">
            <a:extLst>
              <a:ext uri="{FF2B5EF4-FFF2-40B4-BE49-F238E27FC236}">
                <a16:creationId xmlns:a16="http://schemas.microsoft.com/office/drawing/2014/main" id="{1C4A9A7D-5A71-5AC6-84D6-64080BF786DE}"/>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003341"/>
                </a:solidFill>
                <a:latin typeface="Montserrat"/>
              </a:rPr>
              <a:pPr defTabSz="914377"/>
              <a:t>‹#›</a:t>
            </a:fld>
            <a:r>
              <a:rPr lang="en-US" sz="933" b="1">
                <a:solidFill>
                  <a:srgbClr val="003341"/>
                </a:solidFill>
                <a:latin typeface="Montserrat"/>
              </a:rPr>
              <a:t> I </a:t>
            </a:r>
            <a:endParaRPr lang="en-US" sz="933">
              <a:solidFill>
                <a:srgbClr val="003341"/>
              </a:solidFill>
              <a:latin typeface="Metropolis Medium"/>
            </a:endParaRPr>
          </a:p>
        </p:txBody>
      </p:sp>
      <p:sp>
        <p:nvSpPr>
          <p:cNvPr id="3" name="Title Placeholder 7">
            <a:extLst>
              <a:ext uri="{FF2B5EF4-FFF2-40B4-BE49-F238E27FC236}">
                <a16:creationId xmlns:a16="http://schemas.microsoft.com/office/drawing/2014/main" id="{CEFE85A8-0842-B1FE-73DA-C0C2E9CC4692}"/>
              </a:ext>
            </a:extLst>
          </p:cNvPr>
          <p:cNvSpPr>
            <a:spLocks noGrp="1"/>
          </p:cNvSpPr>
          <p:nvPr>
            <p:ph type="title"/>
          </p:nvPr>
        </p:nvSpPr>
        <p:spPr>
          <a:xfrm>
            <a:off x="436537" y="1655001"/>
            <a:ext cx="9005783"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sp>
        <p:nvSpPr>
          <p:cNvPr id="4" name="Content Placeholder 3"/>
          <p:cNvSpPr>
            <a:spLocks noGrp="1"/>
          </p:cNvSpPr>
          <p:nvPr>
            <p:ph sz="half" idx="2"/>
          </p:nvPr>
        </p:nvSpPr>
        <p:spPr>
          <a:xfrm>
            <a:off x="6212419" y="2713454"/>
            <a:ext cx="5308600" cy="1739091"/>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A white text on a black background&#10;&#10;Description automatically generated">
            <a:extLst>
              <a:ext uri="{FF2B5EF4-FFF2-40B4-BE49-F238E27FC236}">
                <a16:creationId xmlns:a16="http://schemas.microsoft.com/office/drawing/2014/main" id="{283AEEAA-E51B-27BC-9917-C50229E42A8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21641036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1_50 / 50 split - text right">
    <p:bg>
      <p:bgPr>
        <a:solidFill>
          <a:srgbClr val="00853E"/>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519C1A-C902-5E43-BCE7-DD9B7BFC38F7}"/>
              </a:ext>
            </a:extLst>
          </p:cNvPr>
          <p:cNvSpPr/>
          <p:nvPr/>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4" name="Text Placeholder 3">
            <a:extLst>
              <a:ext uri="{FF2B5EF4-FFF2-40B4-BE49-F238E27FC236}">
                <a16:creationId xmlns:a16="http://schemas.microsoft.com/office/drawing/2014/main" id="{6E297AF5-DAFF-6D4A-8114-B29A2B0B331E}"/>
              </a:ext>
            </a:extLst>
          </p:cNvPr>
          <p:cNvSpPr>
            <a:spLocks noGrp="1"/>
          </p:cNvSpPr>
          <p:nvPr>
            <p:ph type="body" sz="quarter" idx="10"/>
          </p:nvPr>
        </p:nvSpPr>
        <p:spPr>
          <a:xfrm>
            <a:off x="6670185" y="586155"/>
            <a:ext cx="5099051" cy="5749559"/>
          </a:xfrm>
          <a:prstGeom prst="rect">
            <a:avLst/>
          </a:prstGeom>
        </p:spPr>
        <p:txBody>
          <a:bodyPr>
            <a:normAutofit/>
          </a:bodyPr>
          <a:lstStyle>
            <a:lvl1pPr marL="0" indent="0">
              <a:buNone/>
              <a:defRPr sz="1867" b="0" i="0">
                <a:solidFill>
                  <a:schemeClr val="tx1"/>
                </a:solidFill>
                <a:latin typeface="Metropolis Light"/>
                <a:cs typeface="Poppins Light" pitchFamily="2" charset="77"/>
              </a:defRPr>
            </a:lvl1pPr>
            <a:lvl2pPr marL="342891" indent="0">
              <a:buNone/>
              <a:defRPr sz="1867" b="0" i="0">
                <a:solidFill>
                  <a:schemeClr val="tx1"/>
                </a:solidFill>
                <a:latin typeface="Metropolis Light"/>
                <a:cs typeface="Poppins Light" pitchFamily="2" charset="77"/>
              </a:defRPr>
            </a:lvl2pPr>
            <a:lvl3pPr marL="685783" indent="0">
              <a:buNone/>
              <a:defRPr sz="1867" b="0" i="0">
                <a:solidFill>
                  <a:schemeClr val="tx1"/>
                </a:solidFill>
                <a:latin typeface="Metropolis Light"/>
                <a:cs typeface="Poppins Light" pitchFamily="2" charset="77"/>
              </a:defRPr>
            </a:lvl3pPr>
            <a:lvl4pPr marL="1028674" indent="0">
              <a:buNone/>
              <a:defRPr sz="1867" b="0" i="0">
                <a:solidFill>
                  <a:schemeClr val="tx1"/>
                </a:solidFill>
                <a:latin typeface="Metropolis Light"/>
                <a:cs typeface="Poppins Light" pitchFamily="2" charset="77"/>
              </a:defRPr>
            </a:lvl4pPr>
            <a:lvl5pPr marL="1371566" indent="0">
              <a:buNone/>
              <a:defRPr sz="1867" b="0" i="0">
                <a:solidFill>
                  <a:schemeClr val="tx1"/>
                </a:solidFill>
                <a:latin typeface="Metropolis Light"/>
                <a:cs typeface="Poppins Ligh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Picture Placeholder 5">
            <a:extLst>
              <a:ext uri="{FF2B5EF4-FFF2-40B4-BE49-F238E27FC236}">
                <a16:creationId xmlns:a16="http://schemas.microsoft.com/office/drawing/2014/main" id="{0470CB4D-FFB6-5846-A276-AB9F98966106}"/>
              </a:ext>
            </a:extLst>
          </p:cNvPr>
          <p:cNvSpPr>
            <a:spLocks noGrp="1"/>
          </p:cNvSpPr>
          <p:nvPr>
            <p:ph type="pic" sz="quarter" idx="11"/>
          </p:nvPr>
        </p:nvSpPr>
        <p:spPr>
          <a:xfrm>
            <a:off x="515939" y="750888"/>
            <a:ext cx="5053012" cy="5389563"/>
          </a:xfrm>
          <a:prstGeom prst="rect">
            <a:avLst/>
          </a:prstGeom>
        </p:spPr>
        <p:txBody>
          <a:bodyPr anchor="ctr">
            <a:normAutofit/>
          </a:bodyPr>
          <a:lstStyle>
            <a:lvl1pPr marL="0" indent="0" algn="ctr">
              <a:buNone/>
              <a:defRPr sz="1867" b="0" i="0">
                <a:solidFill>
                  <a:srgbClr val="003341"/>
                </a:solidFill>
                <a:latin typeface="Metropolis Light"/>
                <a:cs typeface="Poppins Light" pitchFamily="2" charset="77"/>
              </a:defRPr>
            </a:lvl1pPr>
          </a:lstStyle>
          <a:p>
            <a:r>
              <a:rPr lang="en-GB"/>
              <a:t>Click icon to add picture</a:t>
            </a:r>
          </a:p>
        </p:txBody>
      </p:sp>
      <p:pic>
        <p:nvPicPr>
          <p:cNvPr id="3" name="Picture 2">
            <a:extLst>
              <a:ext uri="{FF2B5EF4-FFF2-40B4-BE49-F238E27FC236}">
                <a16:creationId xmlns:a16="http://schemas.microsoft.com/office/drawing/2014/main" id="{3BFD6B4D-4842-4E01-1E07-BB916DCCE1D2}"/>
              </a:ext>
            </a:extLst>
          </p:cNvPr>
          <p:cNvPicPr>
            <a:picLocks noChangeAspect="1"/>
          </p:cNvPicPr>
          <p:nvPr userDrawn="1"/>
        </p:nvPicPr>
        <p:blipFill>
          <a:blip r:embed="rId2"/>
          <a:srcRect/>
          <a:stretch/>
        </p:blipFill>
        <p:spPr>
          <a:xfrm>
            <a:off x="10077043" y="6372474"/>
            <a:ext cx="1757916" cy="292247"/>
          </a:xfrm>
          <a:prstGeom prst="rect">
            <a:avLst/>
          </a:prstGeom>
        </p:spPr>
      </p:pic>
      <p:pic>
        <p:nvPicPr>
          <p:cNvPr id="5" name="Picture 4" descr="A colorful lines and dots&#10;&#10;Description automatically generated">
            <a:extLst>
              <a:ext uri="{FF2B5EF4-FFF2-40B4-BE49-F238E27FC236}">
                <a16:creationId xmlns:a16="http://schemas.microsoft.com/office/drawing/2014/main" id="{41244083-9BA3-F9F6-324F-8A5FD5152BF0}"/>
              </a:ext>
            </a:extLst>
          </p:cNvPr>
          <p:cNvPicPr>
            <a:picLocks noChangeAspect="1"/>
          </p:cNvPicPr>
          <p:nvPr userDrawn="1"/>
        </p:nvPicPr>
        <p:blipFill rotWithShape="1">
          <a:blip r:embed="rId3">
            <a:alphaModFix amt="10000"/>
          </a:blip>
          <a:srcRect l="-3524" t="2378" r="-206" b="715"/>
          <a:stretch/>
        </p:blipFill>
        <p:spPr>
          <a:xfrm>
            <a:off x="5963920" y="750888"/>
            <a:ext cx="6228081" cy="5590177"/>
          </a:xfrm>
          <a:prstGeom prst="rect">
            <a:avLst/>
          </a:prstGeom>
        </p:spPr>
      </p:pic>
      <p:grpSp>
        <p:nvGrpSpPr>
          <p:cNvPr id="7" name="Group 6">
            <a:extLst>
              <a:ext uri="{FF2B5EF4-FFF2-40B4-BE49-F238E27FC236}">
                <a16:creationId xmlns:a16="http://schemas.microsoft.com/office/drawing/2014/main" id="{4837A9C6-A881-845D-B6A4-DB366F6DAC05}"/>
              </a:ext>
            </a:extLst>
          </p:cNvPr>
          <p:cNvGrpSpPr/>
          <p:nvPr userDrawn="1"/>
        </p:nvGrpSpPr>
        <p:grpSpPr>
          <a:xfrm>
            <a:off x="322321" y="6558641"/>
            <a:ext cx="3003577" cy="143629"/>
            <a:chOff x="275810" y="4839844"/>
            <a:chExt cx="2252683" cy="107722"/>
          </a:xfrm>
        </p:grpSpPr>
        <p:sp>
          <p:nvSpPr>
            <p:cNvPr id="8" name="Oval 7">
              <a:extLst>
                <a:ext uri="{FF2B5EF4-FFF2-40B4-BE49-F238E27FC236}">
                  <a16:creationId xmlns:a16="http://schemas.microsoft.com/office/drawing/2014/main" id="{1041CDF2-F92B-C930-E016-18919E84336C}"/>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8514D25-2419-1EB9-269F-6334D15AA70D}"/>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cxnSp>
        <p:nvCxnSpPr>
          <p:cNvPr id="10" name="Straight Connector 9">
            <a:extLst>
              <a:ext uri="{FF2B5EF4-FFF2-40B4-BE49-F238E27FC236}">
                <a16:creationId xmlns:a16="http://schemas.microsoft.com/office/drawing/2014/main" id="{13F99ED9-11BB-2FF9-B5D0-3F43DC6342F1}"/>
              </a:ext>
            </a:extLst>
          </p:cNvPr>
          <p:cNvCxnSpPr>
            <a:cxnSpLocks/>
          </p:cNvCxnSpPr>
          <p:nvPr userDrawn="1"/>
        </p:nvCxnSpPr>
        <p:spPr>
          <a:xfrm>
            <a:off x="322319" y="558055"/>
            <a:ext cx="5773681"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DBF42F5-18D5-0E99-09E6-75A2393DC12B}"/>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003341"/>
                </a:solidFill>
                <a:latin typeface="Montserrat"/>
              </a:rPr>
              <a:pPr defTabSz="914377"/>
              <a:t>‹#›</a:t>
            </a:fld>
            <a:r>
              <a:rPr lang="en-US" sz="933" b="1">
                <a:solidFill>
                  <a:srgbClr val="003341"/>
                </a:solidFill>
                <a:latin typeface="Montserrat"/>
              </a:rPr>
              <a:t> I </a:t>
            </a:r>
            <a:endParaRPr lang="en-US" sz="933">
              <a:solidFill>
                <a:srgbClr val="003341"/>
              </a:solidFill>
              <a:latin typeface="Metropolis Medium"/>
            </a:endParaRPr>
          </a:p>
        </p:txBody>
      </p:sp>
    </p:spTree>
    <p:extLst>
      <p:ext uri="{BB962C8B-B14F-4D97-AF65-F5344CB8AC3E}">
        <p14:creationId xmlns:p14="http://schemas.microsoft.com/office/powerpoint/2010/main" val="2492071795"/>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2_50 / 50 split - text right">
    <p:bg>
      <p:bgPr>
        <a:solidFill>
          <a:srgbClr val="8597A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519C1A-C902-5E43-BCE7-DD9B7BFC38F7}"/>
              </a:ext>
            </a:extLst>
          </p:cNvPr>
          <p:cNvSpPr/>
          <p:nvPr/>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4" name="Text Placeholder 3">
            <a:extLst>
              <a:ext uri="{FF2B5EF4-FFF2-40B4-BE49-F238E27FC236}">
                <a16:creationId xmlns:a16="http://schemas.microsoft.com/office/drawing/2014/main" id="{6E297AF5-DAFF-6D4A-8114-B29A2B0B331E}"/>
              </a:ext>
            </a:extLst>
          </p:cNvPr>
          <p:cNvSpPr>
            <a:spLocks noGrp="1"/>
          </p:cNvSpPr>
          <p:nvPr>
            <p:ph type="body" sz="quarter" idx="10"/>
          </p:nvPr>
        </p:nvSpPr>
        <p:spPr>
          <a:xfrm>
            <a:off x="6670185" y="586155"/>
            <a:ext cx="5099051" cy="5749559"/>
          </a:xfrm>
          <a:prstGeom prst="rect">
            <a:avLst/>
          </a:prstGeom>
        </p:spPr>
        <p:txBody>
          <a:bodyPr>
            <a:normAutofit/>
          </a:bodyPr>
          <a:lstStyle>
            <a:lvl1pPr marL="0" indent="0">
              <a:buNone/>
              <a:defRPr sz="1867" b="0" i="0">
                <a:solidFill>
                  <a:schemeClr val="tx1"/>
                </a:solidFill>
                <a:latin typeface="Metropolis Light"/>
                <a:cs typeface="Poppins Light" pitchFamily="2" charset="77"/>
              </a:defRPr>
            </a:lvl1pPr>
            <a:lvl2pPr marL="342891" indent="0">
              <a:buNone/>
              <a:defRPr sz="1867" b="0" i="0">
                <a:solidFill>
                  <a:schemeClr val="tx1"/>
                </a:solidFill>
                <a:latin typeface="Metropolis Light"/>
                <a:cs typeface="Poppins Light" pitchFamily="2" charset="77"/>
              </a:defRPr>
            </a:lvl2pPr>
            <a:lvl3pPr marL="685783" indent="0">
              <a:buNone/>
              <a:defRPr sz="1867" b="0" i="0">
                <a:solidFill>
                  <a:schemeClr val="tx1"/>
                </a:solidFill>
                <a:latin typeface="Metropolis Light"/>
                <a:cs typeface="Poppins Light" pitchFamily="2" charset="77"/>
              </a:defRPr>
            </a:lvl3pPr>
            <a:lvl4pPr marL="1028674" indent="0">
              <a:buNone/>
              <a:defRPr sz="1867" b="0" i="0">
                <a:solidFill>
                  <a:schemeClr val="tx1"/>
                </a:solidFill>
                <a:latin typeface="Metropolis Light"/>
                <a:cs typeface="Poppins Light" pitchFamily="2" charset="77"/>
              </a:defRPr>
            </a:lvl4pPr>
            <a:lvl5pPr marL="1371566" indent="0">
              <a:buNone/>
              <a:defRPr sz="1867" b="0" i="0">
                <a:solidFill>
                  <a:schemeClr val="tx1"/>
                </a:solidFill>
                <a:latin typeface="Metropolis Light"/>
                <a:cs typeface="Poppins Ligh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Picture Placeholder 5">
            <a:extLst>
              <a:ext uri="{FF2B5EF4-FFF2-40B4-BE49-F238E27FC236}">
                <a16:creationId xmlns:a16="http://schemas.microsoft.com/office/drawing/2014/main" id="{0470CB4D-FFB6-5846-A276-AB9F98966106}"/>
              </a:ext>
            </a:extLst>
          </p:cNvPr>
          <p:cNvSpPr>
            <a:spLocks noGrp="1"/>
          </p:cNvSpPr>
          <p:nvPr>
            <p:ph type="pic" sz="quarter" idx="11"/>
          </p:nvPr>
        </p:nvSpPr>
        <p:spPr>
          <a:xfrm>
            <a:off x="515939" y="750888"/>
            <a:ext cx="5053012" cy="5389563"/>
          </a:xfrm>
          <a:prstGeom prst="rect">
            <a:avLst/>
          </a:prstGeom>
        </p:spPr>
        <p:txBody>
          <a:bodyPr anchor="ctr">
            <a:normAutofit/>
          </a:bodyPr>
          <a:lstStyle>
            <a:lvl1pPr marL="0" indent="0" algn="ctr">
              <a:buNone/>
              <a:defRPr sz="1867" b="0" i="0">
                <a:solidFill>
                  <a:srgbClr val="003341"/>
                </a:solidFill>
                <a:latin typeface="Metropolis Light"/>
                <a:cs typeface="Poppins Light" pitchFamily="2" charset="77"/>
              </a:defRPr>
            </a:lvl1pPr>
          </a:lstStyle>
          <a:p>
            <a:r>
              <a:rPr lang="en-GB"/>
              <a:t>Click icon to add picture</a:t>
            </a:r>
          </a:p>
        </p:txBody>
      </p:sp>
      <p:pic>
        <p:nvPicPr>
          <p:cNvPr id="3" name="Picture 2">
            <a:extLst>
              <a:ext uri="{FF2B5EF4-FFF2-40B4-BE49-F238E27FC236}">
                <a16:creationId xmlns:a16="http://schemas.microsoft.com/office/drawing/2014/main" id="{3BFD6B4D-4842-4E01-1E07-BB916DCCE1D2}"/>
              </a:ext>
            </a:extLst>
          </p:cNvPr>
          <p:cNvPicPr>
            <a:picLocks noChangeAspect="1"/>
          </p:cNvPicPr>
          <p:nvPr userDrawn="1"/>
        </p:nvPicPr>
        <p:blipFill>
          <a:blip r:embed="rId2"/>
          <a:srcRect/>
          <a:stretch/>
        </p:blipFill>
        <p:spPr>
          <a:xfrm>
            <a:off x="10077043" y="6372474"/>
            <a:ext cx="1757916" cy="292247"/>
          </a:xfrm>
          <a:prstGeom prst="rect">
            <a:avLst/>
          </a:prstGeom>
        </p:spPr>
      </p:pic>
      <p:pic>
        <p:nvPicPr>
          <p:cNvPr id="5" name="Picture 4" descr="A colorful lines and dots&#10;&#10;Description automatically generated">
            <a:extLst>
              <a:ext uri="{FF2B5EF4-FFF2-40B4-BE49-F238E27FC236}">
                <a16:creationId xmlns:a16="http://schemas.microsoft.com/office/drawing/2014/main" id="{41244083-9BA3-F9F6-324F-8A5FD5152BF0}"/>
              </a:ext>
            </a:extLst>
          </p:cNvPr>
          <p:cNvPicPr>
            <a:picLocks noChangeAspect="1"/>
          </p:cNvPicPr>
          <p:nvPr userDrawn="1"/>
        </p:nvPicPr>
        <p:blipFill rotWithShape="1">
          <a:blip r:embed="rId3">
            <a:alphaModFix amt="10000"/>
          </a:blip>
          <a:srcRect l="-3524" t="2378" r="-206" b="715"/>
          <a:stretch/>
        </p:blipFill>
        <p:spPr>
          <a:xfrm>
            <a:off x="5963920" y="750888"/>
            <a:ext cx="6228081" cy="5590177"/>
          </a:xfrm>
          <a:prstGeom prst="rect">
            <a:avLst/>
          </a:prstGeom>
        </p:spPr>
      </p:pic>
      <p:grpSp>
        <p:nvGrpSpPr>
          <p:cNvPr id="7" name="Group 6">
            <a:extLst>
              <a:ext uri="{FF2B5EF4-FFF2-40B4-BE49-F238E27FC236}">
                <a16:creationId xmlns:a16="http://schemas.microsoft.com/office/drawing/2014/main" id="{4837A9C6-A881-845D-B6A4-DB366F6DAC05}"/>
              </a:ext>
            </a:extLst>
          </p:cNvPr>
          <p:cNvGrpSpPr/>
          <p:nvPr userDrawn="1"/>
        </p:nvGrpSpPr>
        <p:grpSpPr>
          <a:xfrm>
            <a:off x="322321" y="6558641"/>
            <a:ext cx="3003577" cy="143629"/>
            <a:chOff x="275810" y="4839844"/>
            <a:chExt cx="2252683" cy="107722"/>
          </a:xfrm>
        </p:grpSpPr>
        <p:sp>
          <p:nvSpPr>
            <p:cNvPr id="8" name="Oval 7">
              <a:extLst>
                <a:ext uri="{FF2B5EF4-FFF2-40B4-BE49-F238E27FC236}">
                  <a16:creationId xmlns:a16="http://schemas.microsoft.com/office/drawing/2014/main" id="{1041CDF2-F92B-C930-E016-18919E84336C}"/>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8514D25-2419-1EB9-269F-6334D15AA70D}"/>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cxnSp>
        <p:nvCxnSpPr>
          <p:cNvPr id="10" name="Straight Connector 9">
            <a:extLst>
              <a:ext uri="{FF2B5EF4-FFF2-40B4-BE49-F238E27FC236}">
                <a16:creationId xmlns:a16="http://schemas.microsoft.com/office/drawing/2014/main" id="{B9F3C146-B730-EB74-18A7-04C21AC4C117}"/>
              </a:ext>
            </a:extLst>
          </p:cNvPr>
          <p:cNvCxnSpPr>
            <a:cxnSpLocks/>
          </p:cNvCxnSpPr>
          <p:nvPr userDrawn="1"/>
        </p:nvCxnSpPr>
        <p:spPr>
          <a:xfrm>
            <a:off x="322319" y="558055"/>
            <a:ext cx="5773681"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C85E775-BBB6-465A-B85D-59BA61C8FF26}"/>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003341"/>
                </a:solidFill>
                <a:latin typeface="Montserrat"/>
              </a:rPr>
              <a:pPr defTabSz="914377"/>
              <a:t>‹#›</a:t>
            </a:fld>
            <a:r>
              <a:rPr lang="en-US" sz="933" b="1">
                <a:solidFill>
                  <a:srgbClr val="003341"/>
                </a:solidFill>
                <a:latin typeface="Montserrat"/>
              </a:rPr>
              <a:t> I </a:t>
            </a:r>
            <a:endParaRPr lang="en-US" sz="933">
              <a:solidFill>
                <a:srgbClr val="003341"/>
              </a:solidFill>
              <a:latin typeface="Metropolis Medium"/>
            </a:endParaRPr>
          </a:p>
        </p:txBody>
      </p:sp>
    </p:spTree>
    <p:extLst>
      <p:ext uri="{BB962C8B-B14F-4D97-AF65-F5344CB8AC3E}">
        <p14:creationId xmlns:p14="http://schemas.microsoft.com/office/powerpoint/2010/main" val="57915900"/>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3_Titl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E6EBAB-0DF5-264F-A4A3-274C3E3D8DB2}"/>
              </a:ext>
            </a:extLst>
          </p:cNvPr>
          <p:cNvSpPr txBox="1">
            <a:spLocks/>
          </p:cNvSpPr>
          <p:nvPr/>
        </p:nvSpPr>
        <p:spPr>
          <a:xfrm>
            <a:off x="1829903" y="8483404"/>
            <a:ext cx="9804400" cy="533621"/>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927D"/>
              </a:buClr>
              <a:buSzPct val="60000"/>
            </a:pPr>
            <a:r>
              <a:rPr lang="en-GB" sz="2400">
                <a:solidFill>
                  <a:srgbClr val="00927D"/>
                </a:solidFill>
                <a:latin typeface="Poppins" pitchFamily="2" charset="77"/>
                <a:cs typeface="Poppins" pitchFamily="2" charset="77"/>
              </a:rPr>
              <a:t>What are the needs of the person?</a:t>
            </a:r>
          </a:p>
        </p:txBody>
      </p:sp>
      <p:cxnSp>
        <p:nvCxnSpPr>
          <p:cNvPr id="7" name="Straight Connector 6">
            <a:extLst>
              <a:ext uri="{FF2B5EF4-FFF2-40B4-BE49-F238E27FC236}">
                <a16:creationId xmlns:a16="http://schemas.microsoft.com/office/drawing/2014/main" id="{B41E1AB2-6DC9-E70F-C72F-CB8C05DF4A08}"/>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870693B-2770-4A3A-8B27-3F355F3CC6CC}"/>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475C6D"/>
                </a:solidFill>
                <a:latin typeface="Montserrat"/>
              </a:rPr>
              <a:pPr defTabSz="914377"/>
              <a:t>‹#›</a:t>
            </a:fld>
            <a:r>
              <a:rPr lang="en-US" sz="933" b="1">
                <a:solidFill>
                  <a:srgbClr val="475C6D"/>
                </a:solidFill>
                <a:latin typeface="Montserrat"/>
              </a:rPr>
              <a:t> I </a:t>
            </a:r>
            <a:endParaRPr lang="en-US" sz="933">
              <a:solidFill>
                <a:srgbClr val="8597A3"/>
              </a:solidFill>
              <a:latin typeface="Metropolis Medium"/>
            </a:endParaRPr>
          </a:p>
        </p:txBody>
      </p:sp>
      <p:cxnSp>
        <p:nvCxnSpPr>
          <p:cNvPr id="15" name="Straight Connector 14">
            <a:extLst>
              <a:ext uri="{FF2B5EF4-FFF2-40B4-BE49-F238E27FC236}">
                <a16:creationId xmlns:a16="http://schemas.microsoft.com/office/drawing/2014/main" id="{31941FAF-8621-7E6C-531D-6614EBEF222C}"/>
              </a:ext>
            </a:extLst>
          </p:cNvPr>
          <p:cNvCxnSpPr>
            <a:cxnSpLocks/>
          </p:cNvCxnSpPr>
          <p:nvPr userDrawn="1"/>
        </p:nvCxnSpPr>
        <p:spPr>
          <a:xfrm>
            <a:off x="446859" y="6397920"/>
            <a:ext cx="11366451"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20" name="Subtitle 2">
            <a:extLst>
              <a:ext uri="{FF2B5EF4-FFF2-40B4-BE49-F238E27FC236}">
                <a16:creationId xmlns:a16="http://schemas.microsoft.com/office/drawing/2014/main" id="{31B8D176-65AE-2092-C9AD-EF6715EF3686}"/>
              </a:ext>
            </a:extLst>
          </p:cNvPr>
          <p:cNvSpPr>
            <a:spLocks noGrp="1"/>
          </p:cNvSpPr>
          <p:nvPr>
            <p:ph type="subTitle" idx="1"/>
          </p:nvPr>
        </p:nvSpPr>
        <p:spPr>
          <a:xfrm>
            <a:off x="436537" y="783982"/>
            <a:ext cx="11376772" cy="748289"/>
          </a:xfrm>
        </p:spPr>
        <p:txBody>
          <a:bodyPr>
            <a:noAutofit/>
          </a:bodyPr>
          <a:lstStyle>
            <a:lvl1pPr marL="0" indent="0" algn="l">
              <a:buNone/>
              <a:defRPr sz="4267" b="1">
                <a:solidFill>
                  <a:srgbClr val="003341"/>
                </a:solidFill>
                <a:latin typeface="Montserrat" panose="000005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a:p>
        </p:txBody>
      </p:sp>
      <p:pic>
        <p:nvPicPr>
          <p:cNvPr id="5" name="Picture 4">
            <a:extLst>
              <a:ext uri="{FF2B5EF4-FFF2-40B4-BE49-F238E27FC236}">
                <a16:creationId xmlns:a16="http://schemas.microsoft.com/office/drawing/2014/main" id="{5585B6E5-ECFA-C8DB-E329-178B97BB31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26941" y="219471"/>
            <a:ext cx="2522951" cy="422016"/>
          </a:xfrm>
          <a:prstGeom prst="rect">
            <a:avLst/>
          </a:prstGeom>
        </p:spPr>
      </p:pic>
      <p:grpSp>
        <p:nvGrpSpPr>
          <p:cNvPr id="6" name="Group 5">
            <a:extLst>
              <a:ext uri="{FF2B5EF4-FFF2-40B4-BE49-F238E27FC236}">
                <a16:creationId xmlns:a16="http://schemas.microsoft.com/office/drawing/2014/main" id="{8BBE5381-9421-2B51-63A5-D16A8E50D6EC}"/>
              </a:ext>
            </a:extLst>
          </p:cNvPr>
          <p:cNvGrpSpPr/>
          <p:nvPr userDrawn="1"/>
        </p:nvGrpSpPr>
        <p:grpSpPr>
          <a:xfrm>
            <a:off x="322321" y="6558641"/>
            <a:ext cx="3003577" cy="143629"/>
            <a:chOff x="275810" y="4839844"/>
            <a:chExt cx="2252683" cy="107722"/>
          </a:xfrm>
        </p:grpSpPr>
        <p:sp>
          <p:nvSpPr>
            <p:cNvPr id="8" name="Oval 7">
              <a:extLst>
                <a:ext uri="{FF2B5EF4-FFF2-40B4-BE49-F238E27FC236}">
                  <a16:creationId xmlns:a16="http://schemas.microsoft.com/office/drawing/2014/main" id="{7E40997A-22DF-6823-971F-8F96BEB71F7E}"/>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1C8CEE7-E1A2-B2EF-47C0-29B5E91781A4}"/>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2" name="Title Placeholder 7">
            <a:extLst>
              <a:ext uri="{FF2B5EF4-FFF2-40B4-BE49-F238E27FC236}">
                <a16:creationId xmlns:a16="http://schemas.microsoft.com/office/drawing/2014/main" id="{4AB56145-701E-2B02-66AB-802F0EA56957}"/>
              </a:ext>
            </a:extLst>
          </p:cNvPr>
          <p:cNvSpPr>
            <a:spLocks noGrp="1"/>
          </p:cNvSpPr>
          <p:nvPr>
            <p:ph type="title"/>
          </p:nvPr>
        </p:nvSpPr>
        <p:spPr>
          <a:xfrm>
            <a:off x="436537" y="1655001"/>
            <a:ext cx="9005783"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spTree>
    <p:extLst>
      <p:ext uri="{BB962C8B-B14F-4D97-AF65-F5344CB8AC3E}">
        <p14:creationId xmlns:p14="http://schemas.microsoft.com/office/powerpoint/2010/main" val="3734889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ingle Picture with capti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E6EBAB-0DF5-264F-A4A3-274C3E3D8DB2}"/>
              </a:ext>
            </a:extLst>
          </p:cNvPr>
          <p:cNvSpPr txBox="1">
            <a:spLocks/>
          </p:cNvSpPr>
          <p:nvPr/>
        </p:nvSpPr>
        <p:spPr>
          <a:xfrm>
            <a:off x="1829903" y="8483405"/>
            <a:ext cx="9804400" cy="533621"/>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927D"/>
              </a:buClr>
              <a:buSzPct val="60000"/>
            </a:pPr>
            <a:r>
              <a:rPr lang="en-GB" sz="2400">
                <a:solidFill>
                  <a:srgbClr val="00927D"/>
                </a:solidFill>
                <a:latin typeface="Poppins" pitchFamily="2" charset="77"/>
                <a:cs typeface="Poppins" pitchFamily="2" charset="77"/>
              </a:rPr>
              <a:t>What are the needs of the person?</a:t>
            </a:r>
          </a:p>
        </p:txBody>
      </p:sp>
      <p:sp>
        <p:nvSpPr>
          <p:cNvPr id="3" name="Picture Placeholder 2">
            <a:extLst>
              <a:ext uri="{FF2B5EF4-FFF2-40B4-BE49-F238E27FC236}">
                <a16:creationId xmlns:a16="http://schemas.microsoft.com/office/drawing/2014/main" id="{2A321B79-AAA3-5946-BF8E-EEA2C98D6F26}"/>
              </a:ext>
            </a:extLst>
          </p:cNvPr>
          <p:cNvSpPr>
            <a:spLocks noGrp="1"/>
          </p:cNvSpPr>
          <p:nvPr>
            <p:ph type="pic" sz="quarter" idx="16"/>
          </p:nvPr>
        </p:nvSpPr>
        <p:spPr>
          <a:xfrm>
            <a:off x="446859" y="2687069"/>
            <a:ext cx="8978139" cy="2909667"/>
          </a:xfrm>
          <a:prstGeom prst="rect">
            <a:avLst/>
          </a:prstGeom>
        </p:spPr>
        <p:txBody>
          <a:bodyPr anchor="ctr">
            <a:normAutofit/>
          </a:bodyPr>
          <a:lstStyle>
            <a:lvl1pPr marL="0" indent="0" algn="ctr">
              <a:buNone/>
              <a:defRPr sz="2133" b="0" i="0">
                <a:solidFill>
                  <a:srgbClr val="003341"/>
                </a:solidFill>
                <a:latin typeface="Metropolis Light"/>
                <a:cs typeface="Poppins Light" pitchFamily="2" charset="77"/>
              </a:defRPr>
            </a:lvl1pPr>
          </a:lstStyle>
          <a:p>
            <a:r>
              <a:rPr lang="en-GB"/>
              <a:t>Click icon to add picture</a:t>
            </a:r>
          </a:p>
        </p:txBody>
      </p:sp>
      <p:sp>
        <p:nvSpPr>
          <p:cNvPr id="2" name="Rectangle 1">
            <a:extLst>
              <a:ext uri="{FF2B5EF4-FFF2-40B4-BE49-F238E27FC236}">
                <a16:creationId xmlns:a16="http://schemas.microsoft.com/office/drawing/2014/main" id="{F813D49E-B21E-70EF-3184-22FE5202834E}"/>
              </a:ext>
            </a:extLst>
          </p:cNvPr>
          <p:cNvSpPr/>
          <p:nvPr userDrawn="1"/>
        </p:nvSpPr>
        <p:spPr>
          <a:xfrm>
            <a:off x="9718755" y="0"/>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67354E2B-D6D8-C2D6-3AF4-1D808048C0AE}"/>
              </a:ext>
            </a:extLst>
          </p:cNvPr>
          <p:cNvPicPr>
            <a:picLocks noChangeAspect="1"/>
          </p:cNvPicPr>
          <p:nvPr userDrawn="1"/>
        </p:nvPicPr>
        <p:blipFill>
          <a:blip r:embed="rId2"/>
          <a:srcRect/>
          <a:stretch/>
        </p:blipFill>
        <p:spPr>
          <a:xfrm>
            <a:off x="10077044" y="6372475"/>
            <a:ext cx="1757916" cy="292247"/>
          </a:xfrm>
          <a:prstGeom prst="rect">
            <a:avLst/>
          </a:prstGeom>
        </p:spPr>
      </p:pic>
      <p:pic>
        <p:nvPicPr>
          <p:cNvPr id="9" name="Picture 8" descr="A colorful lines and dots&#10;&#10;Description automatically generated">
            <a:extLst>
              <a:ext uri="{FF2B5EF4-FFF2-40B4-BE49-F238E27FC236}">
                <a16:creationId xmlns:a16="http://schemas.microsoft.com/office/drawing/2014/main" id="{C3785B7B-F554-3244-FEAF-88AECD394715}"/>
              </a:ext>
            </a:extLst>
          </p:cNvPr>
          <p:cNvPicPr>
            <a:picLocks noChangeAspect="1"/>
          </p:cNvPicPr>
          <p:nvPr userDrawn="1"/>
        </p:nvPicPr>
        <p:blipFill rotWithShape="1">
          <a:blip r:embed="rId3">
            <a:alphaModFix amt="30000"/>
          </a:blip>
          <a:srcRect l="11498" t="11057" r="53621" b="716"/>
          <a:stretch/>
        </p:blipFill>
        <p:spPr>
          <a:xfrm>
            <a:off x="9718755" y="0"/>
            <a:ext cx="2473246" cy="6256168"/>
          </a:xfrm>
          <a:prstGeom prst="rect">
            <a:avLst/>
          </a:prstGeom>
          <a:effectLst>
            <a:outerShdw blurRad="50800" dist="50800" dir="5400000" sx="1000" sy="1000" algn="ctr" rotWithShape="0">
              <a:srgbClr val="000000"/>
            </a:outerShdw>
            <a:reflection endPos="0" dist="50800" dir="5400000" sy="-100000" algn="bl" rotWithShape="0"/>
          </a:effectLst>
        </p:spPr>
      </p:pic>
      <p:cxnSp>
        <p:nvCxnSpPr>
          <p:cNvPr id="11" name="Straight Connector 10">
            <a:extLst>
              <a:ext uri="{FF2B5EF4-FFF2-40B4-BE49-F238E27FC236}">
                <a16:creationId xmlns:a16="http://schemas.microsoft.com/office/drawing/2014/main" id="{467142F0-4CB5-61AC-0380-C3F27FF2D363}"/>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5BA7710-40A3-8731-4316-4506B788D931}"/>
              </a:ext>
            </a:extLst>
          </p:cNvPr>
          <p:cNvSpPr txBox="1"/>
          <p:nvPr userDrawn="1"/>
        </p:nvSpPr>
        <p:spPr>
          <a:xfrm>
            <a:off x="322321" y="227531"/>
            <a:ext cx="4509371" cy="143565"/>
          </a:xfrm>
          <a:prstGeom prst="rect">
            <a:avLst/>
          </a:prstGeom>
          <a:noFill/>
        </p:spPr>
        <p:txBody>
          <a:bodyPr wrap="square" lIns="0" tIns="0" rIns="0" bIns="0" rtlCol="0" anchor="t">
            <a:spAutoFit/>
          </a:bodyPr>
          <a:lstStyle/>
          <a:p>
            <a:pPr defTabSz="914395"/>
            <a:fld id="{7F0AF45A-9955-4C3B-849A-EC7833B76D7D}" type="slidenum">
              <a:rPr lang="en-US" sz="933" b="1" smtClean="0">
                <a:solidFill>
                  <a:srgbClr val="475C6D"/>
                </a:solidFill>
                <a:latin typeface="Montserrat"/>
              </a:rPr>
              <a:pPr defTabSz="914395"/>
              <a:t>‹#›</a:t>
            </a:fld>
            <a:r>
              <a:rPr lang="en-US" sz="933" b="1" dirty="0">
                <a:solidFill>
                  <a:srgbClr val="475C6D"/>
                </a:solidFill>
                <a:latin typeface="Montserrat"/>
              </a:rPr>
              <a:t> I GPM-146 V1 </a:t>
            </a:r>
            <a:endParaRPr lang="en-US" sz="933" dirty="0">
              <a:solidFill>
                <a:srgbClr val="8597A3"/>
              </a:solidFill>
              <a:latin typeface="Metropolis Medium"/>
            </a:endParaRPr>
          </a:p>
        </p:txBody>
      </p:sp>
      <p:cxnSp>
        <p:nvCxnSpPr>
          <p:cNvPr id="16" name="Straight Connector 15">
            <a:extLst>
              <a:ext uri="{FF2B5EF4-FFF2-40B4-BE49-F238E27FC236}">
                <a16:creationId xmlns:a16="http://schemas.microsoft.com/office/drawing/2014/main" id="{EFD38FC3-6438-8A26-A1F8-75588B347121}"/>
              </a:ext>
            </a:extLst>
          </p:cNvPr>
          <p:cNvCxnSpPr>
            <a:cxnSpLocks/>
          </p:cNvCxnSpPr>
          <p:nvPr userDrawn="1"/>
        </p:nvCxnSpPr>
        <p:spPr>
          <a:xfrm>
            <a:off x="446859" y="6397920"/>
            <a:ext cx="8995458"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90F36AB1-7AD2-500F-66FC-452778ED31E3}"/>
              </a:ext>
            </a:extLst>
          </p:cNvPr>
          <p:cNvSpPr>
            <a:spLocks noGrp="1"/>
          </p:cNvSpPr>
          <p:nvPr>
            <p:ph type="subTitle" idx="1"/>
          </p:nvPr>
        </p:nvSpPr>
        <p:spPr>
          <a:xfrm>
            <a:off x="436538" y="783983"/>
            <a:ext cx="9005781" cy="748289"/>
          </a:xfrm>
        </p:spPr>
        <p:txBody>
          <a:bodyPr>
            <a:noAutofit/>
          </a:bodyPr>
          <a:lstStyle>
            <a:lvl1pPr marL="0" indent="0" algn="l">
              <a:buNone/>
              <a:defRPr sz="4267" b="1">
                <a:solidFill>
                  <a:srgbClr val="003341"/>
                </a:solidFill>
                <a:latin typeface="Montserrat" panose="00000500000000000000" pitchFamily="2" charset="0"/>
              </a:defRPr>
            </a:lvl1pPr>
            <a:lvl2pPr marL="457198" indent="0" algn="ctr">
              <a:buNone/>
              <a:defRPr sz="2000"/>
            </a:lvl2pPr>
            <a:lvl3pPr marL="914395" indent="0" algn="ctr">
              <a:buNone/>
              <a:defRPr sz="1799"/>
            </a:lvl3pPr>
            <a:lvl4pPr marL="1371592" indent="0" algn="ctr">
              <a:buNone/>
              <a:defRPr sz="1600"/>
            </a:lvl4pPr>
            <a:lvl5pPr marL="1828789" indent="0" algn="ctr">
              <a:buNone/>
              <a:defRPr sz="1600"/>
            </a:lvl5pPr>
            <a:lvl6pPr marL="2285987" indent="0" algn="ctr">
              <a:buNone/>
              <a:defRPr sz="1600"/>
            </a:lvl6pPr>
            <a:lvl7pPr marL="2743184" indent="0" algn="ctr">
              <a:buNone/>
              <a:defRPr sz="1600"/>
            </a:lvl7pPr>
            <a:lvl8pPr marL="3200382" indent="0" algn="ctr">
              <a:buNone/>
              <a:defRPr sz="1600"/>
            </a:lvl8pPr>
            <a:lvl9pPr marL="3657579" indent="0" algn="ctr">
              <a:buNone/>
              <a:defRPr sz="1600"/>
            </a:lvl9pPr>
          </a:lstStyle>
          <a:p>
            <a:endParaRPr lang="en-US"/>
          </a:p>
        </p:txBody>
      </p:sp>
      <p:grpSp>
        <p:nvGrpSpPr>
          <p:cNvPr id="4" name="Group 3">
            <a:extLst>
              <a:ext uri="{FF2B5EF4-FFF2-40B4-BE49-F238E27FC236}">
                <a16:creationId xmlns:a16="http://schemas.microsoft.com/office/drawing/2014/main" id="{7F401010-C465-F6A4-6A10-B46FA09948D3}"/>
              </a:ext>
            </a:extLst>
          </p:cNvPr>
          <p:cNvGrpSpPr/>
          <p:nvPr userDrawn="1"/>
        </p:nvGrpSpPr>
        <p:grpSpPr>
          <a:xfrm>
            <a:off x="322321" y="6558649"/>
            <a:ext cx="3003578" cy="143629"/>
            <a:chOff x="275810" y="4839844"/>
            <a:chExt cx="2252683" cy="107722"/>
          </a:xfrm>
        </p:grpSpPr>
        <p:sp>
          <p:nvSpPr>
            <p:cNvPr id="5" name="Oval 4">
              <a:extLst>
                <a:ext uri="{FF2B5EF4-FFF2-40B4-BE49-F238E27FC236}">
                  <a16:creationId xmlns:a16="http://schemas.microsoft.com/office/drawing/2014/main" id="{A1092711-AB83-750D-4C37-86E5DC71D659}"/>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9CE266A-1143-E4FF-2120-2462FF404F65}"/>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94"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12" name="Title Placeholder 7">
            <a:extLst>
              <a:ext uri="{FF2B5EF4-FFF2-40B4-BE49-F238E27FC236}">
                <a16:creationId xmlns:a16="http://schemas.microsoft.com/office/drawing/2014/main" id="{99A1C939-7D6B-1739-4B80-AB7878492913}"/>
              </a:ext>
            </a:extLst>
          </p:cNvPr>
          <p:cNvSpPr>
            <a:spLocks noGrp="1"/>
          </p:cNvSpPr>
          <p:nvPr>
            <p:ph type="title"/>
          </p:nvPr>
        </p:nvSpPr>
        <p:spPr>
          <a:xfrm>
            <a:off x="436537" y="1655001"/>
            <a:ext cx="9005782"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pic>
        <p:nvPicPr>
          <p:cNvPr id="14" name="Picture 13" descr="A white text on a black background&#10;&#10;Description automatically generated">
            <a:extLst>
              <a:ext uri="{FF2B5EF4-FFF2-40B4-BE49-F238E27FC236}">
                <a16:creationId xmlns:a16="http://schemas.microsoft.com/office/drawing/2014/main" id="{D0DAA6DA-7FB9-E53D-FFA8-F77AFBFAF7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40709020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4_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E6EBAB-0DF5-264F-A4A3-274C3E3D8DB2}"/>
              </a:ext>
            </a:extLst>
          </p:cNvPr>
          <p:cNvSpPr txBox="1">
            <a:spLocks/>
          </p:cNvSpPr>
          <p:nvPr/>
        </p:nvSpPr>
        <p:spPr>
          <a:xfrm>
            <a:off x="1829903" y="8483404"/>
            <a:ext cx="9804400" cy="533621"/>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927D"/>
              </a:buClr>
              <a:buSzPct val="60000"/>
            </a:pPr>
            <a:r>
              <a:rPr lang="en-GB" sz="2400">
                <a:solidFill>
                  <a:srgbClr val="00927D"/>
                </a:solidFill>
                <a:latin typeface="Poppins" pitchFamily="2" charset="77"/>
                <a:cs typeface="Poppins" pitchFamily="2" charset="77"/>
              </a:rPr>
              <a:t>What are the needs of the person?</a:t>
            </a:r>
          </a:p>
        </p:txBody>
      </p:sp>
      <p:cxnSp>
        <p:nvCxnSpPr>
          <p:cNvPr id="7" name="Straight Connector 6">
            <a:extLst>
              <a:ext uri="{FF2B5EF4-FFF2-40B4-BE49-F238E27FC236}">
                <a16:creationId xmlns:a16="http://schemas.microsoft.com/office/drawing/2014/main" id="{B41E1AB2-6DC9-E70F-C72F-CB8C05DF4A08}"/>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870693B-2770-4A3A-8B27-3F355F3CC6CC}"/>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475C6D"/>
                </a:solidFill>
                <a:latin typeface="Montserrat"/>
              </a:rPr>
              <a:pPr defTabSz="914377"/>
              <a:t>‹#›</a:t>
            </a:fld>
            <a:r>
              <a:rPr lang="en-US" sz="933" b="1">
                <a:solidFill>
                  <a:srgbClr val="475C6D"/>
                </a:solidFill>
                <a:latin typeface="Montserrat"/>
              </a:rPr>
              <a:t> I </a:t>
            </a:r>
            <a:endParaRPr lang="en-US" sz="933">
              <a:solidFill>
                <a:srgbClr val="8597A3"/>
              </a:solidFill>
              <a:latin typeface="Metropolis Medium"/>
            </a:endParaRPr>
          </a:p>
        </p:txBody>
      </p:sp>
      <p:cxnSp>
        <p:nvCxnSpPr>
          <p:cNvPr id="15" name="Straight Connector 14">
            <a:extLst>
              <a:ext uri="{FF2B5EF4-FFF2-40B4-BE49-F238E27FC236}">
                <a16:creationId xmlns:a16="http://schemas.microsoft.com/office/drawing/2014/main" id="{31941FAF-8621-7E6C-531D-6614EBEF222C}"/>
              </a:ext>
            </a:extLst>
          </p:cNvPr>
          <p:cNvCxnSpPr>
            <a:cxnSpLocks/>
          </p:cNvCxnSpPr>
          <p:nvPr userDrawn="1"/>
        </p:nvCxnSpPr>
        <p:spPr>
          <a:xfrm>
            <a:off x="446859" y="6397920"/>
            <a:ext cx="11366451"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20" name="Subtitle 2">
            <a:extLst>
              <a:ext uri="{FF2B5EF4-FFF2-40B4-BE49-F238E27FC236}">
                <a16:creationId xmlns:a16="http://schemas.microsoft.com/office/drawing/2014/main" id="{31B8D176-65AE-2092-C9AD-EF6715EF3686}"/>
              </a:ext>
            </a:extLst>
          </p:cNvPr>
          <p:cNvSpPr>
            <a:spLocks noGrp="1"/>
          </p:cNvSpPr>
          <p:nvPr>
            <p:ph type="subTitle" idx="1"/>
          </p:nvPr>
        </p:nvSpPr>
        <p:spPr>
          <a:xfrm>
            <a:off x="436537" y="783982"/>
            <a:ext cx="11376772" cy="748289"/>
          </a:xfrm>
        </p:spPr>
        <p:txBody>
          <a:bodyPr>
            <a:noAutofit/>
          </a:bodyPr>
          <a:lstStyle>
            <a:lvl1pPr marL="0" indent="0" algn="l">
              <a:buNone/>
              <a:defRPr sz="4267" b="1">
                <a:solidFill>
                  <a:srgbClr val="003341"/>
                </a:solidFill>
                <a:latin typeface="Montserrat" panose="000005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a:p>
        </p:txBody>
      </p:sp>
      <p:sp>
        <p:nvSpPr>
          <p:cNvPr id="21" name="Subtitle 2">
            <a:extLst>
              <a:ext uri="{FF2B5EF4-FFF2-40B4-BE49-F238E27FC236}">
                <a16:creationId xmlns:a16="http://schemas.microsoft.com/office/drawing/2014/main" id="{24A29E2D-268B-744A-BA9F-402B785E07D5}"/>
              </a:ext>
            </a:extLst>
          </p:cNvPr>
          <p:cNvSpPr txBox="1">
            <a:spLocks/>
          </p:cNvSpPr>
          <p:nvPr userDrawn="1"/>
        </p:nvSpPr>
        <p:spPr>
          <a:xfrm>
            <a:off x="446858" y="1681550"/>
            <a:ext cx="11366449" cy="748289"/>
          </a:xfrm>
          <a:prstGeom prst="rect">
            <a:avLst/>
          </a:prstGeom>
        </p:spPr>
        <p:txBody>
          <a:bodyPr vert="horz" lIns="121920" tIns="60960" rIns="121920" bIns="60960" rtlCol="0">
            <a:noAutofit/>
          </a:bodyPr>
          <a:lstStyle>
            <a:lvl1pPr marL="0" indent="0" algn="l" defTabSz="514350" rtl="0" eaLnBrk="1" latinLnBrk="0" hangingPunct="1">
              <a:lnSpc>
                <a:spcPct val="90000"/>
              </a:lnSpc>
              <a:spcBef>
                <a:spcPts val="563"/>
              </a:spcBef>
              <a:buFont typeface="Arial" panose="020B0604020202020204" pitchFamily="34" charset="0"/>
              <a:buNone/>
              <a:defRPr sz="3200" b="1" i="0" kern="1200">
                <a:solidFill>
                  <a:srgbClr val="003341"/>
                </a:solidFill>
                <a:latin typeface="Montserrat" panose="00000500000000000000" pitchFamily="2" charset="0"/>
                <a:ea typeface="+mn-ea"/>
                <a:cs typeface="Poppins Light" pitchFamily="2" charset="77"/>
              </a:defRPr>
            </a:lvl1pPr>
            <a:lvl2pPr marL="342900" indent="0" algn="ctr" defTabSz="514350" rtl="0" eaLnBrk="1" latinLnBrk="0" hangingPunct="1">
              <a:lnSpc>
                <a:spcPct val="90000"/>
              </a:lnSpc>
              <a:spcBef>
                <a:spcPts val="281"/>
              </a:spcBef>
              <a:buFont typeface="Arial" panose="020B0604020202020204" pitchFamily="34" charset="0"/>
              <a:buNone/>
              <a:defRPr sz="1500" b="0" i="0" kern="1200">
                <a:solidFill>
                  <a:schemeClr val="tx1"/>
                </a:solidFill>
                <a:latin typeface="Poppins Light" pitchFamily="2" charset="77"/>
                <a:ea typeface="+mn-ea"/>
                <a:cs typeface="Poppins Light" pitchFamily="2" charset="77"/>
              </a:defRPr>
            </a:lvl2pPr>
            <a:lvl3pPr marL="685800" indent="0" algn="ctr" defTabSz="514350" rtl="0" eaLnBrk="1" latinLnBrk="0" hangingPunct="1">
              <a:lnSpc>
                <a:spcPct val="90000"/>
              </a:lnSpc>
              <a:spcBef>
                <a:spcPts val="281"/>
              </a:spcBef>
              <a:buFont typeface="Arial" panose="020B0604020202020204" pitchFamily="34" charset="0"/>
              <a:buNone/>
              <a:defRPr sz="1350" b="0" i="0" kern="1200">
                <a:solidFill>
                  <a:schemeClr val="tx1"/>
                </a:solidFill>
                <a:latin typeface="Poppins Light" pitchFamily="2" charset="77"/>
                <a:ea typeface="+mn-ea"/>
                <a:cs typeface="Poppins Light" pitchFamily="2" charset="77"/>
              </a:defRPr>
            </a:lvl3pPr>
            <a:lvl4pPr marL="1028700" indent="0" algn="ctr" defTabSz="514350" rtl="0" eaLnBrk="1" latinLnBrk="0" hangingPunct="1">
              <a:lnSpc>
                <a:spcPct val="90000"/>
              </a:lnSpc>
              <a:spcBef>
                <a:spcPts val="281"/>
              </a:spcBef>
              <a:buFont typeface="Arial" panose="020B0604020202020204" pitchFamily="34" charset="0"/>
              <a:buNone/>
              <a:defRPr sz="1200" b="0" i="0" kern="1200">
                <a:solidFill>
                  <a:schemeClr val="tx1"/>
                </a:solidFill>
                <a:latin typeface="Poppins Light" pitchFamily="2" charset="77"/>
                <a:ea typeface="+mn-ea"/>
                <a:cs typeface="Poppins Light" pitchFamily="2" charset="77"/>
              </a:defRPr>
            </a:lvl4pPr>
            <a:lvl5pPr marL="1371600" indent="0" algn="ctr" defTabSz="514350" rtl="0" eaLnBrk="1" latinLnBrk="0" hangingPunct="1">
              <a:lnSpc>
                <a:spcPct val="90000"/>
              </a:lnSpc>
              <a:spcBef>
                <a:spcPts val="281"/>
              </a:spcBef>
              <a:buFont typeface="Arial" panose="020B0604020202020204" pitchFamily="34" charset="0"/>
              <a:buNone/>
              <a:defRPr sz="1200" b="0" i="0" kern="1200">
                <a:solidFill>
                  <a:schemeClr val="tx1"/>
                </a:solidFill>
                <a:latin typeface="Poppins Light" pitchFamily="2" charset="77"/>
                <a:ea typeface="+mn-ea"/>
                <a:cs typeface="Poppins Light" pitchFamily="2" charset="77"/>
              </a:defRPr>
            </a:lvl5pPr>
            <a:lvl6pPr marL="1714500" indent="0" algn="ctr" defTabSz="514350" rtl="0" eaLnBrk="1" latinLnBrk="0" hangingPunct="1">
              <a:lnSpc>
                <a:spcPct val="90000"/>
              </a:lnSpc>
              <a:spcBef>
                <a:spcPts val="281"/>
              </a:spcBef>
              <a:buFont typeface="Arial" panose="020B0604020202020204" pitchFamily="34" charset="0"/>
              <a:buNone/>
              <a:defRPr sz="1200" kern="1200">
                <a:solidFill>
                  <a:schemeClr val="tx1"/>
                </a:solidFill>
                <a:latin typeface="+mn-lt"/>
                <a:ea typeface="+mn-ea"/>
                <a:cs typeface="+mn-cs"/>
              </a:defRPr>
            </a:lvl6pPr>
            <a:lvl7pPr marL="2057400" indent="0" algn="ctr" defTabSz="514350" rtl="0" eaLnBrk="1" latinLnBrk="0" hangingPunct="1">
              <a:lnSpc>
                <a:spcPct val="90000"/>
              </a:lnSpc>
              <a:spcBef>
                <a:spcPts val="281"/>
              </a:spcBef>
              <a:buFont typeface="Arial" panose="020B0604020202020204" pitchFamily="34" charset="0"/>
              <a:buNone/>
              <a:defRPr sz="1200" kern="1200">
                <a:solidFill>
                  <a:schemeClr val="tx1"/>
                </a:solidFill>
                <a:latin typeface="+mn-lt"/>
                <a:ea typeface="+mn-ea"/>
                <a:cs typeface="+mn-cs"/>
              </a:defRPr>
            </a:lvl7pPr>
            <a:lvl8pPr marL="2400300" indent="0" algn="ctr" defTabSz="514350" rtl="0" eaLnBrk="1" latinLnBrk="0" hangingPunct="1">
              <a:lnSpc>
                <a:spcPct val="90000"/>
              </a:lnSpc>
              <a:spcBef>
                <a:spcPts val="281"/>
              </a:spcBef>
              <a:buFont typeface="Arial" panose="020B0604020202020204" pitchFamily="34" charset="0"/>
              <a:buNone/>
              <a:defRPr sz="1200" kern="1200">
                <a:solidFill>
                  <a:schemeClr val="tx1"/>
                </a:solidFill>
                <a:latin typeface="+mn-lt"/>
                <a:ea typeface="+mn-ea"/>
                <a:cs typeface="+mn-cs"/>
              </a:defRPr>
            </a:lvl8pPr>
            <a:lvl9pPr marL="2743200" indent="0" algn="ctr" defTabSz="514350" rtl="0" eaLnBrk="1" latinLnBrk="0" hangingPunct="1">
              <a:lnSpc>
                <a:spcPct val="90000"/>
              </a:lnSpc>
              <a:spcBef>
                <a:spcPts val="281"/>
              </a:spcBef>
              <a:buFont typeface="Arial" panose="020B0604020202020204" pitchFamily="34" charset="0"/>
              <a:buNone/>
              <a:defRPr sz="1200" kern="1200">
                <a:solidFill>
                  <a:schemeClr val="tx1"/>
                </a:solidFill>
                <a:latin typeface="+mn-lt"/>
                <a:ea typeface="+mn-ea"/>
                <a:cs typeface="+mn-cs"/>
              </a:defRPr>
            </a:lvl9pPr>
          </a:lstStyle>
          <a:p>
            <a:endParaRPr lang="en-US" sz="2667" b="0">
              <a:solidFill>
                <a:srgbClr val="8597A3"/>
              </a:solidFill>
            </a:endParaRPr>
          </a:p>
        </p:txBody>
      </p:sp>
      <p:pic>
        <p:nvPicPr>
          <p:cNvPr id="5" name="Picture 4">
            <a:extLst>
              <a:ext uri="{FF2B5EF4-FFF2-40B4-BE49-F238E27FC236}">
                <a16:creationId xmlns:a16="http://schemas.microsoft.com/office/drawing/2014/main" id="{5585B6E5-ECFA-C8DB-E329-178B97BB31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26941" y="219471"/>
            <a:ext cx="2522951" cy="422016"/>
          </a:xfrm>
          <a:prstGeom prst="rect">
            <a:avLst/>
          </a:prstGeom>
        </p:spPr>
      </p:pic>
      <p:grpSp>
        <p:nvGrpSpPr>
          <p:cNvPr id="6" name="Group 5">
            <a:extLst>
              <a:ext uri="{FF2B5EF4-FFF2-40B4-BE49-F238E27FC236}">
                <a16:creationId xmlns:a16="http://schemas.microsoft.com/office/drawing/2014/main" id="{8BBE5381-9421-2B51-63A5-D16A8E50D6EC}"/>
              </a:ext>
            </a:extLst>
          </p:cNvPr>
          <p:cNvGrpSpPr/>
          <p:nvPr userDrawn="1"/>
        </p:nvGrpSpPr>
        <p:grpSpPr>
          <a:xfrm>
            <a:off x="322321" y="6558641"/>
            <a:ext cx="3003577" cy="143629"/>
            <a:chOff x="275810" y="4839844"/>
            <a:chExt cx="2252683" cy="107722"/>
          </a:xfrm>
        </p:grpSpPr>
        <p:sp>
          <p:nvSpPr>
            <p:cNvPr id="8" name="Oval 7">
              <a:extLst>
                <a:ext uri="{FF2B5EF4-FFF2-40B4-BE49-F238E27FC236}">
                  <a16:creationId xmlns:a16="http://schemas.microsoft.com/office/drawing/2014/main" id="{7E40997A-22DF-6823-971F-8F96BEB71F7E}"/>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1C8CEE7-E1A2-B2EF-47C0-29B5E91781A4}"/>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3" name="Text Placeholder 2">
            <a:extLst>
              <a:ext uri="{FF2B5EF4-FFF2-40B4-BE49-F238E27FC236}">
                <a16:creationId xmlns:a16="http://schemas.microsoft.com/office/drawing/2014/main" id="{F583489D-267E-A2D0-5904-A4F2638187D4}"/>
              </a:ext>
            </a:extLst>
          </p:cNvPr>
          <p:cNvSpPr>
            <a:spLocks noGrp="1"/>
          </p:cNvSpPr>
          <p:nvPr>
            <p:ph type="body" sz="quarter" idx="17"/>
          </p:nvPr>
        </p:nvSpPr>
        <p:spPr>
          <a:xfrm>
            <a:off x="436536" y="2679893"/>
            <a:ext cx="11388597" cy="3095625"/>
          </a:xfrm>
          <a:prstGeom prst="rect">
            <a:avLst/>
          </a:prstGeom>
        </p:spPr>
        <p:txBody>
          <a:bodyPr>
            <a:normAutofit/>
          </a:bodyPr>
          <a:lstStyle>
            <a:lvl1pPr>
              <a:buClr>
                <a:schemeClr val="tx1"/>
              </a:buClr>
              <a:buSzPct val="70000"/>
              <a:defRPr sz="2133" b="0" i="0">
                <a:solidFill>
                  <a:srgbClr val="003341"/>
                </a:solidFill>
                <a:latin typeface="Metropolis Light"/>
                <a:cs typeface="Poppins Light" pitchFamily="2" charset="77"/>
              </a:defRPr>
            </a:lvl1pPr>
            <a:lvl2pPr>
              <a:buClr>
                <a:schemeClr val="tx1"/>
              </a:buClr>
              <a:buSzPct val="70000"/>
              <a:defRPr sz="2133" b="0" i="0">
                <a:solidFill>
                  <a:srgbClr val="003341"/>
                </a:solidFill>
                <a:latin typeface="Metropolis Light"/>
                <a:cs typeface="Poppins Light" pitchFamily="2" charset="77"/>
              </a:defRPr>
            </a:lvl2pPr>
            <a:lvl3pPr>
              <a:buClr>
                <a:schemeClr val="tx1"/>
              </a:buClr>
              <a:buSzPct val="70000"/>
              <a:defRPr sz="2133" b="0" i="0">
                <a:solidFill>
                  <a:srgbClr val="003341"/>
                </a:solidFill>
                <a:latin typeface="Metropolis Light"/>
                <a:cs typeface="Poppins Light" pitchFamily="2" charset="77"/>
              </a:defRPr>
            </a:lvl3pPr>
            <a:lvl4pPr>
              <a:buClr>
                <a:schemeClr val="tx1"/>
              </a:buClr>
              <a:buSzPct val="70000"/>
              <a:defRPr sz="2133" b="0" i="0">
                <a:solidFill>
                  <a:srgbClr val="003341"/>
                </a:solidFill>
                <a:latin typeface="Metropolis Light"/>
                <a:cs typeface="Poppins Light" pitchFamily="2" charset="77"/>
              </a:defRPr>
            </a:lvl4pPr>
            <a:lvl5pPr>
              <a:buClr>
                <a:schemeClr val="tx1"/>
              </a:buClr>
              <a:buSzPct val="70000"/>
              <a:defRPr sz="2133" b="0" i="0">
                <a:solidFill>
                  <a:srgbClr val="003341"/>
                </a:solidFill>
                <a:latin typeface="Metropolis Light"/>
                <a:cs typeface="Poppins Ligh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itle Placeholder 7">
            <a:extLst>
              <a:ext uri="{FF2B5EF4-FFF2-40B4-BE49-F238E27FC236}">
                <a16:creationId xmlns:a16="http://schemas.microsoft.com/office/drawing/2014/main" id="{097E85F5-4420-92B1-78F0-92F8DEF9B8E8}"/>
              </a:ext>
            </a:extLst>
          </p:cNvPr>
          <p:cNvSpPr>
            <a:spLocks noGrp="1"/>
          </p:cNvSpPr>
          <p:nvPr>
            <p:ph type="title"/>
          </p:nvPr>
        </p:nvSpPr>
        <p:spPr>
          <a:xfrm>
            <a:off x="436536" y="1655001"/>
            <a:ext cx="11359184"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spTree>
    <p:extLst>
      <p:ext uri="{BB962C8B-B14F-4D97-AF65-F5344CB8AC3E}">
        <p14:creationId xmlns:p14="http://schemas.microsoft.com/office/powerpoint/2010/main" val="41259406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5_pictur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E6EBAB-0DF5-264F-A4A3-274C3E3D8DB2}"/>
              </a:ext>
            </a:extLst>
          </p:cNvPr>
          <p:cNvSpPr txBox="1">
            <a:spLocks/>
          </p:cNvSpPr>
          <p:nvPr/>
        </p:nvSpPr>
        <p:spPr>
          <a:xfrm>
            <a:off x="1829903" y="8483404"/>
            <a:ext cx="9804400" cy="533621"/>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927D"/>
              </a:buClr>
              <a:buSzPct val="60000"/>
            </a:pPr>
            <a:r>
              <a:rPr lang="en-GB" sz="2400">
                <a:solidFill>
                  <a:srgbClr val="00927D"/>
                </a:solidFill>
                <a:latin typeface="Poppins" pitchFamily="2" charset="77"/>
                <a:cs typeface="Poppins" pitchFamily="2" charset="77"/>
              </a:rPr>
              <a:t>What are the needs of the person?</a:t>
            </a:r>
          </a:p>
        </p:txBody>
      </p:sp>
      <p:cxnSp>
        <p:nvCxnSpPr>
          <p:cNvPr id="7" name="Straight Connector 6">
            <a:extLst>
              <a:ext uri="{FF2B5EF4-FFF2-40B4-BE49-F238E27FC236}">
                <a16:creationId xmlns:a16="http://schemas.microsoft.com/office/drawing/2014/main" id="{B41E1AB2-6DC9-E70F-C72F-CB8C05DF4A08}"/>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870693B-2770-4A3A-8B27-3F355F3CC6CC}"/>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475C6D"/>
                </a:solidFill>
                <a:latin typeface="Montserrat"/>
              </a:rPr>
              <a:pPr defTabSz="914377"/>
              <a:t>‹#›</a:t>
            </a:fld>
            <a:r>
              <a:rPr lang="en-US" sz="933" b="1">
                <a:solidFill>
                  <a:srgbClr val="475C6D"/>
                </a:solidFill>
                <a:latin typeface="Montserrat"/>
              </a:rPr>
              <a:t> I </a:t>
            </a:r>
            <a:endParaRPr lang="en-US" sz="933">
              <a:solidFill>
                <a:srgbClr val="8597A3"/>
              </a:solidFill>
              <a:latin typeface="Metropolis Medium"/>
            </a:endParaRPr>
          </a:p>
        </p:txBody>
      </p:sp>
      <p:cxnSp>
        <p:nvCxnSpPr>
          <p:cNvPr id="15" name="Straight Connector 14">
            <a:extLst>
              <a:ext uri="{FF2B5EF4-FFF2-40B4-BE49-F238E27FC236}">
                <a16:creationId xmlns:a16="http://schemas.microsoft.com/office/drawing/2014/main" id="{31941FAF-8621-7E6C-531D-6614EBEF222C}"/>
              </a:ext>
            </a:extLst>
          </p:cNvPr>
          <p:cNvCxnSpPr>
            <a:cxnSpLocks/>
          </p:cNvCxnSpPr>
          <p:nvPr userDrawn="1"/>
        </p:nvCxnSpPr>
        <p:spPr>
          <a:xfrm>
            <a:off x="446859" y="6397920"/>
            <a:ext cx="11366451"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20" name="Subtitle 2">
            <a:extLst>
              <a:ext uri="{FF2B5EF4-FFF2-40B4-BE49-F238E27FC236}">
                <a16:creationId xmlns:a16="http://schemas.microsoft.com/office/drawing/2014/main" id="{31B8D176-65AE-2092-C9AD-EF6715EF3686}"/>
              </a:ext>
            </a:extLst>
          </p:cNvPr>
          <p:cNvSpPr>
            <a:spLocks noGrp="1"/>
          </p:cNvSpPr>
          <p:nvPr>
            <p:ph type="subTitle" idx="1"/>
          </p:nvPr>
        </p:nvSpPr>
        <p:spPr>
          <a:xfrm>
            <a:off x="436537" y="783982"/>
            <a:ext cx="11376772" cy="748289"/>
          </a:xfrm>
        </p:spPr>
        <p:txBody>
          <a:bodyPr>
            <a:noAutofit/>
          </a:bodyPr>
          <a:lstStyle>
            <a:lvl1pPr marL="0" indent="0" algn="l">
              <a:buNone/>
              <a:defRPr sz="4267" b="1">
                <a:solidFill>
                  <a:srgbClr val="003341"/>
                </a:solidFill>
                <a:latin typeface="Montserrat" panose="000005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US"/>
          </a:p>
        </p:txBody>
      </p:sp>
      <p:pic>
        <p:nvPicPr>
          <p:cNvPr id="5" name="Picture 4">
            <a:extLst>
              <a:ext uri="{FF2B5EF4-FFF2-40B4-BE49-F238E27FC236}">
                <a16:creationId xmlns:a16="http://schemas.microsoft.com/office/drawing/2014/main" id="{5585B6E5-ECFA-C8DB-E329-178B97BB31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26941" y="219471"/>
            <a:ext cx="2522951" cy="422016"/>
          </a:xfrm>
          <a:prstGeom prst="rect">
            <a:avLst/>
          </a:prstGeom>
        </p:spPr>
      </p:pic>
      <p:grpSp>
        <p:nvGrpSpPr>
          <p:cNvPr id="6" name="Group 5">
            <a:extLst>
              <a:ext uri="{FF2B5EF4-FFF2-40B4-BE49-F238E27FC236}">
                <a16:creationId xmlns:a16="http://schemas.microsoft.com/office/drawing/2014/main" id="{8BBE5381-9421-2B51-63A5-D16A8E50D6EC}"/>
              </a:ext>
            </a:extLst>
          </p:cNvPr>
          <p:cNvGrpSpPr/>
          <p:nvPr userDrawn="1"/>
        </p:nvGrpSpPr>
        <p:grpSpPr>
          <a:xfrm>
            <a:off x="322321" y="6558641"/>
            <a:ext cx="3003577" cy="143629"/>
            <a:chOff x="275810" y="4839844"/>
            <a:chExt cx="2252683" cy="107722"/>
          </a:xfrm>
        </p:grpSpPr>
        <p:sp>
          <p:nvSpPr>
            <p:cNvPr id="8" name="Oval 7">
              <a:extLst>
                <a:ext uri="{FF2B5EF4-FFF2-40B4-BE49-F238E27FC236}">
                  <a16:creationId xmlns:a16="http://schemas.microsoft.com/office/drawing/2014/main" id="{7E40997A-22DF-6823-971F-8F96BEB71F7E}"/>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1C8CEE7-E1A2-B2EF-47C0-29B5E91781A4}"/>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2" name="Picture Placeholder 2">
            <a:extLst>
              <a:ext uri="{FF2B5EF4-FFF2-40B4-BE49-F238E27FC236}">
                <a16:creationId xmlns:a16="http://schemas.microsoft.com/office/drawing/2014/main" id="{5D86A5E3-77A3-B05C-0850-55FF3D4913CB}"/>
              </a:ext>
            </a:extLst>
          </p:cNvPr>
          <p:cNvSpPr>
            <a:spLocks noGrp="1"/>
          </p:cNvSpPr>
          <p:nvPr>
            <p:ph type="pic" sz="quarter" idx="16"/>
          </p:nvPr>
        </p:nvSpPr>
        <p:spPr>
          <a:xfrm>
            <a:off x="446859" y="2639229"/>
            <a:ext cx="11366448" cy="3597956"/>
          </a:xfrm>
          <a:prstGeom prst="rect">
            <a:avLst/>
          </a:prstGeom>
        </p:spPr>
        <p:txBody>
          <a:bodyPr anchor="ctr">
            <a:normAutofit/>
          </a:bodyPr>
          <a:lstStyle>
            <a:lvl1pPr marL="0" indent="0" algn="ctr">
              <a:buNone/>
              <a:defRPr sz="2133" b="0" i="0">
                <a:solidFill>
                  <a:srgbClr val="003341"/>
                </a:solidFill>
                <a:latin typeface="Metropolis Light"/>
                <a:cs typeface="Poppins Light" pitchFamily="2" charset="77"/>
              </a:defRPr>
            </a:lvl1pPr>
          </a:lstStyle>
          <a:p>
            <a:r>
              <a:rPr lang="en-GB"/>
              <a:t>Click icon to add picture</a:t>
            </a:r>
          </a:p>
        </p:txBody>
      </p:sp>
      <p:sp>
        <p:nvSpPr>
          <p:cNvPr id="3" name="Title Placeholder 7">
            <a:extLst>
              <a:ext uri="{FF2B5EF4-FFF2-40B4-BE49-F238E27FC236}">
                <a16:creationId xmlns:a16="http://schemas.microsoft.com/office/drawing/2014/main" id="{481CC665-BFE6-DE87-7CEA-4ADB4AFF5944}"/>
              </a:ext>
            </a:extLst>
          </p:cNvPr>
          <p:cNvSpPr>
            <a:spLocks noGrp="1"/>
          </p:cNvSpPr>
          <p:nvPr>
            <p:ph type="title"/>
          </p:nvPr>
        </p:nvSpPr>
        <p:spPr>
          <a:xfrm>
            <a:off x="436536" y="1655001"/>
            <a:ext cx="11359184"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spTree>
    <p:extLst>
      <p:ext uri="{BB962C8B-B14F-4D97-AF65-F5344CB8AC3E}">
        <p14:creationId xmlns:p14="http://schemas.microsoft.com/office/powerpoint/2010/main" val="20355644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6_1 x Text 1 x pictur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E6EBAB-0DF5-264F-A4A3-274C3E3D8DB2}"/>
              </a:ext>
            </a:extLst>
          </p:cNvPr>
          <p:cNvSpPr txBox="1">
            <a:spLocks/>
          </p:cNvSpPr>
          <p:nvPr/>
        </p:nvSpPr>
        <p:spPr>
          <a:xfrm>
            <a:off x="1829903" y="8483404"/>
            <a:ext cx="9804400" cy="533621"/>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927D"/>
              </a:buClr>
              <a:buSzPct val="60000"/>
            </a:pPr>
            <a:r>
              <a:rPr lang="en-GB" sz="2400">
                <a:solidFill>
                  <a:srgbClr val="00927D"/>
                </a:solidFill>
                <a:latin typeface="Poppins" pitchFamily="2" charset="77"/>
                <a:cs typeface="Poppins" pitchFamily="2" charset="77"/>
              </a:rPr>
              <a:t>What are the needs of the person?</a:t>
            </a:r>
          </a:p>
        </p:txBody>
      </p:sp>
      <p:cxnSp>
        <p:nvCxnSpPr>
          <p:cNvPr id="7" name="Straight Connector 6">
            <a:extLst>
              <a:ext uri="{FF2B5EF4-FFF2-40B4-BE49-F238E27FC236}">
                <a16:creationId xmlns:a16="http://schemas.microsoft.com/office/drawing/2014/main" id="{B41E1AB2-6DC9-E70F-C72F-CB8C05DF4A08}"/>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870693B-2770-4A3A-8B27-3F355F3CC6CC}"/>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475C6D"/>
                </a:solidFill>
                <a:latin typeface="Montserrat"/>
              </a:rPr>
              <a:pPr defTabSz="914377"/>
              <a:t>‹#›</a:t>
            </a:fld>
            <a:r>
              <a:rPr lang="en-US" sz="933" b="1">
                <a:solidFill>
                  <a:srgbClr val="475C6D"/>
                </a:solidFill>
                <a:latin typeface="Montserrat"/>
              </a:rPr>
              <a:t> I </a:t>
            </a:r>
            <a:endParaRPr lang="en-US" sz="933">
              <a:solidFill>
                <a:srgbClr val="8597A3"/>
              </a:solidFill>
              <a:latin typeface="Metropolis Medium"/>
            </a:endParaRPr>
          </a:p>
        </p:txBody>
      </p:sp>
      <p:cxnSp>
        <p:nvCxnSpPr>
          <p:cNvPr id="15" name="Straight Connector 14">
            <a:extLst>
              <a:ext uri="{FF2B5EF4-FFF2-40B4-BE49-F238E27FC236}">
                <a16:creationId xmlns:a16="http://schemas.microsoft.com/office/drawing/2014/main" id="{31941FAF-8621-7E6C-531D-6614EBEF222C}"/>
              </a:ext>
            </a:extLst>
          </p:cNvPr>
          <p:cNvCxnSpPr>
            <a:cxnSpLocks/>
          </p:cNvCxnSpPr>
          <p:nvPr userDrawn="1"/>
        </p:nvCxnSpPr>
        <p:spPr>
          <a:xfrm>
            <a:off x="446859" y="6397920"/>
            <a:ext cx="11366451"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20" name="Subtitle 2">
            <a:extLst>
              <a:ext uri="{FF2B5EF4-FFF2-40B4-BE49-F238E27FC236}">
                <a16:creationId xmlns:a16="http://schemas.microsoft.com/office/drawing/2014/main" id="{31B8D176-65AE-2092-C9AD-EF6715EF3686}"/>
              </a:ext>
            </a:extLst>
          </p:cNvPr>
          <p:cNvSpPr>
            <a:spLocks noGrp="1"/>
          </p:cNvSpPr>
          <p:nvPr>
            <p:ph type="subTitle" idx="1"/>
          </p:nvPr>
        </p:nvSpPr>
        <p:spPr>
          <a:xfrm>
            <a:off x="436537" y="783982"/>
            <a:ext cx="11376772" cy="748289"/>
          </a:xfrm>
        </p:spPr>
        <p:txBody>
          <a:bodyPr>
            <a:noAutofit/>
          </a:bodyPr>
          <a:lstStyle>
            <a:lvl1pPr marL="0" indent="0" algn="l">
              <a:buNone/>
              <a:defRPr sz="4267" b="1">
                <a:solidFill>
                  <a:srgbClr val="003341"/>
                </a:solidFill>
                <a:latin typeface="Montserrat" panose="000005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US"/>
          </a:p>
        </p:txBody>
      </p:sp>
      <p:pic>
        <p:nvPicPr>
          <p:cNvPr id="5" name="Picture 4">
            <a:extLst>
              <a:ext uri="{FF2B5EF4-FFF2-40B4-BE49-F238E27FC236}">
                <a16:creationId xmlns:a16="http://schemas.microsoft.com/office/drawing/2014/main" id="{5585B6E5-ECFA-C8DB-E329-178B97BB31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26941" y="219471"/>
            <a:ext cx="2522951" cy="422016"/>
          </a:xfrm>
          <a:prstGeom prst="rect">
            <a:avLst/>
          </a:prstGeom>
        </p:spPr>
      </p:pic>
      <p:grpSp>
        <p:nvGrpSpPr>
          <p:cNvPr id="6" name="Group 5">
            <a:extLst>
              <a:ext uri="{FF2B5EF4-FFF2-40B4-BE49-F238E27FC236}">
                <a16:creationId xmlns:a16="http://schemas.microsoft.com/office/drawing/2014/main" id="{8BBE5381-9421-2B51-63A5-D16A8E50D6EC}"/>
              </a:ext>
            </a:extLst>
          </p:cNvPr>
          <p:cNvGrpSpPr/>
          <p:nvPr userDrawn="1"/>
        </p:nvGrpSpPr>
        <p:grpSpPr>
          <a:xfrm>
            <a:off x="322321" y="6558641"/>
            <a:ext cx="3003577" cy="143629"/>
            <a:chOff x="275810" y="4839844"/>
            <a:chExt cx="2252683" cy="107722"/>
          </a:xfrm>
        </p:grpSpPr>
        <p:sp>
          <p:nvSpPr>
            <p:cNvPr id="8" name="Oval 7">
              <a:extLst>
                <a:ext uri="{FF2B5EF4-FFF2-40B4-BE49-F238E27FC236}">
                  <a16:creationId xmlns:a16="http://schemas.microsoft.com/office/drawing/2014/main" id="{7E40997A-22DF-6823-971F-8F96BEB71F7E}"/>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1C8CEE7-E1A2-B2EF-47C0-29B5E91781A4}"/>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3" name="Picture Placeholder 2">
            <a:extLst>
              <a:ext uri="{FF2B5EF4-FFF2-40B4-BE49-F238E27FC236}">
                <a16:creationId xmlns:a16="http://schemas.microsoft.com/office/drawing/2014/main" id="{6A8C62AB-3C78-72FF-89B7-D373D0464C2B}"/>
              </a:ext>
            </a:extLst>
          </p:cNvPr>
          <p:cNvSpPr>
            <a:spLocks noGrp="1"/>
          </p:cNvSpPr>
          <p:nvPr>
            <p:ph type="pic" sz="quarter" idx="17"/>
          </p:nvPr>
        </p:nvSpPr>
        <p:spPr>
          <a:xfrm>
            <a:off x="6308437" y="2579115"/>
            <a:ext cx="5436705" cy="3658068"/>
          </a:xfrm>
          <a:prstGeom prst="rect">
            <a:avLst/>
          </a:prstGeom>
        </p:spPr>
        <p:txBody>
          <a:bodyPr anchor="ctr">
            <a:normAutofit/>
          </a:bodyPr>
          <a:lstStyle>
            <a:lvl1pPr marL="0" indent="0" algn="ctr">
              <a:buNone/>
              <a:defRPr sz="2133" b="0" i="0">
                <a:solidFill>
                  <a:srgbClr val="003341"/>
                </a:solidFill>
                <a:latin typeface="Metropolis Light"/>
                <a:cs typeface="Poppins Light" pitchFamily="2" charset="77"/>
              </a:defRPr>
            </a:lvl1pPr>
          </a:lstStyle>
          <a:p>
            <a:r>
              <a:rPr lang="en-GB"/>
              <a:t>Click icon to add picture</a:t>
            </a:r>
          </a:p>
        </p:txBody>
      </p:sp>
      <p:sp>
        <p:nvSpPr>
          <p:cNvPr id="4" name="Content Placeholder 2">
            <a:extLst>
              <a:ext uri="{FF2B5EF4-FFF2-40B4-BE49-F238E27FC236}">
                <a16:creationId xmlns:a16="http://schemas.microsoft.com/office/drawing/2014/main" id="{00F2368F-C0B0-6934-AEA0-6F8F9D7A3DF8}"/>
              </a:ext>
            </a:extLst>
          </p:cNvPr>
          <p:cNvSpPr>
            <a:spLocks noGrp="1"/>
          </p:cNvSpPr>
          <p:nvPr>
            <p:ph idx="20"/>
          </p:nvPr>
        </p:nvSpPr>
        <p:spPr>
          <a:xfrm>
            <a:off x="446858" y="2590575"/>
            <a:ext cx="5436705" cy="3551264"/>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7">
            <a:extLst>
              <a:ext uri="{FF2B5EF4-FFF2-40B4-BE49-F238E27FC236}">
                <a16:creationId xmlns:a16="http://schemas.microsoft.com/office/drawing/2014/main" id="{379969FE-61D8-C8B9-68BD-8ED322B84C60}"/>
              </a:ext>
            </a:extLst>
          </p:cNvPr>
          <p:cNvSpPr>
            <a:spLocks noGrp="1"/>
          </p:cNvSpPr>
          <p:nvPr>
            <p:ph type="title"/>
          </p:nvPr>
        </p:nvSpPr>
        <p:spPr>
          <a:xfrm>
            <a:off x="436536" y="1655001"/>
            <a:ext cx="11359184"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spTree>
    <p:extLst>
      <p:ext uri="{BB962C8B-B14F-4D97-AF65-F5344CB8AC3E}">
        <p14:creationId xmlns:p14="http://schemas.microsoft.com/office/powerpoint/2010/main" val="38726542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7_Divider Slide green">
    <p:bg>
      <p:bgPr>
        <a:gradFill>
          <a:gsLst>
            <a:gs pos="50000">
              <a:srgbClr val="00853E"/>
            </a:gs>
            <a:gs pos="0">
              <a:srgbClr val="00853E"/>
            </a:gs>
            <a:gs pos="100000">
              <a:srgbClr val="003341"/>
            </a:gs>
          </a:gsLst>
          <a:path path="circle">
            <a:fillToRect l="50000" t="130000" r="50000" b="-30000"/>
          </a:path>
        </a:gradFill>
        <a:effectLst/>
      </p:bgPr>
    </p:bg>
    <p:spTree>
      <p:nvGrpSpPr>
        <p:cNvPr id="1" name=""/>
        <p:cNvGrpSpPr/>
        <p:nvPr/>
      </p:nvGrpSpPr>
      <p:grpSpPr>
        <a:xfrm>
          <a:off x="0" y="0"/>
          <a:ext cx="0" cy="0"/>
          <a:chOff x="0" y="0"/>
          <a:chExt cx="0" cy="0"/>
        </a:xfrm>
      </p:grpSpPr>
      <p:pic>
        <p:nvPicPr>
          <p:cNvPr id="4" name="Picture 3" descr="A colorful lines and dots&#10;&#10;Description automatically generated">
            <a:extLst>
              <a:ext uri="{FF2B5EF4-FFF2-40B4-BE49-F238E27FC236}">
                <a16:creationId xmlns:a16="http://schemas.microsoft.com/office/drawing/2014/main" id="{473CA369-9814-AAAD-EFDF-5F7023538816}"/>
              </a:ext>
            </a:extLst>
          </p:cNvPr>
          <p:cNvPicPr>
            <a:picLocks noChangeAspect="1"/>
          </p:cNvPicPr>
          <p:nvPr userDrawn="1"/>
        </p:nvPicPr>
        <p:blipFill rotWithShape="1">
          <a:blip r:embed="rId2">
            <a:alphaModFix amt="20000"/>
          </a:blip>
          <a:srcRect l="-3524" t="2378" r="-206" b="715"/>
          <a:stretch/>
        </p:blipFill>
        <p:spPr>
          <a:xfrm>
            <a:off x="360219" y="-1288950"/>
            <a:ext cx="11268363" cy="10527817"/>
          </a:xfrm>
          <a:prstGeom prst="rect">
            <a:avLst/>
          </a:prstGeom>
        </p:spPr>
      </p:pic>
      <p:pic>
        <p:nvPicPr>
          <p:cNvPr id="5" name="Picture 4">
            <a:extLst>
              <a:ext uri="{FF2B5EF4-FFF2-40B4-BE49-F238E27FC236}">
                <a16:creationId xmlns:a16="http://schemas.microsoft.com/office/drawing/2014/main" id="{C1D59C87-A577-9AE4-11F2-E568FC47A106}"/>
              </a:ext>
            </a:extLst>
          </p:cNvPr>
          <p:cNvPicPr>
            <a:picLocks noChangeAspect="1"/>
          </p:cNvPicPr>
          <p:nvPr userDrawn="1"/>
        </p:nvPicPr>
        <p:blipFill>
          <a:blip r:embed="rId3"/>
          <a:srcRect/>
          <a:stretch/>
        </p:blipFill>
        <p:spPr>
          <a:xfrm>
            <a:off x="10077043" y="6372474"/>
            <a:ext cx="1757916" cy="292247"/>
          </a:xfrm>
          <a:prstGeom prst="rect">
            <a:avLst/>
          </a:prstGeom>
        </p:spPr>
      </p:pic>
      <p:sp>
        <p:nvSpPr>
          <p:cNvPr id="2" name="Subtitle 2">
            <a:extLst>
              <a:ext uri="{FF2B5EF4-FFF2-40B4-BE49-F238E27FC236}">
                <a16:creationId xmlns:a16="http://schemas.microsoft.com/office/drawing/2014/main" id="{A73C1A18-CA2B-1592-5A5B-23E3D731A1F3}"/>
              </a:ext>
            </a:extLst>
          </p:cNvPr>
          <p:cNvSpPr txBox="1">
            <a:spLocks/>
          </p:cNvSpPr>
          <p:nvPr userDrawn="1"/>
        </p:nvSpPr>
        <p:spPr>
          <a:xfrm>
            <a:off x="1950219" y="3226669"/>
            <a:ext cx="9005781" cy="748289"/>
          </a:xfrm>
          <a:prstGeom prst="rect">
            <a:avLst/>
          </a:prstGeom>
        </p:spPr>
        <p:txBody>
          <a:bodyPr vert="horz" lIns="121920" tIns="60960" rIns="121920" bIns="60960" rtlCol="0">
            <a:noAutofit/>
          </a:bodyPr>
          <a:lstStyle>
            <a:lvl1pPr marL="0" indent="0" algn="l" defTabSz="514350" rtl="0" eaLnBrk="1" latinLnBrk="0" hangingPunct="1">
              <a:lnSpc>
                <a:spcPct val="90000"/>
              </a:lnSpc>
              <a:spcBef>
                <a:spcPts val="563"/>
              </a:spcBef>
              <a:buFont typeface="Arial" panose="020B0604020202020204" pitchFamily="34" charset="0"/>
              <a:buNone/>
              <a:defRPr sz="3200" b="1" i="0" kern="1200">
                <a:solidFill>
                  <a:srgbClr val="003341"/>
                </a:solidFill>
                <a:latin typeface="Montserrat" panose="00000500000000000000" pitchFamily="2" charset="0"/>
                <a:ea typeface="+mn-ea"/>
                <a:cs typeface="Poppins Light" pitchFamily="2" charset="77"/>
              </a:defRPr>
            </a:lvl1pPr>
            <a:lvl2pPr marL="342900" indent="0" algn="ctr" defTabSz="514350" rtl="0" eaLnBrk="1" latinLnBrk="0" hangingPunct="1">
              <a:lnSpc>
                <a:spcPct val="90000"/>
              </a:lnSpc>
              <a:spcBef>
                <a:spcPts val="281"/>
              </a:spcBef>
              <a:buFont typeface="Arial" panose="020B0604020202020204" pitchFamily="34" charset="0"/>
              <a:buNone/>
              <a:defRPr sz="1500" b="0" i="0" kern="1200">
                <a:solidFill>
                  <a:schemeClr val="tx1"/>
                </a:solidFill>
                <a:latin typeface="Poppins Light" pitchFamily="2" charset="77"/>
                <a:ea typeface="+mn-ea"/>
                <a:cs typeface="Poppins Light" pitchFamily="2" charset="77"/>
              </a:defRPr>
            </a:lvl2pPr>
            <a:lvl3pPr marL="685800" indent="0" algn="ctr" defTabSz="514350" rtl="0" eaLnBrk="1" latinLnBrk="0" hangingPunct="1">
              <a:lnSpc>
                <a:spcPct val="90000"/>
              </a:lnSpc>
              <a:spcBef>
                <a:spcPts val="281"/>
              </a:spcBef>
              <a:buFont typeface="Arial" panose="020B0604020202020204" pitchFamily="34" charset="0"/>
              <a:buNone/>
              <a:defRPr sz="1350" b="0" i="0" kern="1200">
                <a:solidFill>
                  <a:schemeClr val="tx1"/>
                </a:solidFill>
                <a:latin typeface="Poppins Light" pitchFamily="2" charset="77"/>
                <a:ea typeface="+mn-ea"/>
                <a:cs typeface="Poppins Light" pitchFamily="2" charset="77"/>
              </a:defRPr>
            </a:lvl3pPr>
            <a:lvl4pPr marL="1028700" indent="0" algn="ctr" defTabSz="514350" rtl="0" eaLnBrk="1" latinLnBrk="0" hangingPunct="1">
              <a:lnSpc>
                <a:spcPct val="90000"/>
              </a:lnSpc>
              <a:spcBef>
                <a:spcPts val="281"/>
              </a:spcBef>
              <a:buFont typeface="Arial" panose="020B0604020202020204" pitchFamily="34" charset="0"/>
              <a:buNone/>
              <a:defRPr sz="1200" b="0" i="0" kern="1200">
                <a:solidFill>
                  <a:schemeClr val="tx1"/>
                </a:solidFill>
                <a:latin typeface="Poppins Light" pitchFamily="2" charset="77"/>
                <a:ea typeface="+mn-ea"/>
                <a:cs typeface="Poppins Light" pitchFamily="2" charset="77"/>
              </a:defRPr>
            </a:lvl4pPr>
            <a:lvl5pPr marL="1371600" indent="0" algn="ctr" defTabSz="514350" rtl="0" eaLnBrk="1" latinLnBrk="0" hangingPunct="1">
              <a:lnSpc>
                <a:spcPct val="90000"/>
              </a:lnSpc>
              <a:spcBef>
                <a:spcPts val="281"/>
              </a:spcBef>
              <a:buFont typeface="Arial" panose="020B0604020202020204" pitchFamily="34" charset="0"/>
              <a:buNone/>
              <a:defRPr sz="1200" b="0" i="0" kern="1200">
                <a:solidFill>
                  <a:schemeClr val="tx1"/>
                </a:solidFill>
                <a:latin typeface="Poppins Light" pitchFamily="2" charset="77"/>
                <a:ea typeface="+mn-ea"/>
                <a:cs typeface="Poppins Light" pitchFamily="2" charset="77"/>
              </a:defRPr>
            </a:lvl5pPr>
            <a:lvl6pPr marL="1714500" indent="0" algn="ctr" defTabSz="514350" rtl="0" eaLnBrk="1" latinLnBrk="0" hangingPunct="1">
              <a:lnSpc>
                <a:spcPct val="90000"/>
              </a:lnSpc>
              <a:spcBef>
                <a:spcPts val="281"/>
              </a:spcBef>
              <a:buFont typeface="Arial" panose="020B0604020202020204" pitchFamily="34" charset="0"/>
              <a:buNone/>
              <a:defRPr sz="1200" kern="1200">
                <a:solidFill>
                  <a:schemeClr val="tx1"/>
                </a:solidFill>
                <a:latin typeface="+mn-lt"/>
                <a:ea typeface="+mn-ea"/>
                <a:cs typeface="+mn-cs"/>
              </a:defRPr>
            </a:lvl6pPr>
            <a:lvl7pPr marL="2057400" indent="0" algn="ctr" defTabSz="514350" rtl="0" eaLnBrk="1" latinLnBrk="0" hangingPunct="1">
              <a:lnSpc>
                <a:spcPct val="90000"/>
              </a:lnSpc>
              <a:spcBef>
                <a:spcPts val="281"/>
              </a:spcBef>
              <a:buFont typeface="Arial" panose="020B0604020202020204" pitchFamily="34" charset="0"/>
              <a:buNone/>
              <a:defRPr sz="1200" kern="1200">
                <a:solidFill>
                  <a:schemeClr val="tx1"/>
                </a:solidFill>
                <a:latin typeface="+mn-lt"/>
                <a:ea typeface="+mn-ea"/>
                <a:cs typeface="+mn-cs"/>
              </a:defRPr>
            </a:lvl7pPr>
            <a:lvl8pPr marL="2400300" indent="0" algn="ctr" defTabSz="514350" rtl="0" eaLnBrk="1" latinLnBrk="0" hangingPunct="1">
              <a:lnSpc>
                <a:spcPct val="90000"/>
              </a:lnSpc>
              <a:spcBef>
                <a:spcPts val="281"/>
              </a:spcBef>
              <a:buFont typeface="Arial" panose="020B0604020202020204" pitchFamily="34" charset="0"/>
              <a:buNone/>
              <a:defRPr sz="1200" kern="1200">
                <a:solidFill>
                  <a:schemeClr val="tx1"/>
                </a:solidFill>
                <a:latin typeface="+mn-lt"/>
                <a:ea typeface="+mn-ea"/>
                <a:cs typeface="+mn-cs"/>
              </a:defRPr>
            </a:lvl8pPr>
            <a:lvl9pPr marL="2743200" indent="0" algn="ctr" defTabSz="514350" rtl="0" eaLnBrk="1" latinLnBrk="0" hangingPunct="1">
              <a:lnSpc>
                <a:spcPct val="90000"/>
              </a:lnSpc>
              <a:spcBef>
                <a:spcPts val="281"/>
              </a:spcBef>
              <a:buFont typeface="Arial" panose="020B0604020202020204" pitchFamily="34" charset="0"/>
              <a:buNone/>
              <a:defRPr sz="1200" kern="1200">
                <a:solidFill>
                  <a:schemeClr val="tx1"/>
                </a:solidFill>
                <a:latin typeface="+mn-lt"/>
                <a:ea typeface="+mn-ea"/>
                <a:cs typeface="+mn-cs"/>
              </a:defRPr>
            </a:lvl9pPr>
          </a:lstStyle>
          <a:p>
            <a:pPr algn="ctr"/>
            <a:endParaRPr lang="en-US" sz="3733" b="0">
              <a:solidFill>
                <a:schemeClr val="bg1"/>
              </a:solidFill>
            </a:endParaRPr>
          </a:p>
        </p:txBody>
      </p:sp>
      <p:sp>
        <p:nvSpPr>
          <p:cNvPr id="3" name="Title Placeholder 7">
            <a:extLst>
              <a:ext uri="{FF2B5EF4-FFF2-40B4-BE49-F238E27FC236}">
                <a16:creationId xmlns:a16="http://schemas.microsoft.com/office/drawing/2014/main" id="{9D5C2280-7F76-73F4-5497-8D245F2535BF}"/>
              </a:ext>
            </a:extLst>
          </p:cNvPr>
          <p:cNvSpPr>
            <a:spLocks noGrp="1"/>
          </p:cNvSpPr>
          <p:nvPr>
            <p:ph type="title"/>
          </p:nvPr>
        </p:nvSpPr>
        <p:spPr>
          <a:xfrm>
            <a:off x="563419" y="2795920"/>
            <a:ext cx="11359184" cy="861496"/>
          </a:xfrm>
          <a:prstGeom prst="rect">
            <a:avLst/>
          </a:prstGeom>
        </p:spPr>
        <p:txBody>
          <a:bodyPr vert="horz" lIns="91440" tIns="45720" rIns="91440" bIns="45720" rtlCol="0" anchor="ctr">
            <a:normAutofit/>
          </a:bodyPr>
          <a:lstStyle>
            <a:lvl1pPr>
              <a:defRPr sz="4800">
                <a:solidFill>
                  <a:schemeClr val="bg1"/>
                </a:solidFill>
              </a:defRPr>
            </a:lvl1pPr>
          </a:lstStyle>
          <a:p>
            <a:endParaRPr lang="en-US"/>
          </a:p>
        </p:txBody>
      </p:sp>
      <p:sp>
        <p:nvSpPr>
          <p:cNvPr id="6" name="TextBox 5">
            <a:extLst>
              <a:ext uri="{FF2B5EF4-FFF2-40B4-BE49-F238E27FC236}">
                <a16:creationId xmlns:a16="http://schemas.microsoft.com/office/drawing/2014/main" id="{F215F689-5613-5968-7414-B1EF510317D6}"/>
              </a:ext>
            </a:extLst>
          </p:cNvPr>
          <p:cNvSpPr txBox="1"/>
          <p:nvPr userDrawn="1"/>
        </p:nvSpPr>
        <p:spPr>
          <a:xfrm>
            <a:off x="322321" y="227531"/>
            <a:ext cx="4509371" cy="143565"/>
          </a:xfrm>
          <a:prstGeom prst="rect">
            <a:avLst/>
          </a:prstGeom>
          <a:noFill/>
        </p:spPr>
        <p:txBody>
          <a:bodyPr wrap="square" lIns="0" tIns="0" rIns="0" bIns="0" rtlCol="0" anchor="t">
            <a:spAutoFit/>
          </a:bodyPr>
          <a:lstStyle/>
          <a:p>
            <a:pPr defTabSz="914395"/>
            <a:fld id="{7F0AF45A-9955-4C3B-849A-EC7833B76D7D}" type="slidenum">
              <a:rPr lang="en-US" sz="933" b="1" smtClean="0">
                <a:solidFill>
                  <a:schemeClr val="bg2"/>
                </a:solidFill>
                <a:latin typeface="Montserrat"/>
              </a:rPr>
              <a:pPr defTabSz="914395"/>
              <a:t>‹#›</a:t>
            </a:fld>
            <a:r>
              <a:rPr lang="en-US" sz="933" b="1" dirty="0">
                <a:solidFill>
                  <a:schemeClr val="bg2"/>
                </a:solidFill>
                <a:latin typeface="Montserrat"/>
              </a:rPr>
              <a:t> I GPM-146 V1 </a:t>
            </a:r>
          </a:p>
        </p:txBody>
      </p:sp>
    </p:spTree>
    <p:extLst>
      <p:ext uri="{BB962C8B-B14F-4D97-AF65-F5344CB8AC3E}">
        <p14:creationId xmlns:p14="http://schemas.microsoft.com/office/powerpoint/2010/main" val="19547805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8_Title slide Grey">
    <p:bg>
      <p:bgPr>
        <a:gradFill>
          <a:gsLst>
            <a:gs pos="50000">
              <a:srgbClr val="8597A3"/>
            </a:gs>
            <a:gs pos="0">
              <a:srgbClr val="8597A3"/>
            </a:gs>
            <a:gs pos="100000">
              <a:srgbClr val="003341"/>
            </a:gs>
          </a:gsLst>
          <a:path path="circle">
            <a:fillToRect l="50000" t="130000" r="50000" b="-30000"/>
          </a:path>
        </a:gradFill>
        <a:effectLst/>
      </p:bgPr>
    </p:bg>
    <p:spTree>
      <p:nvGrpSpPr>
        <p:cNvPr id="1" name=""/>
        <p:cNvGrpSpPr/>
        <p:nvPr/>
      </p:nvGrpSpPr>
      <p:grpSpPr>
        <a:xfrm>
          <a:off x="0" y="0"/>
          <a:ext cx="0" cy="0"/>
          <a:chOff x="0" y="0"/>
          <a:chExt cx="0" cy="0"/>
        </a:xfrm>
      </p:grpSpPr>
      <p:pic>
        <p:nvPicPr>
          <p:cNvPr id="4" name="Picture 3" descr="A colorful lines and dots&#10;&#10;Description automatically generated">
            <a:extLst>
              <a:ext uri="{FF2B5EF4-FFF2-40B4-BE49-F238E27FC236}">
                <a16:creationId xmlns:a16="http://schemas.microsoft.com/office/drawing/2014/main" id="{473CA369-9814-AAAD-EFDF-5F7023538816}"/>
              </a:ext>
            </a:extLst>
          </p:cNvPr>
          <p:cNvPicPr>
            <a:picLocks noChangeAspect="1"/>
          </p:cNvPicPr>
          <p:nvPr userDrawn="1"/>
        </p:nvPicPr>
        <p:blipFill rotWithShape="1">
          <a:blip r:embed="rId2">
            <a:alphaModFix amt="20000"/>
          </a:blip>
          <a:srcRect l="-3524" t="2378" r="-206" b="715"/>
          <a:stretch/>
        </p:blipFill>
        <p:spPr>
          <a:xfrm>
            <a:off x="461819" y="-1279714"/>
            <a:ext cx="11268363" cy="10527817"/>
          </a:xfrm>
          <a:prstGeom prst="rect">
            <a:avLst/>
          </a:prstGeom>
        </p:spPr>
      </p:pic>
      <p:pic>
        <p:nvPicPr>
          <p:cNvPr id="2" name="Picture 1">
            <a:extLst>
              <a:ext uri="{FF2B5EF4-FFF2-40B4-BE49-F238E27FC236}">
                <a16:creationId xmlns:a16="http://schemas.microsoft.com/office/drawing/2014/main" id="{BF7CDD59-D089-E858-4254-9F1167744ABA}"/>
              </a:ext>
            </a:extLst>
          </p:cNvPr>
          <p:cNvPicPr>
            <a:picLocks noChangeAspect="1"/>
          </p:cNvPicPr>
          <p:nvPr userDrawn="1"/>
        </p:nvPicPr>
        <p:blipFill>
          <a:blip r:embed="rId3"/>
          <a:srcRect/>
          <a:stretch/>
        </p:blipFill>
        <p:spPr>
          <a:xfrm>
            <a:off x="10077043" y="6372474"/>
            <a:ext cx="1757916" cy="292247"/>
          </a:xfrm>
          <a:prstGeom prst="rect">
            <a:avLst/>
          </a:prstGeom>
        </p:spPr>
      </p:pic>
      <p:sp>
        <p:nvSpPr>
          <p:cNvPr id="5" name="Title Placeholder 7">
            <a:extLst>
              <a:ext uri="{FF2B5EF4-FFF2-40B4-BE49-F238E27FC236}">
                <a16:creationId xmlns:a16="http://schemas.microsoft.com/office/drawing/2014/main" id="{C227AB8B-DE4F-B559-1FD2-97BC7303277C}"/>
              </a:ext>
            </a:extLst>
          </p:cNvPr>
          <p:cNvSpPr>
            <a:spLocks noGrp="1"/>
          </p:cNvSpPr>
          <p:nvPr>
            <p:ph type="title"/>
          </p:nvPr>
        </p:nvSpPr>
        <p:spPr>
          <a:xfrm>
            <a:off x="563419" y="2795920"/>
            <a:ext cx="11359184" cy="861496"/>
          </a:xfrm>
          <a:prstGeom prst="rect">
            <a:avLst/>
          </a:prstGeom>
        </p:spPr>
        <p:txBody>
          <a:bodyPr vert="horz" lIns="91440" tIns="45720" rIns="91440" bIns="45720" rtlCol="0" anchor="ctr">
            <a:normAutofit/>
          </a:bodyPr>
          <a:lstStyle>
            <a:lvl1pPr>
              <a:defRPr sz="4800">
                <a:solidFill>
                  <a:schemeClr val="bg1"/>
                </a:solidFill>
              </a:defRPr>
            </a:lvl1pPr>
          </a:lstStyle>
          <a:p>
            <a:endParaRPr lang="en-US"/>
          </a:p>
        </p:txBody>
      </p:sp>
      <p:sp>
        <p:nvSpPr>
          <p:cNvPr id="3" name="TextBox 2">
            <a:extLst>
              <a:ext uri="{FF2B5EF4-FFF2-40B4-BE49-F238E27FC236}">
                <a16:creationId xmlns:a16="http://schemas.microsoft.com/office/drawing/2014/main" id="{F57993BE-674C-4665-A0ED-5968D8264574}"/>
              </a:ext>
            </a:extLst>
          </p:cNvPr>
          <p:cNvSpPr txBox="1"/>
          <p:nvPr userDrawn="1"/>
        </p:nvSpPr>
        <p:spPr>
          <a:xfrm>
            <a:off x="322321" y="227531"/>
            <a:ext cx="4509371" cy="143565"/>
          </a:xfrm>
          <a:prstGeom prst="rect">
            <a:avLst/>
          </a:prstGeom>
          <a:noFill/>
        </p:spPr>
        <p:txBody>
          <a:bodyPr wrap="square" lIns="0" tIns="0" rIns="0" bIns="0" rtlCol="0" anchor="t">
            <a:spAutoFit/>
          </a:bodyPr>
          <a:lstStyle/>
          <a:p>
            <a:pPr defTabSz="914395"/>
            <a:fld id="{7F0AF45A-9955-4C3B-849A-EC7833B76D7D}" type="slidenum">
              <a:rPr lang="en-US" sz="933" b="1" smtClean="0">
                <a:solidFill>
                  <a:schemeClr val="bg2"/>
                </a:solidFill>
                <a:latin typeface="Montserrat"/>
              </a:rPr>
              <a:pPr defTabSz="914395"/>
              <a:t>‹#›</a:t>
            </a:fld>
            <a:r>
              <a:rPr lang="en-US" sz="933" b="1" dirty="0">
                <a:solidFill>
                  <a:schemeClr val="bg2"/>
                </a:solidFill>
                <a:latin typeface="Montserrat"/>
              </a:rPr>
              <a:t> I GPM-146 V1 </a:t>
            </a:r>
          </a:p>
        </p:txBody>
      </p:sp>
    </p:spTree>
    <p:extLst>
      <p:ext uri="{BB962C8B-B14F-4D97-AF65-F5344CB8AC3E}">
        <p14:creationId xmlns:p14="http://schemas.microsoft.com/office/powerpoint/2010/main" val="26663918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Single Picture left with text righ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E6EBAB-0DF5-264F-A4A3-274C3E3D8DB2}"/>
              </a:ext>
            </a:extLst>
          </p:cNvPr>
          <p:cNvSpPr txBox="1">
            <a:spLocks/>
          </p:cNvSpPr>
          <p:nvPr/>
        </p:nvSpPr>
        <p:spPr>
          <a:xfrm>
            <a:off x="1829903" y="8483405"/>
            <a:ext cx="9804400" cy="533621"/>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927D"/>
              </a:buClr>
              <a:buSzPct val="60000"/>
            </a:pPr>
            <a:r>
              <a:rPr lang="en-GB" sz="2400">
                <a:solidFill>
                  <a:srgbClr val="00927D"/>
                </a:solidFill>
                <a:latin typeface="Poppins" pitchFamily="2" charset="77"/>
                <a:cs typeface="Poppins" pitchFamily="2" charset="77"/>
              </a:rPr>
              <a:t>What are the needs of the person?</a:t>
            </a:r>
          </a:p>
        </p:txBody>
      </p:sp>
      <p:sp>
        <p:nvSpPr>
          <p:cNvPr id="17" name="Text Placeholder 11">
            <a:extLst>
              <a:ext uri="{FF2B5EF4-FFF2-40B4-BE49-F238E27FC236}">
                <a16:creationId xmlns:a16="http://schemas.microsoft.com/office/drawing/2014/main" id="{9A15F4A3-0641-CD45-9884-DD639B1BCEB0}"/>
              </a:ext>
            </a:extLst>
          </p:cNvPr>
          <p:cNvSpPr>
            <a:spLocks noGrp="1"/>
          </p:cNvSpPr>
          <p:nvPr>
            <p:ph type="body" sz="quarter" idx="15"/>
          </p:nvPr>
        </p:nvSpPr>
        <p:spPr>
          <a:xfrm>
            <a:off x="6096000" y="4150835"/>
            <a:ext cx="5700606" cy="1040369"/>
          </a:xfrm>
          <a:prstGeom prst="rect">
            <a:avLst/>
          </a:prstGeom>
        </p:spPr>
        <p:txBody>
          <a:bodyPr anchor="t">
            <a:normAutofit/>
          </a:bodyPr>
          <a:lstStyle>
            <a:lvl1pPr marL="0" indent="0" algn="l">
              <a:buNone/>
              <a:defRPr sz="2667" b="0" i="0">
                <a:solidFill>
                  <a:srgbClr val="8597A3"/>
                </a:solidFill>
                <a:latin typeface="Montserrat" panose="00000500000000000000" pitchFamily="2" charset="0"/>
                <a:cs typeface="Poppins Light" pitchFamily="2" charset="77"/>
              </a:defRPr>
            </a:lvl1pPr>
          </a:lstStyle>
          <a:p>
            <a:pPr lvl="0"/>
            <a:endParaRPr lang="en-GB"/>
          </a:p>
        </p:txBody>
      </p:sp>
      <p:sp>
        <p:nvSpPr>
          <p:cNvPr id="2" name="Rectangle 1">
            <a:extLst>
              <a:ext uri="{FF2B5EF4-FFF2-40B4-BE49-F238E27FC236}">
                <a16:creationId xmlns:a16="http://schemas.microsoft.com/office/drawing/2014/main" id="{122086F9-5FD1-DA35-3357-DF09EF18791F}"/>
              </a:ext>
            </a:extLst>
          </p:cNvPr>
          <p:cNvSpPr/>
          <p:nvPr userDrawn="1"/>
        </p:nvSpPr>
        <p:spPr>
          <a:xfrm>
            <a:off x="0" y="-1"/>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11">
            <a:extLst>
              <a:ext uri="{FF2B5EF4-FFF2-40B4-BE49-F238E27FC236}">
                <a16:creationId xmlns:a16="http://schemas.microsoft.com/office/drawing/2014/main" id="{B1A1C91D-7B92-8708-4DA5-22FB86CBAD61}"/>
              </a:ext>
            </a:extLst>
          </p:cNvPr>
          <p:cNvSpPr>
            <a:spLocks noGrp="1"/>
          </p:cNvSpPr>
          <p:nvPr>
            <p:ph type="body" sz="quarter" idx="17"/>
          </p:nvPr>
        </p:nvSpPr>
        <p:spPr>
          <a:xfrm>
            <a:off x="6096000" y="2388631"/>
            <a:ext cx="5700606" cy="1040369"/>
          </a:xfrm>
          <a:prstGeom prst="rect">
            <a:avLst/>
          </a:prstGeom>
        </p:spPr>
        <p:txBody>
          <a:bodyPr anchor="t">
            <a:normAutofit/>
          </a:bodyPr>
          <a:lstStyle>
            <a:lvl1pPr marL="0" indent="0" algn="l">
              <a:buNone/>
              <a:defRPr sz="3200" b="1" i="0">
                <a:solidFill>
                  <a:srgbClr val="003341"/>
                </a:solidFill>
                <a:latin typeface="Montserrat" panose="00000500000000000000" pitchFamily="2" charset="0"/>
                <a:cs typeface="Poppins Light" pitchFamily="2" charset="77"/>
              </a:defRPr>
            </a:lvl1pPr>
          </a:lstStyle>
          <a:p>
            <a:pPr lvl="0"/>
            <a:endParaRPr lang="en-GB"/>
          </a:p>
        </p:txBody>
      </p:sp>
      <p:sp>
        <p:nvSpPr>
          <p:cNvPr id="9" name="Rectangle 8">
            <a:extLst>
              <a:ext uri="{FF2B5EF4-FFF2-40B4-BE49-F238E27FC236}">
                <a16:creationId xmlns:a16="http://schemas.microsoft.com/office/drawing/2014/main" id="{E93BF907-3EED-DCF0-2648-6B651B42317C}"/>
              </a:ext>
            </a:extLst>
          </p:cNvPr>
          <p:cNvSpPr/>
          <p:nvPr userDrawn="1"/>
        </p:nvSpPr>
        <p:spPr>
          <a:xfrm>
            <a:off x="6096000" y="3667051"/>
            <a:ext cx="5700606" cy="266633"/>
          </a:xfrm>
          <a:prstGeom prst="rect">
            <a:avLst/>
          </a:prstGeom>
          <a:solidFill>
            <a:srgbClr val="00853E"/>
          </a:solidFill>
          <a:ln>
            <a:solidFill>
              <a:srgbClr val="0085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1" name="Picture 10">
            <a:extLst>
              <a:ext uri="{FF2B5EF4-FFF2-40B4-BE49-F238E27FC236}">
                <a16:creationId xmlns:a16="http://schemas.microsoft.com/office/drawing/2014/main" id="{198BBFCB-903B-378C-14D8-41B7893AE5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26942" y="219471"/>
            <a:ext cx="2522950" cy="422016"/>
          </a:xfrm>
          <a:prstGeom prst="rect">
            <a:avLst/>
          </a:prstGeom>
        </p:spPr>
      </p:pic>
      <p:cxnSp>
        <p:nvCxnSpPr>
          <p:cNvPr id="13" name="Straight Connector 12">
            <a:extLst>
              <a:ext uri="{FF2B5EF4-FFF2-40B4-BE49-F238E27FC236}">
                <a16:creationId xmlns:a16="http://schemas.microsoft.com/office/drawing/2014/main" id="{7CCD2648-0358-52FB-A340-8DFE2E51BF82}"/>
              </a:ext>
            </a:extLst>
          </p:cNvPr>
          <p:cNvCxnSpPr>
            <a:cxnSpLocks/>
          </p:cNvCxnSpPr>
          <p:nvPr userDrawn="1"/>
        </p:nvCxnSpPr>
        <p:spPr>
          <a:xfrm>
            <a:off x="2684291" y="558055"/>
            <a:ext cx="6546796"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pic>
        <p:nvPicPr>
          <p:cNvPr id="15" name="Picture 14" descr="A colorful lines and dots&#10;&#10;Description automatically generated">
            <a:extLst>
              <a:ext uri="{FF2B5EF4-FFF2-40B4-BE49-F238E27FC236}">
                <a16:creationId xmlns:a16="http://schemas.microsoft.com/office/drawing/2014/main" id="{5E454127-CA87-B192-0B1F-10B0AF9B6030}"/>
              </a:ext>
            </a:extLst>
          </p:cNvPr>
          <p:cNvPicPr>
            <a:picLocks noChangeAspect="1"/>
          </p:cNvPicPr>
          <p:nvPr userDrawn="1"/>
        </p:nvPicPr>
        <p:blipFill rotWithShape="1">
          <a:blip r:embed="rId3"/>
          <a:srcRect l="42731" t="-2167" r="-955" b="-871"/>
          <a:stretch/>
        </p:blipFill>
        <p:spPr>
          <a:xfrm>
            <a:off x="2474491" y="641487"/>
            <a:ext cx="3123212" cy="5527472"/>
          </a:xfrm>
          <a:prstGeom prst="rect">
            <a:avLst/>
          </a:prstGeom>
        </p:spPr>
      </p:pic>
      <p:pic>
        <p:nvPicPr>
          <p:cNvPr id="16" name="Picture 15" descr="A colorful lines and dots&#10;&#10;Description automatically generated">
            <a:extLst>
              <a:ext uri="{FF2B5EF4-FFF2-40B4-BE49-F238E27FC236}">
                <a16:creationId xmlns:a16="http://schemas.microsoft.com/office/drawing/2014/main" id="{CCA15752-F05E-41F8-D461-F6F42FE5820D}"/>
              </a:ext>
            </a:extLst>
          </p:cNvPr>
          <p:cNvPicPr>
            <a:picLocks noChangeAspect="1"/>
          </p:cNvPicPr>
          <p:nvPr userDrawn="1"/>
        </p:nvPicPr>
        <p:blipFill rotWithShape="1">
          <a:blip r:embed="rId3">
            <a:alphaModFix amt="30000"/>
          </a:blip>
          <a:srcRect l="-4472" t="-2167" r="57269" b="-871"/>
          <a:stretch/>
        </p:blipFill>
        <p:spPr>
          <a:xfrm>
            <a:off x="-57523" y="641487"/>
            <a:ext cx="2532016" cy="5527472"/>
          </a:xfrm>
          <a:prstGeom prst="rect">
            <a:avLst/>
          </a:prstGeom>
        </p:spPr>
      </p:pic>
      <p:cxnSp>
        <p:nvCxnSpPr>
          <p:cNvPr id="18" name="Straight Connector 17">
            <a:extLst>
              <a:ext uri="{FF2B5EF4-FFF2-40B4-BE49-F238E27FC236}">
                <a16:creationId xmlns:a16="http://schemas.microsoft.com/office/drawing/2014/main" id="{412A1AD9-79A9-4793-6662-B4615366CD8A}"/>
              </a:ext>
            </a:extLst>
          </p:cNvPr>
          <p:cNvCxnSpPr>
            <a:cxnSpLocks/>
          </p:cNvCxnSpPr>
          <p:nvPr userDrawn="1"/>
        </p:nvCxnSpPr>
        <p:spPr>
          <a:xfrm>
            <a:off x="2684291" y="6397920"/>
            <a:ext cx="6546796"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84B0A9E-64D8-3A8D-27B1-69546C539E31}"/>
              </a:ext>
            </a:extLst>
          </p:cNvPr>
          <p:cNvSpPr txBox="1"/>
          <p:nvPr userDrawn="1"/>
        </p:nvSpPr>
        <p:spPr>
          <a:xfrm>
            <a:off x="9426942" y="6331236"/>
            <a:ext cx="2522950" cy="133242"/>
          </a:xfrm>
          <a:prstGeom prst="rect">
            <a:avLst/>
          </a:prstGeom>
          <a:noFill/>
        </p:spPr>
        <p:txBody>
          <a:bodyPr wrap="square" lIns="0" tIns="0" rIns="0" bIns="0" rtlCol="0">
            <a:spAutoFit/>
          </a:bodyPr>
          <a:lstStyle/>
          <a:p>
            <a:pPr marL="0" marR="0" lvl="0" indent="0" algn="ctr" defTabSz="1219194" rtl="0" eaLnBrk="1" fontAlgn="auto" latinLnBrk="0" hangingPunct="1">
              <a:lnSpc>
                <a:spcPct val="100000"/>
              </a:lnSpc>
              <a:spcBef>
                <a:spcPts val="0"/>
              </a:spcBef>
              <a:spcAft>
                <a:spcPts val="0"/>
              </a:spcAft>
              <a:buClrTx/>
              <a:buSzTx/>
              <a:buFontTx/>
              <a:buNone/>
              <a:tabLst/>
              <a:defRPr/>
            </a:pPr>
            <a:r>
              <a:rPr kumimoji="0" lang="en-US" sz="866"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866"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spTree>
    <p:extLst>
      <p:ext uri="{BB962C8B-B14F-4D97-AF65-F5344CB8AC3E}">
        <p14:creationId xmlns:p14="http://schemas.microsoft.com/office/powerpoint/2010/main" val="31506806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1 Text box on lef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E6EBAB-0DF5-264F-A4A3-274C3E3D8DB2}"/>
              </a:ext>
            </a:extLst>
          </p:cNvPr>
          <p:cNvSpPr txBox="1">
            <a:spLocks/>
          </p:cNvSpPr>
          <p:nvPr/>
        </p:nvSpPr>
        <p:spPr>
          <a:xfrm>
            <a:off x="1829903" y="8483405"/>
            <a:ext cx="9804400" cy="533621"/>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927D"/>
              </a:buClr>
              <a:buSzPct val="60000"/>
            </a:pPr>
            <a:r>
              <a:rPr lang="en-GB" sz="2400">
                <a:solidFill>
                  <a:srgbClr val="00927D"/>
                </a:solidFill>
                <a:latin typeface="Poppins" pitchFamily="2" charset="77"/>
                <a:cs typeface="Poppins" pitchFamily="2" charset="77"/>
              </a:rPr>
              <a:t>What are the needs of the person?</a:t>
            </a:r>
          </a:p>
        </p:txBody>
      </p:sp>
      <p:sp>
        <p:nvSpPr>
          <p:cNvPr id="18" name="Text Placeholder 11">
            <a:extLst>
              <a:ext uri="{FF2B5EF4-FFF2-40B4-BE49-F238E27FC236}">
                <a16:creationId xmlns:a16="http://schemas.microsoft.com/office/drawing/2014/main" id="{2B2F60DC-CD05-2448-B7D7-8E22F018589E}"/>
              </a:ext>
            </a:extLst>
          </p:cNvPr>
          <p:cNvSpPr>
            <a:spLocks noGrp="1"/>
          </p:cNvSpPr>
          <p:nvPr>
            <p:ph type="body" sz="quarter" idx="16"/>
          </p:nvPr>
        </p:nvSpPr>
        <p:spPr>
          <a:xfrm>
            <a:off x="507440" y="2586956"/>
            <a:ext cx="4982885" cy="3575029"/>
          </a:xfrm>
          <a:prstGeom prst="rect">
            <a:avLst/>
          </a:prstGeom>
        </p:spPr>
        <p:txBody>
          <a:bodyPr wrap="none" anchor="t">
            <a:normAutofit/>
          </a:bodyPr>
          <a:lstStyle>
            <a:lvl1pPr marL="0" indent="0">
              <a:buClr>
                <a:schemeClr val="tx1"/>
              </a:buClr>
              <a:buSzPct val="60000"/>
              <a:buFont typeface="Arial" panose="020B0604020202020204" pitchFamily="34" charset="0"/>
              <a:buNone/>
              <a:tabLst/>
              <a:defRPr sz="2133" b="0" i="0">
                <a:solidFill>
                  <a:srgbClr val="003341"/>
                </a:solidFill>
                <a:latin typeface="Metropolis Light"/>
                <a:cs typeface="Poppins Light" pitchFamily="2" charset="77"/>
              </a:defRPr>
            </a:lvl1pPr>
          </a:lstStyle>
          <a:p>
            <a:pPr lvl="0"/>
            <a:r>
              <a:rPr lang="en-GB"/>
              <a:t>Click to edit Master text styles</a:t>
            </a:r>
          </a:p>
        </p:txBody>
      </p:sp>
      <p:sp>
        <p:nvSpPr>
          <p:cNvPr id="2" name="Rectangle 1">
            <a:extLst>
              <a:ext uri="{FF2B5EF4-FFF2-40B4-BE49-F238E27FC236}">
                <a16:creationId xmlns:a16="http://schemas.microsoft.com/office/drawing/2014/main" id="{7100C6D5-2BED-7415-F327-242354D24238}"/>
              </a:ext>
            </a:extLst>
          </p:cNvPr>
          <p:cNvSpPr/>
          <p:nvPr userDrawn="1"/>
        </p:nvSpPr>
        <p:spPr>
          <a:xfrm>
            <a:off x="9718755" y="0"/>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38A00A2-2669-1D1C-5AC3-5D547BE69D93}"/>
              </a:ext>
            </a:extLst>
          </p:cNvPr>
          <p:cNvPicPr>
            <a:picLocks noChangeAspect="1"/>
          </p:cNvPicPr>
          <p:nvPr userDrawn="1"/>
        </p:nvPicPr>
        <p:blipFill>
          <a:blip r:embed="rId2"/>
          <a:srcRect/>
          <a:stretch/>
        </p:blipFill>
        <p:spPr>
          <a:xfrm>
            <a:off x="10077044" y="6372475"/>
            <a:ext cx="1757916" cy="292247"/>
          </a:xfrm>
          <a:prstGeom prst="rect">
            <a:avLst/>
          </a:prstGeom>
        </p:spPr>
      </p:pic>
      <p:pic>
        <p:nvPicPr>
          <p:cNvPr id="4" name="Picture 3" descr="A colorful lines and dots&#10;&#10;Description automatically generated">
            <a:extLst>
              <a:ext uri="{FF2B5EF4-FFF2-40B4-BE49-F238E27FC236}">
                <a16:creationId xmlns:a16="http://schemas.microsoft.com/office/drawing/2014/main" id="{6D185EB5-10A1-D803-DEDE-8E3B059F3ACB}"/>
              </a:ext>
            </a:extLst>
          </p:cNvPr>
          <p:cNvPicPr>
            <a:picLocks noChangeAspect="1"/>
          </p:cNvPicPr>
          <p:nvPr userDrawn="1"/>
        </p:nvPicPr>
        <p:blipFill rotWithShape="1">
          <a:blip r:embed="rId3"/>
          <a:srcRect l="-3524" t="2378" r="-206" b="715"/>
          <a:stretch/>
        </p:blipFill>
        <p:spPr>
          <a:xfrm>
            <a:off x="6244783" y="1021815"/>
            <a:ext cx="5249204" cy="4904232"/>
          </a:xfrm>
          <a:prstGeom prst="rect">
            <a:avLst/>
          </a:prstGeom>
        </p:spPr>
      </p:pic>
      <p:cxnSp>
        <p:nvCxnSpPr>
          <p:cNvPr id="13" name="Straight Connector 12">
            <a:extLst>
              <a:ext uri="{FF2B5EF4-FFF2-40B4-BE49-F238E27FC236}">
                <a16:creationId xmlns:a16="http://schemas.microsoft.com/office/drawing/2014/main" id="{22A5AA6C-A1DA-40D5-5ECD-320CF42F38D3}"/>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5D4C170-BCA5-E92B-4AAA-904FD4EE109C}"/>
              </a:ext>
            </a:extLst>
          </p:cNvPr>
          <p:cNvSpPr txBox="1"/>
          <p:nvPr userDrawn="1"/>
        </p:nvSpPr>
        <p:spPr>
          <a:xfrm>
            <a:off x="322321" y="227531"/>
            <a:ext cx="4509371" cy="143565"/>
          </a:xfrm>
          <a:prstGeom prst="rect">
            <a:avLst/>
          </a:prstGeom>
          <a:noFill/>
        </p:spPr>
        <p:txBody>
          <a:bodyPr wrap="square" lIns="0" tIns="0" rIns="0" bIns="0" rtlCol="0" anchor="t">
            <a:spAutoFit/>
          </a:bodyPr>
          <a:lstStyle/>
          <a:p>
            <a:pPr defTabSz="914395"/>
            <a:fld id="{7F0AF45A-9955-4C3B-849A-EC7833B76D7D}" type="slidenum">
              <a:rPr lang="en-US" sz="933" b="1" smtClean="0">
                <a:solidFill>
                  <a:srgbClr val="475C6D"/>
                </a:solidFill>
                <a:latin typeface="Montserrat"/>
              </a:rPr>
              <a:pPr defTabSz="914395"/>
              <a:t>‹#›</a:t>
            </a:fld>
            <a:r>
              <a:rPr lang="en-US" sz="933" b="1">
                <a:solidFill>
                  <a:srgbClr val="475C6D"/>
                </a:solidFill>
                <a:latin typeface="Montserrat"/>
              </a:rPr>
              <a:t> I </a:t>
            </a:r>
            <a:endParaRPr lang="en-US" sz="933">
              <a:solidFill>
                <a:srgbClr val="8597A3"/>
              </a:solidFill>
              <a:latin typeface="Metropolis Medium"/>
            </a:endParaRPr>
          </a:p>
        </p:txBody>
      </p:sp>
      <p:cxnSp>
        <p:nvCxnSpPr>
          <p:cNvPr id="15" name="Straight Connector 14">
            <a:extLst>
              <a:ext uri="{FF2B5EF4-FFF2-40B4-BE49-F238E27FC236}">
                <a16:creationId xmlns:a16="http://schemas.microsoft.com/office/drawing/2014/main" id="{82CCD00C-59F8-EC2A-6A08-9E4B4D8083B4}"/>
              </a:ext>
            </a:extLst>
          </p:cNvPr>
          <p:cNvCxnSpPr>
            <a:cxnSpLocks/>
          </p:cNvCxnSpPr>
          <p:nvPr userDrawn="1"/>
        </p:nvCxnSpPr>
        <p:spPr>
          <a:xfrm>
            <a:off x="446859" y="6397920"/>
            <a:ext cx="8784226"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19" name="Subtitle 2">
            <a:extLst>
              <a:ext uri="{FF2B5EF4-FFF2-40B4-BE49-F238E27FC236}">
                <a16:creationId xmlns:a16="http://schemas.microsoft.com/office/drawing/2014/main" id="{2E14EF19-1203-1937-F375-3BCBCD67AED8}"/>
              </a:ext>
            </a:extLst>
          </p:cNvPr>
          <p:cNvSpPr>
            <a:spLocks noGrp="1"/>
          </p:cNvSpPr>
          <p:nvPr>
            <p:ph type="subTitle" idx="1"/>
          </p:nvPr>
        </p:nvSpPr>
        <p:spPr>
          <a:xfrm>
            <a:off x="436538" y="783983"/>
            <a:ext cx="9005781" cy="748289"/>
          </a:xfrm>
        </p:spPr>
        <p:txBody>
          <a:bodyPr>
            <a:noAutofit/>
          </a:bodyPr>
          <a:lstStyle>
            <a:lvl1pPr marL="0" indent="0" algn="l">
              <a:buNone/>
              <a:defRPr sz="4267" b="1">
                <a:solidFill>
                  <a:srgbClr val="003341"/>
                </a:solidFill>
                <a:latin typeface="Montserrat" panose="00000500000000000000" pitchFamily="2" charset="0"/>
              </a:defRPr>
            </a:lvl1pPr>
            <a:lvl2pPr marL="457198" indent="0" algn="ctr">
              <a:buNone/>
              <a:defRPr sz="2000"/>
            </a:lvl2pPr>
            <a:lvl3pPr marL="914395" indent="0" algn="ctr">
              <a:buNone/>
              <a:defRPr sz="1799"/>
            </a:lvl3pPr>
            <a:lvl4pPr marL="1371592" indent="0" algn="ctr">
              <a:buNone/>
              <a:defRPr sz="1600"/>
            </a:lvl4pPr>
            <a:lvl5pPr marL="1828789" indent="0" algn="ctr">
              <a:buNone/>
              <a:defRPr sz="1600"/>
            </a:lvl5pPr>
            <a:lvl6pPr marL="2285987" indent="0" algn="ctr">
              <a:buNone/>
              <a:defRPr sz="1600"/>
            </a:lvl6pPr>
            <a:lvl7pPr marL="2743184" indent="0" algn="ctr">
              <a:buNone/>
              <a:defRPr sz="1600"/>
            </a:lvl7pPr>
            <a:lvl8pPr marL="3200382" indent="0" algn="ctr">
              <a:buNone/>
              <a:defRPr sz="1600"/>
            </a:lvl8pPr>
            <a:lvl9pPr marL="3657579" indent="0" algn="ctr">
              <a:buNone/>
              <a:defRPr sz="1600"/>
            </a:lvl9pPr>
          </a:lstStyle>
          <a:p>
            <a:endParaRPr lang="en-US"/>
          </a:p>
        </p:txBody>
      </p:sp>
      <p:grpSp>
        <p:nvGrpSpPr>
          <p:cNvPr id="5" name="Group 4">
            <a:extLst>
              <a:ext uri="{FF2B5EF4-FFF2-40B4-BE49-F238E27FC236}">
                <a16:creationId xmlns:a16="http://schemas.microsoft.com/office/drawing/2014/main" id="{FBFA4280-F547-31E0-A4AF-EB927686D660}"/>
              </a:ext>
            </a:extLst>
          </p:cNvPr>
          <p:cNvGrpSpPr/>
          <p:nvPr userDrawn="1"/>
        </p:nvGrpSpPr>
        <p:grpSpPr>
          <a:xfrm>
            <a:off x="322321" y="6558649"/>
            <a:ext cx="3003578" cy="143629"/>
            <a:chOff x="275810" y="4839844"/>
            <a:chExt cx="2252683" cy="107722"/>
          </a:xfrm>
        </p:grpSpPr>
        <p:sp>
          <p:nvSpPr>
            <p:cNvPr id="6" name="Oval 5">
              <a:extLst>
                <a:ext uri="{FF2B5EF4-FFF2-40B4-BE49-F238E27FC236}">
                  <a16:creationId xmlns:a16="http://schemas.microsoft.com/office/drawing/2014/main" id="{6EC18FB5-AE19-0E25-2CC9-BE4CA5E4FE07}"/>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A8D829F-0568-D072-04AF-34595CDDAC4F}"/>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94"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9" name="Title Placeholder 7">
            <a:extLst>
              <a:ext uri="{FF2B5EF4-FFF2-40B4-BE49-F238E27FC236}">
                <a16:creationId xmlns:a16="http://schemas.microsoft.com/office/drawing/2014/main" id="{2F05CB98-A641-AF1B-BDD9-6E4BF4213DAA}"/>
              </a:ext>
            </a:extLst>
          </p:cNvPr>
          <p:cNvSpPr>
            <a:spLocks noGrp="1"/>
          </p:cNvSpPr>
          <p:nvPr>
            <p:ph type="title"/>
          </p:nvPr>
        </p:nvSpPr>
        <p:spPr>
          <a:xfrm>
            <a:off x="436537" y="1655001"/>
            <a:ext cx="9005782"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pic>
        <p:nvPicPr>
          <p:cNvPr id="8" name="Picture 7" descr="A white text on a black background&#10;&#10;Description automatically generated">
            <a:extLst>
              <a:ext uri="{FF2B5EF4-FFF2-40B4-BE49-F238E27FC236}">
                <a16:creationId xmlns:a16="http://schemas.microsoft.com/office/drawing/2014/main" id="{C77F2B78-E333-FB8F-D520-FA9011E5E3A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39670798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Title and blank">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E6EBAB-0DF5-264F-A4A3-274C3E3D8DB2}"/>
              </a:ext>
            </a:extLst>
          </p:cNvPr>
          <p:cNvSpPr txBox="1">
            <a:spLocks/>
          </p:cNvSpPr>
          <p:nvPr/>
        </p:nvSpPr>
        <p:spPr>
          <a:xfrm>
            <a:off x="1829903" y="8483405"/>
            <a:ext cx="9804400" cy="533621"/>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927D"/>
              </a:buClr>
              <a:buSzPct val="60000"/>
            </a:pPr>
            <a:r>
              <a:rPr lang="en-GB" sz="2400">
                <a:solidFill>
                  <a:srgbClr val="00927D"/>
                </a:solidFill>
                <a:latin typeface="Poppins" pitchFamily="2" charset="77"/>
                <a:cs typeface="Poppins" pitchFamily="2" charset="77"/>
              </a:rPr>
              <a:t>What are the needs of the person?</a:t>
            </a:r>
          </a:p>
        </p:txBody>
      </p:sp>
      <p:sp>
        <p:nvSpPr>
          <p:cNvPr id="2" name="Rectangle 1">
            <a:extLst>
              <a:ext uri="{FF2B5EF4-FFF2-40B4-BE49-F238E27FC236}">
                <a16:creationId xmlns:a16="http://schemas.microsoft.com/office/drawing/2014/main" id="{30E9E484-1773-B4C0-F1C4-65D88CD4E299}"/>
              </a:ext>
            </a:extLst>
          </p:cNvPr>
          <p:cNvSpPr/>
          <p:nvPr userDrawn="1"/>
        </p:nvSpPr>
        <p:spPr>
          <a:xfrm>
            <a:off x="9718755" y="0"/>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D6135DA-814C-A93A-A3B3-4EE62DBA12E9}"/>
              </a:ext>
            </a:extLst>
          </p:cNvPr>
          <p:cNvPicPr>
            <a:picLocks noChangeAspect="1"/>
          </p:cNvPicPr>
          <p:nvPr userDrawn="1"/>
        </p:nvPicPr>
        <p:blipFill>
          <a:blip r:embed="rId2"/>
          <a:srcRect/>
          <a:stretch/>
        </p:blipFill>
        <p:spPr>
          <a:xfrm>
            <a:off x="10077044" y="6372475"/>
            <a:ext cx="1757916" cy="292247"/>
          </a:xfrm>
          <a:prstGeom prst="rect">
            <a:avLst/>
          </a:prstGeom>
        </p:spPr>
      </p:pic>
      <p:cxnSp>
        <p:nvCxnSpPr>
          <p:cNvPr id="7" name="Straight Connector 6">
            <a:extLst>
              <a:ext uri="{FF2B5EF4-FFF2-40B4-BE49-F238E27FC236}">
                <a16:creationId xmlns:a16="http://schemas.microsoft.com/office/drawing/2014/main" id="{B41E1AB2-6DC9-E70F-C72F-CB8C05DF4A08}"/>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pic>
        <p:nvPicPr>
          <p:cNvPr id="11" name="Picture 10" descr="A colorful lines and dots&#10;&#10;Description automatically generated">
            <a:extLst>
              <a:ext uri="{FF2B5EF4-FFF2-40B4-BE49-F238E27FC236}">
                <a16:creationId xmlns:a16="http://schemas.microsoft.com/office/drawing/2014/main" id="{DEA506C0-91DB-5B7B-824E-4243AF14B24A}"/>
              </a:ext>
            </a:extLst>
          </p:cNvPr>
          <p:cNvPicPr>
            <a:picLocks noChangeAspect="1"/>
          </p:cNvPicPr>
          <p:nvPr userDrawn="1"/>
        </p:nvPicPr>
        <p:blipFill rotWithShape="1">
          <a:blip r:embed="rId3">
            <a:alphaModFix amt="30000"/>
          </a:blip>
          <a:srcRect l="11498" t="11057" r="53621" b="716"/>
          <a:stretch/>
        </p:blipFill>
        <p:spPr>
          <a:xfrm>
            <a:off x="9718755" y="0"/>
            <a:ext cx="2473246" cy="6256168"/>
          </a:xfrm>
          <a:prstGeom prst="rect">
            <a:avLst/>
          </a:prstGeom>
          <a:effectLst>
            <a:outerShdw blurRad="50800" dist="50800" dir="5400000" sx="1000" sy="1000" algn="ctr" rotWithShape="0">
              <a:srgbClr val="000000"/>
            </a:outerShdw>
            <a:reflection endPos="0" dist="50800" dir="5400000" sy="-100000" algn="bl" rotWithShape="0"/>
          </a:effectLst>
        </p:spPr>
      </p:pic>
      <p:sp>
        <p:nvSpPr>
          <p:cNvPr id="13" name="TextBox 12">
            <a:extLst>
              <a:ext uri="{FF2B5EF4-FFF2-40B4-BE49-F238E27FC236}">
                <a16:creationId xmlns:a16="http://schemas.microsoft.com/office/drawing/2014/main" id="{E870693B-2770-4A3A-8B27-3F355F3CC6CC}"/>
              </a:ext>
            </a:extLst>
          </p:cNvPr>
          <p:cNvSpPr txBox="1"/>
          <p:nvPr userDrawn="1"/>
        </p:nvSpPr>
        <p:spPr>
          <a:xfrm>
            <a:off x="322321" y="227531"/>
            <a:ext cx="4509371" cy="143565"/>
          </a:xfrm>
          <a:prstGeom prst="rect">
            <a:avLst/>
          </a:prstGeom>
          <a:noFill/>
        </p:spPr>
        <p:txBody>
          <a:bodyPr wrap="square" lIns="0" tIns="0" rIns="0" bIns="0" rtlCol="0" anchor="t">
            <a:spAutoFit/>
          </a:bodyPr>
          <a:lstStyle/>
          <a:p>
            <a:pPr defTabSz="914395"/>
            <a:fld id="{7F0AF45A-9955-4C3B-849A-EC7833B76D7D}" type="slidenum">
              <a:rPr lang="en-US" sz="933" b="1" smtClean="0">
                <a:solidFill>
                  <a:srgbClr val="475C6D"/>
                </a:solidFill>
                <a:latin typeface="Montserrat"/>
              </a:rPr>
              <a:pPr defTabSz="914395"/>
              <a:t>‹#›</a:t>
            </a:fld>
            <a:r>
              <a:rPr lang="en-US" sz="933" b="1">
                <a:solidFill>
                  <a:srgbClr val="475C6D"/>
                </a:solidFill>
                <a:latin typeface="Montserrat"/>
              </a:rPr>
              <a:t> I </a:t>
            </a:r>
            <a:endParaRPr lang="en-US" sz="933">
              <a:solidFill>
                <a:srgbClr val="8597A3"/>
              </a:solidFill>
              <a:latin typeface="Metropolis Medium"/>
            </a:endParaRPr>
          </a:p>
        </p:txBody>
      </p:sp>
      <p:cxnSp>
        <p:nvCxnSpPr>
          <p:cNvPr id="15" name="Straight Connector 14">
            <a:extLst>
              <a:ext uri="{FF2B5EF4-FFF2-40B4-BE49-F238E27FC236}">
                <a16:creationId xmlns:a16="http://schemas.microsoft.com/office/drawing/2014/main" id="{31941FAF-8621-7E6C-531D-6614EBEF222C}"/>
              </a:ext>
            </a:extLst>
          </p:cNvPr>
          <p:cNvCxnSpPr>
            <a:cxnSpLocks/>
          </p:cNvCxnSpPr>
          <p:nvPr userDrawn="1"/>
        </p:nvCxnSpPr>
        <p:spPr>
          <a:xfrm>
            <a:off x="446859" y="6397920"/>
            <a:ext cx="8995458"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20" name="Subtitle 2">
            <a:extLst>
              <a:ext uri="{FF2B5EF4-FFF2-40B4-BE49-F238E27FC236}">
                <a16:creationId xmlns:a16="http://schemas.microsoft.com/office/drawing/2014/main" id="{31B8D176-65AE-2092-C9AD-EF6715EF3686}"/>
              </a:ext>
            </a:extLst>
          </p:cNvPr>
          <p:cNvSpPr>
            <a:spLocks noGrp="1"/>
          </p:cNvSpPr>
          <p:nvPr>
            <p:ph type="subTitle" idx="1"/>
          </p:nvPr>
        </p:nvSpPr>
        <p:spPr>
          <a:xfrm>
            <a:off x="436538" y="783983"/>
            <a:ext cx="9005781" cy="748289"/>
          </a:xfrm>
        </p:spPr>
        <p:txBody>
          <a:bodyPr>
            <a:noAutofit/>
          </a:bodyPr>
          <a:lstStyle>
            <a:lvl1pPr marL="0" indent="0" algn="l">
              <a:buNone/>
              <a:defRPr sz="4267" b="1">
                <a:solidFill>
                  <a:srgbClr val="003341"/>
                </a:solidFill>
                <a:latin typeface="Montserrat" panose="00000500000000000000" pitchFamily="2" charset="0"/>
              </a:defRPr>
            </a:lvl1pPr>
            <a:lvl2pPr marL="457198" indent="0" algn="ctr">
              <a:buNone/>
              <a:defRPr sz="2000"/>
            </a:lvl2pPr>
            <a:lvl3pPr marL="914395" indent="0" algn="ctr">
              <a:buNone/>
              <a:defRPr sz="1799"/>
            </a:lvl3pPr>
            <a:lvl4pPr marL="1371592" indent="0" algn="ctr">
              <a:buNone/>
              <a:defRPr sz="1600"/>
            </a:lvl4pPr>
            <a:lvl5pPr marL="1828789" indent="0" algn="ctr">
              <a:buNone/>
              <a:defRPr sz="1600"/>
            </a:lvl5pPr>
            <a:lvl6pPr marL="2285987" indent="0" algn="ctr">
              <a:buNone/>
              <a:defRPr sz="1600"/>
            </a:lvl6pPr>
            <a:lvl7pPr marL="2743184" indent="0" algn="ctr">
              <a:buNone/>
              <a:defRPr sz="1600"/>
            </a:lvl7pPr>
            <a:lvl8pPr marL="3200382" indent="0" algn="ctr">
              <a:buNone/>
              <a:defRPr sz="1600"/>
            </a:lvl8pPr>
            <a:lvl9pPr marL="3657579" indent="0" algn="ctr">
              <a:buNone/>
              <a:defRPr sz="1600"/>
            </a:lvl9pPr>
          </a:lstStyle>
          <a:p>
            <a:endParaRPr lang="en-US"/>
          </a:p>
        </p:txBody>
      </p:sp>
      <p:grpSp>
        <p:nvGrpSpPr>
          <p:cNvPr id="3" name="Group 2">
            <a:extLst>
              <a:ext uri="{FF2B5EF4-FFF2-40B4-BE49-F238E27FC236}">
                <a16:creationId xmlns:a16="http://schemas.microsoft.com/office/drawing/2014/main" id="{BBA6186A-042B-B746-3D5E-88EF2129319D}"/>
              </a:ext>
            </a:extLst>
          </p:cNvPr>
          <p:cNvGrpSpPr/>
          <p:nvPr userDrawn="1"/>
        </p:nvGrpSpPr>
        <p:grpSpPr>
          <a:xfrm>
            <a:off x="322321" y="6558649"/>
            <a:ext cx="3003578" cy="143629"/>
            <a:chOff x="275810" y="4839844"/>
            <a:chExt cx="2252683" cy="107722"/>
          </a:xfrm>
        </p:grpSpPr>
        <p:sp>
          <p:nvSpPr>
            <p:cNvPr id="5" name="Oval 4">
              <a:extLst>
                <a:ext uri="{FF2B5EF4-FFF2-40B4-BE49-F238E27FC236}">
                  <a16:creationId xmlns:a16="http://schemas.microsoft.com/office/drawing/2014/main" id="{175A33C1-7347-C029-C517-7F892C639FE9}"/>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9C9255D-CAF8-878E-BA74-1E9F8CA84BBB}"/>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94"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16" name="Title Placeholder 7">
            <a:extLst>
              <a:ext uri="{FF2B5EF4-FFF2-40B4-BE49-F238E27FC236}">
                <a16:creationId xmlns:a16="http://schemas.microsoft.com/office/drawing/2014/main" id="{9EEEE745-EC01-BF42-054D-6FFF69FBC1E6}"/>
              </a:ext>
            </a:extLst>
          </p:cNvPr>
          <p:cNvSpPr>
            <a:spLocks noGrp="1"/>
          </p:cNvSpPr>
          <p:nvPr>
            <p:ph type="title"/>
          </p:nvPr>
        </p:nvSpPr>
        <p:spPr>
          <a:xfrm>
            <a:off x="436537" y="1655001"/>
            <a:ext cx="9005782"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pic>
        <p:nvPicPr>
          <p:cNvPr id="8" name="Picture 7" descr="A white text on a black background&#10;&#10;Description automatically generated">
            <a:extLst>
              <a:ext uri="{FF2B5EF4-FFF2-40B4-BE49-F238E27FC236}">
                <a16:creationId xmlns:a16="http://schemas.microsoft.com/office/drawing/2014/main" id="{E7B8A901-CFF2-CD2B-9BE8-CB692567F0C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12083835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Text with Bullets+Sub level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9605A5-5832-4B44-A897-89B7910538D2}"/>
              </a:ext>
            </a:extLst>
          </p:cNvPr>
          <p:cNvSpPr>
            <a:spLocks noGrp="1"/>
          </p:cNvSpPr>
          <p:nvPr>
            <p:ph type="body" sz="quarter" idx="17"/>
          </p:nvPr>
        </p:nvSpPr>
        <p:spPr>
          <a:xfrm>
            <a:off x="436537" y="2639230"/>
            <a:ext cx="8998517" cy="3095625"/>
          </a:xfrm>
          <a:prstGeom prst="rect">
            <a:avLst/>
          </a:prstGeom>
        </p:spPr>
        <p:txBody>
          <a:bodyPr>
            <a:normAutofit/>
          </a:bodyPr>
          <a:lstStyle>
            <a:lvl1pPr>
              <a:buClr>
                <a:schemeClr val="tx1"/>
              </a:buClr>
              <a:buSzPct val="70000"/>
              <a:defRPr sz="2133" b="0" i="0">
                <a:solidFill>
                  <a:srgbClr val="003341"/>
                </a:solidFill>
                <a:latin typeface="Metropolis Light"/>
                <a:cs typeface="Poppins Light" pitchFamily="2" charset="77"/>
              </a:defRPr>
            </a:lvl1pPr>
            <a:lvl2pPr>
              <a:buClr>
                <a:schemeClr val="tx1"/>
              </a:buClr>
              <a:buSzPct val="70000"/>
              <a:defRPr sz="2133" b="0" i="0">
                <a:solidFill>
                  <a:srgbClr val="003341"/>
                </a:solidFill>
                <a:latin typeface="Metropolis Light"/>
                <a:cs typeface="Poppins Light" pitchFamily="2" charset="77"/>
              </a:defRPr>
            </a:lvl2pPr>
            <a:lvl3pPr>
              <a:buClr>
                <a:schemeClr val="tx1"/>
              </a:buClr>
              <a:buSzPct val="70000"/>
              <a:defRPr sz="2133" b="0" i="0">
                <a:solidFill>
                  <a:srgbClr val="003341"/>
                </a:solidFill>
                <a:latin typeface="Metropolis Light"/>
                <a:cs typeface="Poppins Light" pitchFamily="2" charset="77"/>
              </a:defRPr>
            </a:lvl3pPr>
            <a:lvl4pPr>
              <a:buClr>
                <a:schemeClr val="tx1"/>
              </a:buClr>
              <a:buSzPct val="70000"/>
              <a:defRPr sz="2133" b="0" i="0">
                <a:solidFill>
                  <a:srgbClr val="003341"/>
                </a:solidFill>
                <a:latin typeface="Metropolis Light"/>
                <a:cs typeface="Poppins Light" pitchFamily="2" charset="77"/>
              </a:defRPr>
            </a:lvl4pPr>
            <a:lvl5pPr>
              <a:buClr>
                <a:schemeClr val="tx1"/>
              </a:buClr>
              <a:buSzPct val="70000"/>
              <a:defRPr sz="2133" b="0" i="0">
                <a:solidFill>
                  <a:srgbClr val="003341"/>
                </a:solidFill>
                <a:latin typeface="Metropolis Light"/>
                <a:cs typeface="Poppins Ligh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Rectangle 1">
            <a:extLst>
              <a:ext uri="{FF2B5EF4-FFF2-40B4-BE49-F238E27FC236}">
                <a16:creationId xmlns:a16="http://schemas.microsoft.com/office/drawing/2014/main" id="{153C6011-316D-1B64-6D48-9DA6C45EA6BC}"/>
              </a:ext>
            </a:extLst>
          </p:cNvPr>
          <p:cNvSpPr/>
          <p:nvPr userDrawn="1"/>
        </p:nvSpPr>
        <p:spPr>
          <a:xfrm>
            <a:off x="9718755" y="0"/>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7464320-25BE-846A-08FF-5A24C5DB2119}"/>
              </a:ext>
            </a:extLst>
          </p:cNvPr>
          <p:cNvPicPr>
            <a:picLocks noChangeAspect="1"/>
          </p:cNvPicPr>
          <p:nvPr userDrawn="1"/>
        </p:nvPicPr>
        <p:blipFill>
          <a:blip r:embed="rId2"/>
          <a:srcRect/>
          <a:stretch/>
        </p:blipFill>
        <p:spPr>
          <a:xfrm>
            <a:off x="10077044" y="6372475"/>
            <a:ext cx="1757916" cy="292247"/>
          </a:xfrm>
          <a:prstGeom prst="rect">
            <a:avLst/>
          </a:prstGeom>
        </p:spPr>
      </p:pic>
      <p:cxnSp>
        <p:nvCxnSpPr>
          <p:cNvPr id="7" name="Straight Connector 6">
            <a:extLst>
              <a:ext uri="{FF2B5EF4-FFF2-40B4-BE49-F238E27FC236}">
                <a16:creationId xmlns:a16="http://schemas.microsoft.com/office/drawing/2014/main" id="{FD85A47E-B69B-FC85-46E6-5EBCE059689D}"/>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pic>
        <p:nvPicPr>
          <p:cNvPr id="9" name="Picture 8" descr="A colorful lines and dots&#10;&#10;Description automatically generated">
            <a:extLst>
              <a:ext uri="{FF2B5EF4-FFF2-40B4-BE49-F238E27FC236}">
                <a16:creationId xmlns:a16="http://schemas.microsoft.com/office/drawing/2014/main" id="{A7E748C7-C89F-2A35-A772-B89B6684D9D0}"/>
              </a:ext>
            </a:extLst>
          </p:cNvPr>
          <p:cNvPicPr>
            <a:picLocks noChangeAspect="1"/>
          </p:cNvPicPr>
          <p:nvPr userDrawn="1"/>
        </p:nvPicPr>
        <p:blipFill rotWithShape="1">
          <a:blip r:embed="rId3">
            <a:alphaModFix amt="30000"/>
          </a:blip>
          <a:srcRect l="11498" t="11057" r="53621" b="716"/>
          <a:stretch/>
        </p:blipFill>
        <p:spPr>
          <a:xfrm>
            <a:off x="9718755" y="0"/>
            <a:ext cx="2473246" cy="6256168"/>
          </a:xfrm>
          <a:prstGeom prst="rect">
            <a:avLst/>
          </a:prstGeom>
          <a:effectLst>
            <a:outerShdw blurRad="50800" dist="50800" dir="5400000" sx="1000" sy="1000" algn="ctr" rotWithShape="0">
              <a:srgbClr val="000000"/>
            </a:outerShdw>
            <a:reflection endPos="0" dist="50800" dir="5400000" sy="-100000" algn="bl" rotWithShape="0"/>
          </a:effectLst>
        </p:spPr>
      </p:pic>
      <p:sp>
        <p:nvSpPr>
          <p:cNvPr id="10" name="TextBox 9">
            <a:extLst>
              <a:ext uri="{FF2B5EF4-FFF2-40B4-BE49-F238E27FC236}">
                <a16:creationId xmlns:a16="http://schemas.microsoft.com/office/drawing/2014/main" id="{E003690C-C5C4-A0A0-73C2-989619F6631A}"/>
              </a:ext>
            </a:extLst>
          </p:cNvPr>
          <p:cNvSpPr txBox="1"/>
          <p:nvPr userDrawn="1"/>
        </p:nvSpPr>
        <p:spPr>
          <a:xfrm>
            <a:off x="322321" y="227531"/>
            <a:ext cx="4509371" cy="143565"/>
          </a:xfrm>
          <a:prstGeom prst="rect">
            <a:avLst/>
          </a:prstGeom>
          <a:noFill/>
        </p:spPr>
        <p:txBody>
          <a:bodyPr wrap="square" lIns="0" tIns="0" rIns="0" bIns="0" rtlCol="0" anchor="t">
            <a:spAutoFit/>
          </a:bodyPr>
          <a:lstStyle/>
          <a:p>
            <a:pPr defTabSz="914395"/>
            <a:fld id="{7F0AF45A-9955-4C3B-849A-EC7833B76D7D}" type="slidenum">
              <a:rPr lang="en-US" sz="933" b="1" smtClean="0">
                <a:solidFill>
                  <a:srgbClr val="475C6D"/>
                </a:solidFill>
                <a:latin typeface="Montserrat"/>
              </a:rPr>
              <a:pPr defTabSz="914395"/>
              <a:t>‹#›</a:t>
            </a:fld>
            <a:r>
              <a:rPr lang="en-US" sz="933" b="1">
                <a:solidFill>
                  <a:srgbClr val="475C6D"/>
                </a:solidFill>
                <a:latin typeface="Montserrat"/>
              </a:rPr>
              <a:t> I </a:t>
            </a:r>
            <a:endParaRPr lang="en-US" sz="933">
              <a:solidFill>
                <a:srgbClr val="8597A3"/>
              </a:solidFill>
              <a:latin typeface="Metropolis Medium"/>
            </a:endParaRPr>
          </a:p>
        </p:txBody>
      </p:sp>
      <p:cxnSp>
        <p:nvCxnSpPr>
          <p:cNvPr id="14" name="Straight Connector 13">
            <a:extLst>
              <a:ext uri="{FF2B5EF4-FFF2-40B4-BE49-F238E27FC236}">
                <a16:creationId xmlns:a16="http://schemas.microsoft.com/office/drawing/2014/main" id="{1D6ACD6B-F7E2-2C58-C043-55A691B873E4}"/>
              </a:ext>
            </a:extLst>
          </p:cNvPr>
          <p:cNvCxnSpPr>
            <a:cxnSpLocks/>
          </p:cNvCxnSpPr>
          <p:nvPr userDrawn="1"/>
        </p:nvCxnSpPr>
        <p:spPr>
          <a:xfrm>
            <a:off x="446859" y="6397920"/>
            <a:ext cx="8995458"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15" name="Subtitle 2">
            <a:extLst>
              <a:ext uri="{FF2B5EF4-FFF2-40B4-BE49-F238E27FC236}">
                <a16:creationId xmlns:a16="http://schemas.microsoft.com/office/drawing/2014/main" id="{DF45DFBA-36D6-09F5-62AC-949DF2511D0F}"/>
              </a:ext>
            </a:extLst>
          </p:cNvPr>
          <p:cNvSpPr>
            <a:spLocks noGrp="1"/>
          </p:cNvSpPr>
          <p:nvPr>
            <p:ph type="subTitle" idx="1"/>
          </p:nvPr>
        </p:nvSpPr>
        <p:spPr>
          <a:xfrm>
            <a:off x="436538" y="783983"/>
            <a:ext cx="9005781" cy="748289"/>
          </a:xfrm>
        </p:spPr>
        <p:txBody>
          <a:bodyPr>
            <a:noAutofit/>
          </a:bodyPr>
          <a:lstStyle>
            <a:lvl1pPr marL="0" indent="0" algn="l">
              <a:buNone/>
              <a:defRPr sz="4267" b="1">
                <a:solidFill>
                  <a:srgbClr val="003341"/>
                </a:solidFill>
                <a:latin typeface="Montserrat" panose="00000500000000000000" pitchFamily="2" charset="0"/>
              </a:defRPr>
            </a:lvl1pPr>
            <a:lvl2pPr marL="457198" indent="0" algn="ctr">
              <a:buNone/>
              <a:defRPr sz="2000"/>
            </a:lvl2pPr>
            <a:lvl3pPr marL="914395" indent="0" algn="ctr">
              <a:buNone/>
              <a:defRPr sz="1799"/>
            </a:lvl3pPr>
            <a:lvl4pPr marL="1371592" indent="0" algn="ctr">
              <a:buNone/>
              <a:defRPr sz="1600"/>
            </a:lvl4pPr>
            <a:lvl5pPr marL="1828789" indent="0" algn="ctr">
              <a:buNone/>
              <a:defRPr sz="1600"/>
            </a:lvl5pPr>
            <a:lvl6pPr marL="2285987" indent="0" algn="ctr">
              <a:buNone/>
              <a:defRPr sz="1600"/>
            </a:lvl6pPr>
            <a:lvl7pPr marL="2743184" indent="0" algn="ctr">
              <a:buNone/>
              <a:defRPr sz="1600"/>
            </a:lvl7pPr>
            <a:lvl8pPr marL="3200382" indent="0" algn="ctr">
              <a:buNone/>
              <a:defRPr sz="1600"/>
            </a:lvl8pPr>
            <a:lvl9pPr marL="3657579" indent="0" algn="ctr">
              <a:buNone/>
              <a:defRPr sz="1600"/>
            </a:lvl9pPr>
          </a:lstStyle>
          <a:p>
            <a:endParaRPr lang="en-US"/>
          </a:p>
        </p:txBody>
      </p:sp>
      <p:grpSp>
        <p:nvGrpSpPr>
          <p:cNvPr id="5" name="Group 4">
            <a:extLst>
              <a:ext uri="{FF2B5EF4-FFF2-40B4-BE49-F238E27FC236}">
                <a16:creationId xmlns:a16="http://schemas.microsoft.com/office/drawing/2014/main" id="{9FAB9EA9-7B10-1D50-E834-993754B5A1DA}"/>
              </a:ext>
            </a:extLst>
          </p:cNvPr>
          <p:cNvGrpSpPr/>
          <p:nvPr userDrawn="1"/>
        </p:nvGrpSpPr>
        <p:grpSpPr>
          <a:xfrm>
            <a:off x="322321" y="6558649"/>
            <a:ext cx="3003578" cy="143629"/>
            <a:chOff x="275810" y="4839844"/>
            <a:chExt cx="2252683" cy="107722"/>
          </a:xfrm>
        </p:grpSpPr>
        <p:sp>
          <p:nvSpPr>
            <p:cNvPr id="6" name="Oval 5">
              <a:extLst>
                <a:ext uri="{FF2B5EF4-FFF2-40B4-BE49-F238E27FC236}">
                  <a16:creationId xmlns:a16="http://schemas.microsoft.com/office/drawing/2014/main" id="{4EEF4438-772E-A8AD-0B11-151976DD7E3E}"/>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925EC02-68DC-350D-2162-D3766F2A5BDF}"/>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94"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12" name="Title Placeholder 7">
            <a:extLst>
              <a:ext uri="{FF2B5EF4-FFF2-40B4-BE49-F238E27FC236}">
                <a16:creationId xmlns:a16="http://schemas.microsoft.com/office/drawing/2014/main" id="{6CACCE58-1910-184C-8E41-EC41F8C56325}"/>
              </a:ext>
            </a:extLst>
          </p:cNvPr>
          <p:cNvSpPr>
            <a:spLocks noGrp="1"/>
          </p:cNvSpPr>
          <p:nvPr>
            <p:ph type="title"/>
          </p:nvPr>
        </p:nvSpPr>
        <p:spPr>
          <a:xfrm>
            <a:off x="436537" y="1655001"/>
            <a:ext cx="9005782"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pic>
        <p:nvPicPr>
          <p:cNvPr id="13" name="Picture 12" descr="A white text on a black background&#10;&#10;Description automatically generated">
            <a:extLst>
              <a:ext uri="{FF2B5EF4-FFF2-40B4-BE49-F238E27FC236}">
                <a16:creationId xmlns:a16="http://schemas.microsoft.com/office/drawing/2014/main" id="{AC00FB12-E87E-725D-58D3-72042B4D34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1916446523"/>
      </p:ext>
    </p:extLst>
  </p:cSld>
  <p:clrMapOvr>
    <a:masterClrMapping/>
  </p:clrMapOvr>
  <p:extLst>
    <p:ext uri="{DCECCB84-F9BA-43D5-87BE-67443E8EF086}">
      <p15:sldGuideLst xmlns:p15="http://schemas.microsoft.com/office/powerpoint/2012/main">
        <p15:guide id="1" orient="horz" pos="2160">
          <p15:clr>
            <a:srgbClr val="FBAE40"/>
          </p15:clr>
        </p15:guide>
        <p15:guide id="2" pos="630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Single Picture with capti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E6EBAB-0DF5-264F-A4A3-274C3E3D8DB2}"/>
              </a:ext>
            </a:extLst>
          </p:cNvPr>
          <p:cNvSpPr txBox="1">
            <a:spLocks/>
          </p:cNvSpPr>
          <p:nvPr/>
        </p:nvSpPr>
        <p:spPr>
          <a:xfrm>
            <a:off x="1829903" y="8483405"/>
            <a:ext cx="9804400" cy="533621"/>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927D"/>
              </a:buClr>
              <a:buSzPct val="60000"/>
            </a:pPr>
            <a:r>
              <a:rPr lang="en-GB" sz="2400">
                <a:solidFill>
                  <a:srgbClr val="00927D"/>
                </a:solidFill>
                <a:latin typeface="Poppins" pitchFamily="2" charset="77"/>
                <a:cs typeface="Poppins" pitchFamily="2" charset="77"/>
              </a:rPr>
              <a:t>What are the needs of the person?</a:t>
            </a:r>
          </a:p>
        </p:txBody>
      </p:sp>
      <p:sp>
        <p:nvSpPr>
          <p:cNvPr id="3" name="Picture Placeholder 2">
            <a:extLst>
              <a:ext uri="{FF2B5EF4-FFF2-40B4-BE49-F238E27FC236}">
                <a16:creationId xmlns:a16="http://schemas.microsoft.com/office/drawing/2014/main" id="{2A321B79-AAA3-5946-BF8E-EEA2C98D6F26}"/>
              </a:ext>
            </a:extLst>
          </p:cNvPr>
          <p:cNvSpPr>
            <a:spLocks noGrp="1"/>
          </p:cNvSpPr>
          <p:nvPr>
            <p:ph type="pic" sz="quarter" idx="16"/>
          </p:nvPr>
        </p:nvSpPr>
        <p:spPr>
          <a:xfrm>
            <a:off x="446859" y="2687069"/>
            <a:ext cx="8978139" cy="2909667"/>
          </a:xfrm>
          <a:prstGeom prst="rect">
            <a:avLst/>
          </a:prstGeom>
        </p:spPr>
        <p:txBody>
          <a:bodyPr anchor="ctr">
            <a:normAutofit/>
          </a:bodyPr>
          <a:lstStyle>
            <a:lvl1pPr marL="0" indent="0" algn="ctr">
              <a:buNone/>
              <a:defRPr sz="2133" b="0" i="0">
                <a:solidFill>
                  <a:srgbClr val="003341"/>
                </a:solidFill>
                <a:latin typeface="Metropolis Light"/>
                <a:cs typeface="Poppins Light" pitchFamily="2" charset="77"/>
              </a:defRPr>
            </a:lvl1pPr>
          </a:lstStyle>
          <a:p>
            <a:r>
              <a:rPr lang="en-GB"/>
              <a:t>Click icon to add picture</a:t>
            </a:r>
          </a:p>
        </p:txBody>
      </p:sp>
      <p:sp>
        <p:nvSpPr>
          <p:cNvPr id="2" name="Rectangle 1">
            <a:extLst>
              <a:ext uri="{FF2B5EF4-FFF2-40B4-BE49-F238E27FC236}">
                <a16:creationId xmlns:a16="http://schemas.microsoft.com/office/drawing/2014/main" id="{F813D49E-B21E-70EF-3184-22FE5202834E}"/>
              </a:ext>
            </a:extLst>
          </p:cNvPr>
          <p:cNvSpPr/>
          <p:nvPr userDrawn="1"/>
        </p:nvSpPr>
        <p:spPr>
          <a:xfrm>
            <a:off x="9718755" y="0"/>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67354E2B-D6D8-C2D6-3AF4-1D808048C0AE}"/>
              </a:ext>
            </a:extLst>
          </p:cNvPr>
          <p:cNvPicPr>
            <a:picLocks noChangeAspect="1"/>
          </p:cNvPicPr>
          <p:nvPr userDrawn="1"/>
        </p:nvPicPr>
        <p:blipFill>
          <a:blip r:embed="rId2"/>
          <a:srcRect/>
          <a:stretch/>
        </p:blipFill>
        <p:spPr>
          <a:xfrm>
            <a:off x="10077044" y="6372475"/>
            <a:ext cx="1757916" cy="292247"/>
          </a:xfrm>
          <a:prstGeom prst="rect">
            <a:avLst/>
          </a:prstGeom>
        </p:spPr>
      </p:pic>
      <p:pic>
        <p:nvPicPr>
          <p:cNvPr id="9" name="Picture 8" descr="A colorful lines and dots&#10;&#10;Description automatically generated">
            <a:extLst>
              <a:ext uri="{FF2B5EF4-FFF2-40B4-BE49-F238E27FC236}">
                <a16:creationId xmlns:a16="http://schemas.microsoft.com/office/drawing/2014/main" id="{C3785B7B-F554-3244-FEAF-88AECD394715}"/>
              </a:ext>
            </a:extLst>
          </p:cNvPr>
          <p:cNvPicPr>
            <a:picLocks noChangeAspect="1"/>
          </p:cNvPicPr>
          <p:nvPr userDrawn="1"/>
        </p:nvPicPr>
        <p:blipFill rotWithShape="1">
          <a:blip r:embed="rId3">
            <a:alphaModFix amt="30000"/>
          </a:blip>
          <a:srcRect l="11498" t="11057" r="53621" b="716"/>
          <a:stretch/>
        </p:blipFill>
        <p:spPr>
          <a:xfrm>
            <a:off x="9718755" y="0"/>
            <a:ext cx="2473246" cy="6256168"/>
          </a:xfrm>
          <a:prstGeom prst="rect">
            <a:avLst/>
          </a:prstGeom>
          <a:effectLst>
            <a:outerShdw blurRad="50800" dist="50800" dir="5400000" sx="1000" sy="1000" algn="ctr" rotWithShape="0">
              <a:srgbClr val="000000"/>
            </a:outerShdw>
            <a:reflection endPos="0" dist="50800" dir="5400000" sy="-100000" algn="bl" rotWithShape="0"/>
          </a:effectLst>
        </p:spPr>
      </p:pic>
      <p:cxnSp>
        <p:nvCxnSpPr>
          <p:cNvPr id="11" name="Straight Connector 10">
            <a:extLst>
              <a:ext uri="{FF2B5EF4-FFF2-40B4-BE49-F238E27FC236}">
                <a16:creationId xmlns:a16="http://schemas.microsoft.com/office/drawing/2014/main" id="{467142F0-4CB5-61AC-0380-C3F27FF2D363}"/>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5BA7710-40A3-8731-4316-4506B788D931}"/>
              </a:ext>
            </a:extLst>
          </p:cNvPr>
          <p:cNvSpPr txBox="1"/>
          <p:nvPr userDrawn="1"/>
        </p:nvSpPr>
        <p:spPr>
          <a:xfrm>
            <a:off x="322321" y="227531"/>
            <a:ext cx="4509371" cy="143565"/>
          </a:xfrm>
          <a:prstGeom prst="rect">
            <a:avLst/>
          </a:prstGeom>
          <a:noFill/>
        </p:spPr>
        <p:txBody>
          <a:bodyPr wrap="square" lIns="0" tIns="0" rIns="0" bIns="0" rtlCol="0" anchor="t">
            <a:spAutoFit/>
          </a:bodyPr>
          <a:lstStyle/>
          <a:p>
            <a:pPr defTabSz="914395"/>
            <a:fld id="{7F0AF45A-9955-4C3B-849A-EC7833B76D7D}" type="slidenum">
              <a:rPr lang="en-US" sz="933" b="1" smtClean="0">
                <a:solidFill>
                  <a:srgbClr val="475C6D"/>
                </a:solidFill>
                <a:latin typeface="Montserrat"/>
              </a:rPr>
              <a:pPr defTabSz="914395"/>
              <a:t>‹#›</a:t>
            </a:fld>
            <a:r>
              <a:rPr lang="en-US" sz="933" b="1">
                <a:solidFill>
                  <a:srgbClr val="475C6D"/>
                </a:solidFill>
                <a:latin typeface="Montserrat"/>
              </a:rPr>
              <a:t> I </a:t>
            </a:r>
            <a:endParaRPr lang="en-US" sz="933">
              <a:solidFill>
                <a:srgbClr val="8597A3"/>
              </a:solidFill>
              <a:latin typeface="Metropolis Medium"/>
            </a:endParaRPr>
          </a:p>
        </p:txBody>
      </p:sp>
      <p:cxnSp>
        <p:nvCxnSpPr>
          <p:cNvPr id="16" name="Straight Connector 15">
            <a:extLst>
              <a:ext uri="{FF2B5EF4-FFF2-40B4-BE49-F238E27FC236}">
                <a16:creationId xmlns:a16="http://schemas.microsoft.com/office/drawing/2014/main" id="{EFD38FC3-6438-8A26-A1F8-75588B347121}"/>
              </a:ext>
            </a:extLst>
          </p:cNvPr>
          <p:cNvCxnSpPr>
            <a:cxnSpLocks/>
          </p:cNvCxnSpPr>
          <p:nvPr userDrawn="1"/>
        </p:nvCxnSpPr>
        <p:spPr>
          <a:xfrm>
            <a:off x="446859" y="6397920"/>
            <a:ext cx="8995458"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90F36AB1-7AD2-500F-66FC-452778ED31E3}"/>
              </a:ext>
            </a:extLst>
          </p:cNvPr>
          <p:cNvSpPr>
            <a:spLocks noGrp="1"/>
          </p:cNvSpPr>
          <p:nvPr>
            <p:ph type="subTitle" idx="1"/>
          </p:nvPr>
        </p:nvSpPr>
        <p:spPr>
          <a:xfrm>
            <a:off x="436538" y="783983"/>
            <a:ext cx="9005781" cy="748289"/>
          </a:xfrm>
        </p:spPr>
        <p:txBody>
          <a:bodyPr>
            <a:noAutofit/>
          </a:bodyPr>
          <a:lstStyle>
            <a:lvl1pPr marL="0" indent="0" algn="l">
              <a:buNone/>
              <a:defRPr sz="4267" b="1">
                <a:solidFill>
                  <a:srgbClr val="003341"/>
                </a:solidFill>
                <a:latin typeface="Montserrat" panose="00000500000000000000" pitchFamily="2" charset="0"/>
              </a:defRPr>
            </a:lvl1pPr>
            <a:lvl2pPr marL="457198" indent="0" algn="ctr">
              <a:buNone/>
              <a:defRPr sz="2000"/>
            </a:lvl2pPr>
            <a:lvl3pPr marL="914395" indent="0" algn="ctr">
              <a:buNone/>
              <a:defRPr sz="1799"/>
            </a:lvl3pPr>
            <a:lvl4pPr marL="1371592" indent="0" algn="ctr">
              <a:buNone/>
              <a:defRPr sz="1600"/>
            </a:lvl4pPr>
            <a:lvl5pPr marL="1828789" indent="0" algn="ctr">
              <a:buNone/>
              <a:defRPr sz="1600"/>
            </a:lvl5pPr>
            <a:lvl6pPr marL="2285987" indent="0" algn="ctr">
              <a:buNone/>
              <a:defRPr sz="1600"/>
            </a:lvl6pPr>
            <a:lvl7pPr marL="2743184" indent="0" algn="ctr">
              <a:buNone/>
              <a:defRPr sz="1600"/>
            </a:lvl7pPr>
            <a:lvl8pPr marL="3200382" indent="0" algn="ctr">
              <a:buNone/>
              <a:defRPr sz="1600"/>
            </a:lvl8pPr>
            <a:lvl9pPr marL="3657579" indent="0" algn="ctr">
              <a:buNone/>
              <a:defRPr sz="1600"/>
            </a:lvl9pPr>
          </a:lstStyle>
          <a:p>
            <a:endParaRPr lang="en-US"/>
          </a:p>
        </p:txBody>
      </p:sp>
      <p:grpSp>
        <p:nvGrpSpPr>
          <p:cNvPr id="4" name="Group 3">
            <a:extLst>
              <a:ext uri="{FF2B5EF4-FFF2-40B4-BE49-F238E27FC236}">
                <a16:creationId xmlns:a16="http://schemas.microsoft.com/office/drawing/2014/main" id="{7F401010-C465-F6A4-6A10-B46FA09948D3}"/>
              </a:ext>
            </a:extLst>
          </p:cNvPr>
          <p:cNvGrpSpPr/>
          <p:nvPr userDrawn="1"/>
        </p:nvGrpSpPr>
        <p:grpSpPr>
          <a:xfrm>
            <a:off x="322321" y="6558649"/>
            <a:ext cx="3003578" cy="143629"/>
            <a:chOff x="275810" y="4839844"/>
            <a:chExt cx="2252683" cy="107722"/>
          </a:xfrm>
        </p:grpSpPr>
        <p:sp>
          <p:nvSpPr>
            <p:cNvPr id="5" name="Oval 4">
              <a:extLst>
                <a:ext uri="{FF2B5EF4-FFF2-40B4-BE49-F238E27FC236}">
                  <a16:creationId xmlns:a16="http://schemas.microsoft.com/office/drawing/2014/main" id="{A1092711-AB83-750D-4C37-86E5DC71D659}"/>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9CE266A-1143-E4FF-2120-2462FF404F65}"/>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94"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12" name="Title Placeholder 7">
            <a:extLst>
              <a:ext uri="{FF2B5EF4-FFF2-40B4-BE49-F238E27FC236}">
                <a16:creationId xmlns:a16="http://schemas.microsoft.com/office/drawing/2014/main" id="{99A1C939-7D6B-1739-4B80-AB7878492913}"/>
              </a:ext>
            </a:extLst>
          </p:cNvPr>
          <p:cNvSpPr>
            <a:spLocks noGrp="1"/>
          </p:cNvSpPr>
          <p:nvPr>
            <p:ph type="title"/>
          </p:nvPr>
        </p:nvSpPr>
        <p:spPr>
          <a:xfrm>
            <a:off x="436537" y="1655001"/>
            <a:ext cx="9005782"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pic>
        <p:nvPicPr>
          <p:cNvPr id="14" name="Picture 13" descr="A white text on a black background&#10;&#10;Description automatically generated">
            <a:extLst>
              <a:ext uri="{FF2B5EF4-FFF2-40B4-BE49-F238E27FC236}">
                <a16:creationId xmlns:a16="http://schemas.microsoft.com/office/drawing/2014/main" id="{D0DAA6DA-7FB9-E53D-FFA8-F77AFBFAF7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2802591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1 text box 1 x  Pictures box">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67E6FC6C-0C84-0A47-A712-A27CEC121701}"/>
              </a:ext>
            </a:extLst>
          </p:cNvPr>
          <p:cNvSpPr>
            <a:spLocks noGrp="1"/>
          </p:cNvSpPr>
          <p:nvPr>
            <p:ph type="body" sz="quarter" idx="15"/>
          </p:nvPr>
        </p:nvSpPr>
        <p:spPr>
          <a:xfrm>
            <a:off x="436540" y="1724513"/>
            <a:ext cx="4227826" cy="727960"/>
          </a:xfrm>
          <a:prstGeom prst="rect">
            <a:avLst/>
          </a:prstGeom>
        </p:spPr>
        <p:txBody>
          <a:bodyPr anchor="t">
            <a:normAutofit/>
          </a:bodyPr>
          <a:lstStyle>
            <a:lvl1pPr marL="0" indent="0">
              <a:buNone/>
              <a:defRPr sz="2133" b="0" i="0">
                <a:solidFill>
                  <a:srgbClr val="8597A3"/>
                </a:solidFill>
                <a:latin typeface="Metropolis Light"/>
                <a:cs typeface="Poppins Light" pitchFamily="2" charset="77"/>
              </a:defRPr>
            </a:lvl1pPr>
          </a:lstStyle>
          <a:p>
            <a:pPr lvl="0"/>
            <a:r>
              <a:rPr lang="en-GB"/>
              <a:t>Click to edit Master text styles</a:t>
            </a:r>
          </a:p>
        </p:txBody>
      </p:sp>
      <p:sp>
        <p:nvSpPr>
          <p:cNvPr id="15" name="Picture Placeholder 13">
            <a:extLst>
              <a:ext uri="{FF2B5EF4-FFF2-40B4-BE49-F238E27FC236}">
                <a16:creationId xmlns:a16="http://schemas.microsoft.com/office/drawing/2014/main" id="{004F4091-E2EB-BE44-B4E7-E0DAE5149763}"/>
              </a:ext>
            </a:extLst>
          </p:cNvPr>
          <p:cNvSpPr>
            <a:spLocks noGrp="1"/>
          </p:cNvSpPr>
          <p:nvPr>
            <p:ph type="pic" sz="quarter" idx="18"/>
          </p:nvPr>
        </p:nvSpPr>
        <p:spPr>
          <a:xfrm>
            <a:off x="5208835" y="2668498"/>
            <a:ext cx="4217506" cy="3473337"/>
          </a:xfrm>
          <a:prstGeom prst="rect">
            <a:avLst/>
          </a:prstGeom>
        </p:spPr>
        <p:txBody>
          <a:bodyPr>
            <a:normAutofit/>
          </a:bodyPr>
          <a:lstStyle>
            <a:lvl1pPr>
              <a:defRPr sz="1867" b="0" i="0">
                <a:solidFill>
                  <a:srgbClr val="003341"/>
                </a:solidFill>
                <a:latin typeface="Metropolis Light"/>
                <a:cs typeface="Poppins Light" pitchFamily="2" charset="77"/>
              </a:defRPr>
            </a:lvl1pPr>
          </a:lstStyle>
          <a:p>
            <a:r>
              <a:rPr lang="en-GB"/>
              <a:t>Click icon to add picture</a:t>
            </a:r>
          </a:p>
        </p:txBody>
      </p:sp>
      <p:sp>
        <p:nvSpPr>
          <p:cNvPr id="16" name="Text Placeholder 11">
            <a:extLst>
              <a:ext uri="{FF2B5EF4-FFF2-40B4-BE49-F238E27FC236}">
                <a16:creationId xmlns:a16="http://schemas.microsoft.com/office/drawing/2014/main" id="{EF30D5FD-65CD-AA45-875B-1761FA58665C}"/>
              </a:ext>
            </a:extLst>
          </p:cNvPr>
          <p:cNvSpPr>
            <a:spLocks noGrp="1"/>
          </p:cNvSpPr>
          <p:nvPr>
            <p:ph type="body" sz="quarter" idx="19"/>
          </p:nvPr>
        </p:nvSpPr>
        <p:spPr>
          <a:xfrm>
            <a:off x="5214490" y="1736404"/>
            <a:ext cx="4227828" cy="727960"/>
          </a:xfrm>
          <a:prstGeom prst="rect">
            <a:avLst/>
          </a:prstGeom>
        </p:spPr>
        <p:txBody>
          <a:bodyPr anchor="t">
            <a:normAutofit/>
          </a:bodyPr>
          <a:lstStyle>
            <a:lvl1pPr marL="0" indent="0">
              <a:buNone/>
              <a:defRPr sz="2133" b="0" i="0">
                <a:solidFill>
                  <a:srgbClr val="8597A3"/>
                </a:solidFill>
                <a:latin typeface="Metropolis Light"/>
                <a:cs typeface="Poppins Light" pitchFamily="2" charset="77"/>
              </a:defRPr>
            </a:lvl1pPr>
          </a:lstStyle>
          <a:p>
            <a:pPr lvl="0"/>
            <a:r>
              <a:rPr lang="en-GB"/>
              <a:t>Click to edit Master text styles</a:t>
            </a:r>
          </a:p>
        </p:txBody>
      </p:sp>
      <p:cxnSp>
        <p:nvCxnSpPr>
          <p:cNvPr id="2" name="Straight Connector 1">
            <a:extLst>
              <a:ext uri="{FF2B5EF4-FFF2-40B4-BE49-F238E27FC236}">
                <a16:creationId xmlns:a16="http://schemas.microsoft.com/office/drawing/2014/main" id="{BBE3BF71-8B5C-2800-744D-415D0AAF20F3}"/>
              </a:ext>
            </a:extLst>
          </p:cNvPr>
          <p:cNvCxnSpPr>
            <a:cxnSpLocks/>
          </p:cNvCxnSpPr>
          <p:nvPr userDrawn="1"/>
        </p:nvCxnSpPr>
        <p:spPr>
          <a:xfrm>
            <a:off x="446859" y="6397920"/>
            <a:ext cx="8995458"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6896D04-20F9-0607-7443-681C3A01E86B}"/>
              </a:ext>
            </a:extLst>
          </p:cNvPr>
          <p:cNvSpPr/>
          <p:nvPr userDrawn="1"/>
        </p:nvSpPr>
        <p:spPr>
          <a:xfrm>
            <a:off x="9718755" y="0"/>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descr="A colorful lines and dots&#10;&#10;Description automatically generated">
            <a:extLst>
              <a:ext uri="{FF2B5EF4-FFF2-40B4-BE49-F238E27FC236}">
                <a16:creationId xmlns:a16="http://schemas.microsoft.com/office/drawing/2014/main" id="{70A322D6-FCC9-A99C-0F8C-357E442C0046}"/>
              </a:ext>
            </a:extLst>
          </p:cNvPr>
          <p:cNvPicPr>
            <a:picLocks noChangeAspect="1"/>
          </p:cNvPicPr>
          <p:nvPr userDrawn="1"/>
        </p:nvPicPr>
        <p:blipFill rotWithShape="1">
          <a:blip r:embed="rId2">
            <a:alphaModFix amt="30000"/>
          </a:blip>
          <a:srcRect l="11498" t="11057" r="53621" b="716"/>
          <a:stretch/>
        </p:blipFill>
        <p:spPr>
          <a:xfrm>
            <a:off x="9718755" y="0"/>
            <a:ext cx="2473246" cy="6256168"/>
          </a:xfrm>
          <a:prstGeom prst="rect">
            <a:avLst/>
          </a:prstGeom>
          <a:effectLst>
            <a:outerShdw blurRad="50800" dist="50800" dir="5400000" sx="1000" sy="1000" algn="ctr" rotWithShape="0">
              <a:srgbClr val="000000"/>
            </a:outerShdw>
            <a:reflection endPos="0" dist="50800" dir="5400000" sy="-100000" algn="bl" rotWithShape="0"/>
          </a:effectLst>
        </p:spPr>
      </p:pic>
      <p:pic>
        <p:nvPicPr>
          <p:cNvPr id="5" name="Picture 4">
            <a:extLst>
              <a:ext uri="{FF2B5EF4-FFF2-40B4-BE49-F238E27FC236}">
                <a16:creationId xmlns:a16="http://schemas.microsoft.com/office/drawing/2014/main" id="{EA9BA506-1B85-47AB-5BF4-90DB635EBFF6}"/>
              </a:ext>
            </a:extLst>
          </p:cNvPr>
          <p:cNvPicPr>
            <a:picLocks noChangeAspect="1"/>
          </p:cNvPicPr>
          <p:nvPr userDrawn="1"/>
        </p:nvPicPr>
        <p:blipFill>
          <a:blip r:embed="rId3"/>
          <a:srcRect/>
          <a:stretch/>
        </p:blipFill>
        <p:spPr>
          <a:xfrm>
            <a:off x="10077044" y="6372475"/>
            <a:ext cx="1757916" cy="292247"/>
          </a:xfrm>
          <a:prstGeom prst="rect">
            <a:avLst/>
          </a:prstGeom>
        </p:spPr>
      </p:pic>
      <p:cxnSp>
        <p:nvCxnSpPr>
          <p:cNvPr id="6" name="Straight Connector 5">
            <a:extLst>
              <a:ext uri="{FF2B5EF4-FFF2-40B4-BE49-F238E27FC236}">
                <a16:creationId xmlns:a16="http://schemas.microsoft.com/office/drawing/2014/main" id="{60952FFE-144F-DEDA-0A69-D9640539B27C}"/>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AE8E974-CFF8-4B85-138F-C980044354B4}"/>
              </a:ext>
            </a:extLst>
          </p:cNvPr>
          <p:cNvSpPr txBox="1"/>
          <p:nvPr userDrawn="1"/>
        </p:nvSpPr>
        <p:spPr>
          <a:xfrm>
            <a:off x="322321" y="227531"/>
            <a:ext cx="4509371" cy="143565"/>
          </a:xfrm>
          <a:prstGeom prst="rect">
            <a:avLst/>
          </a:prstGeom>
          <a:noFill/>
        </p:spPr>
        <p:txBody>
          <a:bodyPr wrap="square" lIns="0" tIns="0" rIns="0" bIns="0" rtlCol="0" anchor="t">
            <a:spAutoFit/>
          </a:bodyPr>
          <a:lstStyle/>
          <a:p>
            <a:pPr defTabSz="914395"/>
            <a:fld id="{7F0AF45A-9955-4C3B-849A-EC7833B76D7D}" type="slidenum">
              <a:rPr lang="en-US" sz="933" b="1" smtClean="0">
                <a:solidFill>
                  <a:srgbClr val="475C6D"/>
                </a:solidFill>
                <a:latin typeface="Montserrat"/>
              </a:rPr>
              <a:pPr defTabSz="914395"/>
              <a:t>‹#›</a:t>
            </a:fld>
            <a:r>
              <a:rPr lang="en-US" sz="933" b="1" dirty="0">
                <a:solidFill>
                  <a:srgbClr val="475C6D"/>
                </a:solidFill>
                <a:latin typeface="Montserrat"/>
              </a:rPr>
              <a:t> I GPM-146 V1 </a:t>
            </a:r>
            <a:endParaRPr lang="en-US" sz="933" dirty="0">
              <a:solidFill>
                <a:srgbClr val="8597A3"/>
              </a:solidFill>
              <a:latin typeface="Metropolis Medium"/>
            </a:endParaRPr>
          </a:p>
        </p:txBody>
      </p:sp>
      <p:sp>
        <p:nvSpPr>
          <p:cNvPr id="17" name="Subtitle 2">
            <a:extLst>
              <a:ext uri="{FF2B5EF4-FFF2-40B4-BE49-F238E27FC236}">
                <a16:creationId xmlns:a16="http://schemas.microsoft.com/office/drawing/2014/main" id="{40F53E4F-AF36-5918-99EE-ACF2BE611001}"/>
              </a:ext>
            </a:extLst>
          </p:cNvPr>
          <p:cNvSpPr>
            <a:spLocks noGrp="1"/>
          </p:cNvSpPr>
          <p:nvPr>
            <p:ph type="subTitle" idx="1"/>
          </p:nvPr>
        </p:nvSpPr>
        <p:spPr>
          <a:xfrm>
            <a:off x="436538" y="783983"/>
            <a:ext cx="9005781" cy="748289"/>
          </a:xfrm>
        </p:spPr>
        <p:txBody>
          <a:bodyPr>
            <a:noAutofit/>
          </a:bodyPr>
          <a:lstStyle>
            <a:lvl1pPr marL="0" indent="0" algn="l">
              <a:buNone/>
              <a:defRPr sz="4267" b="1">
                <a:solidFill>
                  <a:srgbClr val="003341"/>
                </a:solidFill>
                <a:latin typeface="Montserrat" panose="00000500000000000000" pitchFamily="2" charset="0"/>
              </a:defRPr>
            </a:lvl1pPr>
            <a:lvl2pPr marL="457198" indent="0" algn="ctr">
              <a:buNone/>
              <a:defRPr sz="2000"/>
            </a:lvl2pPr>
            <a:lvl3pPr marL="914395" indent="0" algn="ctr">
              <a:buNone/>
              <a:defRPr sz="1799"/>
            </a:lvl3pPr>
            <a:lvl4pPr marL="1371592" indent="0" algn="ctr">
              <a:buNone/>
              <a:defRPr sz="1600"/>
            </a:lvl4pPr>
            <a:lvl5pPr marL="1828789" indent="0" algn="ctr">
              <a:buNone/>
              <a:defRPr sz="1600"/>
            </a:lvl5pPr>
            <a:lvl6pPr marL="2285987" indent="0" algn="ctr">
              <a:buNone/>
              <a:defRPr sz="1600"/>
            </a:lvl6pPr>
            <a:lvl7pPr marL="2743184" indent="0" algn="ctr">
              <a:buNone/>
              <a:defRPr sz="1600"/>
            </a:lvl7pPr>
            <a:lvl8pPr marL="3200382" indent="0" algn="ctr">
              <a:buNone/>
              <a:defRPr sz="1600"/>
            </a:lvl8pPr>
            <a:lvl9pPr marL="3657579" indent="0" algn="ctr">
              <a:buNone/>
              <a:defRPr sz="1600"/>
            </a:lvl9pPr>
          </a:lstStyle>
          <a:p>
            <a:endParaRPr lang="en-US"/>
          </a:p>
        </p:txBody>
      </p:sp>
      <p:grpSp>
        <p:nvGrpSpPr>
          <p:cNvPr id="7" name="Group 6">
            <a:extLst>
              <a:ext uri="{FF2B5EF4-FFF2-40B4-BE49-F238E27FC236}">
                <a16:creationId xmlns:a16="http://schemas.microsoft.com/office/drawing/2014/main" id="{CBF2AFA7-B603-A812-9BA9-57D44C988514}"/>
              </a:ext>
            </a:extLst>
          </p:cNvPr>
          <p:cNvGrpSpPr/>
          <p:nvPr userDrawn="1"/>
        </p:nvGrpSpPr>
        <p:grpSpPr>
          <a:xfrm>
            <a:off x="322321" y="6558649"/>
            <a:ext cx="3003578" cy="143629"/>
            <a:chOff x="275810" y="4839844"/>
            <a:chExt cx="2252683" cy="107722"/>
          </a:xfrm>
        </p:grpSpPr>
        <p:sp>
          <p:nvSpPr>
            <p:cNvPr id="8" name="Oval 7">
              <a:extLst>
                <a:ext uri="{FF2B5EF4-FFF2-40B4-BE49-F238E27FC236}">
                  <a16:creationId xmlns:a16="http://schemas.microsoft.com/office/drawing/2014/main" id="{27F5274E-0C17-632B-6AF1-AE9A1262A658}"/>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0F05703A-AA84-A0DF-F29D-564189050DAA}"/>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94"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11" name="Content Placeholder 2">
            <a:extLst>
              <a:ext uri="{FF2B5EF4-FFF2-40B4-BE49-F238E27FC236}">
                <a16:creationId xmlns:a16="http://schemas.microsoft.com/office/drawing/2014/main" id="{671B6302-C0D5-0B2B-2E27-FBFEA8D97E5C}"/>
              </a:ext>
            </a:extLst>
          </p:cNvPr>
          <p:cNvSpPr>
            <a:spLocks noGrp="1"/>
          </p:cNvSpPr>
          <p:nvPr>
            <p:ph idx="20"/>
          </p:nvPr>
        </p:nvSpPr>
        <p:spPr>
          <a:xfrm>
            <a:off x="446860" y="2708560"/>
            <a:ext cx="4227826" cy="3433279"/>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A white text on a black background&#10;&#10;Description automatically generated">
            <a:extLst>
              <a:ext uri="{FF2B5EF4-FFF2-40B4-BE49-F238E27FC236}">
                <a16:creationId xmlns:a16="http://schemas.microsoft.com/office/drawing/2014/main" id="{0E65A0C2-A08B-F191-7BD9-AD1E83525E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13961154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1 text box 1 x  Pictures box">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67E6FC6C-0C84-0A47-A712-A27CEC121701}"/>
              </a:ext>
            </a:extLst>
          </p:cNvPr>
          <p:cNvSpPr>
            <a:spLocks noGrp="1"/>
          </p:cNvSpPr>
          <p:nvPr>
            <p:ph type="body" sz="quarter" idx="15"/>
          </p:nvPr>
        </p:nvSpPr>
        <p:spPr>
          <a:xfrm>
            <a:off x="436540" y="1724513"/>
            <a:ext cx="4227826" cy="727960"/>
          </a:xfrm>
          <a:prstGeom prst="rect">
            <a:avLst/>
          </a:prstGeom>
        </p:spPr>
        <p:txBody>
          <a:bodyPr anchor="t">
            <a:normAutofit/>
          </a:bodyPr>
          <a:lstStyle>
            <a:lvl1pPr marL="0" indent="0">
              <a:buNone/>
              <a:defRPr sz="2133" b="0" i="0">
                <a:solidFill>
                  <a:srgbClr val="8597A3"/>
                </a:solidFill>
                <a:latin typeface="Metropolis Light"/>
                <a:cs typeface="Poppins Light" pitchFamily="2" charset="77"/>
              </a:defRPr>
            </a:lvl1pPr>
          </a:lstStyle>
          <a:p>
            <a:pPr lvl="0"/>
            <a:r>
              <a:rPr lang="en-GB"/>
              <a:t>Click to edit Master text styles</a:t>
            </a:r>
          </a:p>
        </p:txBody>
      </p:sp>
      <p:sp>
        <p:nvSpPr>
          <p:cNvPr id="15" name="Picture Placeholder 13">
            <a:extLst>
              <a:ext uri="{FF2B5EF4-FFF2-40B4-BE49-F238E27FC236}">
                <a16:creationId xmlns:a16="http://schemas.microsoft.com/office/drawing/2014/main" id="{004F4091-E2EB-BE44-B4E7-E0DAE5149763}"/>
              </a:ext>
            </a:extLst>
          </p:cNvPr>
          <p:cNvSpPr>
            <a:spLocks noGrp="1"/>
          </p:cNvSpPr>
          <p:nvPr>
            <p:ph type="pic" sz="quarter" idx="18"/>
          </p:nvPr>
        </p:nvSpPr>
        <p:spPr>
          <a:xfrm>
            <a:off x="5208835" y="2668498"/>
            <a:ext cx="4217506" cy="3473337"/>
          </a:xfrm>
          <a:prstGeom prst="rect">
            <a:avLst/>
          </a:prstGeom>
        </p:spPr>
        <p:txBody>
          <a:bodyPr>
            <a:normAutofit/>
          </a:bodyPr>
          <a:lstStyle>
            <a:lvl1pPr>
              <a:defRPr sz="1867" b="0" i="0">
                <a:solidFill>
                  <a:srgbClr val="003341"/>
                </a:solidFill>
                <a:latin typeface="Metropolis Light"/>
                <a:cs typeface="Poppins Light" pitchFamily="2" charset="77"/>
              </a:defRPr>
            </a:lvl1pPr>
          </a:lstStyle>
          <a:p>
            <a:r>
              <a:rPr lang="en-GB"/>
              <a:t>Click icon to add picture</a:t>
            </a:r>
          </a:p>
        </p:txBody>
      </p:sp>
      <p:sp>
        <p:nvSpPr>
          <p:cNvPr id="16" name="Text Placeholder 11">
            <a:extLst>
              <a:ext uri="{FF2B5EF4-FFF2-40B4-BE49-F238E27FC236}">
                <a16:creationId xmlns:a16="http://schemas.microsoft.com/office/drawing/2014/main" id="{EF30D5FD-65CD-AA45-875B-1761FA58665C}"/>
              </a:ext>
            </a:extLst>
          </p:cNvPr>
          <p:cNvSpPr>
            <a:spLocks noGrp="1"/>
          </p:cNvSpPr>
          <p:nvPr>
            <p:ph type="body" sz="quarter" idx="19"/>
          </p:nvPr>
        </p:nvSpPr>
        <p:spPr>
          <a:xfrm>
            <a:off x="5214490" y="1736404"/>
            <a:ext cx="4227828" cy="727960"/>
          </a:xfrm>
          <a:prstGeom prst="rect">
            <a:avLst/>
          </a:prstGeom>
        </p:spPr>
        <p:txBody>
          <a:bodyPr anchor="t">
            <a:normAutofit/>
          </a:bodyPr>
          <a:lstStyle>
            <a:lvl1pPr marL="0" indent="0">
              <a:buNone/>
              <a:defRPr sz="2133" b="0" i="0">
                <a:solidFill>
                  <a:srgbClr val="8597A3"/>
                </a:solidFill>
                <a:latin typeface="Metropolis Light"/>
                <a:cs typeface="Poppins Light" pitchFamily="2" charset="77"/>
              </a:defRPr>
            </a:lvl1pPr>
          </a:lstStyle>
          <a:p>
            <a:pPr lvl="0"/>
            <a:r>
              <a:rPr lang="en-GB"/>
              <a:t>Click to edit Master text styles</a:t>
            </a:r>
          </a:p>
        </p:txBody>
      </p:sp>
      <p:cxnSp>
        <p:nvCxnSpPr>
          <p:cNvPr id="2" name="Straight Connector 1">
            <a:extLst>
              <a:ext uri="{FF2B5EF4-FFF2-40B4-BE49-F238E27FC236}">
                <a16:creationId xmlns:a16="http://schemas.microsoft.com/office/drawing/2014/main" id="{BBE3BF71-8B5C-2800-744D-415D0AAF20F3}"/>
              </a:ext>
            </a:extLst>
          </p:cNvPr>
          <p:cNvCxnSpPr>
            <a:cxnSpLocks/>
          </p:cNvCxnSpPr>
          <p:nvPr userDrawn="1"/>
        </p:nvCxnSpPr>
        <p:spPr>
          <a:xfrm>
            <a:off x="446859" y="6397920"/>
            <a:ext cx="8995458"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6896D04-20F9-0607-7443-681C3A01E86B}"/>
              </a:ext>
            </a:extLst>
          </p:cNvPr>
          <p:cNvSpPr/>
          <p:nvPr userDrawn="1"/>
        </p:nvSpPr>
        <p:spPr>
          <a:xfrm>
            <a:off x="9718755" y="0"/>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descr="A colorful lines and dots&#10;&#10;Description automatically generated">
            <a:extLst>
              <a:ext uri="{FF2B5EF4-FFF2-40B4-BE49-F238E27FC236}">
                <a16:creationId xmlns:a16="http://schemas.microsoft.com/office/drawing/2014/main" id="{70A322D6-FCC9-A99C-0F8C-357E442C0046}"/>
              </a:ext>
            </a:extLst>
          </p:cNvPr>
          <p:cNvPicPr>
            <a:picLocks noChangeAspect="1"/>
          </p:cNvPicPr>
          <p:nvPr userDrawn="1"/>
        </p:nvPicPr>
        <p:blipFill rotWithShape="1">
          <a:blip r:embed="rId2">
            <a:alphaModFix amt="30000"/>
          </a:blip>
          <a:srcRect l="11498" t="11057" r="53621" b="716"/>
          <a:stretch/>
        </p:blipFill>
        <p:spPr>
          <a:xfrm>
            <a:off x="9718755" y="0"/>
            <a:ext cx="2473246" cy="6256168"/>
          </a:xfrm>
          <a:prstGeom prst="rect">
            <a:avLst/>
          </a:prstGeom>
          <a:effectLst>
            <a:outerShdw blurRad="50800" dist="50800" dir="5400000" sx="1000" sy="1000" algn="ctr" rotWithShape="0">
              <a:srgbClr val="000000"/>
            </a:outerShdw>
            <a:reflection endPos="0" dist="50800" dir="5400000" sy="-100000" algn="bl" rotWithShape="0"/>
          </a:effectLst>
        </p:spPr>
      </p:pic>
      <p:pic>
        <p:nvPicPr>
          <p:cNvPr id="5" name="Picture 4">
            <a:extLst>
              <a:ext uri="{FF2B5EF4-FFF2-40B4-BE49-F238E27FC236}">
                <a16:creationId xmlns:a16="http://schemas.microsoft.com/office/drawing/2014/main" id="{EA9BA506-1B85-47AB-5BF4-90DB635EBFF6}"/>
              </a:ext>
            </a:extLst>
          </p:cNvPr>
          <p:cNvPicPr>
            <a:picLocks noChangeAspect="1"/>
          </p:cNvPicPr>
          <p:nvPr userDrawn="1"/>
        </p:nvPicPr>
        <p:blipFill>
          <a:blip r:embed="rId3"/>
          <a:srcRect/>
          <a:stretch/>
        </p:blipFill>
        <p:spPr>
          <a:xfrm>
            <a:off x="10077044" y="6372475"/>
            <a:ext cx="1757916" cy="292247"/>
          </a:xfrm>
          <a:prstGeom prst="rect">
            <a:avLst/>
          </a:prstGeom>
        </p:spPr>
      </p:pic>
      <p:cxnSp>
        <p:nvCxnSpPr>
          <p:cNvPr id="6" name="Straight Connector 5">
            <a:extLst>
              <a:ext uri="{FF2B5EF4-FFF2-40B4-BE49-F238E27FC236}">
                <a16:creationId xmlns:a16="http://schemas.microsoft.com/office/drawing/2014/main" id="{60952FFE-144F-DEDA-0A69-D9640539B27C}"/>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AE8E974-CFF8-4B85-138F-C980044354B4}"/>
              </a:ext>
            </a:extLst>
          </p:cNvPr>
          <p:cNvSpPr txBox="1"/>
          <p:nvPr userDrawn="1"/>
        </p:nvSpPr>
        <p:spPr>
          <a:xfrm>
            <a:off x="322321" y="227531"/>
            <a:ext cx="4509371" cy="143565"/>
          </a:xfrm>
          <a:prstGeom prst="rect">
            <a:avLst/>
          </a:prstGeom>
          <a:noFill/>
        </p:spPr>
        <p:txBody>
          <a:bodyPr wrap="square" lIns="0" tIns="0" rIns="0" bIns="0" rtlCol="0" anchor="t">
            <a:spAutoFit/>
          </a:bodyPr>
          <a:lstStyle/>
          <a:p>
            <a:pPr defTabSz="914395"/>
            <a:fld id="{7F0AF45A-9955-4C3B-849A-EC7833B76D7D}" type="slidenum">
              <a:rPr lang="en-US" sz="933" b="1" smtClean="0">
                <a:solidFill>
                  <a:srgbClr val="475C6D"/>
                </a:solidFill>
                <a:latin typeface="Montserrat"/>
              </a:rPr>
              <a:pPr defTabSz="914395"/>
              <a:t>‹#›</a:t>
            </a:fld>
            <a:r>
              <a:rPr lang="en-US" sz="933" b="1">
                <a:solidFill>
                  <a:srgbClr val="475C6D"/>
                </a:solidFill>
                <a:latin typeface="Montserrat"/>
              </a:rPr>
              <a:t> I </a:t>
            </a:r>
            <a:endParaRPr lang="en-US" sz="933">
              <a:solidFill>
                <a:srgbClr val="8597A3"/>
              </a:solidFill>
              <a:latin typeface="Metropolis Medium"/>
            </a:endParaRPr>
          </a:p>
        </p:txBody>
      </p:sp>
      <p:sp>
        <p:nvSpPr>
          <p:cNvPr id="17" name="Subtitle 2">
            <a:extLst>
              <a:ext uri="{FF2B5EF4-FFF2-40B4-BE49-F238E27FC236}">
                <a16:creationId xmlns:a16="http://schemas.microsoft.com/office/drawing/2014/main" id="{40F53E4F-AF36-5918-99EE-ACF2BE611001}"/>
              </a:ext>
            </a:extLst>
          </p:cNvPr>
          <p:cNvSpPr>
            <a:spLocks noGrp="1"/>
          </p:cNvSpPr>
          <p:nvPr>
            <p:ph type="subTitle" idx="1"/>
          </p:nvPr>
        </p:nvSpPr>
        <p:spPr>
          <a:xfrm>
            <a:off x="436538" y="783983"/>
            <a:ext cx="9005781" cy="748289"/>
          </a:xfrm>
        </p:spPr>
        <p:txBody>
          <a:bodyPr>
            <a:noAutofit/>
          </a:bodyPr>
          <a:lstStyle>
            <a:lvl1pPr marL="0" indent="0" algn="l">
              <a:buNone/>
              <a:defRPr sz="4267" b="1">
                <a:solidFill>
                  <a:srgbClr val="003341"/>
                </a:solidFill>
                <a:latin typeface="Montserrat" panose="00000500000000000000" pitchFamily="2" charset="0"/>
              </a:defRPr>
            </a:lvl1pPr>
            <a:lvl2pPr marL="457198" indent="0" algn="ctr">
              <a:buNone/>
              <a:defRPr sz="2000"/>
            </a:lvl2pPr>
            <a:lvl3pPr marL="914395" indent="0" algn="ctr">
              <a:buNone/>
              <a:defRPr sz="1799"/>
            </a:lvl3pPr>
            <a:lvl4pPr marL="1371592" indent="0" algn="ctr">
              <a:buNone/>
              <a:defRPr sz="1600"/>
            </a:lvl4pPr>
            <a:lvl5pPr marL="1828789" indent="0" algn="ctr">
              <a:buNone/>
              <a:defRPr sz="1600"/>
            </a:lvl5pPr>
            <a:lvl6pPr marL="2285987" indent="0" algn="ctr">
              <a:buNone/>
              <a:defRPr sz="1600"/>
            </a:lvl6pPr>
            <a:lvl7pPr marL="2743184" indent="0" algn="ctr">
              <a:buNone/>
              <a:defRPr sz="1600"/>
            </a:lvl7pPr>
            <a:lvl8pPr marL="3200382" indent="0" algn="ctr">
              <a:buNone/>
              <a:defRPr sz="1600"/>
            </a:lvl8pPr>
            <a:lvl9pPr marL="3657579" indent="0" algn="ctr">
              <a:buNone/>
              <a:defRPr sz="1600"/>
            </a:lvl9pPr>
          </a:lstStyle>
          <a:p>
            <a:endParaRPr lang="en-US"/>
          </a:p>
        </p:txBody>
      </p:sp>
      <p:grpSp>
        <p:nvGrpSpPr>
          <p:cNvPr id="7" name="Group 6">
            <a:extLst>
              <a:ext uri="{FF2B5EF4-FFF2-40B4-BE49-F238E27FC236}">
                <a16:creationId xmlns:a16="http://schemas.microsoft.com/office/drawing/2014/main" id="{CBF2AFA7-B603-A812-9BA9-57D44C988514}"/>
              </a:ext>
            </a:extLst>
          </p:cNvPr>
          <p:cNvGrpSpPr/>
          <p:nvPr userDrawn="1"/>
        </p:nvGrpSpPr>
        <p:grpSpPr>
          <a:xfrm>
            <a:off x="322321" y="6558649"/>
            <a:ext cx="3003578" cy="143629"/>
            <a:chOff x="275810" y="4839844"/>
            <a:chExt cx="2252683" cy="107722"/>
          </a:xfrm>
        </p:grpSpPr>
        <p:sp>
          <p:nvSpPr>
            <p:cNvPr id="8" name="Oval 7">
              <a:extLst>
                <a:ext uri="{FF2B5EF4-FFF2-40B4-BE49-F238E27FC236}">
                  <a16:creationId xmlns:a16="http://schemas.microsoft.com/office/drawing/2014/main" id="{27F5274E-0C17-632B-6AF1-AE9A1262A658}"/>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0F05703A-AA84-A0DF-F29D-564189050DAA}"/>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94"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11" name="Content Placeholder 2">
            <a:extLst>
              <a:ext uri="{FF2B5EF4-FFF2-40B4-BE49-F238E27FC236}">
                <a16:creationId xmlns:a16="http://schemas.microsoft.com/office/drawing/2014/main" id="{671B6302-C0D5-0B2B-2E27-FBFEA8D97E5C}"/>
              </a:ext>
            </a:extLst>
          </p:cNvPr>
          <p:cNvSpPr>
            <a:spLocks noGrp="1"/>
          </p:cNvSpPr>
          <p:nvPr>
            <p:ph idx="20"/>
          </p:nvPr>
        </p:nvSpPr>
        <p:spPr>
          <a:xfrm>
            <a:off x="446860" y="2708560"/>
            <a:ext cx="4227826" cy="3433279"/>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A white text on a black background&#10;&#10;Description automatically generated">
            <a:extLst>
              <a:ext uri="{FF2B5EF4-FFF2-40B4-BE49-F238E27FC236}">
                <a16:creationId xmlns:a16="http://schemas.microsoft.com/office/drawing/2014/main" id="{0E65A0C2-A08B-F191-7BD9-AD1E83525E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23548797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3_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537" y="2687686"/>
            <a:ext cx="2826554" cy="3568483"/>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p:nvPr>
        </p:nvSpPr>
        <p:spPr>
          <a:xfrm>
            <a:off x="3512773" y="2687685"/>
            <a:ext cx="2826554" cy="3608048"/>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4"/>
          </p:nvPr>
        </p:nvSpPr>
        <p:spPr>
          <a:xfrm>
            <a:off x="6615763" y="2691897"/>
            <a:ext cx="2826555" cy="3608048"/>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64EA0895-6202-0909-A4DF-7657B5FAB097}"/>
              </a:ext>
            </a:extLst>
          </p:cNvPr>
          <p:cNvSpPr/>
          <p:nvPr userDrawn="1"/>
        </p:nvSpPr>
        <p:spPr>
          <a:xfrm>
            <a:off x="9718755" y="0"/>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A colorful lines and dots&#10;&#10;Description automatically generated">
            <a:extLst>
              <a:ext uri="{FF2B5EF4-FFF2-40B4-BE49-F238E27FC236}">
                <a16:creationId xmlns:a16="http://schemas.microsoft.com/office/drawing/2014/main" id="{A47595F8-41EF-2C80-158C-6BDC864AE17D}"/>
              </a:ext>
            </a:extLst>
          </p:cNvPr>
          <p:cNvPicPr>
            <a:picLocks noChangeAspect="1"/>
          </p:cNvPicPr>
          <p:nvPr userDrawn="1"/>
        </p:nvPicPr>
        <p:blipFill rotWithShape="1">
          <a:blip r:embed="rId2">
            <a:alphaModFix amt="30000"/>
          </a:blip>
          <a:srcRect l="11498" t="11057" r="53621" b="716"/>
          <a:stretch/>
        </p:blipFill>
        <p:spPr>
          <a:xfrm>
            <a:off x="9718754" y="-297367"/>
            <a:ext cx="2473246" cy="6256168"/>
          </a:xfrm>
          <a:prstGeom prst="rect">
            <a:avLst/>
          </a:prstGeom>
          <a:effectLst>
            <a:outerShdw blurRad="50800" dist="50800" dir="5400000" sx="1000" sy="1000" algn="ctr" rotWithShape="0">
              <a:srgbClr val="000000"/>
            </a:outerShdw>
            <a:reflection endPos="0" dist="50800" dir="5400000" sy="-100000" algn="bl" rotWithShape="0"/>
          </a:effectLst>
        </p:spPr>
      </p:pic>
      <p:pic>
        <p:nvPicPr>
          <p:cNvPr id="6" name="Picture 5">
            <a:extLst>
              <a:ext uri="{FF2B5EF4-FFF2-40B4-BE49-F238E27FC236}">
                <a16:creationId xmlns:a16="http://schemas.microsoft.com/office/drawing/2014/main" id="{7B8954E3-7AF5-6DD0-1DAD-02BB87288774}"/>
              </a:ext>
            </a:extLst>
          </p:cNvPr>
          <p:cNvPicPr>
            <a:picLocks noChangeAspect="1"/>
          </p:cNvPicPr>
          <p:nvPr userDrawn="1"/>
        </p:nvPicPr>
        <p:blipFill>
          <a:blip r:embed="rId3"/>
          <a:srcRect/>
          <a:stretch/>
        </p:blipFill>
        <p:spPr>
          <a:xfrm>
            <a:off x="10077044" y="6372475"/>
            <a:ext cx="1757916" cy="292247"/>
          </a:xfrm>
          <a:prstGeom prst="rect">
            <a:avLst/>
          </a:prstGeom>
        </p:spPr>
      </p:pic>
      <p:cxnSp>
        <p:nvCxnSpPr>
          <p:cNvPr id="8" name="Straight Connector 7">
            <a:extLst>
              <a:ext uri="{FF2B5EF4-FFF2-40B4-BE49-F238E27FC236}">
                <a16:creationId xmlns:a16="http://schemas.microsoft.com/office/drawing/2014/main" id="{32B1F0D9-A55A-78AF-A46B-8B0687D82258}"/>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70B181D-6899-ABD7-6995-B0559057605F}"/>
              </a:ext>
            </a:extLst>
          </p:cNvPr>
          <p:cNvSpPr txBox="1"/>
          <p:nvPr userDrawn="1"/>
        </p:nvSpPr>
        <p:spPr>
          <a:xfrm>
            <a:off x="322321" y="227531"/>
            <a:ext cx="4509371" cy="143565"/>
          </a:xfrm>
          <a:prstGeom prst="rect">
            <a:avLst/>
          </a:prstGeom>
          <a:noFill/>
        </p:spPr>
        <p:txBody>
          <a:bodyPr wrap="square" lIns="0" tIns="0" rIns="0" bIns="0" rtlCol="0" anchor="t">
            <a:spAutoFit/>
          </a:bodyPr>
          <a:lstStyle/>
          <a:p>
            <a:pPr defTabSz="914395"/>
            <a:fld id="{7F0AF45A-9955-4C3B-849A-EC7833B76D7D}" type="slidenum">
              <a:rPr lang="en-US" sz="933" b="1" smtClean="0">
                <a:solidFill>
                  <a:srgbClr val="475C6D"/>
                </a:solidFill>
                <a:latin typeface="Montserrat"/>
              </a:rPr>
              <a:pPr defTabSz="914395"/>
              <a:t>‹#›</a:t>
            </a:fld>
            <a:r>
              <a:rPr lang="en-US" sz="933" b="1">
                <a:solidFill>
                  <a:srgbClr val="475C6D"/>
                </a:solidFill>
                <a:latin typeface="Montserrat"/>
              </a:rPr>
              <a:t> I </a:t>
            </a:r>
            <a:endParaRPr lang="en-US" sz="933">
              <a:solidFill>
                <a:srgbClr val="8597A3"/>
              </a:solidFill>
              <a:latin typeface="Metropolis Medium"/>
            </a:endParaRPr>
          </a:p>
        </p:txBody>
      </p:sp>
      <p:sp>
        <p:nvSpPr>
          <p:cNvPr id="12" name="Subtitle 2">
            <a:extLst>
              <a:ext uri="{FF2B5EF4-FFF2-40B4-BE49-F238E27FC236}">
                <a16:creationId xmlns:a16="http://schemas.microsoft.com/office/drawing/2014/main" id="{01096B3E-51F7-76BD-CAA2-BEA93F93C72F}"/>
              </a:ext>
            </a:extLst>
          </p:cNvPr>
          <p:cNvSpPr>
            <a:spLocks noGrp="1"/>
          </p:cNvSpPr>
          <p:nvPr>
            <p:ph type="subTitle" idx="16"/>
          </p:nvPr>
        </p:nvSpPr>
        <p:spPr>
          <a:xfrm>
            <a:off x="436538" y="783983"/>
            <a:ext cx="9005781" cy="748289"/>
          </a:xfrm>
        </p:spPr>
        <p:txBody>
          <a:bodyPr>
            <a:noAutofit/>
          </a:bodyPr>
          <a:lstStyle>
            <a:lvl1pPr marL="0" indent="0" algn="l">
              <a:buNone/>
              <a:defRPr sz="4267" b="1">
                <a:solidFill>
                  <a:srgbClr val="003341"/>
                </a:solidFill>
                <a:latin typeface="Montserrat" panose="00000500000000000000" pitchFamily="2" charset="0"/>
              </a:defRPr>
            </a:lvl1pPr>
            <a:lvl2pPr marL="457198" indent="0" algn="ctr">
              <a:buNone/>
              <a:defRPr sz="2000"/>
            </a:lvl2pPr>
            <a:lvl3pPr marL="914395" indent="0" algn="ctr">
              <a:buNone/>
              <a:defRPr sz="1799"/>
            </a:lvl3pPr>
            <a:lvl4pPr marL="1371592" indent="0" algn="ctr">
              <a:buNone/>
              <a:defRPr sz="1600"/>
            </a:lvl4pPr>
            <a:lvl5pPr marL="1828789" indent="0" algn="ctr">
              <a:buNone/>
              <a:defRPr sz="1600"/>
            </a:lvl5pPr>
            <a:lvl6pPr marL="2285987" indent="0" algn="ctr">
              <a:buNone/>
              <a:defRPr sz="1600"/>
            </a:lvl6pPr>
            <a:lvl7pPr marL="2743184" indent="0" algn="ctr">
              <a:buNone/>
              <a:defRPr sz="1600"/>
            </a:lvl7pPr>
            <a:lvl8pPr marL="3200382" indent="0" algn="ctr">
              <a:buNone/>
              <a:defRPr sz="1600"/>
            </a:lvl8pPr>
            <a:lvl9pPr marL="3657579" indent="0" algn="ctr">
              <a:buNone/>
              <a:defRPr sz="1600"/>
            </a:lvl9pPr>
          </a:lstStyle>
          <a:p>
            <a:endParaRPr lang="en-US"/>
          </a:p>
        </p:txBody>
      </p:sp>
      <p:cxnSp>
        <p:nvCxnSpPr>
          <p:cNvPr id="14" name="Straight Connector 13">
            <a:extLst>
              <a:ext uri="{FF2B5EF4-FFF2-40B4-BE49-F238E27FC236}">
                <a16:creationId xmlns:a16="http://schemas.microsoft.com/office/drawing/2014/main" id="{AC95B513-B70B-3675-6792-384B85DC0D69}"/>
              </a:ext>
            </a:extLst>
          </p:cNvPr>
          <p:cNvCxnSpPr>
            <a:cxnSpLocks/>
          </p:cNvCxnSpPr>
          <p:nvPr userDrawn="1"/>
        </p:nvCxnSpPr>
        <p:spPr>
          <a:xfrm>
            <a:off x="446859" y="6397920"/>
            <a:ext cx="8995458"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BB889FCC-CC4A-4CF5-C8A5-8013CDDF9488}"/>
              </a:ext>
            </a:extLst>
          </p:cNvPr>
          <p:cNvGrpSpPr/>
          <p:nvPr userDrawn="1"/>
        </p:nvGrpSpPr>
        <p:grpSpPr>
          <a:xfrm>
            <a:off x="322321" y="6558649"/>
            <a:ext cx="3003578" cy="143629"/>
            <a:chOff x="275810" y="4839844"/>
            <a:chExt cx="2252683" cy="107722"/>
          </a:xfrm>
        </p:grpSpPr>
        <p:sp>
          <p:nvSpPr>
            <p:cNvPr id="10" name="Oval 9">
              <a:extLst>
                <a:ext uri="{FF2B5EF4-FFF2-40B4-BE49-F238E27FC236}">
                  <a16:creationId xmlns:a16="http://schemas.microsoft.com/office/drawing/2014/main" id="{9E78AA77-2C8E-84FA-E4E5-50E3939CEBC1}"/>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1CF7847-DED3-C1F3-36A7-7864FE0DA649}"/>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94"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17" name="Title Placeholder 7">
            <a:extLst>
              <a:ext uri="{FF2B5EF4-FFF2-40B4-BE49-F238E27FC236}">
                <a16:creationId xmlns:a16="http://schemas.microsoft.com/office/drawing/2014/main" id="{E677980F-665A-8B47-F6A4-48587F33B061}"/>
              </a:ext>
            </a:extLst>
          </p:cNvPr>
          <p:cNvSpPr>
            <a:spLocks noGrp="1"/>
          </p:cNvSpPr>
          <p:nvPr>
            <p:ph type="title"/>
          </p:nvPr>
        </p:nvSpPr>
        <p:spPr>
          <a:xfrm>
            <a:off x="436537" y="1655001"/>
            <a:ext cx="9005782"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pic>
        <p:nvPicPr>
          <p:cNvPr id="13" name="Picture 12" descr="A white text on a black background&#10;&#10;Description automatically generated">
            <a:extLst>
              <a:ext uri="{FF2B5EF4-FFF2-40B4-BE49-F238E27FC236}">
                <a16:creationId xmlns:a16="http://schemas.microsoft.com/office/drawing/2014/main" id="{1597D373-881C-409A-407D-995EB1C2DA6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18330123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7_6 x boxes">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537" y="2687687"/>
            <a:ext cx="2826554" cy="1740477"/>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p:nvPr>
        </p:nvSpPr>
        <p:spPr>
          <a:xfrm>
            <a:off x="3512773" y="2687687"/>
            <a:ext cx="2826554" cy="1740477"/>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4"/>
          </p:nvPr>
        </p:nvSpPr>
        <p:spPr>
          <a:xfrm>
            <a:off x="6615763" y="2691899"/>
            <a:ext cx="2826555" cy="1736265"/>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64EA0895-6202-0909-A4DF-7657B5FAB097}"/>
              </a:ext>
            </a:extLst>
          </p:cNvPr>
          <p:cNvSpPr/>
          <p:nvPr userDrawn="1"/>
        </p:nvSpPr>
        <p:spPr>
          <a:xfrm>
            <a:off x="9718755" y="0"/>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A colorful lines and dots&#10;&#10;Description automatically generated">
            <a:extLst>
              <a:ext uri="{FF2B5EF4-FFF2-40B4-BE49-F238E27FC236}">
                <a16:creationId xmlns:a16="http://schemas.microsoft.com/office/drawing/2014/main" id="{A47595F8-41EF-2C80-158C-6BDC864AE17D}"/>
              </a:ext>
            </a:extLst>
          </p:cNvPr>
          <p:cNvPicPr>
            <a:picLocks noChangeAspect="1"/>
          </p:cNvPicPr>
          <p:nvPr userDrawn="1"/>
        </p:nvPicPr>
        <p:blipFill rotWithShape="1">
          <a:blip r:embed="rId2">
            <a:alphaModFix amt="30000"/>
          </a:blip>
          <a:srcRect l="11498" t="11057" r="53621" b="716"/>
          <a:stretch/>
        </p:blipFill>
        <p:spPr>
          <a:xfrm>
            <a:off x="9718755" y="0"/>
            <a:ext cx="2473246" cy="6256168"/>
          </a:xfrm>
          <a:prstGeom prst="rect">
            <a:avLst/>
          </a:prstGeom>
          <a:effectLst>
            <a:outerShdw blurRad="50800" dist="50800" dir="5400000" sx="1000" sy="1000" algn="ctr" rotWithShape="0">
              <a:srgbClr val="000000"/>
            </a:outerShdw>
            <a:reflection endPos="0" dist="50800" dir="5400000" sy="-100000" algn="bl" rotWithShape="0"/>
          </a:effectLst>
        </p:spPr>
      </p:pic>
      <p:pic>
        <p:nvPicPr>
          <p:cNvPr id="6" name="Picture 5">
            <a:extLst>
              <a:ext uri="{FF2B5EF4-FFF2-40B4-BE49-F238E27FC236}">
                <a16:creationId xmlns:a16="http://schemas.microsoft.com/office/drawing/2014/main" id="{7B8954E3-7AF5-6DD0-1DAD-02BB87288774}"/>
              </a:ext>
            </a:extLst>
          </p:cNvPr>
          <p:cNvPicPr>
            <a:picLocks noChangeAspect="1"/>
          </p:cNvPicPr>
          <p:nvPr userDrawn="1"/>
        </p:nvPicPr>
        <p:blipFill>
          <a:blip r:embed="rId3"/>
          <a:srcRect/>
          <a:stretch/>
        </p:blipFill>
        <p:spPr>
          <a:xfrm>
            <a:off x="10077044" y="6372475"/>
            <a:ext cx="1757916" cy="292247"/>
          </a:xfrm>
          <a:prstGeom prst="rect">
            <a:avLst/>
          </a:prstGeom>
        </p:spPr>
      </p:pic>
      <p:cxnSp>
        <p:nvCxnSpPr>
          <p:cNvPr id="8" name="Straight Connector 7">
            <a:extLst>
              <a:ext uri="{FF2B5EF4-FFF2-40B4-BE49-F238E27FC236}">
                <a16:creationId xmlns:a16="http://schemas.microsoft.com/office/drawing/2014/main" id="{32B1F0D9-A55A-78AF-A46B-8B0687D82258}"/>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70B181D-6899-ABD7-6995-B0559057605F}"/>
              </a:ext>
            </a:extLst>
          </p:cNvPr>
          <p:cNvSpPr txBox="1"/>
          <p:nvPr userDrawn="1"/>
        </p:nvSpPr>
        <p:spPr>
          <a:xfrm>
            <a:off x="322321" y="227531"/>
            <a:ext cx="4509371" cy="143565"/>
          </a:xfrm>
          <a:prstGeom prst="rect">
            <a:avLst/>
          </a:prstGeom>
          <a:noFill/>
        </p:spPr>
        <p:txBody>
          <a:bodyPr wrap="square" lIns="0" tIns="0" rIns="0" bIns="0" rtlCol="0" anchor="t">
            <a:spAutoFit/>
          </a:bodyPr>
          <a:lstStyle/>
          <a:p>
            <a:pPr defTabSz="914395"/>
            <a:fld id="{7F0AF45A-9955-4C3B-849A-EC7833B76D7D}" type="slidenum">
              <a:rPr lang="en-US" sz="933" b="1" smtClean="0">
                <a:solidFill>
                  <a:srgbClr val="475C6D"/>
                </a:solidFill>
                <a:latin typeface="Montserrat"/>
              </a:rPr>
              <a:pPr defTabSz="914395"/>
              <a:t>‹#›</a:t>
            </a:fld>
            <a:r>
              <a:rPr lang="en-US" sz="933" b="1">
                <a:solidFill>
                  <a:srgbClr val="475C6D"/>
                </a:solidFill>
                <a:latin typeface="Montserrat"/>
              </a:rPr>
              <a:t> I </a:t>
            </a:r>
            <a:endParaRPr lang="en-US" sz="933">
              <a:solidFill>
                <a:srgbClr val="8597A3"/>
              </a:solidFill>
              <a:latin typeface="Metropolis Medium"/>
            </a:endParaRPr>
          </a:p>
        </p:txBody>
      </p:sp>
      <p:sp>
        <p:nvSpPr>
          <p:cNvPr id="12" name="Subtitle 2">
            <a:extLst>
              <a:ext uri="{FF2B5EF4-FFF2-40B4-BE49-F238E27FC236}">
                <a16:creationId xmlns:a16="http://schemas.microsoft.com/office/drawing/2014/main" id="{01096B3E-51F7-76BD-CAA2-BEA93F93C72F}"/>
              </a:ext>
            </a:extLst>
          </p:cNvPr>
          <p:cNvSpPr>
            <a:spLocks noGrp="1"/>
          </p:cNvSpPr>
          <p:nvPr>
            <p:ph type="subTitle" idx="16"/>
          </p:nvPr>
        </p:nvSpPr>
        <p:spPr>
          <a:xfrm>
            <a:off x="436538" y="783983"/>
            <a:ext cx="9005781" cy="748289"/>
          </a:xfrm>
        </p:spPr>
        <p:txBody>
          <a:bodyPr>
            <a:noAutofit/>
          </a:bodyPr>
          <a:lstStyle>
            <a:lvl1pPr marL="0" indent="0" algn="l">
              <a:buNone/>
              <a:defRPr sz="4267" b="1">
                <a:solidFill>
                  <a:srgbClr val="003341"/>
                </a:solidFill>
                <a:latin typeface="Montserrat" panose="00000500000000000000" pitchFamily="2" charset="0"/>
              </a:defRPr>
            </a:lvl1pPr>
            <a:lvl2pPr marL="457198" indent="0" algn="ctr">
              <a:buNone/>
              <a:defRPr sz="2000"/>
            </a:lvl2pPr>
            <a:lvl3pPr marL="914395" indent="0" algn="ctr">
              <a:buNone/>
              <a:defRPr sz="1799"/>
            </a:lvl3pPr>
            <a:lvl4pPr marL="1371592" indent="0" algn="ctr">
              <a:buNone/>
              <a:defRPr sz="1600"/>
            </a:lvl4pPr>
            <a:lvl5pPr marL="1828789" indent="0" algn="ctr">
              <a:buNone/>
              <a:defRPr sz="1600"/>
            </a:lvl5pPr>
            <a:lvl6pPr marL="2285987" indent="0" algn="ctr">
              <a:buNone/>
              <a:defRPr sz="1600"/>
            </a:lvl6pPr>
            <a:lvl7pPr marL="2743184" indent="0" algn="ctr">
              <a:buNone/>
              <a:defRPr sz="1600"/>
            </a:lvl7pPr>
            <a:lvl8pPr marL="3200382" indent="0" algn="ctr">
              <a:buNone/>
              <a:defRPr sz="1600"/>
            </a:lvl8pPr>
            <a:lvl9pPr marL="3657579" indent="0" algn="ctr">
              <a:buNone/>
              <a:defRPr sz="1600"/>
            </a:lvl9pPr>
          </a:lstStyle>
          <a:p>
            <a:endParaRPr lang="en-US"/>
          </a:p>
        </p:txBody>
      </p:sp>
      <p:cxnSp>
        <p:nvCxnSpPr>
          <p:cNvPr id="14" name="Straight Connector 13">
            <a:extLst>
              <a:ext uri="{FF2B5EF4-FFF2-40B4-BE49-F238E27FC236}">
                <a16:creationId xmlns:a16="http://schemas.microsoft.com/office/drawing/2014/main" id="{AC95B513-B70B-3675-6792-384B85DC0D69}"/>
              </a:ext>
            </a:extLst>
          </p:cNvPr>
          <p:cNvCxnSpPr>
            <a:cxnSpLocks/>
          </p:cNvCxnSpPr>
          <p:nvPr userDrawn="1"/>
        </p:nvCxnSpPr>
        <p:spPr>
          <a:xfrm>
            <a:off x="446859" y="6397920"/>
            <a:ext cx="8995458"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BB889FCC-CC4A-4CF5-C8A5-8013CDDF9488}"/>
              </a:ext>
            </a:extLst>
          </p:cNvPr>
          <p:cNvGrpSpPr/>
          <p:nvPr userDrawn="1"/>
        </p:nvGrpSpPr>
        <p:grpSpPr>
          <a:xfrm>
            <a:off x="322321" y="6558649"/>
            <a:ext cx="3003578" cy="143629"/>
            <a:chOff x="275810" y="4839844"/>
            <a:chExt cx="2252683" cy="107722"/>
          </a:xfrm>
        </p:grpSpPr>
        <p:sp>
          <p:nvSpPr>
            <p:cNvPr id="10" name="Oval 9">
              <a:extLst>
                <a:ext uri="{FF2B5EF4-FFF2-40B4-BE49-F238E27FC236}">
                  <a16:creationId xmlns:a16="http://schemas.microsoft.com/office/drawing/2014/main" id="{9E78AA77-2C8E-84FA-E4E5-50E3939CEBC1}"/>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1CF7847-DED3-C1F3-36A7-7864FE0DA649}"/>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94"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16" name="Content Placeholder 2">
            <a:extLst>
              <a:ext uri="{FF2B5EF4-FFF2-40B4-BE49-F238E27FC236}">
                <a16:creationId xmlns:a16="http://schemas.microsoft.com/office/drawing/2014/main" id="{3601DD9C-7C13-9B31-5A2F-A6479E3CD321}"/>
              </a:ext>
            </a:extLst>
          </p:cNvPr>
          <p:cNvSpPr>
            <a:spLocks noGrp="1"/>
          </p:cNvSpPr>
          <p:nvPr>
            <p:ph idx="17"/>
          </p:nvPr>
        </p:nvSpPr>
        <p:spPr>
          <a:xfrm>
            <a:off x="446860" y="4496709"/>
            <a:ext cx="2826554" cy="1740477"/>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FBD5DFA1-9E53-5554-E090-0859B2121CF0}"/>
              </a:ext>
            </a:extLst>
          </p:cNvPr>
          <p:cNvSpPr>
            <a:spLocks noGrp="1"/>
          </p:cNvSpPr>
          <p:nvPr>
            <p:ph idx="18"/>
          </p:nvPr>
        </p:nvSpPr>
        <p:spPr>
          <a:xfrm>
            <a:off x="3512772" y="4542804"/>
            <a:ext cx="2826554" cy="1740477"/>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9E51DC6F-6433-C4FE-7DCE-269EB8A77714}"/>
              </a:ext>
            </a:extLst>
          </p:cNvPr>
          <p:cNvSpPr>
            <a:spLocks noGrp="1"/>
          </p:cNvSpPr>
          <p:nvPr>
            <p:ph idx="19"/>
          </p:nvPr>
        </p:nvSpPr>
        <p:spPr>
          <a:xfrm>
            <a:off x="6615762" y="4559469"/>
            <a:ext cx="2826554" cy="1740477"/>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itle Placeholder 7">
            <a:extLst>
              <a:ext uri="{FF2B5EF4-FFF2-40B4-BE49-F238E27FC236}">
                <a16:creationId xmlns:a16="http://schemas.microsoft.com/office/drawing/2014/main" id="{9D545A33-4D0A-5723-DECA-5D51F722B3D9}"/>
              </a:ext>
            </a:extLst>
          </p:cNvPr>
          <p:cNvSpPr>
            <a:spLocks noGrp="1"/>
          </p:cNvSpPr>
          <p:nvPr>
            <p:ph type="title"/>
          </p:nvPr>
        </p:nvSpPr>
        <p:spPr>
          <a:xfrm>
            <a:off x="436537" y="1655001"/>
            <a:ext cx="9005782"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pic>
        <p:nvPicPr>
          <p:cNvPr id="13" name="Picture 12" descr="A white text on a black background&#10;&#10;Description automatically generated">
            <a:extLst>
              <a:ext uri="{FF2B5EF4-FFF2-40B4-BE49-F238E27FC236}">
                <a16:creationId xmlns:a16="http://schemas.microsoft.com/office/drawing/2014/main" id="{FA1D57DB-6BA2-724F-34E3-DAE0313A307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35155738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8_4_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538" y="2687686"/>
            <a:ext cx="2520000" cy="3568483"/>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p:nvPr>
        </p:nvSpPr>
        <p:spPr>
          <a:xfrm>
            <a:off x="3190985" y="2691897"/>
            <a:ext cx="2520000" cy="3608048"/>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4"/>
          </p:nvPr>
        </p:nvSpPr>
        <p:spPr>
          <a:xfrm>
            <a:off x="5938754" y="2691897"/>
            <a:ext cx="2520000" cy="3608048"/>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5"/>
          </p:nvPr>
        </p:nvSpPr>
        <p:spPr>
          <a:xfrm>
            <a:off x="8686526" y="2687685"/>
            <a:ext cx="2520000" cy="3608048"/>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64EA0895-6202-0909-A4DF-7657B5FAB097}"/>
              </a:ext>
            </a:extLst>
          </p:cNvPr>
          <p:cNvSpPr/>
          <p:nvPr userDrawn="1"/>
        </p:nvSpPr>
        <p:spPr>
          <a:xfrm>
            <a:off x="9718755" y="0"/>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A colorful lines and dots&#10;&#10;Description automatically generated">
            <a:extLst>
              <a:ext uri="{FF2B5EF4-FFF2-40B4-BE49-F238E27FC236}">
                <a16:creationId xmlns:a16="http://schemas.microsoft.com/office/drawing/2014/main" id="{A47595F8-41EF-2C80-158C-6BDC864AE17D}"/>
              </a:ext>
            </a:extLst>
          </p:cNvPr>
          <p:cNvPicPr>
            <a:picLocks noChangeAspect="1"/>
          </p:cNvPicPr>
          <p:nvPr userDrawn="1"/>
        </p:nvPicPr>
        <p:blipFill rotWithShape="1">
          <a:blip r:embed="rId2">
            <a:alphaModFix amt="30000"/>
          </a:blip>
          <a:srcRect l="11498" t="11057" r="53621" b="716"/>
          <a:stretch/>
        </p:blipFill>
        <p:spPr>
          <a:xfrm>
            <a:off x="9718755" y="0"/>
            <a:ext cx="2473246" cy="6256168"/>
          </a:xfrm>
          <a:prstGeom prst="rect">
            <a:avLst/>
          </a:prstGeom>
          <a:effectLst>
            <a:outerShdw blurRad="50800" dist="50800" dir="5400000" sx="1000" sy="1000" algn="ctr" rotWithShape="0">
              <a:srgbClr val="000000"/>
            </a:outerShdw>
            <a:reflection endPos="0" dist="50800" dir="5400000" sy="-100000" algn="bl" rotWithShape="0"/>
          </a:effectLst>
        </p:spPr>
      </p:pic>
      <p:pic>
        <p:nvPicPr>
          <p:cNvPr id="6" name="Picture 5">
            <a:extLst>
              <a:ext uri="{FF2B5EF4-FFF2-40B4-BE49-F238E27FC236}">
                <a16:creationId xmlns:a16="http://schemas.microsoft.com/office/drawing/2014/main" id="{7B8954E3-7AF5-6DD0-1DAD-02BB87288774}"/>
              </a:ext>
            </a:extLst>
          </p:cNvPr>
          <p:cNvPicPr>
            <a:picLocks noChangeAspect="1"/>
          </p:cNvPicPr>
          <p:nvPr userDrawn="1"/>
        </p:nvPicPr>
        <p:blipFill>
          <a:blip r:embed="rId3"/>
          <a:srcRect/>
          <a:stretch/>
        </p:blipFill>
        <p:spPr>
          <a:xfrm>
            <a:off x="10077044" y="6372475"/>
            <a:ext cx="1757916" cy="292247"/>
          </a:xfrm>
          <a:prstGeom prst="rect">
            <a:avLst/>
          </a:prstGeom>
        </p:spPr>
      </p:pic>
      <p:cxnSp>
        <p:nvCxnSpPr>
          <p:cNvPr id="8" name="Straight Connector 7">
            <a:extLst>
              <a:ext uri="{FF2B5EF4-FFF2-40B4-BE49-F238E27FC236}">
                <a16:creationId xmlns:a16="http://schemas.microsoft.com/office/drawing/2014/main" id="{32B1F0D9-A55A-78AF-A46B-8B0687D82258}"/>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70B181D-6899-ABD7-6995-B0559057605F}"/>
              </a:ext>
            </a:extLst>
          </p:cNvPr>
          <p:cNvSpPr txBox="1"/>
          <p:nvPr userDrawn="1"/>
        </p:nvSpPr>
        <p:spPr>
          <a:xfrm>
            <a:off x="322321" y="227531"/>
            <a:ext cx="4509371" cy="143565"/>
          </a:xfrm>
          <a:prstGeom prst="rect">
            <a:avLst/>
          </a:prstGeom>
          <a:noFill/>
        </p:spPr>
        <p:txBody>
          <a:bodyPr wrap="square" lIns="0" tIns="0" rIns="0" bIns="0" rtlCol="0" anchor="t">
            <a:spAutoFit/>
          </a:bodyPr>
          <a:lstStyle/>
          <a:p>
            <a:pPr defTabSz="914395"/>
            <a:fld id="{7F0AF45A-9955-4C3B-849A-EC7833B76D7D}" type="slidenum">
              <a:rPr lang="en-US" sz="933" b="1" smtClean="0">
                <a:solidFill>
                  <a:srgbClr val="003341"/>
                </a:solidFill>
                <a:latin typeface="Montserrat"/>
              </a:rPr>
              <a:pPr defTabSz="914395"/>
              <a:t>‹#›</a:t>
            </a:fld>
            <a:r>
              <a:rPr lang="en-US" sz="933" b="1">
                <a:solidFill>
                  <a:srgbClr val="003341"/>
                </a:solidFill>
                <a:latin typeface="Montserrat"/>
              </a:rPr>
              <a:t> I </a:t>
            </a:r>
            <a:endParaRPr lang="en-US" sz="933">
              <a:solidFill>
                <a:srgbClr val="003341"/>
              </a:solidFill>
              <a:latin typeface="Metropolis Medium"/>
            </a:endParaRPr>
          </a:p>
        </p:txBody>
      </p:sp>
      <p:sp>
        <p:nvSpPr>
          <p:cNvPr id="12" name="Subtitle 2">
            <a:extLst>
              <a:ext uri="{FF2B5EF4-FFF2-40B4-BE49-F238E27FC236}">
                <a16:creationId xmlns:a16="http://schemas.microsoft.com/office/drawing/2014/main" id="{01096B3E-51F7-76BD-CAA2-BEA93F93C72F}"/>
              </a:ext>
            </a:extLst>
          </p:cNvPr>
          <p:cNvSpPr>
            <a:spLocks noGrp="1"/>
          </p:cNvSpPr>
          <p:nvPr>
            <p:ph type="subTitle" idx="16"/>
          </p:nvPr>
        </p:nvSpPr>
        <p:spPr>
          <a:xfrm>
            <a:off x="436538" y="783983"/>
            <a:ext cx="9005781" cy="748289"/>
          </a:xfrm>
        </p:spPr>
        <p:txBody>
          <a:bodyPr>
            <a:noAutofit/>
          </a:bodyPr>
          <a:lstStyle>
            <a:lvl1pPr marL="0" indent="0" algn="l">
              <a:buNone/>
              <a:defRPr sz="4267" b="1">
                <a:solidFill>
                  <a:srgbClr val="003341"/>
                </a:solidFill>
                <a:latin typeface="Montserrat" panose="00000500000000000000" pitchFamily="2" charset="0"/>
              </a:defRPr>
            </a:lvl1pPr>
            <a:lvl2pPr marL="457198" indent="0" algn="ctr">
              <a:buNone/>
              <a:defRPr sz="2000"/>
            </a:lvl2pPr>
            <a:lvl3pPr marL="914395" indent="0" algn="ctr">
              <a:buNone/>
              <a:defRPr sz="1799"/>
            </a:lvl3pPr>
            <a:lvl4pPr marL="1371592" indent="0" algn="ctr">
              <a:buNone/>
              <a:defRPr sz="1600"/>
            </a:lvl4pPr>
            <a:lvl5pPr marL="1828789" indent="0" algn="ctr">
              <a:buNone/>
              <a:defRPr sz="1600"/>
            </a:lvl5pPr>
            <a:lvl6pPr marL="2285987" indent="0" algn="ctr">
              <a:buNone/>
              <a:defRPr sz="1600"/>
            </a:lvl6pPr>
            <a:lvl7pPr marL="2743184" indent="0" algn="ctr">
              <a:buNone/>
              <a:defRPr sz="1600"/>
            </a:lvl7pPr>
            <a:lvl8pPr marL="3200382" indent="0" algn="ctr">
              <a:buNone/>
              <a:defRPr sz="1600"/>
            </a:lvl8pPr>
            <a:lvl9pPr marL="3657579" indent="0" algn="ctr">
              <a:buNone/>
              <a:defRPr sz="1600"/>
            </a:lvl9pPr>
          </a:lstStyle>
          <a:p>
            <a:endParaRPr lang="en-US"/>
          </a:p>
        </p:txBody>
      </p:sp>
      <p:cxnSp>
        <p:nvCxnSpPr>
          <p:cNvPr id="14" name="Straight Connector 13">
            <a:extLst>
              <a:ext uri="{FF2B5EF4-FFF2-40B4-BE49-F238E27FC236}">
                <a16:creationId xmlns:a16="http://schemas.microsoft.com/office/drawing/2014/main" id="{AC95B513-B70B-3675-6792-384B85DC0D69}"/>
              </a:ext>
            </a:extLst>
          </p:cNvPr>
          <p:cNvCxnSpPr>
            <a:cxnSpLocks/>
          </p:cNvCxnSpPr>
          <p:nvPr userDrawn="1"/>
        </p:nvCxnSpPr>
        <p:spPr>
          <a:xfrm>
            <a:off x="446859" y="6397920"/>
            <a:ext cx="8995458"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1239233A-0D7A-F0A6-B39D-7C38914A4321}"/>
              </a:ext>
            </a:extLst>
          </p:cNvPr>
          <p:cNvGrpSpPr/>
          <p:nvPr userDrawn="1"/>
        </p:nvGrpSpPr>
        <p:grpSpPr>
          <a:xfrm>
            <a:off x="322321" y="6558649"/>
            <a:ext cx="3003578" cy="143629"/>
            <a:chOff x="275810" y="4839844"/>
            <a:chExt cx="2252683" cy="107722"/>
          </a:xfrm>
        </p:grpSpPr>
        <p:sp>
          <p:nvSpPr>
            <p:cNvPr id="15" name="Oval 14">
              <a:extLst>
                <a:ext uri="{FF2B5EF4-FFF2-40B4-BE49-F238E27FC236}">
                  <a16:creationId xmlns:a16="http://schemas.microsoft.com/office/drawing/2014/main" id="{6DFCF90F-80F6-3E2F-2C05-3AB8FD2305E9}"/>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53A251AE-4712-AE64-B412-49EB3B6405BA}"/>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94"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18" name="Title Placeholder 7">
            <a:extLst>
              <a:ext uri="{FF2B5EF4-FFF2-40B4-BE49-F238E27FC236}">
                <a16:creationId xmlns:a16="http://schemas.microsoft.com/office/drawing/2014/main" id="{7C5BD9D2-E333-9D33-E731-8EFAB9C66813}"/>
              </a:ext>
            </a:extLst>
          </p:cNvPr>
          <p:cNvSpPr>
            <a:spLocks noGrp="1"/>
          </p:cNvSpPr>
          <p:nvPr>
            <p:ph type="title"/>
          </p:nvPr>
        </p:nvSpPr>
        <p:spPr>
          <a:xfrm>
            <a:off x="436537" y="1655001"/>
            <a:ext cx="9005782"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pic>
        <p:nvPicPr>
          <p:cNvPr id="13" name="Picture 12" descr="A white text on a black background&#10;&#10;Description automatically generated">
            <a:extLst>
              <a:ext uri="{FF2B5EF4-FFF2-40B4-BE49-F238E27FC236}">
                <a16:creationId xmlns:a16="http://schemas.microsoft.com/office/drawing/2014/main" id="{30B68C42-8338-05BB-8A65-53E01B3F9E0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24516090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0_Four_Box">
    <p:spTree>
      <p:nvGrpSpPr>
        <p:cNvPr id="1" name=""/>
        <p:cNvGrpSpPr/>
        <p:nvPr/>
      </p:nvGrpSpPr>
      <p:grpSpPr>
        <a:xfrm>
          <a:off x="0" y="0"/>
          <a:ext cx="0" cy="0"/>
          <a:chOff x="0" y="0"/>
          <a:chExt cx="0" cy="0"/>
        </a:xfrm>
      </p:grpSpPr>
      <p:sp>
        <p:nvSpPr>
          <p:cNvPr id="10" name="Content Placeholder 3"/>
          <p:cNvSpPr>
            <a:spLocks noGrp="1"/>
          </p:cNvSpPr>
          <p:nvPr>
            <p:ph sz="half" idx="13"/>
          </p:nvPr>
        </p:nvSpPr>
        <p:spPr>
          <a:xfrm>
            <a:off x="6212418" y="4576680"/>
            <a:ext cx="5308601" cy="1739091"/>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14"/>
          </p:nvPr>
        </p:nvSpPr>
        <p:spPr>
          <a:xfrm>
            <a:off x="446858" y="2677232"/>
            <a:ext cx="5308601" cy="1711411"/>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half" idx="15"/>
          </p:nvPr>
        </p:nvSpPr>
        <p:spPr>
          <a:xfrm>
            <a:off x="446858" y="4549378"/>
            <a:ext cx="5308601" cy="1783491"/>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5880161-39BB-485C-AF06-218E73D59D7E}"/>
              </a:ext>
            </a:extLst>
          </p:cNvPr>
          <p:cNvSpPr/>
          <p:nvPr userDrawn="1"/>
        </p:nvSpPr>
        <p:spPr>
          <a:xfrm>
            <a:off x="9718755" y="0"/>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descr="A colorful lines and dots&#10;&#10;Description automatically generated">
            <a:extLst>
              <a:ext uri="{FF2B5EF4-FFF2-40B4-BE49-F238E27FC236}">
                <a16:creationId xmlns:a16="http://schemas.microsoft.com/office/drawing/2014/main" id="{4BC3531D-F287-D911-F143-F9EEBEFFE02B}"/>
              </a:ext>
            </a:extLst>
          </p:cNvPr>
          <p:cNvPicPr>
            <a:picLocks noChangeAspect="1"/>
          </p:cNvPicPr>
          <p:nvPr userDrawn="1"/>
        </p:nvPicPr>
        <p:blipFill rotWithShape="1">
          <a:blip r:embed="rId2">
            <a:alphaModFix amt="30000"/>
          </a:blip>
          <a:srcRect l="11498" t="11057" r="53621" b="716"/>
          <a:stretch/>
        </p:blipFill>
        <p:spPr>
          <a:xfrm>
            <a:off x="9718755" y="0"/>
            <a:ext cx="2473246" cy="6256168"/>
          </a:xfrm>
          <a:prstGeom prst="rect">
            <a:avLst/>
          </a:prstGeom>
          <a:effectLst>
            <a:outerShdw blurRad="50800" dist="50800" dir="5400000" sx="1000" sy="1000" algn="ctr" rotWithShape="0">
              <a:srgbClr val="000000"/>
            </a:outerShdw>
            <a:reflection endPos="0" dist="50800" dir="5400000" sy="-100000" algn="bl" rotWithShape="0"/>
          </a:effectLst>
        </p:spPr>
      </p:pic>
      <p:pic>
        <p:nvPicPr>
          <p:cNvPr id="7" name="Picture 6">
            <a:extLst>
              <a:ext uri="{FF2B5EF4-FFF2-40B4-BE49-F238E27FC236}">
                <a16:creationId xmlns:a16="http://schemas.microsoft.com/office/drawing/2014/main" id="{22BB92D1-A964-7038-DB97-7130FBC38092}"/>
              </a:ext>
            </a:extLst>
          </p:cNvPr>
          <p:cNvPicPr>
            <a:picLocks noChangeAspect="1"/>
          </p:cNvPicPr>
          <p:nvPr userDrawn="1"/>
        </p:nvPicPr>
        <p:blipFill>
          <a:blip r:embed="rId3"/>
          <a:srcRect/>
          <a:stretch/>
        </p:blipFill>
        <p:spPr>
          <a:xfrm>
            <a:off x="10077044" y="6372475"/>
            <a:ext cx="1757916" cy="292247"/>
          </a:xfrm>
          <a:prstGeom prst="rect">
            <a:avLst/>
          </a:prstGeom>
        </p:spPr>
      </p:pic>
      <p:cxnSp>
        <p:nvCxnSpPr>
          <p:cNvPr id="8" name="Straight Connector 7">
            <a:extLst>
              <a:ext uri="{FF2B5EF4-FFF2-40B4-BE49-F238E27FC236}">
                <a16:creationId xmlns:a16="http://schemas.microsoft.com/office/drawing/2014/main" id="{1B0E348C-4337-B52F-63E9-2BA61C207033}"/>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9" name="Subtitle 2">
            <a:extLst>
              <a:ext uri="{FF2B5EF4-FFF2-40B4-BE49-F238E27FC236}">
                <a16:creationId xmlns:a16="http://schemas.microsoft.com/office/drawing/2014/main" id="{6B80D801-423D-754A-15A4-BD7F3BFE42DC}"/>
              </a:ext>
            </a:extLst>
          </p:cNvPr>
          <p:cNvSpPr>
            <a:spLocks noGrp="1"/>
          </p:cNvSpPr>
          <p:nvPr>
            <p:ph type="subTitle" idx="16"/>
          </p:nvPr>
        </p:nvSpPr>
        <p:spPr>
          <a:xfrm>
            <a:off x="436538" y="783983"/>
            <a:ext cx="9005781" cy="748289"/>
          </a:xfrm>
        </p:spPr>
        <p:txBody>
          <a:bodyPr>
            <a:noAutofit/>
          </a:bodyPr>
          <a:lstStyle>
            <a:lvl1pPr marL="0" indent="0" algn="l">
              <a:buNone/>
              <a:defRPr sz="4267" b="1">
                <a:solidFill>
                  <a:srgbClr val="003341"/>
                </a:solidFill>
                <a:latin typeface="Montserrat" panose="00000500000000000000" pitchFamily="2" charset="0"/>
              </a:defRPr>
            </a:lvl1pPr>
            <a:lvl2pPr marL="457198" indent="0" algn="ctr">
              <a:buNone/>
              <a:defRPr sz="2000"/>
            </a:lvl2pPr>
            <a:lvl3pPr marL="914395" indent="0" algn="ctr">
              <a:buNone/>
              <a:defRPr sz="1799"/>
            </a:lvl3pPr>
            <a:lvl4pPr marL="1371592" indent="0" algn="ctr">
              <a:buNone/>
              <a:defRPr sz="1600"/>
            </a:lvl4pPr>
            <a:lvl5pPr marL="1828789" indent="0" algn="ctr">
              <a:buNone/>
              <a:defRPr sz="1600"/>
            </a:lvl5pPr>
            <a:lvl6pPr marL="2285987" indent="0" algn="ctr">
              <a:buNone/>
              <a:defRPr sz="1600"/>
            </a:lvl6pPr>
            <a:lvl7pPr marL="2743184" indent="0" algn="ctr">
              <a:buNone/>
              <a:defRPr sz="1600"/>
            </a:lvl7pPr>
            <a:lvl8pPr marL="3200382" indent="0" algn="ctr">
              <a:buNone/>
              <a:defRPr sz="1600"/>
            </a:lvl8pPr>
            <a:lvl9pPr marL="3657579" indent="0" algn="ctr">
              <a:buNone/>
              <a:defRPr sz="1600"/>
            </a:lvl9pPr>
          </a:lstStyle>
          <a:p>
            <a:endParaRPr lang="en-US"/>
          </a:p>
        </p:txBody>
      </p:sp>
      <p:cxnSp>
        <p:nvCxnSpPr>
          <p:cNvPr id="14" name="Straight Connector 13">
            <a:extLst>
              <a:ext uri="{FF2B5EF4-FFF2-40B4-BE49-F238E27FC236}">
                <a16:creationId xmlns:a16="http://schemas.microsoft.com/office/drawing/2014/main" id="{77DB746E-4F0D-4B99-CE92-46194BC4AC31}"/>
              </a:ext>
            </a:extLst>
          </p:cNvPr>
          <p:cNvCxnSpPr>
            <a:cxnSpLocks/>
          </p:cNvCxnSpPr>
          <p:nvPr userDrawn="1"/>
        </p:nvCxnSpPr>
        <p:spPr>
          <a:xfrm>
            <a:off x="446860" y="6397920"/>
            <a:ext cx="11366450"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A57564A4-559E-B521-5CDE-4E638E59DE7E}"/>
              </a:ext>
            </a:extLst>
          </p:cNvPr>
          <p:cNvGrpSpPr/>
          <p:nvPr userDrawn="1"/>
        </p:nvGrpSpPr>
        <p:grpSpPr>
          <a:xfrm>
            <a:off x="322321" y="6558649"/>
            <a:ext cx="3003578" cy="143629"/>
            <a:chOff x="275810" y="4839844"/>
            <a:chExt cx="2252683" cy="107722"/>
          </a:xfrm>
        </p:grpSpPr>
        <p:sp>
          <p:nvSpPr>
            <p:cNvPr id="16" name="Oval 15">
              <a:extLst>
                <a:ext uri="{FF2B5EF4-FFF2-40B4-BE49-F238E27FC236}">
                  <a16:creationId xmlns:a16="http://schemas.microsoft.com/office/drawing/2014/main" id="{22B5591E-F4B5-70CA-9B17-E34DF0E67531}"/>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73C2970A-B810-2020-165A-41C2C5642363}"/>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94"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18" name="TextBox 17">
            <a:extLst>
              <a:ext uri="{FF2B5EF4-FFF2-40B4-BE49-F238E27FC236}">
                <a16:creationId xmlns:a16="http://schemas.microsoft.com/office/drawing/2014/main" id="{1C4A9A7D-5A71-5AC6-84D6-64080BF786DE}"/>
              </a:ext>
            </a:extLst>
          </p:cNvPr>
          <p:cNvSpPr txBox="1"/>
          <p:nvPr userDrawn="1"/>
        </p:nvSpPr>
        <p:spPr>
          <a:xfrm>
            <a:off x="322321" y="227531"/>
            <a:ext cx="4509371" cy="143565"/>
          </a:xfrm>
          <a:prstGeom prst="rect">
            <a:avLst/>
          </a:prstGeom>
          <a:noFill/>
        </p:spPr>
        <p:txBody>
          <a:bodyPr wrap="square" lIns="0" tIns="0" rIns="0" bIns="0" rtlCol="0" anchor="t">
            <a:spAutoFit/>
          </a:bodyPr>
          <a:lstStyle/>
          <a:p>
            <a:pPr defTabSz="914395"/>
            <a:fld id="{7F0AF45A-9955-4C3B-849A-EC7833B76D7D}" type="slidenum">
              <a:rPr lang="en-US" sz="933" b="1" smtClean="0">
                <a:solidFill>
                  <a:srgbClr val="003341"/>
                </a:solidFill>
                <a:latin typeface="Montserrat"/>
              </a:rPr>
              <a:pPr defTabSz="914395"/>
              <a:t>‹#›</a:t>
            </a:fld>
            <a:r>
              <a:rPr lang="en-US" sz="933" b="1">
                <a:solidFill>
                  <a:srgbClr val="003341"/>
                </a:solidFill>
                <a:latin typeface="Montserrat"/>
              </a:rPr>
              <a:t> I </a:t>
            </a:r>
            <a:endParaRPr lang="en-US" sz="933">
              <a:solidFill>
                <a:srgbClr val="003341"/>
              </a:solidFill>
              <a:latin typeface="Metropolis Medium"/>
            </a:endParaRPr>
          </a:p>
        </p:txBody>
      </p:sp>
      <p:sp>
        <p:nvSpPr>
          <p:cNvPr id="3" name="Title Placeholder 7">
            <a:extLst>
              <a:ext uri="{FF2B5EF4-FFF2-40B4-BE49-F238E27FC236}">
                <a16:creationId xmlns:a16="http://schemas.microsoft.com/office/drawing/2014/main" id="{CEFE85A8-0842-B1FE-73DA-C0C2E9CC4692}"/>
              </a:ext>
            </a:extLst>
          </p:cNvPr>
          <p:cNvSpPr>
            <a:spLocks noGrp="1"/>
          </p:cNvSpPr>
          <p:nvPr>
            <p:ph type="title"/>
          </p:nvPr>
        </p:nvSpPr>
        <p:spPr>
          <a:xfrm>
            <a:off x="436537" y="1655001"/>
            <a:ext cx="9005782"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sp>
        <p:nvSpPr>
          <p:cNvPr id="4" name="Content Placeholder 3"/>
          <p:cNvSpPr>
            <a:spLocks noGrp="1"/>
          </p:cNvSpPr>
          <p:nvPr>
            <p:ph sz="half" idx="2"/>
          </p:nvPr>
        </p:nvSpPr>
        <p:spPr>
          <a:xfrm>
            <a:off x="6212418" y="2713454"/>
            <a:ext cx="5308601" cy="1739091"/>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A white text on a black background&#10;&#10;Description automatically generated">
            <a:extLst>
              <a:ext uri="{FF2B5EF4-FFF2-40B4-BE49-F238E27FC236}">
                <a16:creationId xmlns:a16="http://schemas.microsoft.com/office/drawing/2014/main" id="{85030AF1-B738-5DA4-C02A-E09F1E064CE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39596311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1_50 / 50 split - text right">
    <p:bg>
      <p:bgPr>
        <a:solidFill>
          <a:srgbClr val="00853E"/>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519C1A-C902-5E43-BCE7-DD9B7BFC38F7}"/>
              </a:ext>
            </a:extLst>
          </p:cNvPr>
          <p:cNvSpPr/>
          <p:nvPr/>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Text Placeholder 3">
            <a:extLst>
              <a:ext uri="{FF2B5EF4-FFF2-40B4-BE49-F238E27FC236}">
                <a16:creationId xmlns:a16="http://schemas.microsoft.com/office/drawing/2014/main" id="{6E297AF5-DAFF-6D4A-8114-B29A2B0B331E}"/>
              </a:ext>
            </a:extLst>
          </p:cNvPr>
          <p:cNvSpPr>
            <a:spLocks noGrp="1"/>
          </p:cNvSpPr>
          <p:nvPr>
            <p:ph type="body" sz="quarter" idx="10"/>
          </p:nvPr>
        </p:nvSpPr>
        <p:spPr>
          <a:xfrm>
            <a:off x="6670185" y="586156"/>
            <a:ext cx="5099051" cy="5749559"/>
          </a:xfrm>
          <a:prstGeom prst="rect">
            <a:avLst/>
          </a:prstGeom>
        </p:spPr>
        <p:txBody>
          <a:bodyPr>
            <a:normAutofit/>
          </a:bodyPr>
          <a:lstStyle>
            <a:lvl1pPr marL="0" indent="0">
              <a:buNone/>
              <a:defRPr sz="1867" b="0" i="0">
                <a:solidFill>
                  <a:schemeClr val="tx1"/>
                </a:solidFill>
                <a:latin typeface="Metropolis Light"/>
                <a:cs typeface="Poppins Light" pitchFamily="2" charset="77"/>
              </a:defRPr>
            </a:lvl1pPr>
            <a:lvl2pPr marL="342898" indent="0">
              <a:buNone/>
              <a:defRPr sz="1867" b="0" i="0">
                <a:solidFill>
                  <a:schemeClr val="tx1"/>
                </a:solidFill>
                <a:latin typeface="Metropolis Light"/>
                <a:cs typeface="Poppins Light" pitchFamily="2" charset="77"/>
              </a:defRPr>
            </a:lvl2pPr>
            <a:lvl3pPr marL="685796" indent="0">
              <a:buNone/>
              <a:defRPr sz="1867" b="0" i="0">
                <a:solidFill>
                  <a:schemeClr val="tx1"/>
                </a:solidFill>
                <a:latin typeface="Metropolis Light"/>
                <a:cs typeface="Poppins Light" pitchFamily="2" charset="77"/>
              </a:defRPr>
            </a:lvl3pPr>
            <a:lvl4pPr marL="1028694" indent="0">
              <a:buNone/>
              <a:defRPr sz="1867" b="0" i="0">
                <a:solidFill>
                  <a:schemeClr val="tx1"/>
                </a:solidFill>
                <a:latin typeface="Metropolis Light"/>
                <a:cs typeface="Poppins Light" pitchFamily="2" charset="77"/>
              </a:defRPr>
            </a:lvl4pPr>
            <a:lvl5pPr marL="1371592" indent="0">
              <a:buNone/>
              <a:defRPr sz="1867" b="0" i="0">
                <a:solidFill>
                  <a:schemeClr val="tx1"/>
                </a:solidFill>
                <a:latin typeface="Metropolis Light"/>
                <a:cs typeface="Poppins Ligh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Picture Placeholder 5">
            <a:extLst>
              <a:ext uri="{FF2B5EF4-FFF2-40B4-BE49-F238E27FC236}">
                <a16:creationId xmlns:a16="http://schemas.microsoft.com/office/drawing/2014/main" id="{0470CB4D-FFB6-5846-A276-AB9F98966106}"/>
              </a:ext>
            </a:extLst>
          </p:cNvPr>
          <p:cNvSpPr>
            <a:spLocks noGrp="1"/>
          </p:cNvSpPr>
          <p:nvPr>
            <p:ph type="pic" sz="quarter" idx="11"/>
          </p:nvPr>
        </p:nvSpPr>
        <p:spPr>
          <a:xfrm>
            <a:off x="515940" y="750889"/>
            <a:ext cx="5053012" cy="5389563"/>
          </a:xfrm>
          <a:prstGeom prst="rect">
            <a:avLst/>
          </a:prstGeom>
        </p:spPr>
        <p:txBody>
          <a:bodyPr anchor="ctr">
            <a:normAutofit/>
          </a:bodyPr>
          <a:lstStyle>
            <a:lvl1pPr marL="0" indent="0" algn="ctr">
              <a:buNone/>
              <a:defRPr sz="1867" b="0" i="0">
                <a:solidFill>
                  <a:srgbClr val="003341"/>
                </a:solidFill>
                <a:latin typeface="Metropolis Light"/>
                <a:cs typeface="Poppins Light" pitchFamily="2" charset="77"/>
              </a:defRPr>
            </a:lvl1pPr>
          </a:lstStyle>
          <a:p>
            <a:r>
              <a:rPr lang="en-GB"/>
              <a:t>Click icon to add picture</a:t>
            </a:r>
          </a:p>
        </p:txBody>
      </p:sp>
      <p:pic>
        <p:nvPicPr>
          <p:cNvPr id="3" name="Picture 2">
            <a:extLst>
              <a:ext uri="{FF2B5EF4-FFF2-40B4-BE49-F238E27FC236}">
                <a16:creationId xmlns:a16="http://schemas.microsoft.com/office/drawing/2014/main" id="{3BFD6B4D-4842-4E01-1E07-BB916DCCE1D2}"/>
              </a:ext>
            </a:extLst>
          </p:cNvPr>
          <p:cNvPicPr>
            <a:picLocks noChangeAspect="1"/>
          </p:cNvPicPr>
          <p:nvPr userDrawn="1"/>
        </p:nvPicPr>
        <p:blipFill>
          <a:blip r:embed="rId2"/>
          <a:srcRect/>
          <a:stretch/>
        </p:blipFill>
        <p:spPr>
          <a:xfrm>
            <a:off x="10077044" y="6372475"/>
            <a:ext cx="1757916" cy="292247"/>
          </a:xfrm>
          <a:prstGeom prst="rect">
            <a:avLst/>
          </a:prstGeom>
        </p:spPr>
      </p:pic>
      <p:pic>
        <p:nvPicPr>
          <p:cNvPr id="5" name="Picture 4" descr="A colorful lines and dots&#10;&#10;Description automatically generated">
            <a:extLst>
              <a:ext uri="{FF2B5EF4-FFF2-40B4-BE49-F238E27FC236}">
                <a16:creationId xmlns:a16="http://schemas.microsoft.com/office/drawing/2014/main" id="{41244083-9BA3-F9F6-324F-8A5FD5152BF0}"/>
              </a:ext>
            </a:extLst>
          </p:cNvPr>
          <p:cNvPicPr>
            <a:picLocks noChangeAspect="1"/>
          </p:cNvPicPr>
          <p:nvPr userDrawn="1"/>
        </p:nvPicPr>
        <p:blipFill rotWithShape="1">
          <a:blip r:embed="rId3">
            <a:alphaModFix amt="10000"/>
          </a:blip>
          <a:srcRect l="-3524" t="2378" r="-206" b="715"/>
          <a:stretch/>
        </p:blipFill>
        <p:spPr>
          <a:xfrm>
            <a:off x="5963920" y="750889"/>
            <a:ext cx="6228081" cy="5590177"/>
          </a:xfrm>
          <a:prstGeom prst="rect">
            <a:avLst/>
          </a:prstGeom>
        </p:spPr>
      </p:pic>
      <p:grpSp>
        <p:nvGrpSpPr>
          <p:cNvPr id="7" name="Group 6">
            <a:extLst>
              <a:ext uri="{FF2B5EF4-FFF2-40B4-BE49-F238E27FC236}">
                <a16:creationId xmlns:a16="http://schemas.microsoft.com/office/drawing/2014/main" id="{4837A9C6-A881-845D-B6A4-DB366F6DAC05}"/>
              </a:ext>
            </a:extLst>
          </p:cNvPr>
          <p:cNvGrpSpPr/>
          <p:nvPr userDrawn="1"/>
        </p:nvGrpSpPr>
        <p:grpSpPr>
          <a:xfrm>
            <a:off x="322321" y="6558649"/>
            <a:ext cx="3003578" cy="143629"/>
            <a:chOff x="275810" y="4839844"/>
            <a:chExt cx="2252683" cy="107722"/>
          </a:xfrm>
        </p:grpSpPr>
        <p:sp>
          <p:nvSpPr>
            <p:cNvPr id="8" name="Oval 7">
              <a:extLst>
                <a:ext uri="{FF2B5EF4-FFF2-40B4-BE49-F238E27FC236}">
                  <a16:creationId xmlns:a16="http://schemas.microsoft.com/office/drawing/2014/main" id="{1041CDF2-F92B-C930-E016-18919E84336C}"/>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8514D25-2419-1EB9-269F-6334D15AA70D}"/>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94"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cxnSp>
        <p:nvCxnSpPr>
          <p:cNvPr id="10" name="Straight Connector 9">
            <a:extLst>
              <a:ext uri="{FF2B5EF4-FFF2-40B4-BE49-F238E27FC236}">
                <a16:creationId xmlns:a16="http://schemas.microsoft.com/office/drawing/2014/main" id="{13F99ED9-11BB-2FF9-B5D0-3F43DC6342F1}"/>
              </a:ext>
            </a:extLst>
          </p:cNvPr>
          <p:cNvCxnSpPr>
            <a:cxnSpLocks/>
          </p:cNvCxnSpPr>
          <p:nvPr userDrawn="1"/>
        </p:nvCxnSpPr>
        <p:spPr>
          <a:xfrm>
            <a:off x="322320" y="558055"/>
            <a:ext cx="5773681"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DBF42F5-18D5-0E99-09E6-75A2393DC12B}"/>
              </a:ext>
            </a:extLst>
          </p:cNvPr>
          <p:cNvSpPr txBox="1"/>
          <p:nvPr userDrawn="1"/>
        </p:nvSpPr>
        <p:spPr>
          <a:xfrm>
            <a:off x="322321" y="227531"/>
            <a:ext cx="4509371" cy="143565"/>
          </a:xfrm>
          <a:prstGeom prst="rect">
            <a:avLst/>
          </a:prstGeom>
          <a:noFill/>
        </p:spPr>
        <p:txBody>
          <a:bodyPr wrap="square" lIns="0" tIns="0" rIns="0" bIns="0" rtlCol="0" anchor="t">
            <a:spAutoFit/>
          </a:bodyPr>
          <a:lstStyle/>
          <a:p>
            <a:pPr defTabSz="914395"/>
            <a:fld id="{7F0AF45A-9955-4C3B-849A-EC7833B76D7D}" type="slidenum">
              <a:rPr lang="en-US" sz="933" b="1" smtClean="0">
                <a:solidFill>
                  <a:srgbClr val="003341"/>
                </a:solidFill>
                <a:latin typeface="Montserrat"/>
              </a:rPr>
              <a:pPr defTabSz="914395"/>
              <a:t>‹#›</a:t>
            </a:fld>
            <a:r>
              <a:rPr lang="en-US" sz="933" b="1">
                <a:solidFill>
                  <a:srgbClr val="003341"/>
                </a:solidFill>
                <a:latin typeface="Montserrat"/>
              </a:rPr>
              <a:t> I </a:t>
            </a:r>
            <a:endParaRPr lang="en-US" sz="933">
              <a:solidFill>
                <a:srgbClr val="003341"/>
              </a:solidFill>
              <a:latin typeface="Metropolis Medium"/>
            </a:endParaRPr>
          </a:p>
        </p:txBody>
      </p:sp>
    </p:spTree>
    <p:extLst>
      <p:ext uri="{BB962C8B-B14F-4D97-AF65-F5344CB8AC3E}">
        <p14:creationId xmlns:p14="http://schemas.microsoft.com/office/powerpoint/2010/main" val="2373300271"/>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2_50 / 50 split - text right">
    <p:bg>
      <p:bgPr>
        <a:solidFill>
          <a:srgbClr val="8597A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519C1A-C902-5E43-BCE7-DD9B7BFC38F7}"/>
              </a:ext>
            </a:extLst>
          </p:cNvPr>
          <p:cNvSpPr/>
          <p:nvPr/>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Text Placeholder 3">
            <a:extLst>
              <a:ext uri="{FF2B5EF4-FFF2-40B4-BE49-F238E27FC236}">
                <a16:creationId xmlns:a16="http://schemas.microsoft.com/office/drawing/2014/main" id="{6E297AF5-DAFF-6D4A-8114-B29A2B0B331E}"/>
              </a:ext>
            </a:extLst>
          </p:cNvPr>
          <p:cNvSpPr>
            <a:spLocks noGrp="1"/>
          </p:cNvSpPr>
          <p:nvPr>
            <p:ph type="body" sz="quarter" idx="10"/>
          </p:nvPr>
        </p:nvSpPr>
        <p:spPr>
          <a:xfrm>
            <a:off x="6670185" y="586156"/>
            <a:ext cx="5099051" cy="5749559"/>
          </a:xfrm>
          <a:prstGeom prst="rect">
            <a:avLst/>
          </a:prstGeom>
        </p:spPr>
        <p:txBody>
          <a:bodyPr>
            <a:normAutofit/>
          </a:bodyPr>
          <a:lstStyle>
            <a:lvl1pPr marL="0" indent="0">
              <a:buNone/>
              <a:defRPr sz="1867" b="0" i="0">
                <a:solidFill>
                  <a:schemeClr val="tx1"/>
                </a:solidFill>
                <a:latin typeface="Metropolis Light"/>
                <a:cs typeface="Poppins Light" pitchFamily="2" charset="77"/>
              </a:defRPr>
            </a:lvl1pPr>
            <a:lvl2pPr marL="342898" indent="0">
              <a:buNone/>
              <a:defRPr sz="1867" b="0" i="0">
                <a:solidFill>
                  <a:schemeClr val="tx1"/>
                </a:solidFill>
                <a:latin typeface="Metropolis Light"/>
                <a:cs typeface="Poppins Light" pitchFamily="2" charset="77"/>
              </a:defRPr>
            </a:lvl2pPr>
            <a:lvl3pPr marL="685796" indent="0">
              <a:buNone/>
              <a:defRPr sz="1867" b="0" i="0">
                <a:solidFill>
                  <a:schemeClr val="tx1"/>
                </a:solidFill>
                <a:latin typeface="Metropolis Light"/>
                <a:cs typeface="Poppins Light" pitchFamily="2" charset="77"/>
              </a:defRPr>
            </a:lvl3pPr>
            <a:lvl4pPr marL="1028694" indent="0">
              <a:buNone/>
              <a:defRPr sz="1867" b="0" i="0">
                <a:solidFill>
                  <a:schemeClr val="tx1"/>
                </a:solidFill>
                <a:latin typeface="Metropolis Light"/>
                <a:cs typeface="Poppins Light" pitchFamily="2" charset="77"/>
              </a:defRPr>
            </a:lvl4pPr>
            <a:lvl5pPr marL="1371592" indent="0">
              <a:buNone/>
              <a:defRPr sz="1867" b="0" i="0">
                <a:solidFill>
                  <a:schemeClr val="tx1"/>
                </a:solidFill>
                <a:latin typeface="Metropolis Light"/>
                <a:cs typeface="Poppins Ligh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Picture Placeholder 5">
            <a:extLst>
              <a:ext uri="{FF2B5EF4-FFF2-40B4-BE49-F238E27FC236}">
                <a16:creationId xmlns:a16="http://schemas.microsoft.com/office/drawing/2014/main" id="{0470CB4D-FFB6-5846-A276-AB9F98966106}"/>
              </a:ext>
            </a:extLst>
          </p:cNvPr>
          <p:cNvSpPr>
            <a:spLocks noGrp="1"/>
          </p:cNvSpPr>
          <p:nvPr>
            <p:ph type="pic" sz="quarter" idx="11"/>
          </p:nvPr>
        </p:nvSpPr>
        <p:spPr>
          <a:xfrm>
            <a:off x="515940" y="750889"/>
            <a:ext cx="5053012" cy="5389563"/>
          </a:xfrm>
          <a:prstGeom prst="rect">
            <a:avLst/>
          </a:prstGeom>
        </p:spPr>
        <p:txBody>
          <a:bodyPr anchor="ctr">
            <a:normAutofit/>
          </a:bodyPr>
          <a:lstStyle>
            <a:lvl1pPr marL="0" indent="0" algn="ctr">
              <a:buNone/>
              <a:defRPr sz="1867" b="0" i="0">
                <a:solidFill>
                  <a:srgbClr val="003341"/>
                </a:solidFill>
                <a:latin typeface="Metropolis Light"/>
                <a:cs typeface="Poppins Light" pitchFamily="2" charset="77"/>
              </a:defRPr>
            </a:lvl1pPr>
          </a:lstStyle>
          <a:p>
            <a:r>
              <a:rPr lang="en-GB"/>
              <a:t>Click icon to add picture</a:t>
            </a:r>
          </a:p>
        </p:txBody>
      </p:sp>
      <p:pic>
        <p:nvPicPr>
          <p:cNvPr id="3" name="Picture 2">
            <a:extLst>
              <a:ext uri="{FF2B5EF4-FFF2-40B4-BE49-F238E27FC236}">
                <a16:creationId xmlns:a16="http://schemas.microsoft.com/office/drawing/2014/main" id="{3BFD6B4D-4842-4E01-1E07-BB916DCCE1D2}"/>
              </a:ext>
            </a:extLst>
          </p:cNvPr>
          <p:cNvPicPr>
            <a:picLocks noChangeAspect="1"/>
          </p:cNvPicPr>
          <p:nvPr userDrawn="1"/>
        </p:nvPicPr>
        <p:blipFill>
          <a:blip r:embed="rId2"/>
          <a:srcRect/>
          <a:stretch/>
        </p:blipFill>
        <p:spPr>
          <a:xfrm>
            <a:off x="10077044" y="6372475"/>
            <a:ext cx="1757916" cy="292247"/>
          </a:xfrm>
          <a:prstGeom prst="rect">
            <a:avLst/>
          </a:prstGeom>
        </p:spPr>
      </p:pic>
      <p:pic>
        <p:nvPicPr>
          <p:cNvPr id="5" name="Picture 4" descr="A colorful lines and dots&#10;&#10;Description automatically generated">
            <a:extLst>
              <a:ext uri="{FF2B5EF4-FFF2-40B4-BE49-F238E27FC236}">
                <a16:creationId xmlns:a16="http://schemas.microsoft.com/office/drawing/2014/main" id="{41244083-9BA3-F9F6-324F-8A5FD5152BF0}"/>
              </a:ext>
            </a:extLst>
          </p:cNvPr>
          <p:cNvPicPr>
            <a:picLocks noChangeAspect="1"/>
          </p:cNvPicPr>
          <p:nvPr userDrawn="1"/>
        </p:nvPicPr>
        <p:blipFill rotWithShape="1">
          <a:blip r:embed="rId3">
            <a:alphaModFix amt="10000"/>
          </a:blip>
          <a:srcRect l="-3524" t="2378" r="-206" b="715"/>
          <a:stretch/>
        </p:blipFill>
        <p:spPr>
          <a:xfrm>
            <a:off x="5963920" y="750889"/>
            <a:ext cx="6228081" cy="5590177"/>
          </a:xfrm>
          <a:prstGeom prst="rect">
            <a:avLst/>
          </a:prstGeom>
        </p:spPr>
      </p:pic>
      <p:grpSp>
        <p:nvGrpSpPr>
          <p:cNvPr id="7" name="Group 6">
            <a:extLst>
              <a:ext uri="{FF2B5EF4-FFF2-40B4-BE49-F238E27FC236}">
                <a16:creationId xmlns:a16="http://schemas.microsoft.com/office/drawing/2014/main" id="{4837A9C6-A881-845D-B6A4-DB366F6DAC05}"/>
              </a:ext>
            </a:extLst>
          </p:cNvPr>
          <p:cNvGrpSpPr/>
          <p:nvPr userDrawn="1"/>
        </p:nvGrpSpPr>
        <p:grpSpPr>
          <a:xfrm>
            <a:off x="322321" y="6558649"/>
            <a:ext cx="3003578" cy="143629"/>
            <a:chOff x="275810" y="4839844"/>
            <a:chExt cx="2252683" cy="107722"/>
          </a:xfrm>
        </p:grpSpPr>
        <p:sp>
          <p:nvSpPr>
            <p:cNvPr id="8" name="Oval 7">
              <a:extLst>
                <a:ext uri="{FF2B5EF4-FFF2-40B4-BE49-F238E27FC236}">
                  <a16:creationId xmlns:a16="http://schemas.microsoft.com/office/drawing/2014/main" id="{1041CDF2-F92B-C930-E016-18919E84336C}"/>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8514D25-2419-1EB9-269F-6334D15AA70D}"/>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94"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cxnSp>
        <p:nvCxnSpPr>
          <p:cNvPr id="10" name="Straight Connector 9">
            <a:extLst>
              <a:ext uri="{FF2B5EF4-FFF2-40B4-BE49-F238E27FC236}">
                <a16:creationId xmlns:a16="http://schemas.microsoft.com/office/drawing/2014/main" id="{B9F3C146-B730-EB74-18A7-04C21AC4C117}"/>
              </a:ext>
            </a:extLst>
          </p:cNvPr>
          <p:cNvCxnSpPr>
            <a:cxnSpLocks/>
          </p:cNvCxnSpPr>
          <p:nvPr userDrawn="1"/>
        </p:nvCxnSpPr>
        <p:spPr>
          <a:xfrm>
            <a:off x="322320" y="558055"/>
            <a:ext cx="5773681"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C85E775-BBB6-465A-B85D-59BA61C8FF26}"/>
              </a:ext>
            </a:extLst>
          </p:cNvPr>
          <p:cNvSpPr txBox="1"/>
          <p:nvPr userDrawn="1"/>
        </p:nvSpPr>
        <p:spPr>
          <a:xfrm>
            <a:off x="322321" y="227531"/>
            <a:ext cx="4509371" cy="143565"/>
          </a:xfrm>
          <a:prstGeom prst="rect">
            <a:avLst/>
          </a:prstGeom>
          <a:noFill/>
        </p:spPr>
        <p:txBody>
          <a:bodyPr wrap="square" lIns="0" tIns="0" rIns="0" bIns="0" rtlCol="0" anchor="t">
            <a:spAutoFit/>
          </a:bodyPr>
          <a:lstStyle/>
          <a:p>
            <a:pPr defTabSz="914395"/>
            <a:fld id="{7F0AF45A-9955-4C3B-849A-EC7833B76D7D}" type="slidenum">
              <a:rPr lang="en-US" sz="933" b="1" smtClean="0">
                <a:solidFill>
                  <a:srgbClr val="003341"/>
                </a:solidFill>
                <a:latin typeface="Montserrat"/>
              </a:rPr>
              <a:pPr defTabSz="914395"/>
              <a:t>‹#›</a:t>
            </a:fld>
            <a:r>
              <a:rPr lang="en-US" sz="933" b="1">
                <a:solidFill>
                  <a:srgbClr val="003341"/>
                </a:solidFill>
                <a:latin typeface="Montserrat"/>
              </a:rPr>
              <a:t> I </a:t>
            </a:r>
            <a:endParaRPr lang="en-US" sz="933">
              <a:solidFill>
                <a:srgbClr val="003341"/>
              </a:solidFill>
              <a:latin typeface="Metropolis Medium"/>
            </a:endParaRPr>
          </a:p>
        </p:txBody>
      </p:sp>
    </p:spTree>
    <p:extLst>
      <p:ext uri="{BB962C8B-B14F-4D97-AF65-F5344CB8AC3E}">
        <p14:creationId xmlns:p14="http://schemas.microsoft.com/office/powerpoint/2010/main" val="1832811735"/>
      </p:ext>
    </p:extLst>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3_Titl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E6EBAB-0DF5-264F-A4A3-274C3E3D8DB2}"/>
              </a:ext>
            </a:extLst>
          </p:cNvPr>
          <p:cNvSpPr txBox="1">
            <a:spLocks/>
          </p:cNvSpPr>
          <p:nvPr/>
        </p:nvSpPr>
        <p:spPr>
          <a:xfrm>
            <a:off x="1829903" y="8483405"/>
            <a:ext cx="9804400" cy="533621"/>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927D"/>
              </a:buClr>
              <a:buSzPct val="60000"/>
            </a:pPr>
            <a:r>
              <a:rPr lang="en-GB" sz="2400">
                <a:solidFill>
                  <a:srgbClr val="00927D"/>
                </a:solidFill>
                <a:latin typeface="Poppins" pitchFamily="2" charset="77"/>
                <a:cs typeface="Poppins" pitchFamily="2" charset="77"/>
              </a:rPr>
              <a:t>What are the needs of the person?</a:t>
            </a:r>
          </a:p>
        </p:txBody>
      </p:sp>
      <p:cxnSp>
        <p:nvCxnSpPr>
          <p:cNvPr id="7" name="Straight Connector 6">
            <a:extLst>
              <a:ext uri="{FF2B5EF4-FFF2-40B4-BE49-F238E27FC236}">
                <a16:creationId xmlns:a16="http://schemas.microsoft.com/office/drawing/2014/main" id="{B41E1AB2-6DC9-E70F-C72F-CB8C05DF4A08}"/>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870693B-2770-4A3A-8B27-3F355F3CC6CC}"/>
              </a:ext>
            </a:extLst>
          </p:cNvPr>
          <p:cNvSpPr txBox="1"/>
          <p:nvPr userDrawn="1"/>
        </p:nvSpPr>
        <p:spPr>
          <a:xfrm>
            <a:off x="322321" y="227531"/>
            <a:ext cx="4509371" cy="143565"/>
          </a:xfrm>
          <a:prstGeom prst="rect">
            <a:avLst/>
          </a:prstGeom>
          <a:noFill/>
        </p:spPr>
        <p:txBody>
          <a:bodyPr wrap="square" lIns="0" tIns="0" rIns="0" bIns="0" rtlCol="0" anchor="t">
            <a:spAutoFit/>
          </a:bodyPr>
          <a:lstStyle/>
          <a:p>
            <a:pPr defTabSz="914395"/>
            <a:fld id="{7F0AF45A-9955-4C3B-849A-EC7833B76D7D}" type="slidenum">
              <a:rPr lang="en-US" sz="933" b="1" smtClean="0">
                <a:solidFill>
                  <a:srgbClr val="475C6D"/>
                </a:solidFill>
                <a:latin typeface="Montserrat"/>
              </a:rPr>
              <a:pPr defTabSz="914395"/>
              <a:t>‹#›</a:t>
            </a:fld>
            <a:r>
              <a:rPr lang="en-US" sz="933" b="1">
                <a:solidFill>
                  <a:srgbClr val="475C6D"/>
                </a:solidFill>
                <a:latin typeface="Montserrat"/>
              </a:rPr>
              <a:t> I </a:t>
            </a:r>
            <a:endParaRPr lang="en-US" sz="933">
              <a:solidFill>
                <a:srgbClr val="8597A3"/>
              </a:solidFill>
              <a:latin typeface="Metropolis Medium"/>
            </a:endParaRPr>
          </a:p>
        </p:txBody>
      </p:sp>
      <p:cxnSp>
        <p:nvCxnSpPr>
          <p:cNvPr id="15" name="Straight Connector 14">
            <a:extLst>
              <a:ext uri="{FF2B5EF4-FFF2-40B4-BE49-F238E27FC236}">
                <a16:creationId xmlns:a16="http://schemas.microsoft.com/office/drawing/2014/main" id="{31941FAF-8621-7E6C-531D-6614EBEF222C}"/>
              </a:ext>
            </a:extLst>
          </p:cNvPr>
          <p:cNvCxnSpPr>
            <a:cxnSpLocks/>
          </p:cNvCxnSpPr>
          <p:nvPr userDrawn="1"/>
        </p:nvCxnSpPr>
        <p:spPr>
          <a:xfrm>
            <a:off x="446860" y="6397920"/>
            <a:ext cx="11366450"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20" name="Subtitle 2">
            <a:extLst>
              <a:ext uri="{FF2B5EF4-FFF2-40B4-BE49-F238E27FC236}">
                <a16:creationId xmlns:a16="http://schemas.microsoft.com/office/drawing/2014/main" id="{31B8D176-65AE-2092-C9AD-EF6715EF3686}"/>
              </a:ext>
            </a:extLst>
          </p:cNvPr>
          <p:cNvSpPr>
            <a:spLocks noGrp="1"/>
          </p:cNvSpPr>
          <p:nvPr>
            <p:ph type="subTitle" idx="1"/>
          </p:nvPr>
        </p:nvSpPr>
        <p:spPr>
          <a:xfrm>
            <a:off x="436537" y="783983"/>
            <a:ext cx="11376772" cy="748289"/>
          </a:xfrm>
        </p:spPr>
        <p:txBody>
          <a:bodyPr>
            <a:noAutofit/>
          </a:bodyPr>
          <a:lstStyle>
            <a:lvl1pPr marL="0" indent="0" algn="l">
              <a:buNone/>
              <a:defRPr sz="4267" b="1">
                <a:solidFill>
                  <a:srgbClr val="003341"/>
                </a:solidFill>
                <a:latin typeface="Montserrat" panose="00000500000000000000" pitchFamily="2" charset="0"/>
              </a:defRPr>
            </a:lvl1pPr>
            <a:lvl2pPr marL="457198" indent="0" algn="ctr">
              <a:buNone/>
              <a:defRPr sz="2000"/>
            </a:lvl2pPr>
            <a:lvl3pPr marL="914395" indent="0" algn="ctr">
              <a:buNone/>
              <a:defRPr sz="1799"/>
            </a:lvl3pPr>
            <a:lvl4pPr marL="1371592" indent="0" algn="ctr">
              <a:buNone/>
              <a:defRPr sz="1600"/>
            </a:lvl4pPr>
            <a:lvl5pPr marL="1828789" indent="0" algn="ctr">
              <a:buNone/>
              <a:defRPr sz="1600"/>
            </a:lvl5pPr>
            <a:lvl6pPr marL="2285987" indent="0" algn="ctr">
              <a:buNone/>
              <a:defRPr sz="1600"/>
            </a:lvl6pPr>
            <a:lvl7pPr marL="2743184" indent="0" algn="ctr">
              <a:buNone/>
              <a:defRPr sz="1600"/>
            </a:lvl7pPr>
            <a:lvl8pPr marL="3200382" indent="0" algn="ctr">
              <a:buNone/>
              <a:defRPr sz="1600"/>
            </a:lvl8pPr>
            <a:lvl9pPr marL="3657579" indent="0" algn="ctr">
              <a:buNone/>
              <a:defRPr sz="1600"/>
            </a:lvl9pPr>
          </a:lstStyle>
          <a:p>
            <a:endParaRPr lang="en-US"/>
          </a:p>
        </p:txBody>
      </p:sp>
      <p:pic>
        <p:nvPicPr>
          <p:cNvPr id="5" name="Picture 4">
            <a:extLst>
              <a:ext uri="{FF2B5EF4-FFF2-40B4-BE49-F238E27FC236}">
                <a16:creationId xmlns:a16="http://schemas.microsoft.com/office/drawing/2014/main" id="{5585B6E5-ECFA-C8DB-E329-178B97BB31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26942" y="219471"/>
            <a:ext cx="2522950" cy="422016"/>
          </a:xfrm>
          <a:prstGeom prst="rect">
            <a:avLst/>
          </a:prstGeom>
        </p:spPr>
      </p:pic>
      <p:grpSp>
        <p:nvGrpSpPr>
          <p:cNvPr id="6" name="Group 5">
            <a:extLst>
              <a:ext uri="{FF2B5EF4-FFF2-40B4-BE49-F238E27FC236}">
                <a16:creationId xmlns:a16="http://schemas.microsoft.com/office/drawing/2014/main" id="{8BBE5381-9421-2B51-63A5-D16A8E50D6EC}"/>
              </a:ext>
            </a:extLst>
          </p:cNvPr>
          <p:cNvGrpSpPr/>
          <p:nvPr userDrawn="1"/>
        </p:nvGrpSpPr>
        <p:grpSpPr>
          <a:xfrm>
            <a:off x="322321" y="6558649"/>
            <a:ext cx="3003578" cy="143629"/>
            <a:chOff x="275810" y="4839844"/>
            <a:chExt cx="2252683" cy="107722"/>
          </a:xfrm>
        </p:grpSpPr>
        <p:sp>
          <p:nvSpPr>
            <p:cNvPr id="8" name="Oval 7">
              <a:extLst>
                <a:ext uri="{FF2B5EF4-FFF2-40B4-BE49-F238E27FC236}">
                  <a16:creationId xmlns:a16="http://schemas.microsoft.com/office/drawing/2014/main" id="{7E40997A-22DF-6823-971F-8F96BEB71F7E}"/>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1C8CEE7-E1A2-B2EF-47C0-29B5E91781A4}"/>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94"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2" name="Title Placeholder 7">
            <a:extLst>
              <a:ext uri="{FF2B5EF4-FFF2-40B4-BE49-F238E27FC236}">
                <a16:creationId xmlns:a16="http://schemas.microsoft.com/office/drawing/2014/main" id="{4AB56145-701E-2B02-66AB-802F0EA56957}"/>
              </a:ext>
            </a:extLst>
          </p:cNvPr>
          <p:cNvSpPr>
            <a:spLocks noGrp="1"/>
          </p:cNvSpPr>
          <p:nvPr>
            <p:ph type="title"/>
          </p:nvPr>
        </p:nvSpPr>
        <p:spPr>
          <a:xfrm>
            <a:off x="436537" y="1655001"/>
            <a:ext cx="9005782"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spTree>
    <p:extLst>
      <p:ext uri="{BB962C8B-B14F-4D97-AF65-F5344CB8AC3E}">
        <p14:creationId xmlns:p14="http://schemas.microsoft.com/office/powerpoint/2010/main" val="21879945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4_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E6EBAB-0DF5-264F-A4A3-274C3E3D8DB2}"/>
              </a:ext>
            </a:extLst>
          </p:cNvPr>
          <p:cNvSpPr txBox="1">
            <a:spLocks/>
          </p:cNvSpPr>
          <p:nvPr/>
        </p:nvSpPr>
        <p:spPr>
          <a:xfrm>
            <a:off x="1829903" y="8483405"/>
            <a:ext cx="9804400" cy="533621"/>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927D"/>
              </a:buClr>
              <a:buSzPct val="60000"/>
            </a:pPr>
            <a:r>
              <a:rPr lang="en-GB" sz="2400">
                <a:solidFill>
                  <a:srgbClr val="00927D"/>
                </a:solidFill>
                <a:latin typeface="Poppins" pitchFamily="2" charset="77"/>
                <a:cs typeface="Poppins" pitchFamily="2" charset="77"/>
              </a:rPr>
              <a:t>What are the needs of the person?</a:t>
            </a:r>
          </a:p>
        </p:txBody>
      </p:sp>
      <p:cxnSp>
        <p:nvCxnSpPr>
          <p:cNvPr id="7" name="Straight Connector 6">
            <a:extLst>
              <a:ext uri="{FF2B5EF4-FFF2-40B4-BE49-F238E27FC236}">
                <a16:creationId xmlns:a16="http://schemas.microsoft.com/office/drawing/2014/main" id="{B41E1AB2-6DC9-E70F-C72F-CB8C05DF4A08}"/>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870693B-2770-4A3A-8B27-3F355F3CC6CC}"/>
              </a:ext>
            </a:extLst>
          </p:cNvPr>
          <p:cNvSpPr txBox="1"/>
          <p:nvPr userDrawn="1"/>
        </p:nvSpPr>
        <p:spPr>
          <a:xfrm>
            <a:off x="322321" y="227531"/>
            <a:ext cx="4509371" cy="143565"/>
          </a:xfrm>
          <a:prstGeom prst="rect">
            <a:avLst/>
          </a:prstGeom>
          <a:noFill/>
        </p:spPr>
        <p:txBody>
          <a:bodyPr wrap="square" lIns="0" tIns="0" rIns="0" bIns="0" rtlCol="0" anchor="t">
            <a:spAutoFit/>
          </a:bodyPr>
          <a:lstStyle/>
          <a:p>
            <a:pPr defTabSz="914395"/>
            <a:fld id="{7F0AF45A-9955-4C3B-849A-EC7833B76D7D}" type="slidenum">
              <a:rPr lang="en-US" sz="933" b="1" smtClean="0">
                <a:solidFill>
                  <a:srgbClr val="475C6D"/>
                </a:solidFill>
                <a:latin typeface="Montserrat"/>
              </a:rPr>
              <a:pPr defTabSz="914395"/>
              <a:t>‹#›</a:t>
            </a:fld>
            <a:r>
              <a:rPr lang="en-US" sz="933" b="1">
                <a:solidFill>
                  <a:srgbClr val="475C6D"/>
                </a:solidFill>
                <a:latin typeface="Montserrat"/>
              </a:rPr>
              <a:t> I </a:t>
            </a:r>
            <a:endParaRPr lang="en-US" sz="933">
              <a:solidFill>
                <a:srgbClr val="8597A3"/>
              </a:solidFill>
              <a:latin typeface="Metropolis Medium"/>
            </a:endParaRPr>
          </a:p>
        </p:txBody>
      </p:sp>
      <p:cxnSp>
        <p:nvCxnSpPr>
          <p:cNvPr id="15" name="Straight Connector 14">
            <a:extLst>
              <a:ext uri="{FF2B5EF4-FFF2-40B4-BE49-F238E27FC236}">
                <a16:creationId xmlns:a16="http://schemas.microsoft.com/office/drawing/2014/main" id="{31941FAF-8621-7E6C-531D-6614EBEF222C}"/>
              </a:ext>
            </a:extLst>
          </p:cNvPr>
          <p:cNvCxnSpPr>
            <a:cxnSpLocks/>
          </p:cNvCxnSpPr>
          <p:nvPr userDrawn="1"/>
        </p:nvCxnSpPr>
        <p:spPr>
          <a:xfrm>
            <a:off x="446860" y="6397920"/>
            <a:ext cx="11366450"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20" name="Subtitle 2">
            <a:extLst>
              <a:ext uri="{FF2B5EF4-FFF2-40B4-BE49-F238E27FC236}">
                <a16:creationId xmlns:a16="http://schemas.microsoft.com/office/drawing/2014/main" id="{31B8D176-65AE-2092-C9AD-EF6715EF3686}"/>
              </a:ext>
            </a:extLst>
          </p:cNvPr>
          <p:cNvSpPr>
            <a:spLocks noGrp="1"/>
          </p:cNvSpPr>
          <p:nvPr>
            <p:ph type="subTitle" idx="1"/>
          </p:nvPr>
        </p:nvSpPr>
        <p:spPr>
          <a:xfrm>
            <a:off x="436537" y="783983"/>
            <a:ext cx="11376772" cy="748289"/>
          </a:xfrm>
        </p:spPr>
        <p:txBody>
          <a:bodyPr>
            <a:noAutofit/>
          </a:bodyPr>
          <a:lstStyle>
            <a:lvl1pPr marL="0" indent="0" algn="l">
              <a:buNone/>
              <a:defRPr sz="4267" b="1">
                <a:solidFill>
                  <a:srgbClr val="003341"/>
                </a:solidFill>
                <a:latin typeface="Montserrat" panose="00000500000000000000" pitchFamily="2" charset="0"/>
              </a:defRPr>
            </a:lvl1pPr>
            <a:lvl2pPr marL="457198" indent="0" algn="ctr">
              <a:buNone/>
              <a:defRPr sz="2000"/>
            </a:lvl2pPr>
            <a:lvl3pPr marL="914395" indent="0" algn="ctr">
              <a:buNone/>
              <a:defRPr sz="1799"/>
            </a:lvl3pPr>
            <a:lvl4pPr marL="1371592" indent="0" algn="ctr">
              <a:buNone/>
              <a:defRPr sz="1600"/>
            </a:lvl4pPr>
            <a:lvl5pPr marL="1828789" indent="0" algn="ctr">
              <a:buNone/>
              <a:defRPr sz="1600"/>
            </a:lvl5pPr>
            <a:lvl6pPr marL="2285987" indent="0" algn="ctr">
              <a:buNone/>
              <a:defRPr sz="1600"/>
            </a:lvl6pPr>
            <a:lvl7pPr marL="2743184" indent="0" algn="ctr">
              <a:buNone/>
              <a:defRPr sz="1600"/>
            </a:lvl7pPr>
            <a:lvl8pPr marL="3200382" indent="0" algn="ctr">
              <a:buNone/>
              <a:defRPr sz="1600"/>
            </a:lvl8pPr>
            <a:lvl9pPr marL="3657579" indent="0" algn="ctr">
              <a:buNone/>
              <a:defRPr sz="1600"/>
            </a:lvl9pPr>
          </a:lstStyle>
          <a:p>
            <a:endParaRPr lang="en-US"/>
          </a:p>
        </p:txBody>
      </p:sp>
      <p:sp>
        <p:nvSpPr>
          <p:cNvPr id="21" name="Subtitle 2">
            <a:extLst>
              <a:ext uri="{FF2B5EF4-FFF2-40B4-BE49-F238E27FC236}">
                <a16:creationId xmlns:a16="http://schemas.microsoft.com/office/drawing/2014/main" id="{24A29E2D-268B-744A-BA9F-402B785E07D5}"/>
              </a:ext>
            </a:extLst>
          </p:cNvPr>
          <p:cNvSpPr txBox="1">
            <a:spLocks/>
          </p:cNvSpPr>
          <p:nvPr userDrawn="1"/>
        </p:nvSpPr>
        <p:spPr>
          <a:xfrm>
            <a:off x="446858" y="1681551"/>
            <a:ext cx="11366449" cy="748289"/>
          </a:xfrm>
          <a:prstGeom prst="rect">
            <a:avLst/>
          </a:prstGeom>
        </p:spPr>
        <p:txBody>
          <a:bodyPr vert="horz" lIns="121920" tIns="60960" rIns="121920" bIns="60960" rtlCol="0">
            <a:noAutofit/>
          </a:bodyPr>
          <a:lstStyle>
            <a:lvl1pPr marL="0" indent="0" algn="l" defTabSz="514350" rtl="0" eaLnBrk="1" latinLnBrk="0" hangingPunct="1">
              <a:lnSpc>
                <a:spcPct val="90000"/>
              </a:lnSpc>
              <a:spcBef>
                <a:spcPts val="563"/>
              </a:spcBef>
              <a:buFont typeface="Arial" panose="020B0604020202020204" pitchFamily="34" charset="0"/>
              <a:buNone/>
              <a:defRPr sz="3200" b="1" i="0" kern="1200">
                <a:solidFill>
                  <a:srgbClr val="003341"/>
                </a:solidFill>
                <a:latin typeface="Montserrat" panose="00000500000000000000" pitchFamily="2" charset="0"/>
                <a:ea typeface="+mn-ea"/>
                <a:cs typeface="Poppins Light" pitchFamily="2" charset="77"/>
              </a:defRPr>
            </a:lvl1pPr>
            <a:lvl2pPr marL="342900" indent="0" algn="ctr" defTabSz="514350" rtl="0" eaLnBrk="1" latinLnBrk="0" hangingPunct="1">
              <a:lnSpc>
                <a:spcPct val="90000"/>
              </a:lnSpc>
              <a:spcBef>
                <a:spcPts val="281"/>
              </a:spcBef>
              <a:buFont typeface="Arial" panose="020B0604020202020204" pitchFamily="34" charset="0"/>
              <a:buNone/>
              <a:defRPr sz="1500" b="0" i="0" kern="1200">
                <a:solidFill>
                  <a:schemeClr val="tx1"/>
                </a:solidFill>
                <a:latin typeface="Poppins Light" pitchFamily="2" charset="77"/>
                <a:ea typeface="+mn-ea"/>
                <a:cs typeface="Poppins Light" pitchFamily="2" charset="77"/>
              </a:defRPr>
            </a:lvl2pPr>
            <a:lvl3pPr marL="685800" indent="0" algn="ctr" defTabSz="514350" rtl="0" eaLnBrk="1" latinLnBrk="0" hangingPunct="1">
              <a:lnSpc>
                <a:spcPct val="90000"/>
              </a:lnSpc>
              <a:spcBef>
                <a:spcPts val="281"/>
              </a:spcBef>
              <a:buFont typeface="Arial" panose="020B0604020202020204" pitchFamily="34" charset="0"/>
              <a:buNone/>
              <a:defRPr sz="1350" b="0" i="0" kern="1200">
                <a:solidFill>
                  <a:schemeClr val="tx1"/>
                </a:solidFill>
                <a:latin typeface="Poppins Light" pitchFamily="2" charset="77"/>
                <a:ea typeface="+mn-ea"/>
                <a:cs typeface="Poppins Light" pitchFamily="2" charset="77"/>
              </a:defRPr>
            </a:lvl3pPr>
            <a:lvl4pPr marL="1028700" indent="0" algn="ctr" defTabSz="514350" rtl="0" eaLnBrk="1" latinLnBrk="0" hangingPunct="1">
              <a:lnSpc>
                <a:spcPct val="90000"/>
              </a:lnSpc>
              <a:spcBef>
                <a:spcPts val="281"/>
              </a:spcBef>
              <a:buFont typeface="Arial" panose="020B0604020202020204" pitchFamily="34" charset="0"/>
              <a:buNone/>
              <a:defRPr sz="1200" b="0" i="0" kern="1200">
                <a:solidFill>
                  <a:schemeClr val="tx1"/>
                </a:solidFill>
                <a:latin typeface="Poppins Light" pitchFamily="2" charset="77"/>
                <a:ea typeface="+mn-ea"/>
                <a:cs typeface="Poppins Light" pitchFamily="2" charset="77"/>
              </a:defRPr>
            </a:lvl4pPr>
            <a:lvl5pPr marL="1371600" indent="0" algn="ctr" defTabSz="514350" rtl="0" eaLnBrk="1" latinLnBrk="0" hangingPunct="1">
              <a:lnSpc>
                <a:spcPct val="90000"/>
              </a:lnSpc>
              <a:spcBef>
                <a:spcPts val="281"/>
              </a:spcBef>
              <a:buFont typeface="Arial" panose="020B0604020202020204" pitchFamily="34" charset="0"/>
              <a:buNone/>
              <a:defRPr sz="1200" b="0" i="0" kern="1200">
                <a:solidFill>
                  <a:schemeClr val="tx1"/>
                </a:solidFill>
                <a:latin typeface="Poppins Light" pitchFamily="2" charset="77"/>
                <a:ea typeface="+mn-ea"/>
                <a:cs typeface="Poppins Light" pitchFamily="2" charset="77"/>
              </a:defRPr>
            </a:lvl5pPr>
            <a:lvl6pPr marL="1714500" indent="0" algn="ctr" defTabSz="514350" rtl="0" eaLnBrk="1" latinLnBrk="0" hangingPunct="1">
              <a:lnSpc>
                <a:spcPct val="90000"/>
              </a:lnSpc>
              <a:spcBef>
                <a:spcPts val="281"/>
              </a:spcBef>
              <a:buFont typeface="Arial" panose="020B0604020202020204" pitchFamily="34" charset="0"/>
              <a:buNone/>
              <a:defRPr sz="1200" kern="1200">
                <a:solidFill>
                  <a:schemeClr val="tx1"/>
                </a:solidFill>
                <a:latin typeface="+mn-lt"/>
                <a:ea typeface="+mn-ea"/>
                <a:cs typeface="+mn-cs"/>
              </a:defRPr>
            </a:lvl6pPr>
            <a:lvl7pPr marL="2057400" indent="0" algn="ctr" defTabSz="514350" rtl="0" eaLnBrk="1" latinLnBrk="0" hangingPunct="1">
              <a:lnSpc>
                <a:spcPct val="90000"/>
              </a:lnSpc>
              <a:spcBef>
                <a:spcPts val="281"/>
              </a:spcBef>
              <a:buFont typeface="Arial" panose="020B0604020202020204" pitchFamily="34" charset="0"/>
              <a:buNone/>
              <a:defRPr sz="1200" kern="1200">
                <a:solidFill>
                  <a:schemeClr val="tx1"/>
                </a:solidFill>
                <a:latin typeface="+mn-lt"/>
                <a:ea typeface="+mn-ea"/>
                <a:cs typeface="+mn-cs"/>
              </a:defRPr>
            </a:lvl7pPr>
            <a:lvl8pPr marL="2400300" indent="0" algn="ctr" defTabSz="514350" rtl="0" eaLnBrk="1" latinLnBrk="0" hangingPunct="1">
              <a:lnSpc>
                <a:spcPct val="90000"/>
              </a:lnSpc>
              <a:spcBef>
                <a:spcPts val="281"/>
              </a:spcBef>
              <a:buFont typeface="Arial" panose="020B0604020202020204" pitchFamily="34" charset="0"/>
              <a:buNone/>
              <a:defRPr sz="1200" kern="1200">
                <a:solidFill>
                  <a:schemeClr val="tx1"/>
                </a:solidFill>
                <a:latin typeface="+mn-lt"/>
                <a:ea typeface="+mn-ea"/>
                <a:cs typeface="+mn-cs"/>
              </a:defRPr>
            </a:lvl8pPr>
            <a:lvl9pPr marL="2743200" indent="0" algn="ctr" defTabSz="514350" rtl="0" eaLnBrk="1" latinLnBrk="0" hangingPunct="1">
              <a:lnSpc>
                <a:spcPct val="90000"/>
              </a:lnSpc>
              <a:spcBef>
                <a:spcPts val="281"/>
              </a:spcBef>
              <a:buFont typeface="Arial" panose="020B0604020202020204" pitchFamily="34" charset="0"/>
              <a:buNone/>
              <a:defRPr sz="1200" kern="1200">
                <a:solidFill>
                  <a:schemeClr val="tx1"/>
                </a:solidFill>
                <a:latin typeface="+mn-lt"/>
                <a:ea typeface="+mn-ea"/>
                <a:cs typeface="+mn-cs"/>
              </a:defRPr>
            </a:lvl9pPr>
          </a:lstStyle>
          <a:p>
            <a:endParaRPr lang="en-US" sz="2667" b="0">
              <a:solidFill>
                <a:srgbClr val="8597A3"/>
              </a:solidFill>
            </a:endParaRPr>
          </a:p>
        </p:txBody>
      </p:sp>
      <p:pic>
        <p:nvPicPr>
          <p:cNvPr id="5" name="Picture 4">
            <a:extLst>
              <a:ext uri="{FF2B5EF4-FFF2-40B4-BE49-F238E27FC236}">
                <a16:creationId xmlns:a16="http://schemas.microsoft.com/office/drawing/2014/main" id="{5585B6E5-ECFA-C8DB-E329-178B97BB31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26942" y="219471"/>
            <a:ext cx="2522950" cy="422016"/>
          </a:xfrm>
          <a:prstGeom prst="rect">
            <a:avLst/>
          </a:prstGeom>
        </p:spPr>
      </p:pic>
      <p:grpSp>
        <p:nvGrpSpPr>
          <p:cNvPr id="6" name="Group 5">
            <a:extLst>
              <a:ext uri="{FF2B5EF4-FFF2-40B4-BE49-F238E27FC236}">
                <a16:creationId xmlns:a16="http://schemas.microsoft.com/office/drawing/2014/main" id="{8BBE5381-9421-2B51-63A5-D16A8E50D6EC}"/>
              </a:ext>
            </a:extLst>
          </p:cNvPr>
          <p:cNvGrpSpPr/>
          <p:nvPr userDrawn="1"/>
        </p:nvGrpSpPr>
        <p:grpSpPr>
          <a:xfrm>
            <a:off x="322321" y="6558649"/>
            <a:ext cx="3003578" cy="143629"/>
            <a:chOff x="275810" y="4839844"/>
            <a:chExt cx="2252683" cy="107722"/>
          </a:xfrm>
        </p:grpSpPr>
        <p:sp>
          <p:nvSpPr>
            <p:cNvPr id="8" name="Oval 7">
              <a:extLst>
                <a:ext uri="{FF2B5EF4-FFF2-40B4-BE49-F238E27FC236}">
                  <a16:creationId xmlns:a16="http://schemas.microsoft.com/office/drawing/2014/main" id="{7E40997A-22DF-6823-971F-8F96BEB71F7E}"/>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1C8CEE7-E1A2-B2EF-47C0-29B5E91781A4}"/>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94"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3" name="Text Placeholder 2">
            <a:extLst>
              <a:ext uri="{FF2B5EF4-FFF2-40B4-BE49-F238E27FC236}">
                <a16:creationId xmlns:a16="http://schemas.microsoft.com/office/drawing/2014/main" id="{F583489D-267E-A2D0-5904-A4F2638187D4}"/>
              </a:ext>
            </a:extLst>
          </p:cNvPr>
          <p:cNvSpPr>
            <a:spLocks noGrp="1"/>
          </p:cNvSpPr>
          <p:nvPr>
            <p:ph type="body" sz="quarter" idx="17"/>
          </p:nvPr>
        </p:nvSpPr>
        <p:spPr>
          <a:xfrm>
            <a:off x="436537" y="2679894"/>
            <a:ext cx="11388597" cy="3095625"/>
          </a:xfrm>
          <a:prstGeom prst="rect">
            <a:avLst/>
          </a:prstGeom>
        </p:spPr>
        <p:txBody>
          <a:bodyPr>
            <a:normAutofit/>
          </a:bodyPr>
          <a:lstStyle>
            <a:lvl1pPr>
              <a:buClr>
                <a:schemeClr val="tx1"/>
              </a:buClr>
              <a:buSzPct val="70000"/>
              <a:defRPr sz="2133" b="0" i="0">
                <a:solidFill>
                  <a:srgbClr val="003341"/>
                </a:solidFill>
                <a:latin typeface="Metropolis Light"/>
                <a:cs typeface="Poppins Light" pitchFamily="2" charset="77"/>
              </a:defRPr>
            </a:lvl1pPr>
            <a:lvl2pPr>
              <a:buClr>
                <a:schemeClr val="tx1"/>
              </a:buClr>
              <a:buSzPct val="70000"/>
              <a:defRPr sz="2133" b="0" i="0">
                <a:solidFill>
                  <a:srgbClr val="003341"/>
                </a:solidFill>
                <a:latin typeface="Metropolis Light"/>
                <a:cs typeface="Poppins Light" pitchFamily="2" charset="77"/>
              </a:defRPr>
            </a:lvl2pPr>
            <a:lvl3pPr>
              <a:buClr>
                <a:schemeClr val="tx1"/>
              </a:buClr>
              <a:buSzPct val="70000"/>
              <a:defRPr sz="2133" b="0" i="0">
                <a:solidFill>
                  <a:srgbClr val="003341"/>
                </a:solidFill>
                <a:latin typeface="Metropolis Light"/>
                <a:cs typeface="Poppins Light" pitchFamily="2" charset="77"/>
              </a:defRPr>
            </a:lvl3pPr>
            <a:lvl4pPr>
              <a:buClr>
                <a:schemeClr val="tx1"/>
              </a:buClr>
              <a:buSzPct val="70000"/>
              <a:defRPr sz="2133" b="0" i="0">
                <a:solidFill>
                  <a:srgbClr val="003341"/>
                </a:solidFill>
                <a:latin typeface="Metropolis Light"/>
                <a:cs typeface="Poppins Light" pitchFamily="2" charset="77"/>
              </a:defRPr>
            </a:lvl4pPr>
            <a:lvl5pPr>
              <a:buClr>
                <a:schemeClr val="tx1"/>
              </a:buClr>
              <a:buSzPct val="70000"/>
              <a:defRPr sz="2133" b="0" i="0">
                <a:solidFill>
                  <a:srgbClr val="003341"/>
                </a:solidFill>
                <a:latin typeface="Metropolis Light"/>
                <a:cs typeface="Poppins Ligh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itle Placeholder 7">
            <a:extLst>
              <a:ext uri="{FF2B5EF4-FFF2-40B4-BE49-F238E27FC236}">
                <a16:creationId xmlns:a16="http://schemas.microsoft.com/office/drawing/2014/main" id="{097E85F5-4420-92B1-78F0-92F8DEF9B8E8}"/>
              </a:ext>
            </a:extLst>
          </p:cNvPr>
          <p:cNvSpPr>
            <a:spLocks noGrp="1"/>
          </p:cNvSpPr>
          <p:nvPr>
            <p:ph type="title"/>
          </p:nvPr>
        </p:nvSpPr>
        <p:spPr>
          <a:xfrm>
            <a:off x="436537" y="1655001"/>
            <a:ext cx="11359184"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spTree>
    <p:extLst>
      <p:ext uri="{BB962C8B-B14F-4D97-AF65-F5344CB8AC3E}">
        <p14:creationId xmlns:p14="http://schemas.microsoft.com/office/powerpoint/2010/main" val="15393495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5_pictur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E6EBAB-0DF5-264F-A4A3-274C3E3D8DB2}"/>
              </a:ext>
            </a:extLst>
          </p:cNvPr>
          <p:cNvSpPr txBox="1">
            <a:spLocks/>
          </p:cNvSpPr>
          <p:nvPr/>
        </p:nvSpPr>
        <p:spPr>
          <a:xfrm>
            <a:off x="1829903" y="8483405"/>
            <a:ext cx="9804400" cy="533621"/>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927D"/>
              </a:buClr>
              <a:buSzPct val="60000"/>
            </a:pPr>
            <a:r>
              <a:rPr lang="en-GB" sz="2400">
                <a:solidFill>
                  <a:srgbClr val="00927D"/>
                </a:solidFill>
                <a:latin typeface="Poppins" pitchFamily="2" charset="77"/>
                <a:cs typeface="Poppins" pitchFamily="2" charset="77"/>
              </a:rPr>
              <a:t>What are the needs of the person?</a:t>
            </a:r>
          </a:p>
        </p:txBody>
      </p:sp>
      <p:cxnSp>
        <p:nvCxnSpPr>
          <p:cNvPr id="7" name="Straight Connector 6">
            <a:extLst>
              <a:ext uri="{FF2B5EF4-FFF2-40B4-BE49-F238E27FC236}">
                <a16:creationId xmlns:a16="http://schemas.microsoft.com/office/drawing/2014/main" id="{B41E1AB2-6DC9-E70F-C72F-CB8C05DF4A08}"/>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870693B-2770-4A3A-8B27-3F355F3CC6CC}"/>
              </a:ext>
            </a:extLst>
          </p:cNvPr>
          <p:cNvSpPr txBox="1"/>
          <p:nvPr userDrawn="1"/>
        </p:nvSpPr>
        <p:spPr>
          <a:xfrm>
            <a:off x="322321" y="227531"/>
            <a:ext cx="4509371" cy="143565"/>
          </a:xfrm>
          <a:prstGeom prst="rect">
            <a:avLst/>
          </a:prstGeom>
          <a:noFill/>
        </p:spPr>
        <p:txBody>
          <a:bodyPr wrap="square" lIns="0" tIns="0" rIns="0" bIns="0" rtlCol="0" anchor="t">
            <a:spAutoFit/>
          </a:bodyPr>
          <a:lstStyle/>
          <a:p>
            <a:pPr defTabSz="914395"/>
            <a:fld id="{7F0AF45A-9955-4C3B-849A-EC7833B76D7D}" type="slidenum">
              <a:rPr lang="en-US" sz="933" b="1" smtClean="0">
                <a:solidFill>
                  <a:srgbClr val="475C6D"/>
                </a:solidFill>
                <a:latin typeface="Montserrat"/>
              </a:rPr>
              <a:pPr defTabSz="914395"/>
              <a:t>‹#›</a:t>
            </a:fld>
            <a:r>
              <a:rPr lang="en-US" sz="933" b="1">
                <a:solidFill>
                  <a:srgbClr val="475C6D"/>
                </a:solidFill>
                <a:latin typeface="Montserrat"/>
              </a:rPr>
              <a:t> I </a:t>
            </a:r>
            <a:endParaRPr lang="en-US" sz="933">
              <a:solidFill>
                <a:srgbClr val="8597A3"/>
              </a:solidFill>
              <a:latin typeface="Metropolis Medium"/>
            </a:endParaRPr>
          </a:p>
        </p:txBody>
      </p:sp>
      <p:cxnSp>
        <p:nvCxnSpPr>
          <p:cNvPr id="15" name="Straight Connector 14">
            <a:extLst>
              <a:ext uri="{FF2B5EF4-FFF2-40B4-BE49-F238E27FC236}">
                <a16:creationId xmlns:a16="http://schemas.microsoft.com/office/drawing/2014/main" id="{31941FAF-8621-7E6C-531D-6614EBEF222C}"/>
              </a:ext>
            </a:extLst>
          </p:cNvPr>
          <p:cNvCxnSpPr>
            <a:cxnSpLocks/>
          </p:cNvCxnSpPr>
          <p:nvPr userDrawn="1"/>
        </p:nvCxnSpPr>
        <p:spPr>
          <a:xfrm>
            <a:off x="446860" y="6397920"/>
            <a:ext cx="11366450"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20" name="Subtitle 2">
            <a:extLst>
              <a:ext uri="{FF2B5EF4-FFF2-40B4-BE49-F238E27FC236}">
                <a16:creationId xmlns:a16="http://schemas.microsoft.com/office/drawing/2014/main" id="{31B8D176-65AE-2092-C9AD-EF6715EF3686}"/>
              </a:ext>
            </a:extLst>
          </p:cNvPr>
          <p:cNvSpPr>
            <a:spLocks noGrp="1"/>
          </p:cNvSpPr>
          <p:nvPr>
            <p:ph type="subTitle" idx="1"/>
          </p:nvPr>
        </p:nvSpPr>
        <p:spPr>
          <a:xfrm>
            <a:off x="436537" y="783983"/>
            <a:ext cx="11376772" cy="748289"/>
          </a:xfrm>
        </p:spPr>
        <p:txBody>
          <a:bodyPr>
            <a:noAutofit/>
          </a:bodyPr>
          <a:lstStyle>
            <a:lvl1pPr marL="0" indent="0" algn="l">
              <a:buNone/>
              <a:defRPr sz="4267" b="1">
                <a:solidFill>
                  <a:srgbClr val="003341"/>
                </a:solidFill>
                <a:latin typeface="Montserrat" panose="00000500000000000000" pitchFamily="2" charset="0"/>
              </a:defRPr>
            </a:lvl1pPr>
            <a:lvl2pPr marL="457198" indent="0" algn="ctr">
              <a:buNone/>
              <a:defRPr sz="2000"/>
            </a:lvl2pPr>
            <a:lvl3pPr marL="914395" indent="0" algn="ctr">
              <a:buNone/>
              <a:defRPr sz="1799"/>
            </a:lvl3pPr>
            <a:lvl4pPr marL="1371592" indent="0" algn="ctr">
              <a:buNone/>
              <a:defRPr sz="1600"/>
            </a:lvl4pPr>
            <a:lvl5pPr marL="1828789" indent="0" algn="ctr">
              <a:buNone/>
              <a:defRPr sz="1600"/>
            </a:lvl5pPr>
            <a:lvl6pPr marL="2285987" indent="0" algn="ctr">
              <a:buNone/>
              <a:defRPr sz="1600"/>
            </a:lvl6pPr>
            <a:lvl7pPr marL="2743184" indent="0" algn="ctr">
              <a:buNone/>
              <a:defRPr sz="1600"/>
            </a:lvl7pPr>
            <a:lvl8pPr marL="3200382" indent="0" algn="ctr">
              <a:buNone/>
              <a:defRPr sz="1600"/>
            </a:lvl8pPr>
            <a:lvl9pPr marL="3657579" indent="0" algn="ctr">
              <a:buNone/>
              <a:defRPr sz="1600"/>
            </a:lvl9pPr>
          </a:lstStyle>
          <a:p>
            <a:r>
              <a:rPr lang="en-GB"/>
              <a:t>Click to edit Master subtitle style</a:t>
            </a:r>
            <a:endParaRPr lang="en-US"/>
          </a:p>
        </p:txBody>
      </p:sp>
      <p:pic>
        <p:nvPicPr>
          <p:cNvPr id="5" name="Picture 4">
            <a:extLst>
              <a:ext uri="{FF2B5EF4-FFF2-40B4-BE49-F238E27FC236}">
                <a16:creationId xmlns:a16="http://schemas.microsoft.com/office/drawing/2014/main" id="{5585B6E5-ECFA-C8DB-E329-178B97BB31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26942" y="219471"/>
            <a:ext cx="2522950" cy="422016"/>
          </a:xfrm>
          <a:prstGeom prst="rect">
            <a:avLst/>
          </a:prstGeom>
        </p:spPr>
      </p:pic>
      <p:grpSp>
        <p:nvGrpSpPr>
          <p:cNvPr id="6" name="Group 5">
            <a:extLst>
              <a:ext uri="{FF2B5EF4-FFF2-40B4-BE49-F238E27FC236}">
                <a16:creationId xmlns:a16="http://schemas.microsoft.com/office/drawing/2014/main" id="{8BBE5381-9421-2B51-63A5-D16A8E50D6EC}"/>
              </a:ext>
            </a:extLst>
          </p:cNvPr>
          <p:cNvGrpSpPr/>
          <p:nvPr userDrawn="1"/>
        </p:nvGrpSpPr>
        <p:grpSpPr>
          <a:xfrm>
            <a:off x="322321" y="6558649"/>
            <a:ext cx="3003578" cy="143629"/>
            <a:chOff x="275810" y="4839844"/>
            <a:chExt cx="2252683" cy="107722"/>
          </a:xfrm>
        </p:grpSpPr>
        <p:sp>
          <p:nvSpPr>
            <p:cNvPr id="8" name="Oval 7">
              <a:extLst>
                <a:ext uri="{FF2B5EF4-FFF2-40B4-BE49-F238E27FC236}">
                  <a16:creationId xmlns:a16="http://schemas.microsoft.com/office/drawing/2014/main" id="{7E40997A-22DF-6823-971F-8F96BEB71F7E}"/>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1C8CEE7-E1A2-B2EF-47C0-29B5E91781A4}"/>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94"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2" name="Picture Placeholder 2">
            <a:extLst>
              <a:ext uri="{FF2B5EF4-FFF2-40B4-BE49-F238E27FC236}">
                <a16:creationId xmlns:a16="http://schemas.microsoft.com/office/drawing/2014/main" id="{5D86A5E3-77A3-B05C-0850-55FF3D4913CB}"/>
              </a:ext>
            </a:extLst>
          </p:cNvPr>
          <p:cNvSpPr>
            <a:spLocks noGrp="1"/>
          </p:cNvSpPr>
          <p:nvPr>
            <p:ph type="pic" sz="quarter" idx="16"/>
          </p:nvPr>
        </p:nvSpPr>
        <p:spPr>
          <a:xfrm>
            <a:off x="446860" y="2639229"/>
            <a:ext cx="11366448" cy="3597956"/>
          </a:xfrm>
          <a:prstGeom prst="rect">
            <a:avLst/>
          </a:prstGeom>
        </p:spPr>
        <p:txBody>
          <a:bodyPr anchor="ctr">
            <a:normAutofit/>
          </a:bodyPr>
          <a:lstStyle>
            <a:lvl1pPr marL="0" indent="0" algn="ctr">
              <a:buNone/>
              <a:defRPr sz="2133" b="0" i="0">
                <a:solidFill>
                  <a:srgbClr val="003341"/>
                </a:solidFill>
                <a:latin typeface="Metropolis Light"/>
                <a:cs typeface="Poppins Light" pitchFamily="2" charset="77"/>
              </a:defRPr>
            </a:lvl1pPr>
          </a:lstStyle>
          <a:p>
            <a:r>
              <a:rPr lang="en-GB"/>
              <a:t>Click icon to add picture</a:t>
            </a:r>
          </a:p>
        </p:txBody>
      </p:sp>
      <p:sp>
        <p:nvSpPr>
          <p:cNvPr id="3" name="Title Placeholder 7">
            <a:extLst>
              <a:ext uri="{FF2B5EF4-FFF2-40B4-BE49-F238E27FC236}">
                <a16:creationId xmlns:a16="http://schemas.microsoft.com/office/drawing/2014/main" id="{481CC665-BFE6-DE87-7CEA-4ADB4AFF5944}"/>
              </a:ext>
            </a:extLst>
          </p:cNvPr>
          <p:cNvSpPr>
            <a:spLocks noGrp="1"/>
          </p:cNvSpPr>
          <p:nvPr>
            <p:ph type="title"/>
          </p:nvPr>
        </p:nvSpPr>
        <p:spPr>
          <a:xfrm>
            <a:off x="436537" y="1655001"/>
            <a:ext cx="11359184"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spTree>
    <p:extLst>
      <p:ext uri="{BB962C8B-B14F-4D97-AF65-F5344CB8AC3E}">
        <p14:creationId xmlns:p14="http://schemas.microsoft.com/office/powerpoint/2010/main" val="496505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3_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537" y="2687686"/>
            <a:ext cx="2826554" cy="3568483"/>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p:nvPr>
        </p:nvSpPr>
        <p:spPr>
          <a:xfrm>
            <a:off x="3512773" y="2687685"/>
            <a:ext cx="2826554" cy="3608048"/>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4"/>
          </p:nvPr>
        </p:nvSpPr>
        <p:spPr>
          <a:xfrm>
            <a:off x="6615763" y="2691897"/>
            <a:ext cx="2826555" cy="3608048"/>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64EA0895-6202-0909-A4DF-7657B5FAB097}"/>
              </a:ext>
            </a:extLst>
          </p:cNvPr>
          <p:cNvSpPr/>
          <p:nvPr userDrawn="1"/>
        </p:nvSpPr>
        <p:spPr>
          <a:xfrm>
            <a:off x="9718755" y="0"/>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A colorful lines and dots&#10;&#10;Description automatically generated">
            <a:extLst>
              <a:ext uri="{FF2B5EF4-FFF2-40B4-BE49-F238E27FC236}">
                <a16:creationId xmlns:a16="http://schemas.microsoft.com/office/drawing/2014/main" id="{A47595F8-41EF-2C80-158C-6BDC864AE17D}"/>
              </a:ext>
            </a:extLst>
          </p:cNvPr>
          <p:cNvPicPr>
            <a:picLocks noChangeAspect="1"/>
          </p:cNvPicPr>
          <p:nvPr userDrawn="1"/>
        </p:nvPicPr>
        <p:blipFill rotWithShape="1">
          <a:blip r:embed="rId2">
            <a:alphaModFix amt="30000"/>
          </a:blip>
          <a:srcRect l="11498" t="11057" r="53621" b="716"/>
          <a:stretch/>
        </p:blipFill>
        <p:spPr>
          <a:xfrm>
            <a:off x="9718754" y="-297367"/>
            <a:ext cx="2473246" cy="6256168"/>
          </a:xfrm>
          <a:prstGeom prst="rect">
            <a:avLst/>
          </a:prstGeom>
          <a:effectLst>
            <a:outerShdw blurRad="50800" dist="50800" dir="5400000" sx="1000" sy="1000" algn="ctr" rotWithShape="0">
              <a:srgbClr val="000000"/>
            </a:outerShdw>
            <a:reflection endPos="0" dist="50800" dir="5400000" sy="-100000" algn="bl" rotWithShape="0"/>
          </a:effectLst>
        </p:spPr>
      </p:pic>
      <p:pic>
        <p:nvPicPr>
          <p:cNvPr id="6" name="Picture 5">
            <a:extLst>
              <a:ext uri="{FF2B5EF4-FFF2-40B4-BE49-F238E27FC236}">
                <a16:creationId xmlns:a16="http://schemas.microsoft.com/office/drawing/2014/main" id="{7B8954E3-7AF5-6DD0-1DAD-02BB87288774}"/>
              </a:ext>
            </a:extLst>
          </p:cNvPr>
          <p:cNvPicPr>
            <a:picLocks noChangeAspect="1"/>
          </p:cNvPicPr>
          <p:nvPr userDrawn="1"/>
        </p:nvPicPr>
        <p:blipFill>
          <a:blip r:embed="rId3"/>
          <a:srcRect/>
          <a:stretch/>
        </p:blipFill>
        <p:spPr>
          <a:xfrm>
            <a:off x="10077044" y="6372475"/>
            <a:ext cx="1757916" cy="292247"/>
          </a:xfrm>
          <a:prstGeom prst="rect">
            <a:avLst/>
          </a:prstGeom>
        </p:spPr>
      </p:pic>
      <p:cxnSp>
        <p:nvCxnSpPr>
          <p:cNvPr id="8" name="Straight Connector 7">
            <a:extLst>
              <a:ext uri="{FF2B5EF4-FFF2-40B4-BE49-F238E27FC236}">
                <a16:creationId xmlns:a16="http://schemas.microsoft.com/office/drawing/2014/main" id="{32B1F0D9-A55A-78AF-A46B-8B0687D82258}"/>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70B181D-6899-ABD7-6995-B0559057605F}"/>
              </a:ext>
            </a:extLst>
          </p:cNvPr>
          <p:cNvSpPr txBox="1"/>
          <p:nvPr userDrawn="1"/>
        </p:nvSpPr>
        <p:spPr>
          <a:xfrm>
            <a:off x="322321" y="227531"/>
            <a:ext cx="4509371" cy="143565"/>
          </a:xfrm>
          <a:prstGeom prst="rect">
            <a:avLst/>
          </a:prstGeom>
          <a:noFill/>
        </p:spPr>
        <p:txBody>
          <a:bodyPr wrap="square" lIns="0" tIns="0" rIns="0" bIns="0" rtlCol="0" anchor="t">
            <a:spAutoFit/>
          </a:bodyPr>
          <a:lstStyle/>
          <a:p>
            <a:pPr defTabSz="914395"/>
            <a:fld id="{7F0AF45A-9955-4C3B-849A-EC7833B76D7D}" type="slidenum">
              <a:rPr lang="en-US" sz="933" b="1" smtClean="0">
                <a:solidFill>
                  <a:srgbClr val="475C6D"/>
                </a:solidFill>
                <a:latin typeface="Montserrat"/>
              </a:rPr>
              <a:pPr defTabSz="914395"/>
              <a:t>‹#›</a:t>
            </a:fld>
            <a:r>
              <a:rPr lang="en-US" sz="933" b="1" dirty="0">
                <a:solidFill>
                  <a:srgbClr val="475C6D"/>
                </a:solidFill>
                <a:latin typeface="Montserrat"/>
              </a:rPr>
              <a:t> I GPM-146 V1 </a:t>
            </a:r>
            <a:endParaRPr lang="en-US" sz="933" dirty="0">
              <a:solidFill>
                <a:srgbClr val="8597A3"/>
              </a:solidFill>
              <a:latin typeface="Metropolis Medium"/>
            </a:endParaRPr>
          </a:p>
        </p:txBody>
      </p:sp>
      <p:sp>
        <p:nvSpPr>
          <p:cNvPr id="12" name="Subtitle 2">
            <a:extLst>
              <a:ext uri="{FF2B5EF4-FFF2-40B4-BE49-F238E27FC236}">
                <a16:creationId xmlns:a16="http://schemas.microsoft.com/office/drawing/2014/main" id="{01096B3E-51F7-76BD-CAA2-BEA93F93C72F}"/>
              </a:ext>
            </a:extLst>
          </p:cNvPr>
          <p:cNvSpPr>
            <a:spLocks noGrp="1"/>
          </p:cNvSpPr>
          <p:nvPr>
            <p:ph type="subTitle" idx="16"/>
          </p:nvPr>
        </p:nvSpPr>
        <p:spPr>
          <a:xfrm>
            <a:off x="436538" y="783983"/>
            <a:ext cx="9005781" cy="748289"/>
          </a:xfrm>
        </p:spPr>
        <p:txBody>
          <a:bodyPr>
            <a:noAutofit/>
          </a:bodyPr>
          <a:lstStyle>
            <a:lvl1pPr marL="0" indent="0" algn="l">
              <a:buNone/>
              <a:defRPr sz="4267" b="1">
                <a:solidFill>
                  <a:srgbClr val="003341"/>
                </a:solidFill>
                <a:latin typeface="Montserrat" panose="00000500000000000000" pitchFamily="2" charset="0"/>
              </a:defRPr>
            </a:lvl1pPr>
            <a:lvl2pPr marL="457198" indent="0" algn="ctr">
              <a:buNone/>
              <a:defRPr sz="2000"/>
            </a:lvl2pPr>
            <a:lvl3pPr marL="914395" indent="0" algn="ctr">
              <a:buNone/>
              <a:defRPr sz="1799"/>
            </a:lvl3pPr>
            <a:lvl4pPr marL="1371592" indent="0" algn="ctr">
              <a:buNone/>
              <a:defRPr sz="1600"/>
            </a:lvl4pPr>
            <a:lvl5pPr marL="1828789" indent="0" algn="ctr">
              <a:buNone/>
              <a:defRPr sz="1600"/>
            </a:lvl5pPr>
            <a:lvl6pPr marL="2285987" indent="0" algn="ctr">
              <a:buNone/>
              <a:defRPr sz="1600"/>
            </a:lvl6pPr>
            <a:lvl7pPr marL="2743184" indent="0" algn="ctr">
              <a:buNone/>
              <a:defRPr sz="1600"/>
            </a:lvl7pPr>
            <a:lvl8pPr marL="3200382" indent="0" algn="ctr">
              <a:buNone/>
              <a:defRPr sz="1600"/>
            </a:lvl8pPr>
            <a:lvl9pPr marL="3657579" indent="0" algn="ctr">
              <a:buNone/>
              <a:defRPr sz="1600"/>
            </a:lvl9pPr>
          </a:lstStyle>
          <a:p>
            <a:endParaRPr lang="en-US"/>
          </a:p>
        </p:txBody>
      </p:sp>
      <p:cxnSp>
        <p:nvCxnSpPr>
          <p:cNvPr id="14" name="Straight Connector 13">
            <a:extLst>
              <a:ext uri="{FF2B5EF4-FFF2-40B4-BE49-F238E27FC236}">
                <a16:creationId xmlns:a16="http://schemas.microsoft.com/office/drawing/2014/main" id="{AC95B513-B70B-3675-6792-384B85DC0D69}"/>
              </a:ext>
            </a:extLst>
          </p:cNvPr>
          <p:cNvCxnSpPr>
            <a:cxnSpLocks/>
          </p:cNvCxnSpPr>
          <p:nvPr userDrawn="1"/>
        </p:nvCxnSpPr>
        <p:spPr>
          <a:xfrm>
            <a:off x="446859" y="6397920"/>
            <a:ext cx="8995458"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BB889FCC-CC4A-4CF5-C8A5-8013CDDF9488}"/>
              </a:ext>
            </a:extLst>
          </p:cNvPr>
          <p:cNvGrpSpPr/>
          <p:nvPr userDrawn="1"/>
        </p:nvGrpSpPr>
        <p:grpSpPr>
          <a:xfrm>
            <a:off x="322321" y="6558649"/>
            <a:ext cx="3003578" cy="143629"/>
            <a:chOff x="275810" y="4839844"/>
            <a:chExt cx="2252683" cy="107722"/>
          </a:xfrm>
        </p:grpSpPr>
        <p:sp>
          <p:nvSpPr>
            <p:cNvPr id="10" name="Oval 9">
              <a:extLst>
                <a:ext uri="{FF2B5EF4-FFF2-40B4-BE49-F238E27FC236}">
                  <a16:creationId xmlns:a16="http://schemas.microsoft.com/office/drawing/2014/main" id="{9E78AA77-2C8E-84FA-E4E5-50E3939CEBC1}"/>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1CF7847-DED3-C1F3-36A7-7864FE0DA649}"/>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94"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17" name="Title Placeholder 7">
            <a:extLst>
              <a:ext uri="{FF2B5EF4-FFF2-40B4-BE49-F238E27FC236}">
                <a16:creationId xmlns:a16="http://schemas.microsoft.com/office/drawing/2014/main" id="{E677980F-665A-8B47-F6A4-48587F33B061}"/>
              </a:ext>
            </a:extLst>
          </p:cNvPr>
          <p:cNvSpPr>
            <a:spLocks noGrp="1"/>
          </p:cNvSpPr>
          <p:nvPr>
            <p:ph type="title"/>
          </p:nvPr>
        </p:nvSpPr>
        <p:spPr>
          <a:xfrm>
            <a:off x="436537" y="1655001"/>
            <a:ext cx="9005782"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pic>
        <p:nvPicPr>
          <p:cNvPr id="13" name="Picture 12" descr="A white text on a black background&#10;&#10;Description automatically generated">
            <a:extLst>
              <a:ext uri="{FF2B5EF4-FFF2-40B4-BE49-F238E27FC236}">
                <a16:creationId xmlns:a16="http://schemas.microsoft.com/office/drawing/2014/main" id="{1597D373-881C-409A-407D-995EB1C2DA6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14103060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6_1 x Text 1 x pictur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E6EBAB-0DF5-264F-A4A3-274C3E3D8DB2}"/>
              </a:ext>
            </a:extLst>
          </p:cNvPr>
          <p:cNvSpPr txBox="1">
            <a:spLocks/>
          </p:cNvSpPr>
          <p:nvPr/>
        </p:nvSpPr>
        <p:spPr>
          <a:xfrm>
            <a:off x="1829903" y="8483405"/>
            <a:ext cx="9804400" cy="533621"/>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927D"/>
              </a:buClr>
              <a:buSzPct val="60000"/>
            </a:pPr>
            <a:r>
              <a:rPr lang="en-GB" sz="2400">
                <a:solidFill>
                  <a:srgbClr val="00927D"/>
                </a:solidFill>
                <a:latin typeface="Poppins" pitchFamily="2" charset="77"/>
                <a:cs typeface="Poppins" pitchFamily="2" charset="77"/>
              </a:rPr>
              <a:t>What are the needs of the person?</a:t>
            </a:r>
          </a:p>
        </p:txBody>
      </p:sp>
      <p:cxnSp>
        <p:nvCxnSpPr>
          <p:cNvPr id="7" name="Straight Connector 6">
            <a:extLst>
              <a:ext uri="{FF2B5EF4-FFF2-40B4-BE49-F238E27FC236}">
                <a16:creationId xmlns:a16="http://schemas.microsoft.com/office/drawing/2014/main" id="{B41E1AB2-6DC9-E70F-C72F-CB8C05DF4A08}"/>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870693B-2770-4A3A-8B27-3F355F3CC6CC}"/>
              </a:ext>
            </a:extLst>
          </p:cNvPr>
          <p:cNvSpPr txBox="1"/>
          <p:nvPr userDrawn="1"/>
        </p:nvSpPr>
        <p:spPr>
          <a:xfrm>
            <a:off x="322321" y="227531"/>
            <a:ext cx="4509371" cy="143565"/>
          </a:xfrm>
          <a:prstGeom prst="rect">
            <a:avLst/>
          </a:prstGeom>
          <a:noFill/>
        </p:spPr>
        <p:txBody>
          <a:bodyPr wrap="square" lIns="0" tIns="0" rIns="0" bIns="0" rtlCol="0" anchor="t">
            <a:spAutoFit/>
          </a:bodyPr>
          <a:lstStyle/>
          <a:p>
            <a:pPr defTabSz="914395"/>
            <a:fld id="{7F0AF45A-9955-4C3B-849A-EC7833B76D7D}" type="slidenum">
              <a:rPr lang="en-US" sz="933" b="1" smtClean="0">
                <a:solidFill>
                  <a:srgbClr val="475C6D"/>
                </a:solidFill>
                <a:latin typeface="Montserrat"/>
              </a:rPr>
              <a:pPr defTabSz="914395"/>
              <a:t>‹#›</a:t>
            </a:fld>
            <a:r>
              <a:rPr lang="en-US" sz="933" b="1">
                <a:solidFill>
                  <a:srgbClr val="475C6D"/>
                </a:solidFill>
                <a:latin typeface="Montserrat"/>
              </a:rPr>
              <a:t> I </a:t>
            </a:r>
            <a:endParaRPr lang="en-US" sz="933">
              <a:solidFill>
                <a:srgbClr val="8597A3"/>
              </a:solidFill>
              <a:latin typeface="Metropolis Medium"/>
            </a:endParaRPr>
          </a:p>
        </p:txBody>
      </p:sp>
      <p:cxnSp>
        <p:nvCxnSpPr>
          <p:cNvPr id="15" name="Straight Connector 14">
            <a:extLst>
              <a:ext uri="{FF2B5EF4-FFF2-40B4-BE49-F238E27FC236}">
                <a16:creationId xmlns:a16="http://schemas.microsoft.com/office/drawing/2014/main" id="{31941FAF-8621-7E6C-531D-6614EBEF222C}"/>
              </a:ext>
            </a:extLst>
          </p:cNvPr>
          <p:cNvCxnSpPr>
            <a:cxnSpLocks/>
          </p:cNvCxnSpPr>
          <p:nvPr userDrawn="1"/>
        </p:nvCxnSpPr>
        <p:spPr>
          <a:xfrm>
            <a:off x="446860" y="6397920"/>
            <a:ext cx="11366450"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20" name="Subtitle 2">
            <a:extLst>
              <a:ext uri="{FF2B5EF4-FFF2-40B4-BE49-F238E27FC236}">
                <a16:creationId xmlns:a16="http://schemas.microsoft.com/office/drawing/2014/main" id="{31B8D176-65AE-2092-C9AD-EF6715EF3686}"/>
              </a:ext>
            </a:extLst>
          </p:cNvPr>
          <p:cNvSpPr>
            <a:spLocks noGrp="1"/>
          </p:cNvSpPr>
          <p:nvPr>
            <p:ph type="subTitle" idx="1"/>
          </p:nvPr>
        </p:nvSpPr>
        <p:spPr>
          <a:xfrm>
            <a:off x="436537" y="783983"/>
            <a:ext cx="11376772" cy="748289"/>
          </a:xfrm>
        </p:spPr>
        <p:txBody>
          <a:bodyPr>
            <a:noAutofit/>
          </a:bodyPr>
          <a:lstStyle>
            <a:lvl1pPr marL="0" indent="0" algn="l">
              <a:buNone/>
              <a:defRPr sz="4267" b="1">
                <a:solidFill>
                  <a:srgbClr val="003341"/>
                </a:solidFill>
                <a:latin typeface="Montserrat" panose="00000500000000000000" pitchFamily="2" charset="0"/>
              </a:defRPr>
            </a:lvl1pPr>
            <a:lvl2pPr marL="457198" indent="0" algn="ctr">
              <a:buNone/>
              <a:defRPr sz="2000"/>
            </a:lvl2pPr>
            <a:lvl3pPr marL="914395" indent="0" algn="ctr">
              <a:buNone/>
              <a:defRPr sz="1799"/>
            </a:lvl3pPr>
            <a:lvl4pPr marL="1371592" indent="0" algn="ctr">
              <a:buNone/>
              <a:defRPr sz="1600"/>
            </a:lvl4pPr>
            <a:lvl5pPr marL="1828789" indent="0" algn="ctr">
              <a:buNone/>
              <a:defRPr sz="1600"/>
            </a:lvl5pPr>
            <a:lvl6pPr marL="2285987" indent="0" algn="ctr">
              <a:buNone/>
              <a:defRPr sz="1600"/>
            </a:lvl6pPr>
            <a:lvl7pPr marL="2743184" indent="0" algn="ctr">
              <a:buNone/>
              <a:defRPr sz="1600"/>
            </a:lvl7pPr>
            <a:lvl8pPr marL="3200382" indent="0" algn="ctr">
              <a:buNone/>
              <a:defRPr sz="1600"/>
            </a:lvl8pPr>
            <a:lvl9pPr marL="3657579" indent="0" algn="ctr">
              <a:buNone/>
              <a:defRPr sz="1600"/>
            </a:lvl9pPr>
          </a:lstStyle>
          <a:p>
            <a:r>
              <a:rPr lang="en-GB"/>
              <a:t>Click to edit Master subtitle style</a:t>
            </a:r>
            <a:endParaRPr lang="en-US"/>
          </a:p>
        </p:txBody>
      </p:sp>
      <p:pic>
        <p:nvPicPr>
          <p:cNvPr id="5" name="Picture 4">
            <a:extLst>
              <a:ext uri="{FF2B5EF4-FFF2-40B4-BE49-F238E27FC236}">
                <a16:creationId xmlns:a16="http://schemas.microsoft.com/office/drawing/2014/main" id="{5585B6E5-ECFA-C8DB-E329-178B97BB31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26942" y="219471"/>
            <a:ext cx="2522950" cy="422016"/>
          </a:xfrm>
          <a:prstGeom prst="rect">
            <a:avLst/>
          </a:prstGeom>
        </p:spPr>
      </p:pic>
      <p:grpSp>
        <p:nvGrpSpPr>
          <p:cNvPr id="6" name="Group 5">
            <a:extLst>
              <a:ext uri="{FF2B5EF4-FFF2-40B4-BE49-F238E27FC236}">
                <a16:creationId xmlns:a16="http://schemas.microsoft.com/office/drawing/2014/main" id="{8BBE5381-9421-2B51-63A5-D16A8E50D6EC}"/>
              </a:ext>
            </a:extLst>
          </p:cNvPr>
          <p:cNvGrpSpPr/>
          <p:nvPr userDrawn="1"/>
        </p:nvGrpSpPr>
        <p:grpSpPr>
          <a:xfrm>
            <a:off x="322321" y="6558649"/>
            <a:ext cx="3003578" cy="143629"/>
            <a:chOff x="275810" y="4839844"/>
            <a:chExt cx="2252683" cy="107722"/>
          </a:xfrm>
        </p:grpSpPr>
        <p:sp>
          <p:nvSpPr>
            <p:cNvPr id="8" name="Oval 7">
              <a:extLst>
                <a:ext uri="{FF2B5EF4-FFF2-40B4-BE49-F238E27FC236}">
                  <a16:creationId xmlns:a16="http://schemas.microsoft.com/office/drawing/2014/main" id="{7E40997A-22DF-6823-971F-8F96BEB71F7E}"/>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1C8CEE7-E1A2-B2EF-47C0-29B5E91781A4}"/>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94"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3" name="Picture Placeholder 2">
            <a:extLst>
              <a:ext uri="{FF2B5EF4-FFF2-40B4-BE49-F238E27FC236}">
                <a16:creationId xmlns:a16="http://schemas.microsoft.com/office/drawing/2014/main" id="{6A8C62AB-3C78-72FF-89B7-D373D0464C2B}"/>
              </a:ext>
            </a:extLst>
          </p:cNvPr>
          <p:cNvSpPr>
            <a:spLocks noGrp="1"/>
          </p:cNvSpPr>
          <p:nvPr>
            <p:ph type="pic" sz="quarter" idx="17"/>
          </p:nvPr>
        </p:nvSpPr>
        <p:spPr>
          <a:xfrm>
            <a:off x="6308438" y="2579115"/>
            <a:ext cx="5436705" cy="3658068"/>
          </a:xfrm>
          <a:prstGeom prst="rect">
            <a:avLst/>
          </a:prstGeom>
        </p:spPr>
        <p:txBody>
          <a:bodyPr anchor="ctr">
            <a:normAutofit/>
          </a:bodyPr>
          <a:lstStyle>
            <a:lvl1pPr marL="0" indent="0" algn="ctr">
              <a:buNone/>
              <a:defRPr sz="2133" b="0" i="0">
                <a:solidFill>
                  <a:srgbClr val="003341"/>
                </a:solidFill>
                <a:latin typeface="Metropolis Light"/>
                <a:cs typeface="Poppins Light" pitchFamily="2" charset="77"/>
              </a:defRPr>
            </a:lvl1pPr>
          </a:lstStyle>
          <a:p>
            <a:r>
              <a:rPr lang="en-GB"/>
              <a:t>Click icon to add picture</a:t>
            </a:r>
          </a:p>
        </p:txBody>
      </p:sp>
      <p:sp>
        <p:nvSpPr>
          <p:cNvPr id="4" name="Content Placeholder 2">
            <a:extLst>
              <a:ext uri="{FF2B5EF4-FFF2-40B4-BE49-F238E27FC236}">
                <a16:creationId xmlns:a16="http://schemas.microsoft.com/office/drawing/2014/main" id="{00F2368F-C0B0-6934-AEA0-6F8F9D7A3DF8}"/>
              </a:ext>
            </a:extLst>
          </p:cNvPr>
          <p:cNvSpPr>
            <a:spLocks noGrp="1"/>
          </p:cNvSpPr>
          <p:nvPr>
            <p:ph idx="20"/>
          </p:nvPr>
        </p:nvSpPr>
        <p:spPr>
          <a:xfrm>
            <a:off x="446859" y="2590575"/>
            <a:ext cx="5436705" cy="3551264"/>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7">
            <a:extLst>
              <a:ext uri="{FF2B5EF4-FFF2-40B4-BE49-F238E27FC236}">
                <a16:creationId xmlns:a16="http://schemas.microsoft.com/office/drawing/2014/main" id="{379969FE-61D8-C8B9-68BD-8ED322B84C60}"/>
              </a:ext>
            </a:extLst>
          </p:cNvPr>
          <p:cNvSpPr>
            <a:spLocks noGrp="1"/>
          </p:cNvSpPr>
          <p:nvPr>
            <p:ph type="title"/>
          </p:nvPr>
        </p:nvSpPr>
        <p:spPr>
          <a:xfrm>
            <a:off x="436537" y="1655001"/>
            <a:ext cx="11359184"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spTree>
    <p:extLst>
      <p:ext uri="{BB962C8B-B14F-4D97-AF65-F5344CB8AC3E}">
        <p14:creationId xmlns:p14="http://schemas.microsoft.com/office/powerpoint/2010/main" val="5052732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7_Divider Slide green">
    <p:bg>
      <p:bgPr>
        <a:gradFill>
          <a:gsLst>
            <a:gs pos="50000">
              <a:srgbClr val="00853E"/>
            </a:gs>
            <a:gs pos="0">
              <a:srgbClr val="00853E"/>
            </a:gs>
            <a:gs pos="100000">
              <a:srgbClr val="003341"/>
            </a:gs>
          </a:gsLst>
          <a:path path="circle">
            <a:fillToRect l="50000" t="130000" r="50000" b="-30000"/>
          </a:path>
        </a:gradFill>
        <a:effectLst/>
      </p:bgPr>
    </p:bg>
    <p:spTree>
      <p:nvGrpSpPr>
        <p:cNvPr id="1" name=""/>
        <p:cNvGrpSpPr/>
        <p:nvPr/>
      </p:nvGrpSpPr>
      <p:grpSpPr>
        <a:xfrm>
          <a:off x="0" y="0"/>
          <a:ext cx="0" cy="0"/>
          <a:chOff x="0" y="0"/>
          <a:chExt cx="0" cy="0"/>
        </a:xfrm>
      </p:grpSpPr>
      <p:pic>
        <p:nvPicPr>
          <p:cNvPr id="4" name="Picture 3" descr="A colorful lines and dots&#10;&#10;Description automatically generated">
            <a:extLst>
              <a:ext uri="{FF2B5EF4-FFF2-40B4-BE49-F238E27FC236}">
                <a16:creationId xmlns:a16="http://schemas.microsoft.com/office/drawing/2014/main" id="{473CA369-9814-AAAD-EFDF-5F7023538816}"/>
              </a:ext>
            </a:extLst>
          </p:cNvPr>
          <p:cNvPicPr>
            <a:picLocks noChangeAspect="1"/>
          </p:cNvPicPr>
          <p:nvPr userDrawn="1"/>
        </p:nvPicPr>
        <p:blipFill rotWithShape="1">
          <a:blip r:embed="rId2">
            <a:alphaModFix amt="20000"/>
          </a:blip>
          <a:srcRect l="-3524" t="2378" r="-206" b="715"/>
          <a:stretch/>
        </p:blipFill>
        <p:spPr>
          <a:xfrm>
            <a:off x="360220" y="-1288950"/>
            <a:ext cx="11268363" cy="10527817"/>
          </a:xfrm>
          <a:prstGeom prst="rect">
            <a:avLst/>
          </a:prstGeom>
        </p:spPr>
      </p:pic>
      <p:pic>
        <p:nvPicPr>
          <p:cNvPr id="5" name="Picture 4">
            <a:extLst>
              <a:ext uri="{FF2B5EF4-FFF2-40B4-BE49-F238E27FC236}">
                <a16:creationId xmlns:a16="http://schemas.microsoft.com/office/drawing/2014/main" id="{C1D59C87-A577-9AE4-11F2-E568FC47A106}"/>
              </a:ext>
            </a:extLst>
          </p:cNvPr>
          <p:cNvPicPr>
            <a:picLocks noChangeAspect="1"/>
          </p:cNvPicPr>
          <p:nvPr userDrawn="1"/>
        </p:nvPicPr>
        <p:blipFill>
          <a:blip r:embed="rId3"/>
          <a:srcRect/>
          <a:stretch/>
        </p:blipFill>
        <p:spPr>
          <a:xfrm>
            <a:off x="10077044" y="6372475"/>
            <a:ext cx="1757916" cy="292247"/>
          </a:xfrm>
          <a:prstGeom prst="rect">
            <a:avLst/>
          </a:prstGeom>
        </p:spPr>
      </p:pic>
      <p:sp>
        <p:nvSpPr>
          <p:cNvPr id="2" name="Subtitle 2">
            <a:extLst>
              <a:ext uri="{FF2B5EF4-FFF2-40B4-BE49-F238E27FC236}">
                <a16:creationId xmlns:a16="http://schemas.microsoft.com/office/drawing/2014/main" id="{A73C1A18-CA2B-1592-5A5B-23E3D731A1F3}"/>
              </a:ext>
            </a:extLst>
          </p:cNvPr>
          <p:cNvSpPr txBox="1">
            <a:spLocks/>
          </p:cNvSpPr>
          <p:nvPr userDrawn="1"/>
        </p:nvSpPr>
        <p:spPr>
          <a:xfrm>
            <a:off x="1950220" y="3226670"/>
            <a:ext cx="9005781" cy="748289"/>
          </a:xfrm>
          <a:prstGeom prst="rect">
            <a:avLst/>
          </a:prstGeom>
        </p:spPr>
        <p:txBody>
          <a:bodyPr vert="horz" lIns="121920" tIns="60960" rIns="121920" bIns="60960" rtlCol="0">
            <a:noAutofit/>
          </a:bodyPr>
          <a:lstStyle>
            <a:lvl1pPr marL="0" indent="0" algn="l" defTabSz="514350" rtl="0" eaLnBrk="1" latinLnBrk="0" hangingPunct="1">
              <a:lnSpc>
                <a:spcPct val="90000"/>
              </a:lnSpc>
              <a:spcBef>
                <a:spcPts val="563"/>
              </a:spcBef>
              <a:buFont typeface="Arial" panose="020B0604020202020204" pitchFamily="34" charset="0"/>
              <a:buNone/>
              <a:defRPr sz="3200" b="1" i="0" kern="1200">
                <a:solidFill>
                  <a:srgbClr val="003341"/>
                </a:solidFill>
                <a:latin typeface="Montserrat" panose="00000500000000000000" pitchFamily="2" charset="0"/>
                <a:ea typeface="+mn-ea"/>
                <a:cs typeface="Poppins Light" pitchFamily="2" charset="77"/>
              </a:defRPr>
            </a:lvl1pPr>
            <a:lvl2pPr marL="342900" indent="0" algn="ctr" defTabSz="514350" rtl="0" eaLnBrk="1" latinLnBrk="0" hangingPunct="1">
              <a:lnSpc>
                <a:spcPct val="90000"/>
              </a:lnSpc>
              <a:spcBef>
                <a:spcPts val="281"/>
              </a:spcBef>
              <a:buFont typeface="Arial" panose="020B0604020202020204" pitchFamily="34" charset="0"/>
              <a:buNone/>
              <a:defRPr sz="1500" b="0" i="0" kern="1200">
                <a:solidFill>
                  <a:schemeClr val="tx1"/>
                </a:solidFill>
                <a:latin typeface="Poppins Light" pitchFamily="2" charset="77"/>
                <a:ea typeface="+mn-ea"/>
                <a:cs typeface="Poppins Light" pitchFamily="2" charset="77"/>
              </a:defRPr>
            </a:lvl2pPr>
            <a:lvl3pPr marL="685800" indent="0" algn="ctr" defTabSz="514350" rtl="0" eaLnBrk="1" latinLnBrk="0" hangingPunct="1">
              <a:lnSpc>
                <a:spcPct val="90000"/>
              </a:lnSpc>
              <a:spcBef>
                <a:spcPts val="281"/>
              </a:spcBef>
              <a:buFont typeface="Arial" panose="020B0604020202020204" pitchFamily="34" charset="0"/>
              <a:buNone/>
              <a:defRPr sz="1350" b="0" i="0" kern="1200">
                <a:solidFill>
                  <a:schemeClr val="tx1"/>
                </a:solidFill>
                <a:latin typeface="Poppins Light" pitchFamily="2" charset="77"/>
                <a:ea typeface="+mn-ea"/>
                <a:cs typeface="Poppins Light" pitchFamily="2" charset="77"/>
              </a:defRPr>
            </a:lvl3pPr>
            <a:lvl4pPr marL="1028700" indent="0" algn="ctr" defTabSz="514350" rtl="0" eaLnBrk="1" latinLnBrk="0" hangingPunct="1">
              <a:lnSpc>
                <a:spcPct val="90000"/>
              </a:lnSpc>
              <a:spcBef>
                <a:spcPts val="281"/>
              </a:spcBef>
              <a:buFont typeface="Arial" panose="020B0604020202020204" pitchFamily="34" charset="0"/>
              <a:buNone/>
              <a:defRPr sz="1200" b="0" i="0" kern="1200">
                <a:solidFill>
                  <a:schemeClr val="tx1"/>
                </a:solidFill>
                <a:latin typeface="Poppins Light" pitchFamily="2" charset="77"/>
                <a:ea typeface="+mn-ea"/>
                <a:cs typeface="Poppins Light" pitchFamily="2" charset="77"/>
              </a:defRPr>
            </a:lvl4pPr>
            <a:lvl5pPr marL="1371600" indent="0" algn="ctr" defTabSz="514350" rtl="0" eaLnBrk="1" latinLnBrk="0" hangingPunct="1">
              <a:lnSpc>
                <a:spcPct val="90000"/>
              </a:lnSpc>
              <a:spcBef>
                <a:spcPts val="281"/>
              </a:spcBef>
              <a:buFont typeface="Arial" panose="020B0604020202020204" pitchFamily="34" charset="0"/>
              <a:buNone/>
              <a:defRPr sz="1200" b="0" i="0" kern="1200">
                <a:solidFill>
                  <a:schemeClr val="tx1"/>
                </a:solidFill>
                <a:latin typeface="Poppins Light" pitchFamily="2" charset="77"/>
                <a:ea typeface="+mn-ea"/>
                <a:cs typeface="Poppins Light" pitchFamily="2" charset="77"/>
              </a:defRPr>
            </a:lvl5pPr>
            <a:lvl6pPr marL="1714500" indent="0" algn="ctr" defTabSz="514350" rtl="0" eaLnBrk="1" latinLnBrk="0" hangingPunct="1">
              <a:lnSpc>
                <a:spcPct val="90000"/>
              </a:lnSpc>
              <a:spcBef>
                <a:spcPts val="281"/>
              </a:spcBef>
              <a:buFont typeface="Arial" panose="020B0604020202020204" pitchFamily="34" charset="0"/>
              <a:buNone/>
              <a:defRPr sz="1200" kern="1200">
                <a:solidFill>
                  <a:schemeClr val="tx1"/>
                </a:solidFill>
                <a:latin typeface="+mn-lt"/>
                <a:ea typeface="+mn-ea"/>
                <a:cs typeface="+mn-cs"/>
              </a:defRPr>
            </a:lvl6pPr>
            <a:lvl7pPr marL="2057400" indent="0" algn="ctr" defTabSz="514350" rtl="0" eaLnBrk="1" latinLnBrk="0" hangingPunct="1">
              <a:lnSpc>
                <a:spcPct val="90000"/>
              </a:lnSpc>
              <a:spcBef>
                <a:spcPts val="281"/>
              </a:spcBef>
              <a:buFont typeface="Arial" panose="020B0604020202020204" pitchFamily="34" charset="0"/>
              <a:buNone/>
              <a:defRPr sz="1200" kern="1200">
                <a:solidFill>
                  <a:schemeClr val="tx1"/>
                </a:solidFill>
                <a:latin typeface="+mn-lt"/>
                <a:ea typeface="+mn-ea"/>
                <a:cs typeface="+mn-cs"/>
              </a:defRPr>
            </a:lvl7pPr>
            <a:lvl8pPr marL="2400300" indent="0" algn="ctr" defTabSz="514350" rtl="0" eaLnBrk="1" latinLnBrk="0" hangingPunct="1">
              <a:lnSpc>
                <a:spcPct val="90000"/>
              </a:lnSpc>
              <a:spcBef>
                <a:spcPts val="281"/>
              </a:spcBef>
              <a:buFont typeface="Arial" panose="020B0604020202020204" pitchFamily="34" charset="0"/>
              <a:buNone/>
              <a:defRPr sz="1200" kern="1200">
                <a:solidFill>
                  <a:schemeClr val="tx1"/>
                </a:solidFill>
                <a:latin typeface="+mn-lt"/>
                <a:ea typeface="+mn-ea"/>
                <a:cs typeface="+mn-cs"/>
              </a:defRPr>
            </a:lvl8pPr>
            <a:lvl9pPr marL="2743200" indent="0" algn="ctr" defTabSz="514350" rtl="0" eaLnBrk="1" latinLnBrk="0" hangingPunct="1">
              <a:lnSpc>
                <a:spcPct val="90000"/>
              </a:lnSpc>
              <a:spcBef>
                <a:spcPts val="281"/>
              </a:spcBef>
              <a:buFont typeface="Arial" panose="020B0604020202020204" pitchFamily="34" charset="0"/>
              <a:buNone/>
              <a:defRPr sz="1200" kern="1200">
                <a:solidFill>
                  <a:schemeClr val="tx1"/>
                </a:solidFill>
                <a:latin typeface="+mn-lt"/>
                <a:ea typeface="+mn-ea"/>
                <a:cs typeface="+mn-cs"/>
              </a:defRPr>
            </a:lvl9pPr>
          </a:lstStyle>
          <a:p>
            <a:pPr algn="ctr"/>
            <a:endParaRPr lang="en-US" sz="3733" b="0">
              <a:solidFill>
                <a:schemeClr val="bg1"/>
              </a:solidFill>
            </a:endParaRPr>
          </a:p>
        </p:txBody>
      </p:sp>
      <p:sp>
        <p:nvSpPr>
          <p:cNvPr id="3" name="Title Placeholder 7">
            <a:extLst>
              <a:ext uri="{FF2B5EF4-FFF2-40B4-BE49-F238E27FC236}">
                <a16:creationId xmlns:a16="http://schemas.microsoft.com/office/drawing/2014/main" id="{9D5C2280-7F76-73F4-5497-8D245F2535BF}"/>
              </a:ext>
            </a:extLst>
          </p:cNvPr>
          <p:cNvSpPr>
            <a:spLocks noGrp="1"/>
          </p:cNvSpPr>
          <p:nvPr>
            <p:ph type="title"/>
          </p:nvPr>
        </p:nvSpPr>
        <p:spPr>
          <a:xfrm>
            <a:off x="563420" y="2795920"/>
            <a:ext cx="11359184" cy="861496"/>
          </a:xfrm>
          <a:prstGeom prst="rect">
            <a:avLst/>
          </a:prstGeom>
        </p:spPr>
        <p:txBody>
          <a:bodyPr vert="horz" lIns="91440" tIns="45720" rIns="91440" bIns="45720" rtlCol="0" anchor="ctr">
            <a:normAutofit/>
          </a:bodyPr>
          <a:lstStyle>
            <a:lvl1pPr>
              <a:defRPr sz="4800">
                <a:solidFill>
                  <a:schemeClr val="bg1"/>
                </a:solidFill>
              </a:defRPr>
            </a:lvl1pPr>
          </a:lstStyle>
          <a:p>
            <a:endParaRPr lang="en-US"/>
          </a:p>
        </p:txBody>
      </p:sp>
      <p:sp>
        <p:nvSpPr>
          <p:cNvPr id="6" name="TextBox 5">
            <a:extLst>
              <a:ext uri="{FF2B5EF4-FFF2-40B4-BE49-F238E27FC236}">
                <a16:creationId xmlns:a16="http://schemas.microsoft.com/office/drawing/2014/main" id="{5F3A1CDA-C5D3-487E-3E56-37DB248179BB}"/>
              </a:ext>
            </a:extLst>
          </p:cNvPr>
          <p:cNvSpPr txBox="1"/>
          <p:nvPr userDrawn="1"/>
        </p:nvSpPr>
        <p:spPr>
          <a:xfrm>
            <a:off x="322321" y="227531"/>
            <a:ext cx="4509371" cy="143565"/>
          </a:xfrm>
          <a:prstGeom prst="rect">
            <a:avLst/>
          </a:prstGeom>
          <a:noFill/>
        </p:spPr>
        <p:txBody>
          <a:bodyPr wrap="square" lIns="0" tIns="0" rIns="0" bIns="0" rtlCol="0" anchor="t">
            <a:spAutoFit/>
          </a:bodyPr>
          <a:lstStyle/>
          <a:p>
            <a:pPr defTabSz="914395"/>
            <a:fld id="{7F0AF45A-9955-4C3B-849A-EC7833B76D7D}" type="slidenum">
              <a:rPr lang="en-US" sz="933" b="1" smtClean="0">
                <a:solidFill>
                  <a:schemeClr val="bg2"/>
                </a:solidFill>
                <a:latin typeface="Montserrat"/>
              </a:rPr>
              <a:pPr defTabSz="914395"/>
              <a:t>‹#›</a:t>
            </a:fld>
            <a:r>
              <a:rPr lang="en-US" sz="933" b="1" dirty="0">
                <a:solidFill>
                  <a:schemeClr val="bg2"/>
                </a:solidFill>
                <a:latin typeface="Montserrat"/>
              </a:rPr>
              <a:t> I GPM-146 V1 </a:t>
            </a:r>
          </a:p>
        </p:txBody>
      </p:sp>
    </p:spTree>
    <p:extLst>
      <p:ext uri="{BB962C8B-B14F-4D97-AF65-F5344CB8AC3E}">
        <p14:creationId xmlns:p14="http://schemas.microsoft.com/office/powerpoint/2010/main" val="38319303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8_Title slide Grey">
    <p:bg>
      <p:bgPr>
        <a:gradFill>
          <a:gsLst>
            <a:gs pos="50000">
              <a:srgbClr val="8597A3"/>
            </a:gs>
            <a:gs pos="0">
              <a:srgbClr val="8597A3"/>
            </a:gs>
            <a:gs pos="100000">
              <a:srgbClr val="003341"/>
            </a:gs>
          </a:gsLst>
          <a:path path="circle">
            <a:fillToRect l="50000" t="130000" r="50000" b="-30000"/>
          </a:path>
        </a:gradFill>
        <a:effectLst/>
      </p:bgPr>
    </p:bg>
    <p:spTree>
      <p:nvGrpSpPr>
        <p:cNvPr id="1" name=""/>
        <p:cNvGrpSpPr/>
        <p:nvPr/>
      </p:nvGrpSpPr>
      <p:grpSpPr>
        <a:xfrm>
          <a:off x="0" y="0"/>
          <a:ext cx="0" cy="0"/>
          <a:chOff x="0" y="0"/>
          <a:chExt cx="0" cy="0"/>
        </a:xfrm>
      </p:grpSpPr>
      <p:pic>
        <p:nvPicPr>
          <p:cNvPr id="4" name="Picture 3" descr="A colorful lines and dots&#10;&#10;Description automatically generated">
            <a:extLst>
              <a:ext uri="{FF2B5EF4-FFF2-40B4-BE49-F238E27FC236}">
                <a16:creationId xmlns:a16="http://schemas.microsoft.com/office/drawing/2014/main" id="{473CA369-9814-AAAD-EFDF-5F7023538816}"/>
              </a:ext>
            </a:extLst>
          </p:cNvPr>
          <p:cNvPicPr>
            <a:picLocks noChangeAspect="1"/>
          </p:cNvPicPr>
          <p:nvPr userDrawn="1"/>
        </p:nvPicPr>
        <p:blipFill rotWithShape="1">
          <a:blip r:embed="rId2">
            <a:alphaModFix amt="20000"/>
          </a:blip>
          <a:srcRect l="-3524" t="2378" r="-206" b="715"/>
          <a:stretch/>
        </p:blipFill>
        <p:spPr>
          <a:xfrm>
            <a:off x="461820" y="-1279713"/>
            <a:ext cx="11268363" cy="10527817"/>
          </a:xfrm>
          <a:prstGeom prst="rect">
            <a:avLst/>
          </a:prstGeom>
        </p:spPr>
      </p:pic>
      <p:pic>
        <p:nvPicPr>
          <p:cNvPr id="2" name="Picture 1">
            <a:extLst>
              <a:ext uri="{FF2B5EF4-FFF2-40B4-BE49-F238E27FC236}">
                <a16:creationId xmlns:a16="http://schemas.microsoft.com/office/drawing/2014/main" id="{BF7CDD59-D089-E858-4254-9F1167744ABA}"/>
              </a:ext>
            </a:extLst>
          </p:cNvPr>
          <p:cNvPicPr>
            <a:picLocks noChangeAspect="1"/>
          </p:cNvPicPr>
          <p:nvPr userDrawn="1"/>
        </p:nvPicPr>
        <p:blipFill>
          <a:blip r:embed="rId3"/>
          <a:srcRect/>
          <a:stretch/>
        </p:blipFill>
        <p:spPr>
          <a:xfrm>
            <a:off x="10077044" y="6372475"/>
            <a:ext cx="1757916" cy="292247"/>
          </a:xfrm>
          <a:prstGeom prst="rect">
            <a:avLst/>
          </a:prstGeom>
        </p:spPr>
      </p:pic>
      <p:sp>
        <p:nvSpPr>
          <p:cNvPr id="5" name="Title Placeholder 7">
            <a:extLst>
              <a:ext uri="{FF2B5EF4-FFF2-40B4-BE49-F238E27FC236}">
                <a16:creationId xmlns:a16="http://schemas.microsoft.com/office/drawing/2014/main" id="{C227AB8B-DE4F-B559-1FD2-97BC7303277C}"/>
              </a:ext>
            </a:extLst>
          </p:cNvPr>
          <p:cNvSpPr>
            <a:spLocks noGrp="1"/>
          </p:cNvSpPr>
          <p:nvPr>
            <p:ph type="title"/>
          </p:nvPr>
        </p:nvSpPr>
        <p:spPr>
          <a:xfrm>
            <a:off x="563420" y="2795920"/>
            <a:ext cx="11359184" cy="861496"/>
          </a:xfrm>
          <a:prstGeom prst="rect">
            <a:avLst/>
          </a:prstGeom>
        </p:spPr>
        <p:txBody>
          <a:bodyPr vert="horz" lIns="91440" tIns="45720" rIns="91440" bIns="45720" rtlCol="0" anchor="ctr">
            <a:normAutofit/>
          </a:bodyPr>
          <a:lstStyle>
            <a:lvl1pPr>
              <a:defRPr sz="4800">
                <a:solidFill>
                  <a:schemeClr val="bg1"/>
                </a:solidFill>
              </a:defRPr>
            </a:lvl1pPr>
          </a:lstStyle>
          <a:p>
            <a:endParaRPr lang="en-US"/>
          </a:p>
        </p:txBody>
      </p:sp>
      <p:sp>
        <p:nvSpPr>
          <p:cNvPr id="3" name="TextBox 2">
            <a:extLst>
              <a:ext uri="{FF2B5EF4-FFF2-40B4-BE49-F238E27FC236}">
                <a16:creationId xmlns:a16="http://schemas.microsoft.com/office/drawing/2014/main" id="{E9A44955-29BA-7F17-26A2-327D2403073D}"/>
              </a:ext>
            </a:extLst>
          </p:cNvPr>
          <p:cNvSpPr txBox="1"/>
          <p:nvPr userDrawn="1"/>
        </p:nvSpPr>
        <p:spPr>
          <a:xfrm>
            <a:off x="322321" y="227531"/>
            <a:ext cx="4509371" cy="143565"/>
          </a:xfrm>
          <a:prstGeom prst="rect">
            <a:avLst/>
          </a:prstGeom>
          <a:noFill/>
        </p:spPr>
        <p:txBody>
          <a:bodyPr wrap="square" lIns="0" tIns="0" rIns="0" bIns="0" rtlCol="0" anchor="t">
            <a:spAutoFit/>
          </a:bodyPr>
          <a:lstStyle/>
          <a:p>
            <a:pPr defTabSz="914395"/>
            <a:fld id="{7F0AF45A-9955-4C3B-849A-EC7833B76D7D}" type="slidenum">
              <a:rPr lang="en-US" sz="933" b="1" smtClean="0">
                <a:solidFill>
                  <a:schemeClr val="bg2"/>
                </a:solidFill>
                <a:latin typeface="Montserrat"/>
              </a:rPr>
              <a:pPr defTabSz="914395"/>
              <a:t>‹#›</a:t>
            </a:fld>
            <a:r>
              <a:rPr lang="en-US" sz="933" b="1" dirty="0">
                <a:solidFill>
                  <a:schemeClr val="bg2"/>
                </a:solidFill>
                <a:latin typeface="Montserrat"/>
              </a:rPr>
              <a:t> I GPM-146 V1 </a:t>
            </a:r>
          </a:p>
        </p:txBody>
      </p:sp>
    </p:spTree>
    <p:extLst>
      <p:ext uri="{BB962C8B-B14F-4D97-AF65-F5344CB8AC3E}">
        <p14:creationId xmlns:p14="http://schemas.microsoft.com/office/powerpoint/2010/main" val="40291860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5.GD_MT-RNR1 2 boxe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E6EBAB-0DF5-264F-A4A3-274C3E3D8DB2}"/>
              </a:ext>
            </a:extLst>
          </p:cNvPr>
          <p:cNvSpPr txBox="1">
            <a:spLocks/>
          </p:cNvSpPr>
          <p:nvPr/>
        </p:nvSpPr>
        <p:spPr>
          <a:xfrm>
            <a:off x="1829904" y="8483406"/>
            <a:ext cx="9804400" cy="533621"/>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927D"/>
              </a:buClr>
              <a:buSzPct val="60000"/>
            </a:pPr>
            <a:r>
              <a:rPr lang="en-GB" sz="1800">
                <a:solidFill>
                  <a:srgbClr val="00927D"/>
                </a:solidFill>
                <a:latin typeface="Poppins" pitchFamily="2" charset="77"/>
                <a:cs typeface="Poppins" pitchFamily="2" charset="77"/>
              </a:rPr>
              <a:t>What are the needs of the person?</a:t>
            </a:r>
          </a:p>
        </p:txBody>
      </p:sp>
      <p:sp>
        <p:nvSpPr>
          <p:cNvPr id="2" name="Rectangle 1">
            <a:extLst>
              <a:ext uri="{FF2B5EF4-FFF2-40B4-BE49-F238E27FC236}">
                <a16:creationId xmlns:a16="http://schemas.microsoft.com/office/drawing/2014/main" id="{596AEE17-4237-F9F5-6D47-BE9AB932EA93}"/>
              </a:ext>
            </a:extLst>
          </p:cNvPr>
          <p:cNvSpPr/>
          <p:nvPr userDrawn="1"/>
        </p:nvSpPr>
        <p:spPr>
          <a:xfrm>
            <a:off x="9702136" y="0"/>
            <a:ext cx="2491109" cy="6858000"/>
          </a:xfrm>
          <a:prstGeom prst="rect">
            <a:avLst/>
          </a:prstGeom>
          <a:gradFill flip="none" rotWithShape="1">
            <a:gsLst>
              <a:gs pos="0">
                <a:srgbClr val="009BA4"/>
              </a:gs>
              <a:gs pos="100000">
                <a:srgbClr val="003341"/>
              </a:gs>
              <a:gs pos="50000">
                <a:srgbClr val="009BA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Calibri" panose="020F0502020204030204"/>
            </a:endParaRPr>
          </a:p>
        </p:txBody>
      </p:sp>
      <p:pic>
        <p:nvPicPr>
          <p:cNvPr id="7" name="Picture 6" descr="A colorful lines and dots&#10;&#10;Description automatically generated">
            <a:extLst>
              <a:ext uri="{FF2B5EF4-FFF2-40B4-BE49-F238E27FC236}">
                <a16:creationId xmlns:a16="http://schemas.microsoft.com/office/drawing/2014/main" id="{FB2DDDBC-FF4F-4D6E-062E-3CA362900AD2}"/>
              </a:ext>
            </a:extLst>
          </p:cNvPr>
          <p:cNvPicPr>
            <a:picLocks noChangeAspect="1"/>
          </p:cNvPicPr>
          <p:nvPr userDrawn="1"/>
        </p:nvPicPr>
        <p:blipFill rotWithShape="1">
          <a:blip r:embed="rId2">
            <a:alphaModFix amt="30000"/>
          </a:blip>
          <a:srcRect l="11498" t="11057" r="53621" b="716"/>
          <a:stretch/>
        </p:blipFill>
        <p:spPr>
          <a:xfrm>
            <a:off x="9718755" y="0"/>
            <a:ext cx="2473245" cy="6256168"/>
          </a:xfrm>
          <a:prstGeom prst="rect">
            <a:avLst/>
          </a:prstGeom>
          <a:effectLst>
            <a:outerShdw blurRad="50800" dist="50800" dir="5400000" sx="1000" sy="1000" algn="ctr" rotWithShape="0">
              <a:srgbClr val="000000"/>
            </a:outerShdw>
            <a:reflection endPos="0" dist="50800" dir="5400000" sy="-100000" algn="bl" rotWithShape="0"/>
          </a:effectLst>
        </p:spPr>
      </p:pic>
      <p:pic>
        <p:nvPicPr>
          <p:cNvPr id="9" name="Picture 8" descr="A white text on a black background&#10;&#10;Description automatically generated">
            <a:extLst>
              <a:ext uri="{FF2B5EF4-FFF2-40B4-BE49-F238E27FC236}">
                <a16:creationId xmlns:a16="http://schemas.microsoft.com/office/drawing/2014/main" id="{E08383D2-0E30-0030-3DC4-32D7FEAFF928}"/>
              </a:ext>
            </a:extLst>
          </p:cNvPr>
          <p:cNvPicPr>
            <a:picLocks noChangeAspect="1"/>
          </p:cNvPicPr>
          <p:nvPr userDrawn="1"/>
        </p:nvPicPr>
        <p:blipFill>
          <a:blip r:embed="rId3"/>
          <a:stretch>
            <a:fillRect/>
          </a:stretch>
        </p:blipFill>
        <p:spPr>
          <a:xfrm>
            <a:off x="9899590" y="60586"/>
            <a:ext cx="2112821" cy="1167415"/>
          </a:xfrm>
          <a:prstGeom prst="rect">
            <a:avLst/>
          </a:prstGeom>
        </p:spPr>
      </p:pic>
      <p:pic>
        <p:nvPicPr>
          <p:cNvPr id="11" name="Picture 10">
            <a:extLst>
              <a:ext uri="{FF2B5EF4-FFF2-40B4-BE49-F238E27FC236}">
                <a16:creationId xmlns:a16="http://schemas.microsoft.com/office/drawing/2014/main" id="{D3C71757-4E44-21E9-D871-483240588D6D}"/>
              </a:ext>
            </a:extLst>
          </p:cNvPr>
          <p:cNvPicPr>
            <a:picLocks noChangeAspect="1"/>
          </p:cNvPicPr>
          <p:nvPr userDrawn="1"/>
        </p:nvPicPr>
        <p:blipFill>
          <a:blip r:embed="rId4"/>
          <a:srcRect/>
          <a:stretch/>
        </p:blipFill>
        <p:spPr>
          <a:xfrm>
            <a:off x="10077043" y="6372474"/>
            <a:ext cx="1757916" cy="292247"/>
          </a:xfrm>
          <a:prstGeom prst="rect">
            <a:avLst/>
          </a:prstGeom>
        </p:spPr>
      </p:pic>
      <p:cxnSp>
        <p:nvCxnSpPr>
          <p:cNvPr id="14" name="Straight Connector 13">
            <a:extLst>
              <a:ext uri="{FF2B5EF4-FFF2-40B4-BE49-F238E27FC236}">
                <a16:creationId xmlns:a16="http://schemas.microsoft.com/office/drawing/2014/main" id="{E6561EBF-FB36-7E5B-B379-FEFF917A280E}"/>
              </a:ext>
            </a:extLst>
          </p:cNvPr>
          <p:cNvCxnSpPr>
            <a:cxnSpLocks/>
          </p:cNvCxnSpPr>
          <p:nvPr userDrawn="1"/>
        </p:nvCxnSpPr>
        <p:spPr>
          <a:xfrm>
            <a:off x="322319" y="558055"/>
            <a:ext cx="9120000" cy="0"/>
          </a:xfrm>
          <a:prstGeom prst="line">
            <a:avLst/>
          </a:prstGeom>
          <a:ln w="12700">
            <a:solidFill>
              <a:srgbClr val="009BA4"/>
            </a:solidFill>
          </a:ln>
        </p:spPr>
        <p:style>
          <a:lnRef idx="1">
            <a:schemeClr val="accent1"/>
          </a:lnRef>
          <a:fillRef idx="0">
            <a:schemeClr val="accent1"/>
          </a:fillRef>
          <a:effectRef idx="0">
            <a:schemeClr val="accent1"/>
          </a:effectRef>
          <a:fontRef idx="minor">
            <a:schemeClr val="tx1"/>
          </a:fontRef>
        </p:style>
      </p:cxnSp>
      <p:sp>
        <p:nvSpPr>
          <p:cNvPr id="18" name="Text Placeholder 11">
            <a:extLst>
              <a:ext uri="{FF2B5EF4-FFF2-40B4-BE49-F238E27FC236}">
                <a16:creationId xmlns:a16="http://schemas.microsoft.com/office/drawing/2014/main" id="{EAF533BC-9F1A-9C22-8511-EB6168B3D43D}"/>
              </a:ext>
            </a:extLst>
          </p:cNvPr>
          <p:cNvSpPr>
            <a:spLocks noGrp="1"/>
          </p:cNvSpPr>
          <p:nvPr>
            <p:ph type="body" sz="quarter" idx="16"/>
          </p:nvPr>
        </p:nvSpPr>
        <p:spPr>
          <a:xfrm>
            <a:off x="322320" y="2337338"/>
            <a:ext cx="4369754" cy="3881719"/>
          </a:xfrm>
          <a:prstGeom prst="rect">
            <a:avLst/>
          </a:prstGeom>
        </p:spPr>
        <p:txBody>
          <a:bodyPr wrap="none" anchor="t">
            <a:normAutofit/>
          </a:bodyPr>
          <a:lstStyle>
            <a:lvl1pPr marL="0" indent="0">
              <a:buClr>
                <a:schemeClr val="tx1"/>
              </a:buClr>
              <a:buSzPct val="60000"/>
              <a:buFont typeface="Arial" panose="020B0604020202020204" pitchFamily="34" charset="0"/>
              <a:buNone/>
              <a:tabLst/>
              <a:defRPr sz="1400" b="0" i="0">
                <a:solidFill>
                  <a:srgbClr val="003341"/>
                </a:solidFill>
                <a:latin typeface="Metropolis Light"/>
                <a:cs typeface="Poppins Light" pitchFamily="2" charset="77"/>
              </a:defRPr>
            </a:lvl1pPr>
          </a:lstStyle>
          <a:p>
            <a:pPr lvl="0"/>
            <a:r>
              <a:rPr lang="en-GB"/>
              <a:t>Click to edit Master text styles</a:t>
            </a:r>
          </a:p>
        </p:txBody>
      </p:sp>
      <p:sp>
        <p:nvSpPr>
          <p:cNvPr id="19" name="Picture Placeholder 2">
            <a:extLst>
              <a:ext uri="{FF2B5EF4-FFF2-40B4-BE49-F238E27FC236}">
                <a16:creationId xmlns:a16="http://schemas.microsoft.com/office/drawing/2014/main" id="{611F819C-60BD-A68F-5771-F168E287B0F6}"/>
              </a:ext>
            </a:extLst>
          </p:cNvPr>
          <p:cNvSpPr>
            <a:spLocks noGrp="1"/>
          </p:cNvSpPr>
          <p:nvPr>
            <p:ph type="pic" sz="quarter" idx="17"/>
          </p:nvPr>
        </p:nvSpPr>
        <p:spPr>
          <a:xfrm>
            <a:off x="4951891" y="2355349"/>
            <a:ext cx="4490428" cy="3881719"/>
          </a:xfrm>
          <a:prstGeom prst="rect">
            <a:avLst/>
          </a:prstGeom>
        </p:spPr>
        <p:txBody>
          <a:bodyPr anchor="ctr"/>
          <a:lstStyle>
            <a:lvl1pPr marL="0" indent="0" algn="ctr">
              <a:buNone/>
              <a:defRPr b="0" i="0">
                <a:latin typeface="Poppins Light" pitchFamily="2" charset="77"/>
                <a:cs typeface="Poppins Light" pitchFamily="2" charset="77"/>
              </a:defRPr>
            </a:lvl1pPr>
          </a:lstStyle>
          <a:p>
            <a:r>
              <a:rPr lang="en-GB"/>
              <a:t>Click icon to add picture</a:t>
            </a:r>
          </a:p>
        </p:txBody>
      </p:sp>
      <p:cxnSp>
        <p:nvCxnSpPr>
          <p:cNvPr id="20" name="Straight Connector 19">
            <a:extLst>
              <a:ext uri="{FF2B5EF4-FFF2-40B4-BE49-F238E27FC236}">
                <a16:creationId xmlns:a16="http://schemas.microsoft.com/office/drawing/2014/main" id="{051E218D-016E-23CB-D7C3-534A7C898EEF}"/>
              </a:ext>
            </a:extLst>
          </p:cNvPr>
          <p:cNvCxnSpPr>
            <a:cxnSpLocks/>
          </p:cNvCxnSpPr>
          <p:nvPr userDrawn="1"/>
        </p:nvCxnSpPr>
        <p:spPr>
          <a:xfrm>
            <a:off x="322319" y="6389807"/>
            <a:ext cx="9120000"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C0B307BB-AB2C-F3A0-A121-41D7D8C3BAEB}"/>
              </a:ext>
            </a:extLst>
          </p:cNvPr>
          <p:cNvGrpSpPr/>
          <p:nvPr userDrawn="1"/>
        </p:nvGrpSpPr>
        <p:grpSpPr>
          <a:xfrm>
            <a:off x="322320" y="6560558"/>
            <a:ext cx="3003577" cy="164651"/>
            <a:chOff x="275810" y="4839844"/>
            <a:chExt cx="2252683" cy="123488"/>
          </a:xfrm>
        </p:grpSpPr>
        <p:sp>
          <p:nvSpPr>
            <p:cNvPr id="22" name="Oval 21">
              <a:extLst>
                <a:ext uri="{FF2B5EF4-FFF2-40B4-BE49-F238E27FC236}">
                  <a16:creationId xmlns:a16="http://schemas.microsoft.com/office/drawing/2014/main" id="{3A080BAB-9289-9100-7FA2-7874184D10BD}"/>
                </a:ext>
              </a:extLst>
            </p:cNvPr>
            <p:cNvSpPr/>
            <p:nvPr/>
          </p:nvSpPr>
          <p:spPr>
            <a:xfrm rot="5400000">
              <a:off x="275810" y="4855610"/>
              <a:ext cx="107722" cy="107722"/>
            </a:xfrm>
            <a:prstGeom prst="ellipse">
              <a:avLst/>
            </a:prstGeom>
            <a:solidFill>
              <a:srgbClr val="009B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srgbClr val="FFFFFF"/>
                </a:solidFill>
                <a:latin typeface="Calibri" panose="020F0502020204030204"/>
              </a:endParaRPr>
            </a:p>
          </p:txBody>
        </p:sp>
        <p:sp>
          <p:nvSpPr>
            <p:cNvPr id="23" name="TextBox 22">
              <a:extLst>
                <a:ext uri="{FF2B5EF4-FFF2-40B4-BE49-F238E27FC236}">
                  <a16:creationId xmlns:a16="http://schemas.microsoft.com/office/drawing/2014/main" id="{B87C862E-8997-EA90-E1B8-B86A79CFA1DC}"/>
                </a:ext>
              </a:extLst>
            </p:cNvPr>
            <p:cNvSpPr txBox="1"/>
            <p:nvPr/>
          </p:nvSpPr>
          <p:spPr>
            <a:xfrm>
              <a:off x="439894" y="4839844"/>
              <a:ext cx="2088599" cy="107674"/>
            </a:xfrm>
            <a:prstGeom prst="rect">
              <a:avLst/>
            </a:prstGeom>
            <a:noFill/>
          </p:spPr>
          <p:txBody>
            <a:bodyPr wrap="square" lIns="0" tIns="0" rIns="0" bIns="0" rtlCol="0">
              <a:spAutoFit/>
            </a:bodyPr>
            <a:lstStyle/>
            <a:p>
              <a:pPr defTabSz="1219170">
                <a:defRPr/>
              </a:pPr>
              <a:r>
                <a:rPr lang="en-US" sz="933" b="1">
                  <a:solidFill>
                    <a:srgbClr val="475C6D"/>
                  </a:solidFill>
                  <a:latin typeface="Montserrat" pitchFamily="2" charset="77"/>
                </a:rPr>
                <a:t>Advancing Diagnostics to the point-of-care</a:t>
              </a:r>
              <a:endParaRPr lang="en-US" sz="933">
                <a:solidFill>
                  <a:srgbClr val="475C6D"/>
                </a:solidFill>
                <a:latin typeface="Metropolis Medium" pitchFamily="2" charset="77"/>
              </a:endParaRPr>
            </a:p>
          </p:txBody>
        </p:sp>
      </p:grpSp>
      <p:sp>
        <p:nvSpPr>
          <p:cNvPr id="24" name="Text Placeholder 11">
            <a:extLst>
              <a:ext uri="{FF2B5EF4-FFF2-40B4-BE49-F238E27FC236}">
                <a16:creationId xmlns:a16="http://schemas.microsoft.com/office/drawing/2014/main" id="{A5F71E28-E50D-FC70-0D78-EE9370A0DFAC}"/>
              </a:ext>
            </a:extLst>
          </p:cNvPr>
          <p:cNvSpPr>
            <a:spLocks noGrp="1"/>
          </p:cNvSpPr>
          <p:nvPr>
            <p:ph type="body" sz="quarter" idx="18"/>
          </p:nvPr>
        </p:nvSpPr>
        <p:spPr>
          <a:xfrm>
            <a:off x="322319" y="1499974"/>
            <a:ext cx="9120000" cy="727960"/>
          </a:xfrm>
          <a:prstGeom prst="rect">
            <a:avLst/>
          </a:prstGeom>
        </p:spPr>
        <p:txBody>
          <a:bodyPr anchor="t">
            <a:normAutofit/>
          </a:bodyPr>
          <a:lstStyle>
            <a:lvl1pPr marL="0" indent="0">
              <a:buNone/>
              <a:defRPr sz="2000" b="0" i="0">
                <a:solidFill>
                  <a:srgbClr val="8597A3"/>
                </a:solidFill>
                <a:latin typeface="Montserrat" panose="00000500000000000000" pitchFamily="2" charset="0"/>
                <a:cs typeface="Poppins Light" pitchFamily="2" charset="77"/>
              </a:defRPr>
            </a:lvl1pPr>
          </a:lstStyle>
          <a:p>
            <a:pPr lvl="0"/>
            <a:r>
              <a:rPr lang="en-GB"/>
              <a:t>Click to edit Master text styles</a:t>
            </a:r>
          </a:p>
        </p:txBody>
      </p:sp>
      <p:sp>
        <p:nvSpPr>
          <p:cNvPr id="25" name="Text Placeholder 11">
            <a:extLst>
              <a:ext uri="{FF2B5EF4-FFF2-40B4-BE49-F238E27FC236}">
                <a16:creationId xmlns:a16="http://schemas.microsoft.com/office/drawing/2014/main" id="{1C972ECD-F5C0-27ED-119E-83497A411E10}"/>
              </a:ext>
            </a:extLst>
          </p:cNvPr>
          <p:cNvSpPr>
            <a:spLocks noGrp="1"/>
          </p:cNvSpPr>
          <p:nvPr>
            <p:ph type="body" sz="quarter" idx="19"/>
          </p:nvPr>
        </p:nvSpPr>
        <p:spPr>
          <a:xfrm>
            <a:off x="322319" y="644293"/>
            <a:ext cx="9120000" cy="727960"/>
          </a:xfrm>
          <a:prstGeom prst="rect">
            <a:avLst/>
          </a:prstGeom>
        </p:spPr>
        <p:txBody>
          <a:bodyPr anchor="t">
            <a:normAutofit/>
          </a:bodyPr>
          <a:lstStyle>
            <a:lvl1pPr marL="0" indent="0">
              <a:buNone/>
              <a:defRPr sz="3200" b="0" i="0">
                <a:solidFill>
                  <a:srgbClr val="003341"/>
                </a:solidFill>
                <a:latin typeface="+mj-lt"/>
                <a:cs typeface="Poppins Light" pitchFamily="2" charset="77"/>
              </a:defRPr>
            </a:lvl1pPr>
          </a:lstStyle>
          <a:p>
            <a:pPr lvl="0"/>
            <a:r>
              <a:rPr lang="en-GB"/>
              <a:t>Click to edit Master text styles</a:t>
            </a:r>
          </a:p>
        </p:txBody>
      </p:sp>
      <p:sp>
        <p:nvSpPr>
          <p:cNvPr id="26" name="Text Placeholder 11">
            <a:extLst>
              <a:ext uri="{FF2B5EF4-FFF2-40B4-BE49-F238E27FC236}">
                <a16:creationId xmlns:a16="http://schemas.microsoft.com/office/drawing/2014/main" id="{87F1D994-BE74-328E-7B90-2A5596525C2E}"/>
              </a:ext>
            </a:extLst>
          </p:cNvPr>
          <p:cNvSpPr>
            <a:spLocks noGrp="1"/>
          </p:cNvSpPr>
          <p:nvPr>
            <p:ph type="body" sz="quarter" idx="20" hasCustomPrompt="1"/>
          </p:nvPr>
        </p:nvSpPr>
        <p:spPr>
          <a:xfrm>
            <a:off x="320424" y="187846"/>
            <a:ext cx="5254166" cy="262071"/>
          </a:xfrm>
          <a:prstGeom prst="rect">
            <a:avLst/>
          </a:prstGeom>
        </p:spPr>
        <p:txBody>
          <a:bodyPr anchor="t">
            <a:normAutofit/>
          </a:bodyPr>
          <a:lstStyle>
            <a:lvl1pPr marL="0" indent="0">
              <a:buNone/>
              <a:defRPr sz="800" b="0" i="0">
                <a:solidFill>
                  <a:srgbClr val="8597A3"/>
                </a:solidFill>
                <a:latin typeface="Metropolis Light"/>
                <a:cs typeface="Poppins Light" pitchFamily="2" charset="77"/>
              </a:defRPr>
            </a:lvl1pPr>
          </a:lstStyle>
          <a:p>
            <a:pPr lvl="0"/>
            <a:fld id="{2A8C892A-B2A4-4C03-94E1-205703C7A0BE}" type="slidenum">
              <a:rPr lang="en-GB" smtClean="0"/>
              <a:t>‹#›</a:t>
            </a:fld>
            <a:r>
              <a:rPr lang="en-GB"/>
              <a:t> I Click to edit Master text styles</a:t>
            </a:r>
          </a:p>
        </p:txBody>
      </p:sp>
    </p:spTree>
    <p:extLst>
      <p:ext uri="{BB962C8B-B14F-4D97-AF65-F5344CB8AC3E}">
        <p14:creationId xmlns:p14="http://schemas.microsoft.com/office/powerpoint/2010/main" val="3176437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Single Picture left with text righ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E6EBAB-0DF5-264F-A4A3-274C3E3D8DB2}"/>
              </a:ext>
            </a:extLst>
          </p:cNvPr>
          <p:cNvSpPr txBox="1">
            <a:spLocks/>
          </p:cNvSpPr>
          <p:nvPr/>
        </p:nvSpPr>
        <p:spPr>
          <a:xfrm>
            <a:off x="1829903" y="8483404"/>
            <a:ext cx="9804400" cy="533621"/>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927D"/>
              </a:buClr>
              <a:buSzPct val="60000"/>
            </a:pPr>
            <a:r>
              <a:rPr lang="en-GB" sz="2400">
                <a:solidFill>
                  <a:srgbClr val="00927D"/>
                </a:solidFill>
                <a:latin typeface="Poppins" pitchFamily="2" charset="77"/>
                <a:cs typeface="Poppins" pitchFamily="2" charset="77"/>
              </a:rPr>
              <a:t>What are the needs of the person?</a:t>
            </a:r>
          </a:p>
        </p:txBody>
      </p:sp>
      <p:sp>
        <p:nvSpPr>
          <p:cNvPr id="17" name="Text Placeholder 11">
            <a:extLst>
              <a:ext uri="{FF2B5EF4-FFF2-40B4-BE49-F238E27FC236}">
                <a16:creationId xmlns:a16="http://schemas.microsoft.com/office/drawing/2014/main" id="{9A15F4A3-0641-CD45-9884-DD639B1BCEB0}"/>
              </a:ext>
            </a:extLst>
          </p:cNvPr>
          <p:cNvSpPr>
            <a:spLocks noGrp="1"/>
          </p:cNvSpPr>
          <p:nvPr>
            <p:ph type="body" sz="quarter" idx="15"/>
          </p:nvPr>
        </p:nvSpPr>
        <p:spPr>
          <a:xfrm>
            <a:off x="6096000" y="4150834"/>
            <a:ext cx="5700605" cy="1040369"/>
          </a:xfrm>
          <a:prstGeom prst="rect">
            <a:avLst/>
          </a:prstGeom>
        </p:spPr>
        <p:txBody>
          <a:bodyPr anchor="t">
            <a:normAutofit/>
          </a:bodyPr>
          <a:lstStyle>
            <a:lvl1pPr marL="0" indent="0" algn="l">
              <a:buNone/>
              <a:defRPr sz="2667" b="0" i="0">
                <a:solidFill>
                  <a:srgbClr val="8597A3"/>
                </a:solidFill>
                <a:latin typeface="Montserrat" panose="00000500000000000000" pitchFamily="2" charset="0"/>
                <a:cs typeface="Poppins Light" pitchFamily="2" charset="77"/>
              </a:defRPr>
            </a:lvl1pPr>
          </a:lstStyle>
          <a:p>
            <a:pPr lvl="0"/>
            <a:endParaRPr lang="en-GB"/>
          </a:p>
        </p:txBody>
      </p:sp>
      <p:sp>
        <p:nvSpPr>
          <p:cNvPr id="2" name="Rectangle 1">
            <a:extLst>
              <a:ext uri="{FF2B5EF4-FFF2-40B4-BE49-F238E27FC236}">
                <a16:creationId xmlns:a16="http://schemas.microsoft.com/office/drawing/2014/main" id="{122086F9-5FD1-DA35-3357-DF09EF18791F}"/>
              </a:ext>
            </a:extLst>
          </p:cNvPr>
          <p:cNvSpPr/>
          <p:nvPr userDrawn="1"/>
        </p:nvSpPr>
        <p:spPr>
          <a:xfrm>
            <a:off x="0" y="-1"/>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11">
            <a:extLst>
              <a:ext uri="{FF2B5EF4-FFF2-40B4-BE49-F238E27FC236}">
                <a16:creationId xmlns:a16="http://schemas.microsoft.com/office/drawing/2014/main" id="{B1A1C91D-7B92-8708-4DA5-22FB86CBAD61}"/>
              </a:ext>
            </a:extLst>
          </p:cNvPr>
          <p:cNvSpPr>
            <a:spLocks noGrp="1"/>
          </p:cNvSpPr>
          <p:nvPr>
            <p:ph type="body" sz="quarter" idx="17"/>
          </p:nvPr>
        </p:nvSpPr>
        <p:spPr>
          <a:xfrm>
            <a:off x="6096000" y="2388630"/>
            <a:ext cx="5700605" cy="1040369"/>
          </a:xfrm>
          <a:prstGeom prst="rect">
            <a:avLst/>
          </a:prstGeom>
        </p:spPr>
        <p:txBody>
          <a:bodyPr anchor="t">
            <a:normAutofit/>
          </a:bodyPr>
          <a:lstStyle>
            <a:lvl1pPr marL="0" indent="0" algn="l">
              <a:buNone/>
              <a:defRPr sz="3200" b="1" i="0">
                <a:solidFill>
                  <a:srgbClr val="003341"/>
                </a:solidFill>
                <a:latin typeface="Montserrat" panose="00000500000000000000" pitchFamily="2" charset="0"/>
                <a:cs typeface="Poppins Light" pitchFamily="2" charset="77"/>
              </a:defRPr>
            </a:lvl1pPr>
          </a:lstStyle>
          <a:p>
            <a:pPr lvl="0"/>
            <a:endParaRPr lang="en-GB"/>
          </a:p>
        </p:txBody>
      </p:sp>
      <p:sp>
        <p:nvSpPr>
          <p:cNvPr id="9" name="Rectangle 8">
            <a:extLst>
              <a:ext uri="{FF2B5EF4-FFF2-40B4-BE49-F238E27FC236}">
                <a16:creationId xmlns:a16="http://schemas.microsoft.com/office/drawing/2014/main" id="{E93BF907-3EED-DCF0-2648-6B651B42317C}"/>
              </a:ext>
            </a:extLst>
          </p:cNvPr>
          <p:cNvSpPr/>
          <p:nvPr userDrawn="1"/>
        </p:nvSpPr>
        <p:spPr>
          <a:xfrm>
            <a:off x="6096000" y="3667050"/>
            <a:ext cx="5700605" cy="266633"/>
          </a:xfrm>
          <a:prstGeom prst="rect">
            <a:avLst/>
          </a:prstGeom>
          <a:solidFill>
            <a:srgbClr val="00853E"/>
          </a:solidFill>
          <a:ln>
            <a:solidFill>
              <a:srgbClr val="0085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1" name="Picture 10">
            <a:extLst>
              <a:ext uri="{FF2B5EF4-FFF2-40B4-BE49-F238E27FC236}">
                <a16:creationId xmlns:a16="http://schemas.microsoft.com/office/drawing/2014/main" id="{198BBFCB-903B-378C-14D8-41B7893AE5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26941" y="219471"/>
            <a:ext cx="2522951" cy="422016"/>
          </a:xfrm>
          <a:prstGeom prst="rect">
            <a:avLst/>
          </a:prstGeom>
        </p:spPr>
      </p:pic>
      <p:cxnSp>
        <p:nvCxnSpPr>
          <p:cNvPr id="13" name="Straight Connector 12">
            <a:extLst>
              <a:ext uri="{FF2B5EF4-FFF2-40B4-BE49-F238E27FC236}">
                <a16:creationId xmlns:a16="http://schemas.microsoft.com/office/drawing/2014/main" id="{7CCD2648-0358-52FB-A340-8DFE2E51BF82}"/>
              </a:ext>
            </a:extLst>
          </p:cNvPr>
          <p:cNvCxnSpPr>
            <a:cxnSpLocks/>
          </p:cNvCxnSpPr>
          <p:nvPr userDrawn="1"/>
        </p:nvCxnSpPr>
        <p:spPr>
          <a:xfrm>
            <a:off x="2684290" y="558055"/>
            <a:ext cx="6546796"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pic>
        <p:nvPicPr>
          <p:cNvPr id="15" name="Picture 14" descr="A colorful lines and dots&#10;&#10;Description automatically generated">
            <a:extLst>
              <a:ext uri="{FF2B5EF4-FFF2-40B4-BE49-F238E27FC236}">
                <a16:creationId xmlns:a16="http://schemas.microsoft.com/office/drawing/2014/main" id="{5E454127-CA87-B192-0B1F-10B0AF9B6030}"/>
              </a:ext>
            </a:extLst>
          </p:cNvPr>
          <p:cNvPicPr>
            <a:picLocks noChangeAspect="1"/>
          </p:cNvPicPr>
          <p:nvPr userDrawn="1"/>
        </p:nvPicPr>
        <p:blipFill rotWithShape="1">
          <a:blip r:embed="rId3"/>
          <a:srcRect l="42731" t="-2167" r="-955" b="-871"/>
          <a:stretch/>
        </p:blipFill>
        <p:spPr>
          <a:xfrm>
            <a:off x="2474491" y="641487"/>
            <a:ext cx="3123212" cy="5527472"/>
          </a:xfrm>
          <a:prstGeom prst="rect">
            <a:avLst/>
          </a:prstGeom>
        </p:spPr>
      </p:pic>
      <p:pic>
        <p:nvPicPr>
          <p:cNvPr id="16" name="Picture 15" descr="A colorful lines and dots&#10;&#10;Description automatically generated">
            <a:extLst>
              <a:ext uri="{FF2B5EF4-FFF2-40B4-BE49-F238E27FC236}">
                <a16:creationId xmlns:a16="http://schemas.microsoft.com/office/drawing/2014/main" id="{CCA15752-F05E-41F8-D461-F6F42FE5820D}"/>
              </a:ext>
            </a:extLst>
          </p:cNvPr>
          <p:cNvPicPr>
            <a:picLocks noChangeAspect="1"/>
          </p:cNvPicPr>
          <p:nvPr userDrawn="1"/>
        </p:nvPicPr>
        <p:blipFill rotWithShape="1">
          <a:blip r:embed="rId3">
            <a:alphaModFix amt="30000"/>
          </a:blip>
          <a:srcRect l="-4472" t="-2167" r="57269" b="-871"/>
          <a:stretch/>
        </p:blipFill>
        <p:spPr>
          <a:xfrm>
            <a:off x="-57524" y="641487"/>
            <a:ext cx="2532016" cy="5527472"/>
          </a:xfrm>
          <a:prstGeom prst="rect">
            <a:avLst/>
          </a:prstGeom>
        </p:spPr>
      </p:pic>
      <p:cxnSp>
        <p:nvCxnSpPr>
          <p:cNvPr id="18" name="Straight Connector 17">
            <a:extLst>
              <a:ext uri="{FF2B5EF4-FFF2-40B4-BE49-F238E27FC236}">
                <a16:creationId xmlns:a16="http://schemas.microsoft.com/office/drawing/2014/main" id="{412A1AD9-79A9-4793-6662-B4615366CD8A}"/>
              </a:ext>
            </a:extLst>
          </p:cNvPr>
          <p:cNvCxnSpPr>
            <a:cxnSpLocks/>
          </p:cNvCxnSpPr>
          <p:nvPr userDrawn="1"/>
        </p:nvCxnSpPr>
        <p:spPr>
          <a:xfrm>
            <a:off x="2684290" y="6397920"/>
            <a:ext cx="6546796"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84B0A9E-64D8-3A8D-27B1-69546C539E31}"/>
              </a:ext>
            </a:extLst>
          </p:cNvPr>
          <p:cNvSpPr txBox="1"/>
          <p:nvPr userDrawn="1"/>
        </p:nvSpPr>
        <p:spPr>
          <a:xfrm>
            <a:off x="9426941" y="6331235"/>
            <a:ext cx="2522951" cy="133434"/>
          </a:xfrm>
          <a:prstGeom prst="rect">
            <a:avLst/>
          </a:prstGeom>
          <a:noFill/>
        </p:spPr>
        <p:txBody>
          <a:bodyPr wrap="square" lIns="0" tIns="0" rIns="0" bIns="0"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867"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867"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spTree>
    <p:extLst>
      <p:ext uri="{BB962C8B-B14F-4D97-AF65-F5344CB8AC3E}">
        <p14:creationId xmlns:p14="http://schemas.microsoft.com/office/powerpoint/2010/main" val="16567950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1 Text box on lef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E6EBAB-0DF5-264F-A4A3-274C3E3D8DB2}"/>
              </a:ext>
            </a:extLst>
          </p:cNvPr>
          <p:cNvSpPr txBox="1">
            <a:spLocks/>
          </p:cNvSpPr>
          <p:nvPr/>
        </p:nvSpPr>
        <p:spPr>
          <a:xfrm>
            <a:off x="1829903" y="8483404"/>
            <a:ext cx="9804400" cy="533621"/>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927D"/>
              </a:buClr>
              <a:buSzPct val="60000"/>
            </a:pPr>
            <a:r>
              <a:rPr lang="en-GB" sz="2400">
                <a:solidFill>
                  <a:srgbClr val="00927D"/>
                </a:solidFill>
                <a:latin typeface="Poppins" pitchFamily="2" charset="77"/>
                <a:cs typeface="Poppins" pitchFamily="2" charset="77"/>
              </a:rPr>
              <a:t>What are the needs of the person?</a:t>
            </a:r>
          </a:p>
        </p:txBody>
      </p:sp>
      <p:sp>
        <p:nvSpPr>
          <p:cNvPr id="18" name="Text Placeholder 11">
            <a:extLst>
              <a:ext uri="{FF2B5EF4-FFF2-40B4-BE49-F238E27FC236}">
                <a16:creationId xmlns:a16="http://schemas.microsoft.com/office/drawing/2014/main" id="{2B2F60DC-CD05-2448-B7D7-8E22F018589E}"/>
              </a:ext>
            </a:extLst>
          </p:cNvPr>
          <p:cNvSpPr>
            <a:spLocks noGrp="1"/>
          </p:cNvSpPr>
          <p:nvPr>
            <p:ph type="body" sz="quarter" idx="16"/>
          </p:nvPr>
        </p:nvSpPr>
        <p:spPr>
          <a:xfrm>
            <a:off x="507440" y="2586955"/>
            <a:ext cx="4982885" cy="3575029"/>
          </a:xfrm>
          <a:prstGeom prst="rect">
            <a:avLst/>
          </a:prstGeom>
        </p:spPr>
        <p:txBody>
          <a:bodyPr wrap="none" anchor="t">
            <a:normAutofit/>
          </a:bodyPr>
          <a:lstStyle>
            <a:lvl1pPr marL="0" indent="0">
              <a:buClr>
                <a:schemeClr val="tx1"/>
              </a:buClr>
              <a:buSzPct val="60000"/>
              <a:buFont typeface="Arial" panose="020B0604020202020204" pitchFamily="34" charset="0"/>
              <a:buNone/>
              <a:tabLst/>
              <a:defRPr sz="2133" b="0" i="0">
                <a:solidFill>
                  <a:srgbClr val="003341"/>
                </a:solidFill>
                <a:latin typeface="Metropolis Light"/>
                <a:cs typeface="Poppins Light" pitchFamily="2" charset="77"/>
              </a:defRPr>
            </a:lvl1pPr>
          </a:lstStyle>
          <a:p>
            <a:pPr lvl="0"/>
            <a:r>
              <a:rPr lang="en-GB"/>
              <a:t>Click to edit Master text styles</a:t>
            </a:r>
          </a:p>
        </p:txBody>
      </p:sp>
      <p:sp>
        <p:nvSpPr>
          <p:cNvPr id="2" name="Rectangle 1">
            <a:extLst>
              <a:ext uri="{FF2B5EF4-FFF2-40B4-BE49-F238E27FC236}">
                <a16:creationId xmlns:a16="http://schemas.microsoft.com/office/drawing/2014/main" id="{7100C6D5-2BED-7415-F327-242354D24238}"/>
              </a:ext>
            </a:extLst>
          </p:cNvPr>
          <p:cNvSpPr/>
          <p:nvPr userDrawn="1"/>
        </p:nvSpPr>
        <p:spPr>
          <a:xfrm>
            <a:off x="9718755" y="0"/>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38A00A2-2669-1D1C-5AC3-5D547BE69D93}"/>
              </a:ext>
            </a:extLst>
          </p:cNvPr>
          <p:cNvPicPr>
            <a:picLocks noChangeAspect="1"/>
          </p:cNvPicPr>
          <p:nvPr userDrawn="1"/>
        </p:nvPicPr>
        <p:blipFill>
          <a:blip r:embed="rId2"/>
          <a:srcRect/>
          <a:stretch/>
        </p:blipFill>
        <p:spPr>
          <a:xfrm>
            <a:off x="10077043" y="6372474"/>
            <a:ext cx="1757916" cy="292247"/>
          </a:xfrm>
          <a:prstGeom prst="rect">
            <a:avLst/>
          </a:prstGeom>
        </p:spPr>
      </p:pic>
      <p:pic>
        <p:nvPicPr>
          <p:cNvPr id="4" name="Picture 3" descr="A colorful lines and dots&#10;&#10;Description automatically generated">
            <a:extLst>
              <a:ext uri="{FF2B5EF4-FFF2-40B4-BE49-F238E27FC236}">
                <a16:creationId xmlns:a16="http://schemas.microsoft.com/office/drawing/2014/main" id="{6D185EB5-10A1-D803-DEDE-8E3B059F3ACB}"/>
              </a:ext>
            </a:extLst>
          </p:cNvPr>
          <p:cNvPicPr>
            <a:picLocks noChangeAspect="1"/>
          </p:cNvPicPr>
          <p:nvPr userDrawn="1"/>
        </p:nvPicPr>
        <p:blipFill rotWithShape="1">
          <a:blip r:embed="rId3"/>
          <a:srcRect l="-3524" t="2378" r="-206" b="715"/>
          <a:stretch/>
        </p:blipFill>
        <p:spPr>
          <a:xfrm>
            <a:off x="6244782" y="1021815"/>
            <a:ext cx="5249204" cy="4904232"/>
          </a:xfrm>
          <a:prstGeom prst="rect">
            <a:avLst/>
          </a:prstGeom>
        </p:spPr>
      </p:pic>
      <p:cxnSp>
        <p:nvCxnSpPr>
          <p:cNvPr id="13" name="Straight Connector 12">
            <a:extLst>
              <a:ext uri="{FF2B5EF4-FFF2-40B4-BE49-F238E27FC236}">
                <a16:creationId xmlns:a16="http://schemas.microsoft.com/office/drawing/2014/main" id="{22A5AA6C-A1DA-40D5-5ECD-320CF42F38D3}"/>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5D4C170-BCA5-E92B-4AAA-904FD4EE109C}"/>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475C6D"/>
                </a:solidFill>
                <a:latin typeface="Montserrat"/>
              </a:rPr>
              <a:pPr defTabSz="914377"/>
              <a:t>‹#›</a:t>
            </a:fld>
            <a:r>
              <a:rPr lang="en-US" sz="933" b="1">
                <a:solidFill>
                  <a:srgbClr val="475C6D"/>
                </a:solidFill>
                <a:latin typeface="Montserrat"/>
              </a:rPr>
              <a:t> I </a:t>
            </a:r>
            <a:endParaRPr lang="en-US" sz="933">
              <a:solidFill>
                <a:srgbClr val="8597A3"/>
              </a:solidFill>
              <a:latin typeface="Metropolis Medium"/>
            </a:endParaRPr>
          </a:p>
        </p:txBody>
      </p:sp>
      <p:cxnSp>
        <p:nvCxnSpPr>
          <p:cNvPr id="15" name="Straight Connector 14">
            <a:extLst>
              <a:ext uri="{FF2B5EF4-FFF2-40B4-BE49-F238E27FC236}">
                <a16:creationId xmlns:a16="http://schemas.microsoft.com/office/drawing/2014/main" id="{82CCD00C-59F8-EC2A-6A08-9E4B4D8083B4}"/>
              </a:ext>
            </a:extLst>
          </p:cNvPr>
          <p:cNvCxnSpPr>
            <a:cxnSpLocks/>
          </p:cNvCxnSpPr>
          <p:nvPr userDrawn="1"/>
        </p:nvCxnSpPr>
        <p:spPr>
          <a:xfrm>
            <a:off x="446859" y="6397920"/>
            <a:ext cx="8784227"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19" name="Subtitle 2">
            <a:extLst>
              <a:ext uri="{FF2B5EF4-FFF2-40B4-BE49-F238E27FC236}">
                <a16:creationId xmlns:a16="http://schemas.microsoft.com/office/drawing/2014/main" id="{2E14EF19-1203-1937-F375-3BCBCD67AED8}"/>
              </a:ext>
            </a:extLst>
          </p:cNvPr>
          <p:cNvSpPr>
            <a:spLocks noGrp="1"/>
          </p:cNvSpPr>
          <p:nvPr>
            <p:ph type="subTitle" idx="1"/>
          </p:nvPr>
        </p:nvSpPr>
        <p:spPr>
          <a:xfrm>
            <a:off x="436538" y="783982"/>
            <a:ext cx="9005781" cy="748289"/>
          </a:xfrm>
        </p:spPr>
        <p:txBody>
          <a:bodyPr>
            <a:noAutofit/>
          </a:bodyPr>
          <a:lstStyle>
            <a:lvl1pPr marL="0" indent="0" algn="l">
              <a:buNone/>
              <a:defRPr sz="4267" b="1">
                <a:solidFill>
                  <a:srgbClr val="003341"/>
                </a:solidFill>
                <a:latin typeface="Montserrat" panose="000005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a:p>
        </p:txBody>
      </p:sp>
      <p:grpSp>
        <p:nvGrpSpPr>
          <p:cNvPr id="5" name="Group 4">
            <a:extLst>
              <a:ext uri="{FF2B5EF4-FFF2-40B4-BE49-F238E27FC236}">
                <a16:creationId xmlns:a16="http://schemas.microsoft.com/office/drawing/2014/main" id="{FBFA4280-F547-31E0-A4AF-EB927686D660}"/>
              </a:ext>
            </a:extLst>
          </p:cNvPr>
          <p:cNvGrpSpPr/>
          <p:nvPr userDrawn="1"/>
        </p:nvGrpSpPr>
        <p:grpSpPr>
          <a:xfrm>
            <a:off x="322321" y="6558641"/>
            <a:ext cx="3003577" cy="143629"/>
            <a:chOff x="275810" y="4839844"/>
            <a:chExt cx="2252683" cy="107722"/>
          </a:xfrm>
        </p:grpSpPr>
        <p:sp>
          <p:nvSpPr>
            <p:cNvPr id="6" name="Oval 5">
              <a:extLst>
                <a:ext uri="{FF2B5EF4-FFF2-40B4-BE49-F238E27FC236}">
                  <a16:creationId xmlns:a16="http://schemas.microsoft.com/office/drawing/2014/main" id="{6EC18FB5-AE19-0E25-2CC9-BE4CA5E4FE07}"/>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A8D829F-0568-D072-04AF-34595CDDAC4F}"/>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9" name="Title Placeholder 7">
            <a:extLst>
              <a:ext uri="{FF2B5EF4-FFF2-40B4-BE49-F238E27FC236}">
                <a16:creationId xmlns:a16="http://schemas.microsoft.com/office/drawing/2014/main" id="{2F05CB98-A641-AF1B-BDD9-6E4BF4213DAA}"/>
              </a:ext>
            </a:extLst>
          </p:cNvPr>
          <p:cNvSpPr>
            <a:spLocks noGrp="1"/>
          </p:cNvSpPr>
          <p:nvPr>
            <p:ph type="title"/>
          </p:nvPr>
        </p:nvSpPr>
        <p:spPr>
          <a:xfrm>
            <a:off x="436537" y="1655001"/>
            <a:ext cx="9005783"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pic>
        <p:nvPicPr>
          <p:cNvPr id="8" name="Picture 7" descr="A white text on a black background&#10;&#10;Description automatically generated">
            <a:extLst>
              <a:ext uri="{FF2B5EF4-FFF2-40B4-BE49-F238E27FC236}">
                <a16:creationId xmlns:a16="http://schemas.microsoft.com/office/drawing/2014/main" id="{259562A4-C237-65DD-6CE5-77DDE6BB075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37605915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Title and blank">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E6EBAB-0DF5-264F-A4A3-274C3E3D8DB2}"/>
              </a:ext>
            </a:extLst>
          </p:cNvPr>
          <p:cNvSpPr txBox="1">
            <a:spLocks/>
          </p:cNvSpPr>
          <p:nvPr/>
        </p:nvSpPr>
        <p:spPr>
          <a:xfrm>
            <a:off x="1829903" y="8483404"/>
            <a:ext cx="9804400" cy="533621"/>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927D"/>
              </a:buClr>
              <a:buSzPct val="60000"/>
            </a:pPr>
            <a:r>
              <a:rPr lang="en-GB" sz="2400">
                <a:solidFill>
                  <a:srgbClr val="00927D"/>
                </a:solidFill>
                <a:latin typeface="Poppins" pitchFamily="2" charset="77"/>
                <a:cs typeface="Poppins" pitchFamily="2" charset="77"/>
              </a:rPr>
              <a:t>What are the needs of the person?</a:t>
            </a:r>
          </a:p>
        </p:txBody>
      </p:sp>
      <p:sp>
        <p:nvSpPr>
          <p:cNvPr id="2" name="Rectangle 1">
            <a:extLst>
              <a:ext uri="{FF2B5EF4-FFF2-40B4-BE49-F238E27FC236}">
                <a16:creationId xmlns:a16="http://schemas.microsoft.com/office/drawing/2014/main" id="{30E9E484-1773-B4C0-F1C4-65D88CD4E299}"/>
              </a:ext>
            </a:extLst>
          </p:cNvPr>
          <p:cNvSpPr/>
          <p:nvPr userDrawn="1"/>
        </p:nvSpPr>
        <p:spPr>
          <a:xfrm>
            <a:off x="9718755" y="0"/>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D6135DA-814C-A93A-A3B3-4EE62DBA12E9}"/>
              </a:ext>
            </a:extLst>
          </p:cNvPr>
          <p:cNvPicPr>
            <a:picLocks noChangeAspect="1"/>
          </p:cNvPicPr>
          <p:nvPr userDrawn="1"/>
        </p:nvPicPr>
        <p:blipFill>
          <a:blip r:embed="rId2"/>
          <a:srcRect/>
          <a:stretch/>
        </p:blipFill>
        <p:spPr>
          <a:xfrm>
            <a:off x="10077043" y="6372474"/>
            <a:ext cx="1757916" cy="292247"/>
          </a:xfrm>
          <a:prstGeom prst="rect">
            <a:avLst/>
          </a:prstGeom>
        </p:spPr>
      </p:pic>
      <p:cxnSp>
        <p:nvCxnSpPr>
          <p:cNvPr id="7" name="Straight Connector 6">
            <a:extLst>
              <a:ext uri="{FF2B5EF4-FFF2-40B4-BE49-F238E27FC236}">
                <a16:creationId xmlns:a16="http://schemas.microsoft.com/office/drawing/2014/main" id="{B41E1AB2-6DC9-E70F-C72F-CB8C05DF4A08}"/>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pic>
        <p:nvPicPr>
          <p:cNvPr id="11" name="Picture 10" descr="A colorful lines and dots&#10;&#10;Description automatically generated">
            <a:extLst>
              <a:ext uri="{FF2B5EF4-FFF2-40B4-BE49-F238E27FC236}">
                <a16:creationId xmlns:a16="http://schemas.microsoft.com/office/drawing/2014/main" id="{DEA506C0-91DB-5B7B-824E-4243AF14B24A}"/>
              </a:ext>
            </a:extLst>
          </p:cNvPr>
          <p:cNvPicPr>
            <a:picLocks noChangeAspect="1"/>
          </p:cNvPicPr>
          <p:nvPr userDrawn="1"/>
        </p:nvPicPr>
        <p:blipFill rotWithShape="1">
          <a:blip r:embed="rId3">
            <a:alphaModFix amt="30000"/>
          </a:blip>
          <a:srcRect l="11498" t="11057" r="53621" b="716"/>
          <a:stretch/>
        </p:blipFill>
        <p:spPr>
          <a:xfrm>
            <a:off x="9718756" y="0"/>
            <a:ext cx="2473245" cy="6256168"/>
          </a:xfrm>
          <a:prstGeom prst="rect">
            <a:avLst/>
          </a:prstGeom>
          <a:effectLst>
            <a:outerShdw blurRad="50800" dist="50800" dir="5400000" sx="1000" sy="1000" algn="ctr" rotWithShape="0">
              <a:srgbClr val="000000"/>
            </a:outerShdw>
            <a:reflection endPos="0" dist="50800" dir="5400000" sy="-100000" algn="bl" rotWithShape="0"/>
          </a:effectLst>
        </p:spPr>
      </p:pic>
      <p:sp>
        <p:nvSpPr>
          <p:cNvPr id="13" name="TextBox 12">
            <a:extLst>
              <a:ext uri="{FF2B5EF4-FFF2-40B4-BE49-F238E27FC236}">
                <a16:creationId xmlns:a16="http://schemas.microsoft.com/office/drawing/2014/main" id="{E870693B-2770-4A3A-8B27-3F355F3CC6CC}"/>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475C6D"/>
                </a:solidFill>
                <a:latin typeface="Montserrat"/>
              </a:rPr>
              <a:pPr defTabSz="914377"/>
              <a:t>‹#›</a:t>
            </a:fld>
            <a:r>
              <a:rPr lang="en-US" sz="933" b="1">
                <a:solidFill>
                  <a:srgbClr val="475C6D"/>
                </a:solidFill>
                <a:latin typeface="Montserrat"/>
              </a:rPr>
              <a:t> I </a:t>
            </a:r>
            <a:endParaRPr lang="en-US" sz="933">
              <a:solidFill>
                <a:srgbClr val="8597A3"/>
              </a:solidFill>
              <a:latin typeface="Metropolis Medium"/>
            </a:endParaRPr>
          </a:p>
        </p:txBody>
      </p:sp>
      <p:cxnSp>
        <p:nvCxnSpPr>
          <p:cNvPr id="15" name="Straight Connector 14">
            <a:extLst>
              <a:ext uri="{FF2B5EF4-FFF2-40B4-BE49-F238E27FC236}">
                <a16:creationId xmlns:a16="http://schemas.microsoft.com/office/drawing/2014/main" id="{31941FAF-8621-7E6C-531D-6614EBEF222C}"/>
              </a:ext>
            </a:extLst>
          </p:cNvPr>
          <p:cNvCxnSpPr>
            <a:cxnSpLocks/>
          </p:cNvCxnSpPr>
          <p:nvPr userDrawn="1"/>
        </p:nvCxnSpPr>
        <p:spPr>
          <a:xfrm>
            <a:off x="446859" y="6397920"/>
            <a:ext cx="8995459"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20" name="Subtitle 2">
            <a:extLst>
              <a:ext uri="{FF2B5EF4-FFF2-40B4-BE49-F238E27FC236}">
                <a16:creationId xmlns:a16="http://schemas.microsoft.com/office/drawing/2014/main" id="{31B8D176-65AE-2092-C9AD-EF6715EF3686}"/>
              </a:ext>
            </a:extLst>
          </p:cNvPr>
          <p:cNvSpPr>
            <a:spLocks noGrp="1"/>
          </p:cNvSpPr>
          <p:nvPr>
            <p:ph type="subTitle" idx="1"/>
          </p:nvPr>
        </p:nvSpPr>
        <p:spPr>
          <a:xfrm>
            <a:off x="436538" y="783982"/>
            <a:ext cx="9005781" cy="748289"/>
          </a:xfrm>
        </p:spPr>
        <p:txBody>
          <a:bodyPr>
            <a:noAutofit/>
          </a:bodyPr>
          <a:lstStyle>
            <a:lvl1pPr marL="0" indent="0" algn="l">
              <a:buNone/>
              <a:defRPr sz="4267" b="1">
                <a:solidFill>
                  <a:srgbClr val="003341"/>
                </a:solidFill>
                <a:latin typeface="Montserrat" panose="000005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a:p>
        </p:txBody>
      </p:sp>
      <p:grpSp>
        <p:nvGrpSpPr>
          <p:cNvPr id="3" name="Group 2">
            <a:extLst>
              <a:ext uri="{FF2B5EF4-FFF2-40B4-BE49-F238E27FC236}">
                <a16:creationId xmlns:a16="http://schemas.microsoft.com/office/drawing/2014/main" id="{BBA6186A-042B-B746-3D5E-88EF2129319D}"/>
              </a:ext>
            </a:extLst>
          </p:cNvPr>
          <p:cNvGrpSpPr/>
          <p:nvPr userDrawn="1"/>
        </p:nvGrpSpPr>
        <p:grpSpPr>
          <a:xfrm>
            <a:off x="322321" y="6558641"/>
            <a:ext cx="3003577" cy="143629"/>
            <a:chOff x="275810" y="4839844"/>
            <a:chExt cx="2252683" cy="107722"/>
          </a:xfrm>
        </p:grpSpPr>
        <p:sp>
          <p:nvSpPr>
            <p:cNvPr id="5" name="Oval 4">
              <a:extLst>
                <a:ext uri="{FF2B5EF4-FFF2-40B4-BE49-F238E27FC236}">
                  <a16:creationId xmlns:a16="http://schemas.microsoft.com/office/drawing/2014/main" id="{175A33C1-7347-C029-C517-7F892C639FE9}"/>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9C9255D-CAF8-878E-BA74-1E9F8CA84BBB}"/>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16" name="Title Placeholder 7">
            <a:extLst>
              <a:ext uri="{FF2B5EF4-FFF2-40B4-BE49-F238E27FC236}">
                <a16:creationId xmlns:a16="http://schemas.microsoft.com/office/drawing/2014/main" id="{9EEEE745-EC01-BF42-054D-6FFF69FBC1E6}"/>
              </a:ext>
            </a:extLst>
          </p:cNvPr>
          <p:cNvSpPr>
            <a:spLocks noGrp="1"/>
          </p:cNvSpPr>
          <p:nvPr>
            <p:ph type="title"/>
          </p:nvPr>
        </p:nvSpPr>
        <p:spPr>
          <a:xfrm>
            <a:off x="436537" y="1655001"/>
            <a:ext cx="9005783"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pic>
        <p:nvPicPr>
          <p:cNvPr id="8" name="Picture 7" descr="A white text on a black background&#10;&#10;Description automatically generated">
            <a:extLst>
              <a:ext uri="{FF2B5EF4-FFF2-40B4-BE49-F238E27FC236}">
                <a16:creationId xmlns:a16="http://schemas.microsoft.com/office/drawing/2014/main" id="{57E0D583-13A6-C28C-8D1D-C62550A6CB2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30826738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_Text with Bullets+Sub level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9605A5-5832-4B44-A897-89B7910538D2}"/>
              </a:ext>
            </a:extLst>
          </p:cNvPr>
          <p:cNvSpPr>
            <a:spLocks noGrp="1"/>
          </p:cNvSpPr>
          <p:nvPr>
            <p:ph type="body" sz="quarter" idx="17"/>
          </p:nvPr>
        </p:nvSpPr>
        <p:spPr>
          <a:xfrm>
            <a:off x="436536" y="2639229"/>
            <a:ext cx="8998517" cy="3095625"/>
          </a:xfrm>
          <a:prstGeom prst="rect">
            <a:avLst/>
          </a:prstGeom>
        </p:spPr>
        <p:txBody>
          <a:bodyPr>
            <a:normAutofit/>
          </a:bodyPr>
          <a:lstStyle>
            <a:lvl1pPr>
              <a:buClr>
                <a:schemeClr val="tx1"/>
              </a:buClr>
              <a:buSzPct val="70000"/>
              <a:defRPr sz="2133" b="0" i="0">
                <a:solidFill>
                  <a:srgbClr val="003341"/>
                </a:solidFill>
                <a:latin typeface="Metropolis Light"/>
                <a:cs typeface="Poppins Light" pitchFamily="2" charset="77"/>
              </a:defRPr>
            </a:lvl1pPr>
            <a:lvl2pPr>
              <a:buClr>
                <a:schemeClr val="tx1"/>
              </a:buClr>
              <a:buSzPct val="70000"/>
              <a:defRPr sz="2133" b="0" i="0">
                <a:solidFill>
                  <a:srgbClr val="003341"/>
                </a:solidFill>
                <a:latin typeface="Metropolis Light"/>
                <a:cs typeface="Poppins Light" pitchFamily="2" charset="77"/>
              </a:defRPr>
            </a:lvl2pPr>
            <a:lvl3pPr>
              <a:buClr>
                <a:schemeClr val="tx1"/>
              </a:buClr>
              <a:buSzPct val="70000"/>
              <a:defRPr sz="2133" b="0" i="0">
                <a:solidFill>
                  <a:srgbClr val="003341"/>
                </a:solidFill>
                <a:latin typeface="Metropolis Light"/>
                <a:cs typeface="Poppins Light" pitchFamily="2" charset="77"/>
              </a:defRPr>
            </a:lvl3pPr>
            <a:lvl4pPr>
              <a:buClr>
                <a:schemeClr val="tx1"/>
              </a:buClr>
              <a:buSzPct val="70000"/>
              <a:defRPr sz="2133" b="0" i="0">
                <a:solidFill>
                  <a:srgbClr val="003341"/>
                </a:solidFill>
                <a:latin typeface="Metropolis Light"/>
                <a:cs typeface="Poppins Light" pitchFamily="2" charset="77"/>
              </a:defRPr>
            </a:lvl4pPr>
            <a:lvl5pPr>
              <a:buClr>
                <a:schemeClr val="tx1"/>
              </a:buClr>
              <a:buSzPct val="70000"/>
              <a:defRPr sz="2133" b="0" i="0">
                <a:solidFill>
                  <a:srgbClr val="003341"/>
                </a:solidFill>
                <a:latin typeface="Metropolis Light"/>
                <a:cs typeface="Poppins Ligh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Rectangle 1">
            <a:extLst>
              <a:ext uri="{FF2B5EF4-FFF2-40B4-BE49-F238E27FC236}">
                <a16:creationId xmlns:a16="http://schemas.microsoft.com/office/drawing/2014/main" id="{153C6011-316D-1B64-6D48-9DA6C45EA6BC}"/>
              </a:ext>
            </a:extLst>
          </p:cNvPr>
          <p:cNvSpPr/>
          <p:nvPr userDrawn="1"/>
        </p:nvSpPr>
        <p:spPr>
          <a:xfrm>
            <a:off x="9718755" y="0"/>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7464320-25BE-846A-08FF-5A24C5DB2119}"/>
              </a:ext>
            </a:extLst>
          </p:cNvPr>
          <p:cNvPicPr>
            <a:picLocks noChangeAspect="1"/>
          </p:cNvPicPr>
          <p:nvPr userDrawn="1"/>
        </p:nvPicPr>
        <p:blipFill>
          <a:blip r:embed="rId2"/>
          <a:srcRect/>
          <a:stretch/>
        </p:blipFill>
        <p:spPr>
          <a:xfrm>
            <a:off x="10077043" y="6372474"/>
            <a:ext cx="1757916" cy="292247"/>
          </a:xfrm>
          <a:prstGeom prst="rect">
            <a:avLst/>
          </a:prstGeom>
        </p:spPr>
      </p:pic>
      <p:cxnSp>
        <p:nvCxnSpPr>
          <p:cNvPr id="7" name="Straight Connector 6">
            <a:extLst>
              <a:ext uri="{FF2B5EF4-FFF2-40B4-BE49-F238E27FC236}">
                <a16:creationId xmlns:a16="http://schemas.microsoft.com/office/drawing/2014/main" id="{FD85A47E-B69B-FC85-46E6-5EBCE059689D}"/>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pic>
        <p:nvPicPr>
          <p:cNvPr id="9" name="Picture 8" descr="A colorful lines and dots&#10;&#10;Description automatically generated">
            <a:extLst>
              <a:ext uri="{FF2B5EF4-FFF2-40B4-BE49-F238E27FC236}">
                <a16:creationId xmlns:a16="http://schemas.microsoft.com/office/drawing/2014/main" id="{A7E748C7-C89F-2A35-A772-B89B6684D9D0}"/>
              </a:ext>
            </a:extLst>
          </p:cNvPr>
          <p:cNvPicPr>
            <a:picLocks noChangeAspect="1"/>
          </p:cNvPicPr>
          <p:nvPr userDrawn="1"/>
        </p:nvPicPr>
        <p:blipFill rotWithShape="1">
          <a:blip r:embed="rId3">
            <a:alphaModFix amt="30000"/>
          </a:blip>
          <a:srcRect l="11498" t="11057" r="53621" b="716"/>
          <a:stretch/>
        </p:blipFill>
        <p:spPr>
          <a:xfrm>
            <a:off x="9718756" y="0"/>
            <a:ext cx="2473245" cy="6256168"/>
          </a:xfrm>
          <a:prstGeom prst="rect">
            <a:avLst/>
          </a:prstGeom>
          <a:effectLst>
            <a:outerShdw blurRad="50800" dist="50800" dir="5400000" sx="1000" sy="1000" algn="ctr" rotWithShape="0">
              <a:srgbClr val="000000"/>
            </a:outerShdw>
            <a:reflection endPos="0" dist="50800" dir="5400000" sy="-100000" algn="bl" rotWithShape="0"/>
          </a:effectLst>
        </p:spPr>
      </p:pic>
      <p:sp>
        <p:nvSpPr>
          <p:cNvPr id="10" name="TextBox 9">
            <a:extLst>
              <a:ext uri="{FF2B5EF4-FFF2-40B4-BE49-F238E27FC236}">
                <a16:creationId xmlns:a16="http://schemas.microsoft.com/office/drawing/2014/main" id="{E003690C-C5C4-A0A0-73C2-989619F6631A}"/>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475C6D"/>
                </a:solidFill>
                <a:latin typeface="Montserrat"/>
              </a:rPr>
              <a:pPr defTabSz="914377"/>
              <a:t>‹#›</a:t>
            </a:fld>
            <a:r>
              <a:rPr lang="en-US" sz="933" b="1">
                <a:solidFill>
                  <a:srgbClr val="475C6D"/>
                </a:solidFill>
                <a:latin typeface="Montserrat"/>
              </a:rPr>
              <a:t> I </a:t>
            </a:r>
            <a:endParaRPr lang="en-US" sz="933">
              <a:solidFill>
                <a:srgbClr val="8597A3"/>
              </a:solidFill>
              <a:latin typeface="Metropolis Medium"/>
            </a:endParaRPr>
          </a:p>
        </p:txBody>
      </p:sp>
      <p:cxnSp>
        <p:nvCxnSpPr>
          <p:cNvPr id="14" name="Straight Connector 13">
            <a:extLst>
              <a:ext uri="{FF2B5EF4-FFF2-40B4-BE49-F238E27FC236}">
                <a16:creationId xmlns:a16="http://schemas.microsoft.com/office/drawing/2014/main" id="{1D6ACD6B-F7E2-2C58-C043-55A691B873E4}"/>
              </a:ext>
            </a:extLst>
          </p:cNvPr>
          <p:cNvCxnSpPr>
            <a:cxnSpLocks/>
          </p:cNvCxnSpPr>
          <p:nvPr userDrawn="1"/>
        </p:nvCxnSpPr>
        <p:spPr>
          <a:xfrm>
            <a:off x="446859" y="6397920"/>
            <a:ext cx="8995459"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15" name="Subtitle 2">
            <a:extLst>
              <a:ext uri="{FF2B5EF4-FFF2-40B4-BE49-F238E27FC236}">
                <a16:creationId xmlns:a16="http://schemas.microsoft.com/office/drawing/2014/main" id="{DF45DFBA-36D6-09F5-62AC-949DF2511D0F}"/>
              </a:ext>
            </a:extLst>
          </p:cNvPr>
          <p:cNvSpPr>
            <a:spLocks noGrp="1"/>
          </p:cNvSpPr>
          <p:nvPr>
            <p:ph type="subTitle" idx="1"/>
          </p:nvPr>
        </p:nvSpPr>
        <p:spPr>
          <a:xfrm>
            <a:off x="436538" y="783982"/>
            <a:ext cx="9005781" cy="748289"/>
          </a:xfrm>
        </p:spPr>
        <p:txBody>
          <a:bodyPr>
            <a:noAutofit/>
          </a:bodyPr>
          <a:lstStyle>
            <a:lvl1pPr marL="0" indent="0" algn="l">
              <a:buNone/>
              <a:defRPr sz="4267" b="1">
                <a:solidFill>
                  <a:srgbClr val="003341"/>
                </a:solidFill>
                <a:latin typeface="Montserrat" panose="000005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a:p>
        </p:txBody>
      </p:sp>
      <p:grpSp>
        <p:nvGrpSpPr>
          <p:cNvPr id="5" name="Group 4">
            <a:extLst>
              <a:ext uri="{FF2B5EF4-FFF2-40B4-BE49-F238E27FC236}">
                <a16:creationId xmlns:a16="http://schemas.microsoft.com/office/drawing/2014/main" id="{9FAB9EA9-7B10-1D50-E834-993754B5A1DA}"/>
              </a:ext>
            </a:extLst>
          </p:cNvPr>
          <p:cNvGrpSpPr/>
          <p:nvPr userDrawn="1"/>
        </p:nvGrpSpPr>
        <p:grpSpPr>
          <a:xfrm>
            <a:off x="322321" y="6558641"/>
            <a:ext cx="3003577" cy="143629"/>
            <a:chOff x="275810" y="4839844"/>
            <a:chExt cx="2252683" cy="107722"/>
          </a:xfrm>
        </p:grpSpPr>
        <p:sp>
          <p:nvSpPr>
            <p:cNvPr id="6" name="Oval 5">
              <a:extLst>
                <a:ext uri="{FF2B5EF4-FFF2-40B4-BE49-F238E27FC236}">
                  <a16:creationId xmlns:a16="http://schemas.microsoft.com/office/drawing/2014/main" id="{4EEF4438-772E-A8AD-0B11-151976DD7E3E}"/>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925EC02-68DC-350D-2162-D3766F2A5BDF}"/>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12" name="Title Placeholder 7">
            <a:extLst>
              <a:ext uri="{FF2B5EF4-FFF2-40B4-BE49-F238E27FC236}">
                <a16:creationId xmlns:a16="http://schemas.microsoft.com/office/drawing/2014/main" id="{6CACCE58-1910-184C-8E41-EC41F8C56325}"/>
              </a:ext>
            </a:extLst>
          </p:cNvPr>
          <p:cNvSpPr>
            <a:spLocks noGrp="1"/>
          </p:cNvSpPr>
          <p:nvPr>
            <p:ph type="title"/>
          </p:nvPr>
        </p:nvSpPr>
        <p:spPr>
          <a:xfrm>
            <a:off x="436537" y="1655001"/>
            <a:ext cx="9005783"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pic>
        <p:nvPicPr>
          <p:cNvPr id="13" name="Picture 12" descr="A white text on a black background&#10;&#10;Description automatically generated">
            <a:extLst>
              <a:ext uri="{FF2B5EF4-FFF2-40B4-BE49-F238E27FC236}">
                <a16:creationId xmlns:a16="http://schemas.microsoft.com/office/drawing/2014/main" id="{3D0278A3-CC3B-E16E-F8E4-D2876BBCB89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3381781765"/>
      </p:ext>
    </p:extLst>
  </p:cSld>
  <p:clrMapOvr>
    <a:masterClrMapping/>
  </p:clrMapOvr>
  <p:extLst>
    <p:ext uri="{DCECCB84-F9BA-43D5-87BE-67443E8EF086}">
      <p15:sldGuideLst xmlns:p15="http://schemas.microsoft.com/office/powerpoint/2012/main">
        <p15:guide id="1" orient="horz" pos="2160">
          <p15:clr>
            <a:srgbClr val="FBAE40"/>
          </p15:clr>
        </p15:guide>
        <p15:guide id="2" pos="512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_Single Picture with capti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E6EBAB-0DF5-264F-A4A3-274C3E3D8DB2}"/>
              </a:ext>
            </a:extLst>
          </p:cNvPr>
          <p:cNvSpPr txBox="1">
            <a:spLocks/>
          </p:cNvSpPr>
          <p:nvPr/>
        </p:nvSpPr>
        <p:spPr>
          <a:xfrm>
            <a:off x="1829903" y="8483404"/>
            <a:ext cx="9804400" cy="533621"/>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927D"/>
              </a:buClr>
              <a:buSzPct val="60000"/>
            </a:pPr>
            <a:r>
              <a:rPr lang="en-GB" sz="2400">
                <a:solidFill>
                  <a:srgbClr val="00927D"/>
                </a:solidFill>
                <a:latin typeface="Poppins" pitchFamily="2" charset="77"/>
                <a:cs typeface="Poppins" pitchFamily="2" charset="77"/>
              </a:rPr>
              <a:t>What are the needs of the person?</a:t>
            </a:r>
          </a:p>
        </p:txBody>
      </p:sp>
      <p:sp>
        <p:nvSpPr>
          <p:cNvPr id="3" name="Picture Placeholder 2">
            <a:extLst>
              <a:ext uri="{FF2B5EF4-FFF2-40B4-BE49-F238E27FC236}">
                <a16:creationId xmlns:a16="http://schemas.microsoft.com/office/drawing/2014/main" id="{2A321B79-AAA3-5946-BF8E-EEA2C98D6F26}"/>
              </a:ext>
            </a:extLst>
          </p:cNvPr>
          <p:cNvSpPr>
            <a:spLocks noGrp="1"/>
          </p:cNvSpPr>
          <p:nvPr>
            <p:ph type="pic" sz="quarter" idx="16"/>
          </p:nvPr>
        </p:nvSpPr>
        <p:spPr>
          <a:xfrm>
            <a:off x="446859" y="2687068"/>
            <a:ext cx="8978139" cy="2909667"/>
          </a:xfrm>
          <a:prstGeom prst="rect">
            <a:avLst/>
          </a:prstGeom>
        </p:spPr>
        <p:txBody>
          <a:bodyPr anchor="ctr">
            <a:normAutofit/>
          </a:bodyPr>
          <a:lstStyle>
            <a:lvl1pPr marL="0" indent="0" algn="ctr">
              <a:buNone/>
              <a:defRPr sz="2133" b="0" i="0">
                <a:solidFill>
                  <a:srgbClr val="003341"/>
                </a:solidFill>
                <a:latin typeface="Metropolis Light"/>
                <a:cs typeface="Poppins Light" pitchFamily="2" charset="77"/>
              </a:defRPr>
            </a:lvl1pPr>
          </a:lstStyle>
          <a:p>
            <a:r>
              <a:rPr lang="en-GB"/>
              <a:t>Click icon to add picture</a:t>
            </a:r>
          </a:p>
        </p:txBody>
      </p:sp>
      <p:sp>
        <p:nvSpPr>
          <p:cNvPr id="2" name="Rectangle 1">
            <a:extLst>
              <a:ext uri="{FF2B5EF4-FFF2-40B4-BE49-F238E27FC236}">
                <a16:creationId xmlns:a16="http://schemas.microsoft.com/office/drawing/2014/main" id="{F813D49E-B21E-70EF-3184-22FE5202834E}"/>
              </a:ext>
            </a:extLst>
          </p:cNvPr>
          <p:cNvSpPr/>
          <p:nvPr userDrawn="1"/>
        </p:nvSpPr>
        <p:spPr>
          <a:xfrm>
            <a:off x="9718755" y="0"/>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67354E2B-D6D8-C2D6-3AF4-1D808048C0AE}"/>
              </a:ext>
            </a:extLst>
          </p:cNvPr>
          <p:cNvPicPr>
            <a:picLocks noChangeAspect="1"/>
          </p:cNvPicPr>
          <p:nvPr userDrawn="1"/>
        </p:nvPicPr>
        <p:blipFill>
          <a:blip r:embed="rId2"/>
          <a:srcRect/>
          <a:stretch/>
        </p:blipFill>
        <p:spPr>
          <a:xfrm>
            <a:off x="10077043" y="6372474"/>
            <a:ext cx="1757916" cy="292247"/>
          </a:xfrm>
          <a:prstGeom prst="rect">
            <a:avLst/>
          </a:prstGeom>
        </p:spPr>
      </p:pic>
      <p:pic>
        <p:nvPicPr>
          <p:cNvPr id="9" name="Picture 8" descr="A colorful lines and dots&#10;&#10;Description automatically generated">
            <a:extLst>
              <a:ext uri="{FF2B5EF4-FFF2-40B4-BE49-F238E27FC236}">
                <a16:creationId xmlns:a16="http://schemas.microsoft.com/office/drawing/2014/main" id="{C3785B7B-F554-3244-FEAF-88AECD394715}"/>
              </a:ext>
            </a:extLst>
          </p:cNvPr>
          <p:cNvPicPr>
            <a:picLocks noChangeAspect="1"/>
          </p:cNvPicPr>
          <p:nvPr userDrawn="1"/>
        </p:nvPicPr>
        <p:blipFill rotWithShape="1">
          <a:blip r:embed="rId3">
            <a:alphaModFix amt="30000"/>
          </a:blip>
          <a:srcRect l="11498" t="11057" r="53621" b="716"/>
          <a:stretch/>
        </p:blipFill>
        <p:spPr>
          <a:xfrm>
            <a:off x="9718756" y="0"/>
            <a:ext cx="2473245" cy="6256168"/>
          </a:xfrm>
          <a:prstGeom prst="rect">
            <a:avLst/>
          </a:prstGeom>
          <a:effectLst>
            <a:outerShdw blurRad="50800" dist="50800" dir="5400000" sx="1000" sy="1000" algn="ctr" rotWithShape="0">
              <a:srgbClr val="000000"/>
            </a:outerShdw>
            <a:reflection endPos="0" dist="50800" dir="5400000" sy="-100000" algn="bl" rotWithShape="0"/>
          </a:effectLst>
        </p:spPr>
      </p:pic>
      <p:cxnSp>
        <p:nvCxnSpPr>
          <p:cNvPr id="11" name="Straight Connector 10">
            <a:extLst>
              <a:ext uri="{FF2B5EF4-FFF2-40B4-BE49-F238E27FC236}">
                <a16:creationId xmlns:a16="http://schemas.microsoft.com/office/drawing/2014/main" id="{467142F0-4CB5-61AC-0380-C3F27FF2D363}"/>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5BA7710-40A3-8731-4316-4506B788D931}"/>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475C6D"/>
                </a:solidFill>
                <a:latin typeface="Montserrat"/>
              </a:rPr>
              <a:pPr defTabSz="914377"/>
              <a:t>‹#›</a:t>
            </a:fld>
            <a:r>
              <a:rPr lang="en-US" sz="933" b="1">
                <a:solidFill>
                  <a:srgbClr val="475C6D"/>
                </a:solidFill>
                <a:latin typeface="Montserrat"/>
              </a:rPr>
              <a:t> I </a:t>
            </a:r>
            <a:endParaRPr lang="en-US" sz="933">
              <a:solidFill>
                <a:srgbClr val="8597A3"/>
              </a:solidFill>
              <a:latin typeface="Metropolis Medium"/>
            </a:endParaRPr>
          </a:p>
        </p:txBody>
      </p:sp>
      <p:cxnSp>
        <p:nvCxnSpPr>
          <p:cNvPr id="16" name="Straight Connector 15">
            <a:extLst>
              <a:ext uri="{FF2B5EF4-FFF2-40B4-BE49-F238E27FC236}">
                <a16:creationId xmlns:a16="http://schemas.microsoft.com/office/drawing/2014/main" id="{EFD38FC3-6438-8A26-A1F8-75588B347121}"/>
              </a:ext>
            </a:extLst>
          </p:cNvPr>
          <p:cNvCxnSpPr>
            <a:cxnSpLocks/>
          </p:cNvCxnSpPr>
          <p:nvPr userDrawn="1"/>
        </p:nvCxnSpPr>
        <p:spPr>
          <a:xfrm>
            <a:off x="446859" y="6397920"/>
            <a:ext cx="8995459"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90F36AB1-7AD2-500F-66FC-452778ED31E3}"/>
              </a:ext>
            </a:extLst>
          </p:cNvPr>
          <p:cNvSpPr>
            <a:spLocks noGrp="1"/>
          </p:cNvSpPr>
          <p:nvPr>
            <p:ph type="subTitle" idx="1"/>
          </p:nvPr>
        </p:nvSpPr>
        <p:spPr>
          <a:xfrm>
            <a:off x="436538" y="783982"/>
            <a:ext cx="9005781" cy="748289"/>
          </a:xfrm>
        </p:spPr>
        <p:txBody>
          <a:bodyPr>
            <a:noAutofit/>
          </a:bodyPr>
          <a:lstStyle>
            <a:lvl1pPr marL="0" indent="0" algn="l">
              <a:buNone/>
              <a:defRPr sz="4267" b="1">
                <a:solidFill>
                  <a:srgbClr val="003341"/>
                </a:solidFill>
                <a:latin typeface="Montserrat" panose="000005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a:p>
        </p:txBody>
      </p:sp>
      <p:grpSp>
        <p:nvGrpSpPr>
          <p:cNvPr id="4" name="Group 3">
            <a:extLst>
              <a:ext uri="{FF2B5EF4-FFF2-40B4-BE49-F238E27FC236}">
                <a16:creationId xmlns:a16="http://schemas.microsoft.com/office/drawing/2014/main" id="{7F401010-C465-F6A4-6A10-B46FA09948D3}"/>
              </a:ext>
            </a:extLst>
          </p:cNvPr>
          <p:cNvGrpSpPr/>
          <p:nvPr userDrawn="1"/>
        </p:nvGrpSpPr>
        <p:grpSpPr>
          <a:xfrm>
            <a:off x="322321" y="6558641"/>
            <a:ext cx="3003577" cy="143629"/>
            <a:chOff x="275810" y="4839844"/>
            <a:chExt cx="2252683" cy="107722"/>
          </a:xfrm>
        </p:grpSpPr>
        <p:sp>
          <p:nvSpPr>
            <p:cNvPr id="5" name="Oval 4">
              <a:extLst>
                <a:ext uri="{FF2B5EF4-FFF2-40B4-BE49-F238E27FC236}">
                  <a16:creationId xmlns:a16="http://schemas.microsoft.com/office/drawing/2014/main" id="{A1092711-AB83-750D-4C37-86E5DC71D659}"/>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9CE266A-1143-E4FF-2120-2462FF404F65}"/>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12" name="Title Placeholder 7">
            <a:extLst>
              <a:ext uri="{FF2B5EF4-FFF2-40B4-BE49-F238E27FC236}">
                <a16:creationId xmlns:a16="http://schemas.microsoft.com/office/drawing/2014/main" id="{99A1C939-7D6B-1739-4B80-AB7878492913}"/>
              </a:ext>
            </a:extLst>
          </p:cNvPr>
          <p:cNvSpPr>
            <a:spLocks noGrp="1"/>
          </p:cNvSpPr>
          <p:nvPr>
            <p:ph type="title"/>
          </p:nvPr>
        </p:nvSpPr>
        <p:spPr>
          <a:xfrm>
            <a:off x="436537" y="1655001"/>
            <a:ext cx="9005783"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pic>
        <p:nvPicPr>
          <p:cNvPr id="14" name="Picture 13" descr="A white text on a black background&#10;&#10;Description automatically generated">
            <a:extLst>
              <a:ext uri="{FF2B5EF4-FFF2-40B4-BE49-F238E27FC236}">
                <a16:creationId xmlns:a16="http://schemas.microsoft.com/office/drawing/2014/main" id="{F56D03E8-1D2D-D0E1-1BCE-95FC5A19F8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20916508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_1 text box 1 x  Pictures box">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67E6FC6C-0C84-0A47-A712-A27CEC121701}"/>
              </a:ext>
            </a:extLst>
          </p:cNvPr>
          <p:cNvSpPr>
            <a:spLocks noGrp="1"/>
          </p:cNvSpPr>
          <p:nvPr>
            <p:ph type="body" sz="quarter" idx="15"/>
          </p:nvPr>
        </p:nvSpPr>
        <p:spPr>
          <a:xfrm>
            <a:off x="436539" y="1724513"/>
            <a:ext cx="4227827" cy="727960"/>
          </a:xfrm>
          <a:prstGeom prst="rect">
            <a:avLst/>
          </a:prstGeom>
        </p:spPr>
        <p:txBody>
          <a:bodyPr anchor="t">
            <a:normAutofit/>
          </a:bodyPr>
          <a:lstStyle>
            <a:lvl1pPr marL="0" indent="0">
              <a:buNone/>
              <a:defRPr sz="2133" b="0" i="0">
                <a:solidFill>
                  <a:srgbClr val="8597A3"/>
                </a:solidFill>
                <a:latin typeface="Metropolis Light"/>
                <a:cs typeface="Poppins Light" pitchFamily="2" charset="77"/>
              </a:defRPr>
            </a:lvl1pPr>
          </a:lstStyle>
          <a:p>
            <a:pPr lvl="0"/>
            <a:r>
              <a:rPr lang="en-GB"/>
              <a:t>Click to edit Master text styles</a:t>
            </a:r>
          </a:p>
        </p:txBody>
      </p:sp>
      <p:sp>
        <p:nvSpPr>
          <p:cNvPr id="15" name="Picture Placeholder 13">
            <a:extLst>
              <a:ext uri="{FF2B5EF4-FFF2-40B4-BE49-F238E27FC236}">
                <a16:creationId xmlns:a16="http://schemas.microsoft.com/office/drawing/2014/main" id="{004F4091-E2EB-BE44-B4E7-E0DAE5149763}"/>
              </a:ext>
            </a:extLst>
          </p:cNvPr>
          <p:cNvSpPr>
            <a:spLocks noGrp="1"/>
          </p:cNvSpPr>
          <p:nvPr>
            <p:ph type="pic" sz="quarter" idx="18"/>
          </p:nvPr>
        </p:nvSpPr>
        <p:spPr>
          <a:xfrm>
            <a:off x="5208835" y="2668497"/>
            <a:ext cx="4217507" cy="3473337"/>
          </a:xfrm>
          <a:prstGeom prst="rect">
            <a:avLst/>
          </a:prstGeom>
        </p:spPr>
        <p:txBody>
          <a:bodyPr>
            <a:normAutofit/>
          </a:bodyPr>
          <a:lstStyle>
            <a:lvl1pPr>
              <a:defRPr sz="1867" b="0" i="0">
                <a:solidFill>
                  <a:srgbClr val="003341"/>
                </a:solidFill>
                <a:latin typeface="Metropolis Light"/>
                <a:cs typeface="Poppins Light" pitchFamily="2" charset="77"/>
              </a:defRPr>
            </a:lvl1pPr>
          </a:lstStyle>
          <a:p>
            <a:r>
              <a:rPr lang="en-GB"/>
              <a:t>Click icon to add picture</a:t>
            </a:r>
          </a:p>
        </p:txBody>
      </p:sp>
      <p:sp>
        <p:nvSpPr>
          <p:cNvPr id="16" name="Text Placeholder 11">
            <a:extLst>
              <a:ext uri="{FF2B5EF4-FFF2-40B4-BE49-F238E27FC236}">
                <a16:creationId xmlns:a16="http://schemas.microsoft.com/office/drawing/2014/main" id="{EF30D5FD-65CD-AA45-875B-1761FA58665C}"/>
              </a:ext>
            </a:extLst>
          </p:cNvPr>
          <p:cNvSpPr>
            <a:spLocks noGrp="1"/>
          </p:cNvSpPr>
          <p:nvPr>
            <p:ph type="body" sz="quarter" idx="19"/>
          </p:nvPr>
        </p:nvSpPr>
        <p:spPr>
          <a:xfrm>
            <a:off x="5214490" y="1736404"/>
            <a:ext cx="4227828" cy="727960"/>
          </a:xfrm>
          <a:prstGeom prst="rect">
            <a:avLst/>
          </a:prstGeom>
        </p:spPr>
        <p:txBody>
          <a:bodyPr anchor="t">
            <a:normAutofit/>
          </a:bodyPr>
          <a:lstStyle>
            <a:lvl1pPr marL="0" indent="0">
              <a:buNone/>
              <a:defRPr sz="2133" b="0" i="0">
                <a:solidFill>
                  <a:srgbClr val="8597A3"/>
                </a:solidFill>
                <a:latin typeface="Metropolis Light"/>
                <a:cs typeface="Poppins Light" pitchFamily="2" charset="77"/>
              </a:defRPr>
            </a:lvl1pPr>
          </a:lstStyle>
          <a:p>
            <a:pPr lvl="0"/>
            <a:r>
              <a:rPr lang="en-GB"/>
              <a:t>Click to edit Master text styles</a:t>
            </a:r>
          </a:p>
        </p:txBody>
      </p:sp>
      <p:cxnSp>
        <p:nvCxnSpPr>
          <p:cNvPr id="2" name="Straight Connector 1">
            <a:extLst>
              <a:ext uri="{FF2B5EF4-FFF2-40B4-BE49-F238E27FC236}">
                <a16:creationId xmlns:a16="http://schemas.microsoft.com/office/drawing/2014/main" id="{BBE3BF71-8B5C-2800-744D-415D0AAF20F3}"/>
              </a:ext>
            </a:extLst>
          </p:cNvPr>
          <p:cNvCxnSpPr>
            <a:cxnSpLocks/>
          </p:cNvCxnSpPr>
          <p:nvPr userDrawn="1"/>
        </p:nvCxnSpPr>
        <p:spPr>
          <a:xfrm>
            <a:off x="446859" y="6397920"/>
            <a:ext cx="8995459"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6896D04-20F9-0607-7443-681C3A01E86B}"/>
              </a:ext>
            </a:extLst>
          </p:cNvPr>
          <p:cNvSpPr/>
          <p:nvPr userDrawn="1"/>
        </p:nvSpPr>
        <p:spPr>
          <a:xfrm>
            <a:off x="9718755" y="0"/>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descr="A colorful lines and dots&#10;&#10;Description automatically generated">
            <a:extLst>
              <a:ext uri="{FF2B5EF4-FFF2-40B4-BE49-F238E27FC236}">
                <a16:creationId xmlns:a16="http://schemas.microsoft.com/office/drawing/2014/main" id="{70A322D6-FCC9-A99C-0F8C-357E442C0046}"/>
              </a:ext>
            </a:extLst>
          </p:cNvPr>
          <p:cNvPicPr>
            <a:picLocks noChangeAspect="1"/>
          </p:cNvPicPr>
          <p:nvPr userDrawn="1"/>
        </p:nvPicPr>
        <p:blipFill rotWithShape="1">
          <a:blip r:embed="rId2">
            <a:alphaModFix amt="30000"/>
          </a:blip>
          <a:srcRect l="11498" t="11057" r="53621" b="716"/>
          <a:stretch/>
        </p:blipFill>
        <p:spPr>
          <a:xfrm>
            <a:off x="9718756" y="0"/>
            <a:ext cx="2473245" cy="6256168"/>
          </a:xfrm>
          <a:prstGeom prst="rect">
            <a:avLst/>
          </a:prstGeom>
          <a:effectLst>
            <a:outerShdw blurRad="50800" dist="50800" dir="5400000" sx="1000" sy="1000" algn="ctr" rotWithShape="0">
              <a:srgbClr val="000000"/>
            </a:outerShdw>
            <a:reflection endPos="0" dist="50800" dir="5400000" sy="-100000" algn="bl" rotWithShape="0"/>
          </a:effectLst>
        </p:spPr>
      </p:pic>
      <p:pic>
        <p:nvPicPr>
          <p:cNvPr id="5" name="Picture 4">
            <a:extLst>
              <a:ext uri="{FF2B5EF4-FFF2-40B4-BE49-F238E27FC236}">
                <a16:creationId xmlns:a16="http://schemas.microsoft.com/office/drawing/2014/main" id="{EA9BA506-1B85-47AB-5BF4-90DB635EBFF6}"/>
              </a:ext>
            </a:extLst>
          </p:cNvPr>
          <p:cNvPicPr>
            <a:picLocks noChangeAspect="1"/>
          </p:cNvPicPr>
          <p:nvPr userDrawn="1"/>
        </p:nvPicPr>
        <p:blipFill>
          <a:blip r:embed="rId3"/>
          <a:srcRect/>
          <a:stretch/>
        </p:blipFill>
        <p:spPr>
          <a:xfrm>
            <a:off x="10077043" y="6372474"/>
            <a:ext cx="1757916" cy="292247"/>
          </a:xfrm>
          <a:prstGeom prst="rect">
            <a:avLst/>
          </a:prstGeom>
        </p:spPr>
      </p:pic>
      <p:cxnSp>
        <p:nvCxnSpPr>
          <p:cNvPr id="6" name="Straight Connector 5">
            <a:extLst>
              <a:ext uri="{FF2B5EF4-FFF2-40B4-BE49-F238E27FC236}">
                <a16:creationId xmlns:a16="http://schemas.microsoft.com/office/drawing/2014/main" id="{60952FFE-144F-DEDA-0A69-D9640539B27C}"/>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AE8E974-CFF8-4B85-138F-C980044354B4}"/>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475C6D"/>
                </a:solidFill>
                <a:latin typeface="Montserrat"/>
              </a:rPr>
              <a:pPr defTabSz="914377"/>
              <a:t>‹#›</a:t>
            </a:fld>
            <a:r>
              <a:rPr lang="en-US" sz="933" b="1">
                <a:solidFill>
                  <a:srgbClr val="475C6D"/>
                </a:solidFill>
                <a:latin typeface="Montserrat"/>
              </a:rPr>
              <a:t> I </a:t>
            </a:r>
            <a:endParaRPr lang="en-US" sz="933">
              <a:solidFill>
                <a:srgbClr val="8597A3"/>
              </a:solidFill>
              <a:latin typeface="Metropolis Medium"/>
            </a:endParaRPr>
          </a:p>
        </p:txBody>
      </p:sp>
      <p:sp>
        <p:nvSpPr>
          <p:cNvPr id="17" name="Subtitle 2">
            <a:extLst>
              <a:ext uri="{FF2B5EF4-FFF2-40B4-BE49-F238E27FC236}">
                <a16:creationId xmlns:a16="http://schemas.microsoft.com/office/drawing/2014/main" id="{40F53E4F-AF36-5918-99EE-ACF2BE611001}"/>
              </a:ext>
            </a:extLst>
          </p:cNvPr>
          <p:cNvSpPr>
            <a:spLocks noGrp="1"/>
          </p:cNvSpPr>
          <p:nvPr>
            <p:ph type="subTitle" idx="1"/>
          </p:nvPr>
        </p:nvSpPr>
        <p:spPr>
          <a:xfrm>
            <a:off x="436538" y="783982"/>
            <a:ext cx="9005781" cy="748289"/>
          </a:xfrm>
        </p:spPr>
        <p:txBody>
          <a:bodyPr>
            <a:noAutofit/>
          </a:bodyPr>
          <a:lstStyle>
            <a:lvl1pPr marL="0" indent="0" algn="l">
              <a:buNone/>
              <a:defRPr sz="4267" b="1">
                <a:solidFill>
                  <a:srgbClr val="003341"/>
                </a:solidFill>
                <a:latin typeface="Montserrat" panose="000005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a:p>
        </p:txBody>
      </p:sp>
      <p:grpSp>
        <p:nvGrpSpPr>
          <p:cNvPr id="7" name="Group 6">
            <a:extLst>
              <a:ext uri="{FF2B5EF4-FFF2-40B4-BE49-F238E27FC236}">
                <a16:creationId xmlns:a16="http://schemas.microsoft.com/office/drawing/2014/main" id="{CBF2AFA7-B603-A812-9BA9-57D44C988514}"/>
              </a:ext>
            </a:extLst>
          </p:cNvPr>
          <p:cNvGrpSpPr/>
          <p:nvPr userDrawn="1"/>
        </p:nvGrpSpPr>
        <p:grpSpPr>
          <a:xfrm>
            <a:off x="322321" y="6558641"/>
            <a:ext cx="3003577" cy="143629"/>
            <a:chOff x="275810" y="4839844"/>
            <a:chExt cx="2252683" cy="107722"/>
          </a:xfrm>
        </p:grpSpPr>
        <p:sp>
          <p:nvSpPr>
            <p:cNvPr id="8" name="Oval 7">
              <a:extLst>
                <a:ext uri="{FF2B5EF4-FFF2-40B4-BE49-F238E27FC236}">
                  <a16:creationId xmlns:a16="http://schemas.microsoft.com/office/drawing/2014/main" id="{27F5274E-0C17-632B-6AF1-AE9A1262A658}"/>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0F05703A-AA84-A0DF-F29D-564189050DAA}"/>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11" name="Content Placeholder 2">
            <a:extLst>
              <a:ext uri="{FF2B5EF4-FFF2-40B4-BE49-F238E27FC236}">
                <a16:creationId xmlns:a16="http://schemas.microsoft.com/office/drawing/2014/main" id="{671B6302-C0D5-0B2B-2E27-FBFEA8D97E5C}"/>
              </a:ext>
            </a:extLst>
          </p:cNvPr>
          <p:cNvSpPr>
            <a:spLocks noGrp="1"/>
          </p:cNvSpPr>
          <p:nvPr>
            <p:ph idx="20"/>
          </p:nvPr>
        </p:nvSpPr>
        <p:spPr>
          <a:xfrm>
            <a:off x="446859" y="2708559"/>
            <a:ext cx="4227827" cy="3433279"/>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A white text on a black background&#10;&#10;Description automatically generated">
            <a:extLst>
              <a:ext uri="{FF2B5EF4-FFF2-40B4-BE49-F238E27FC236}">
                <a16:creationId xmlns:a16="http://schemas.microsoft.com/office/drawing/2014/main" id="{26002E8B-915E-51E9-B978-22480BEDB18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2192056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6 x boxes">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537" y="2687687"/>
            <a:ext cx="2826554" cy="1740477"/>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p:nvPr>
        </p:nvSpPr>
        <p:spPr>
          <a:xfrm>
            <a:off x="3512773" y="2687687"/>
            <a:ext cx="2826554" cy="1740477"/>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4"/>
          </p:nvPr>
        </p:nvSpPr>
        <p:spPr>
          <a:xfrm>
            <a:off x="6615763" y="2691899"/>
            <a:ext cx="2826555" cy="1736265"/>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64EA0895-6202-0909-A4DF-7657B5FAB097}"/>
              </a:ext>
            </a:extLst>
          </p:cNvPr>
          <p:cNvSpPr/>
          <p:nvPr userDrawn="1"/>
        </p:nvSpPr>
        <p:spPr>
          <a:xfrm>
            <a:off x="9718755" y="0"/>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A colorful lines and dots&#10;&#10;Description automatically generated">
            <a:extLst>
              <a:ext uri="{FF2B5EF4-FFF2-40B4-BE49-F238E27FC236}">
                <a16:creationId xmlns:a16="http://schemas.microsoft.com/office/drawing/2014/main" id="{A47595F8-41EF-2C80-158C-6BDC864AE17D}"/>
              </a:ext>
            </a:extLst>
          </p:cNvPr>
          <p:cNvPicPr>
            <a:picLocks noChangeAspect="1"/>
          </p:cNvPicPr>
          <p:nvPr userDrawn="1"/>
        </p:nvPicPr>
        <p:blipFill rotWithShape="1">
          <a:blip r:embed="rId2">
            <a:alphaModFix amt="30000"/>
          </a:blip>
          <a:srcRect l="11498" t="11057" r="53621" b="716"/>
          <a:stretch/>
        </p:blipFill>
        <p:spPr>
          <a:xfrm>
            <a:off x="9718755" y="0"/>
            <a:ext cx="2473246" cy="6256168"/>
          </a:xfrm>
          <a:prstGeom prst="rect">
            <a:avLst/>
          </a:prstGeom>
          <a:effectLst>
            <a:outerShdw blurRad="50800" dist="50800" dir="5400000" sx="1000" sy="1000" algn="ctr" rotWithShape="0">
              <a:srgbClr val="000000"/>
            </a:outerShdw>
            <a:reflection endPos="0" dist="50800" dir="5400000" sy="-100000" algn="bl" rotWithShape="0"/>
          </a:effectLst>
        </p:spPr>
      </p:pic>
      <p:pic>
        <p:nvPicPr>
          <p:cNvPr id="6" name="Picture 5">
            <a:extLst>
              <a:ext uri="{FF2B5EF4-FFF2-40B4-BE49-F238E27FC236}">
                <a16:creationId xmlns:a16="http://schemas.microsoft.com/office/drawing/2014/main" id="{7B8954E3-7AF5-6DD0-1DAD-02BB87288774}"/>
              </a:ext>
            </a:extLst>
          </p:cNvPr>
          <p:cNvPicPr>
            <a:picLocks noChangeAspect="1"/>
          </p:cNvPicPr>
          <p:nvPr userDrawn="1"/>
        </p:nvPicPr>
        <p:blipFill>
          <a:blip r:embed="rId3"/>
          <a:srcRect/>
          <a:stretch/>
        </p:blipFill>
        <p:spPr>
          <a:xfrm>
            <a:off x="10077044" y="6372475"/>
            <a:ext cx="1757916" cy="292247"/>
          </a:xfrm>
          <a:prstGeom prst="rect">
            <a:avLst/>
          </a:prstGeom>
        </p:spPr>
      </p:pic>
      <p:cxnSp>
        <p:nvCxnSpPr>
          <p:cNvPr id="8" name="Straight Connector 7">
            <a:extLst>
              <a:ext uri="{FF2B5EF4-FFF2-40B4-BE49-F238E27FC236}">
                <a16:creationId xmlns:a16="http://schemas.microsoft.com/office/drawing/2014/main" id="{32B1F0D9-A55A-78AF-A46B-8B0687D82258}"/>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70B181D-6899-ABD7-6995-B0559057605F}"/>
              </a:ext>
            </a:extLst>
          </p:cNvPr>
          <p:cNvSpPr txBox="1"/>
          <p:nvPr userDrawn="1"/>
        </p:nvSpPr>
        <p:spPr>
          <a:xfrm>
            <a:off x="322321" y="227531"/>
            <a:ext cx="4509371" cy="143565"/>
          </a:xfrm>
          <a:prstGeom prst="rect">
            <a:avLst/>
          </a:prstGeom>
          <a:noFill/>
        </p:spPr>
        <p:txBody>
          <a:bodyPr wrap="square" lIns="0" tIns="0" rIns="0" bIns="0" rtlCol="0" anchor="t">
            <a:spAutoFit/>
          </a:bodyPr>
          <a:lstStyle/>
          <a:p>
            <a:pPr defTabSz="914395"/>
            <a:fld id="{7F0AF45A-9955-4C3B-849A-EC7833B76D7D}" type="slidenum">
              <a:rPr lang="en-US" sz="933" b="1" smtClean="0">
                <a:solidFill>
                  <a:srgbClr val="475C6D"/>
                </a:solidFill>
                <a:latin typeface="Montserrat"/>
              </a:rPr>
              <a:pPr defTabSz="914395"/>
              <a:t>‹#›</a:t>
            </a:fld>
            <a:r>
              <a:rPr lang="en-US" sz="933" b="1" dirty="0">
                <a:solidFill>
                  <a:srgbClr val="475C6D"/>
                </a:solidFill>
                <a:latin typeface="Montserrat"/>
              </a:rPr>
              <a:t> I GPM-146 V1 </a:t>
            </a:r>
            <a:endParaRPr lang="en-US" sz="933" dirty="0">
              <a:solidFill>
                <a:srgbClr val="8597A3"/>
              </a:solidFill>
              <a:latin typeface="Metropolis Medium"/>
            </a:endParaRPr>
          </a:p>
        </p:txBody>
      </p:sp>
      <p:sp>
        <p:nvSpPr>
          <p:cNvPr id="12" name="Subtitle 2">
            <a:extLst>
              <a:ext uri="{FF2B5EF4-FFF2-40B4-BE49-F238E27FC236}">
                <a16:creationId xmlns:a16="http://schemas.microsoft.com/office/drawing/2014/main" id="{01096B3E-51F7-76BD-CAA2-BEA93F93C72F}"/>
              </a:ext>
            </a:extLst>
          </p:cNvPr>
          <p:cNvSpPr>
            <a:spLocks noGrp="1"/>
          </p:cNvSpPr>
          <p:nvPr>
            <p:ph type="subTitle" idx="16"/>
          </p:nvPr>
        </p:nvSpPr>
        <p:spPr>
          <a:xfrm>
            <a:off x="436538" y="783983"/>
            <a:ext cx="9005781" cy="748289"/>
          </a:xfrm>
        </p:spPr>
        <p:txBody>
          <a:bodyPr>
            <a:noAutofit/>
          </a:bodyPr>
          <a:lstStyle>
            <a:lvl1pPr marL="0" indent="0" algn="l">
              <a:buNone/>
              <a:defRPr sz="4267" b="1">
                <a:solidFill>
                  <a:srgbClr val="003341"/>
                </a:solidFill>
                <a:latin typeface="Montserrat" panose="00000500000000000000" pitchFamily="2" charset="0"/>
              </a:defRPr>
            </a:lvl1pPr>
            <a:lvl2pPr marL="457198" indent="0" algn="ctr">
              <a:buNone/>
              <a:defRPr sz="2000"/>
            </a:lvl2pPr>
            <a:lvl3pPr marL="914395" indent="0" algn="ctr">
              <a:buNone/>
              <a:defRPr sz="1799"/>
            </a:lvl3pPr>
            <a:lvl4pPr marL="1371592" indent="0" algn="ctr">
              <a:buNone/>
              <a:defRPr sz="1600"/>
            </a:lvl4pPr>
            <a:lvl5pPr marL="1828789" indent="0" algn="ctr">
              <a:buNone/>
              <a:defRPr sz="1600"/>
            </a:lvl5pPr>
            <a:lvl6pPr marL="2285987" indent="0" algn="ctr">
              <a:buNone/>
              <a:defRPr sz="1600"/>
            </a:lvl6pPr>
            <a:lvl7pPr marL="2743184" indent="0" algn="ctr">
              <a:buNone/>
              <a:defRPr sz="1600"/>
            </a:lvl7pPr>
            <a:lvl8pPr marL="3200382" indent="0" algn="ctr">
              <a:buNone/>
              <a:defRPr sz="1600"/>
            </a:lvl8pPr>
            <a:lvl9pPr marL="3657579" indent="0" algn="ctr">
              <a:buNone/>
              <a:defRPr sz="1600"/>
            </a:lvl9pPr>
          </a:lstStyle>
          <a:p>
            <a:endParaRPr lang="en-US"/>
          </a:p>
        </p:txBody>
      </p:sp>
      <p:cxnSp>
        <p:nvCxnSpPr>
          <p:cNvPr id="14" name="Straight Connector 13">
            <a:extLst>
              <a:ext uri="{FF2B5EF4-FFF2-40B4-BE49-F238E27FC236}">
                <a16:creationId xmlns:a16="http://schemas.microsoft.com/office/drawing/2014/main" id="{AC95B513-B70B-3675-6792-384B85DC0D69}"/>
              </a:ext>
            </a:extLst>
          </p:cNvPr>
          <p:cNvCxnSpPr>
            <a:cxnSpLocks/>
          </p:cNvCxnSpPr>
          <p:nvPr userDrawn="1"/>
        </p:nvCxnSpPr>
        <p:spPr>
          <a:xfrm>
            <a:off x="446859" y="6397920"/>
            <a:ext cx="8995458"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BB889FCC-CC4A-4CF5-C8A5-8013CDDF9488}"/>
              </a:ext>
            </a:extLst>
          </p:cNvPr>
          <p:cNvGrpSpPr/>
          <p:nvPr userDrawn="1"/>
        </p:nvGrpSpPr>
        <p:grpSpPr>
          <a:xfrm>
            <a:off x="322321" y="6558649"/>
            <a:ext cx="3003578" cy="143629"/>
            <a:chOff x="275810" y="4839844"/>
            <a:chExt cx="2252683" cy="107722"/>
          </a:xfrm>
        </p:grpSpPr>
        <p:sp>
          <p:nvSpPr>
            <p:cNvPr id="10" name="Oval 9">
              <a:extLst>
                <a:ext uri="{FF2B5EF4-FFF2-40B4-BE49-F238E27FC236}">
                  <a16:creationId xmlns:a16="http://schemas.microsoft.com/office/drawing/2014/main" id="{9E78AA77-2C8E-84FA-E4E5-50E3939CEBC1}"/>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1CF7847-DED3-C1F3-36A7-7864FE0DA649}"/>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94"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16" name="Content Placeholder 2">
            <a:extLst>
              <a:ext uri="{FF2B5EF4-FFF2-40B4-BE49-F238E27FC236}">
                <a16:creationId xmlns:a16="http://schemas.microsoft.com/office/drawing/2014/main" id="{3601DD9C-7C13-9B31-5A2F-A6479E3CD321}"/>
              </a:ext>
            </a:extLst>
          </p:cNvPr>
          <p:cNvSpPr>
            <a:spLocks noGrp="1"/>
          </p:cNvSpPr>
          <p:nvPr>
            <p:ph idx="17"/>
          </p:nvPr>
        </p:nvSpPr>
        <p:spPr>
          <a:xfrm>
            <a:off x="446860" y="4496709"/>
            <a:ext cx="2826554" cy="1740477"/>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FBD5DFA1-9E53-5554-E090-0859B2121CF0}"/>
              </a:ext>
            </a:extLst>
          </p:cNvPr>
          <p:cNvSpPr>
            <a:spLocks noGrp="1"/>
          </p:cNvSpPr>
          <p:nvPr>
            <p:ph idx="18"/>
          </p:nvPr>
        </p:nvSpPr>
        <p:spPr>
          <a:xfrm>
            <a:off x="3512772" y="4542804"/>
            <a:ext cx="2826554" cy="1740477"/>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9E51DC6F-6433-C4FE-7DCE-269EB8A77714}"/>
              </a:ext>
            </a:extLst>
          </p:cNvPr>
          <p:cNvSpPr>
            <a:spLocks noGrp="1"/>
          </p:cNvSpPr>
          <p:nvPr>
            <p:ph idx="19"/>
          </p:nvPr>
        </p:nvSpPr>
        <p:spPr>
          <a:xfrm>
            <a:off x="6615762" y="4559469"/>
            <a:ext cx="2826554" cy="1740477"/>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itle Placeholder 7">
            <a:extLst>
              <a:ext uri="{FF2B5EF4-FFF2-40B4-BE49-F238E27FC236}">
                <a16:creationId xmlns:a16="http://schemas.microsoft.com/office/drawing/2014/main" id="{9D545A33-4D0A-5723-DECA-5D51F722B3D9}"/>
              </a:ext>
            </a:extLst>
          </p:cNvPr>
          <p:cNvSpPr>
            <a:spLocks noGrp="1"/>
          </p:cNvSpPr>
          <p:nvPr>
            <p:ph type="title"/>
          </p:nvPr>
        </p:nvSpPr>
        <p:spPr>
          <a:xfrm>
            <a:off x="436537" y="1655001"/>
            <a:ext cx="9005782"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pic>
        <p:nvPicPr>
          <p:cNvPr id="13" name="Picture 12" descr="A white text on a black background&#10;&#10;Description automatically generated">
            <a:extLst>
              <a:ext uri="{FF2B5EF4-FFF2-40B4-BE49-F238E27FC236}">
                <a16:creationId xmlns:a16="http://schemas.microsoft.com/office/drawing/2014/main" id="{FA1D57DB-6BA2-724F-34E3-DAE0313A307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11238041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7_3_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537" y="2687685"/>
            <a:ext cx="2826553" cy="3568483"/>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p:nvPr>
        </p:nvSpPr>
        <p:spPr>
          <a:xfrm>
            <a:off x="3512773" y="2687685"/>
            <a:ext cx="2826553" cy="3608048"/>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4"/>
          </p:nvPr>
        </p:nvSpPr>
        <p:spPr>
          <a:xfrm>
            <a:off x="6615763" y="2691897"/>
            <a:ext cx="2826555" cy="3608048"/>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64EA0895-6202-0909-A4DF-7657B5FAB097}"/>
              </a:ext>
            </a:extLst>
          </p:cNvPr>
          <p:cNvSpPr/>
          <p:nvPr userDrawn="1"/>
        </p:nvSpPr>
        <p:spPr>
          <a:xfrm>
            <a:off x="9718755" y="0"/>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A colorful lines and dots&#10;&#10;Description automatically generated">
            <a:extLst>
              <a:ext uri="{FF2B5EF4-FFF2-40B4-BE49-F238E27FC236}">
                <a16:creationId xmlns:a16="http://schemas.microsoft.com/office/drawing/2014/main" id="{A47595F8-41EF-2C80-158C-6BDC864AE17D}"/>
              </a:ext>
            </a:extLst>
          </p:cNvPr>
          <p:cNvPicPr>
            <a:picLocks noChangeAspect="1"/>
          </p:cNvPicPr>
          <p:nvPr userDrawn="1"/>
        </p:nvPicPr>
        <p:blipFill rotWithShape="1">
          <a:blip r:embed="rId2">
            <a:alphaModFix amt="30000"/>
          </a:blip>
          <a:srcRect l="11498" t="11057" r="53621" b="716"/>
          <a:stretch/>
        </p:blipFill>
        <p:spPr>
          <a:xfrm>
            <a:off x="9718755" y="-297367"/>
            <a:ext cx="2473245" cy="6256168"/>
          </a:xfrm>
          <a:prstGeom prst="rect">
            <a:avLst/>
          </a:prstGeom>
          <a:effectLst>
            <a:outerShdw blurRad="50800" dist="50800" dir="5400000" sx="1000" sy="1000" algn="ctr" rotWithShape="0">
              <a:srgbClr val="000000"/>
            </a:outerShdw>
            <a:reflection endPos="0" dist="50800" dir="5400000" sy="-100000" algn="bl" rotWithShape="0"/>
          </a:effectLst>
        </p:spPr>
      </p:pic>
      <p:pic>
        <p:nvPicPr>
          <p:cNvPr id="6" name="Picture 5">
            <a:extLst>
              <a:ext uri="{FF2B5EF4-FFF2-40B4-BE49-F238E27FC236}">
                <a16:creationId xmlns:a16="http://schemas.microsoft.com/office/drawing/2014/main" id="{7B8954E3-7AF5-6DD0-1DAD-02BB87288774}"/>
              </a:ext>
            </a:extLst>
          </p:cNvPr>
          <p:cNvPicPr>
            <a:picLocks noChangeAspect="1"/>
          </p:cNvPicPr>
          <p:nvPr userDrawn="1"/>
        </p:nvPicPr>
        <p:blipFill>
          <a:blip r:embed="rId3"/>
          <a:srcRect/>
          <a:stretch/>
        </p:blipFill>
        <p:spPr>
          <a:xfrm>
            <a:off x="10077043" y="6372474"/>
            <a:ext cx="1757916" cy="292247"/>
          </a:xfrm>
          <a:prstGeom prst="rect">
            <a:avLst/>
          </a:prstGeom>
        </p:spPr>
      </p:pic>
      <p:cxnSp>
        <p:nvCxnSpPr>
          <p:cNvPr id="8" name="Straight Connector 7">
            <a:extLst>
              <a:ext uri="{FF2B5EF4-FFF2-40B4-BE49-F238E27FC236}">
                <a16:creationId xmlns:a16="http://schemas.microsoft.com/office/drawing/2014/main" id="{32B1F0D9-A55A-78AF-A46B-8B0687D82258}"/>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70B181D-6899-ABD7-6995-B0559057605F}"/>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475C6D"/>
                </a:solidFill>
                <a:latin typeface="Montserrat"/>
              </a:rPr>
              <a:pPr defTabSz="914377"/>
              <a:t>‹#›</a:t>
            </a:fld>
            <a:r>
              <a:rPr lang="en-US" sz="933" b="1">
                <a:solidFill>
                  <a:srgbClr val="475C6D"/>
                </a:solidFill>
                <a:latin typeface="Montserrat"/>
              </a:rPr>
              <a:t> I </a:t>
            </a:r>
            <a:endParaRPr lang="en-US" sz="933">
              <a:solidFill>
                <a:srgbClr val="8597A3"/>
              </a:solidFill>
              <a:latin typeface="Metropolis Medium"/>
            </a:endParaRPr>
          </a:p>
        </p:txBody>
      </p:sp>
      <p:sp>
        <p:nvSpPr>
          <p:cNvPr id="12" name="Subtitle 2">
            <a:extLst>
              <a:ext uri="{FF2B5EF4-FFF2-40B4-BE49-F238E27FC236}">
                <a16:creationId xmlns:a16="http://schemas.microsoft.com/office/drawing/2014/main" id="{01096B3E-51F7-76BD-CAA2-BEA93F93C72F}"/>
              </a:ext>
            </a:extLst>
          </p:cNvPr>
          <p:cNvSpPr>
            <a:spLocks noGrp="1"/>
          </p:cNvSpPr>
          <p:nvPr>
            <p:ph type="subTitle" idx="16"/>
          </p:nvPr>
        </p:nvSpPr>
        <p:spPr>
          <a:xfrm>
            <a:off x="436538" y="783982"/>
            <a:ext cx="9005781" cy="748289"/>
          </a:xfrm>
        </p:spPr>
        <p:txBody>
          <a:bodyPr>
            <a:noAutofit/>
          </a:bodyPr>
          <a:lstStyle>
            <a:lvl1pPr marL="0" indent="0" algn="l">
              <a:buNone/>
              <a:defRPr sz="4267" b="1">
                <a:solidFill>
                  <a:srgbClr val="003341"/>
                </a:solidFill>
                <a:latin typeface="Montserrat" panose="000005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a:p>
        </p:txBody>
      </p:sp>
      <p:cxnSp>
        <p:nvCxnSpPr>
          <p:cNvPr id="14" name="Straight Connector 13">
            <a:extLst>
              <a:ext uri="{FF2B5EF4-FFF2-40B4-BE49-F238E27FC236}">
                <a16:creationId xmlns:a16="http://schemas.microsoft.com/office/drawing/2014/main" id="{AC95B513-B70B-3675-6792-384B85DC0D69}"/>
              </a:ext>
            </a:extLst>
          </p:cNvPr>
          <p:cNvCxnSpPr>
            <a:cxnSpLocks/>
          </p:cNvCxnSpPr>
          <p:nvPr userDrawn="1"/>
        </p:nvCxnSpPr>
        <p:spPr>
          <a:xfrm>
            <a:off x="446859" y="6397920"/>
            <a:ext cx="8995459"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BB889FCC-CC4A-4CF5-C8A5-8013CDDF9488}"/>
              </a:ext>
            </a:extLst>
          </p:cNvPr>
          <p:cNvGrpSpPr/>
          <p:nvPr userDrawn="1"/>
        </p:nvGrpSpPr>
        <p:grpSpPr>
          <a:xfrm>
            <a:off x="322321" y="6558641"/>
            <a:ext cx="3003577" cy="143629"/>
            <a:chOff x="275810" y="4839844"/>
            <a:chExt cx="2252683" cy="107722"/>
          </a:xfrm>
        </p:grpSpPr>
        <p:sp>
          <p:nvSpPr>
            <p:cNvPr id="10" name="Oval 9">
              <a:extLst>
                <a:ext uri="{FF2B5EF4-FFF2-40B4-BE49-F238E27FC236}">
                  <a16:creationId xmlns:a16="http://schemas.microsoft.com/office/drawing/2014/main" id="{9E78AA77-2C8E-84FA-E4E5-50E3939CEBC1}"/>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1CF7847-DED3-C1F3-36A7-7864FE0DA649}"/>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17" name="Title Placeholder 7">
            <a:extLst>
              <a:ext uri="{FF2B5EF4-FFF2-40B4-BE49-F238E27FC236}">
                <a16:creationId xmlns:a16="http://schemas.microsoft.com/office/drawing/2014/main" id="{E677980F-665A-8B47-F6A4-48587F33B061}"/>
              </a:ext>
            </a:extLst>
          </p:cNvPr>
          <p:cNvSpPr>
            <a:spLocks noGrp="1"/>
          </p:cNvSpPr>
          <p:nvPr>
            <p:ph type="title"/>
          </p:nvPr>
        </p:nvSpPr>
        <p:spPr>
          <a:xfrm>
            <a:off x="436537" y="1655001"/>
            <a:ext cx="9005783"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pic>
        <p:nvPicPr>
          <p:cNvPr id="13" name="Picture 12" descr="A white text on a black background&#10;&#10;Description automatically generated">
            <a:extLst>
              <a:ext uri="{FF2B5EF4-FFF2-40B4-BE49-F238E27FC236}">
                <a16:creationId xmlns:a16="http://schemas.microsoft.com/office/drawing/2014/main" id="{802BD48D-2AA4-1619-CCAB-7EDAACDBFE5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22529313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7_6 x boxes">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537" y="2687686"/>
            <a:ext cx="2826553" cy="1740477"/>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p:nvPr>
        </p:nvSpPr>
        <p:spPr>
          <a:xfrm>
            <a:off x="3512773" y="2687686"/>
            <a:ext cx="2826553" cy="1740477"/>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4"/>
          </p:nvPr>
        </p:nvSpPr>
        <p:spPr>
          <a:xfrm>
            <a:off x="6615763" y="2691898"/>
            <a:ext cx="2826555" cy="1736265"/>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64EA0895-6202-0909-A4DF-7657B5FAB097}"/>
              </a:ext>
            </a:extLst>
          </p:cNvPr>
          <p:cNvSpPr/>
          <p:nvPr userDrawn="1"/>
        </p:nvSpPr>
        <p:spPr>
          <a:xfrm>
            <a:off x="9718755" y="0"/>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A colorful lines and dots&#10;&#10;Description automatically generated">
            <a:extLst>
              <a:ext uri="{FF2B5EF4-FFF2-40B4-BE49-F238E27FC236}">
                <a16:creationId xmlns:a16="http://schemas.microsoft.com/office/drawing/2014/main" id="{A47595F8-41EF-2C80-158C-6BDC864AE17D}"/>
              </a:ext>
            </a:extLst>
          </p:cNvPr>
          <p:cNvPicPr>
            <a:picLocks noChangeAspect="1"/>
          </p:cNvPicPr>
          <p:nvPr userDrawn="1"/>
        </p:nvPicPr>
        <p:blipFill rotWithShape="1">
          <a:blip r:embed="rId2">
            <a:alphaModFix amt="30000"/>
          </a:blip>
          <a:srcRect l="11498" t="11057" r="53621" b="716"/>
          <a:stretch/>
        </p:blipFill>
        <p:spPr>
          <a:xfrm>
            <a:off x="9718756" y="0"/>
            <a:ext cx="2473245" cy="6256168"/>
          </a:xfrm>
          <a:prstGeom prst="rect">
            <a:avLst/>
          </a:prstGeom>
          <a:effectLst>
            <a:outerShdw blurRad="50800" dist="50800" dir="5400000" sx="1000" sy="1000" algn="ctr" rotWithShape="0">
              <a:srgbClr val="000000"/>
            </a:outerShdw>
            <a:reflection endPos="0" dist="50800" dir="5400000" sy="-100000" algn="bl" rotWithShape="0"/>
          </a:effectLst>
        </p:spPr>
      </p:pic>
      <p:pic>
        <p:nvPicPr>
          <p:cNvPr id="6" name="Picture 5">
            <a:extLst>
              <a:ext uri="{FF2B5EF4-FFF2-40B4-BE49-F238E27FC236}">
                <a16:creationId xmlns:a16="http://schemas.microsoft.com/office/drawing/2014/main" id="{7B8954E3-7AF5-6DD0-1DAD-02BB87288774}"/>
              </a:ext>
            </a:extLst>
          </p:cNvPr>
          <p:cNvPicPr>
            <a:picLocks noChangeAspect="1"/>
          </p:cNvPicPr>
          <p:nvPr userDrawn="1"/>
        </p:nvPicPr>
        <p:blipFill>
          <a:blip r:embed="rId3"/>
          <a:srcRect/>
          <a:stretch/>
        </p:blipFill>
        <p:spPr>
          <a:xfrm>
            <a:off x="10077043" y="6372474"/>
            <a:ext cx="1757916" cy="292247"/>
          </a:xfrm>
          <a:prstGeom prst="rect">
            <a:avLst/>
          </a:prstGeom>
        </p:spPr>
      </p:pic>
      <p:cxnSp>
        <p:nvCxnSpPr>
          <p:cNvPr id="8" name="Straight Connector 7">
            <a:extLst>
              <a:ext uri="{FF2B5EF4-FFF2-40B4-BE49-F238E27FC236}">
                <a16:creationId xmlns:a16="http://schemas.microsoft.com/office/drawing/2014/main" id="{32B1F0D9-A55A-78AF-A46B-8B0687D82258}"/>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70B181D-6899-ABD7-6995-B0559057605F}"/>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475C6D"/>
                </a:solidFill>
                <a:latin typeface="Montserrat"/>
              </a:rPr>
              <a:pPr defTabSz="914377"/>
              <a:t>‹#›</a:t>
            </a:fld>
            <a:r>
              <a:rPr lang="en-US" sz="933" b="1">
                <a:solidFill>
                  <a:srgbClr val="475C6D"/>
                </a:solidFill>
                <a:latin typeface="Montserrat"/>
              </a:rPr>
              <a:t> I </a:t>
            </a:r>
            <a:endParaRPr lang="en-US" sz="933">
              <a:solidFill>
                <a:srgbClr val="8597A3"/>
              </a:solidFill>
              <a:latin typeface="Metropolis Medium"/>
            </a:endParaRPr>
          </a:p>
        </p:txBody>
      </p:sp>
      <p:sp>
        <p:nvSpPr>
          <p:cNvPr id="12" name="Subtitle 2">
            <a:extLst>
              <a:ext uri="{FF2B5EF4-FFF2-40B4-BE49-F238E27FC236}">
                <a16:creationId xmlns:a16="http://schemas.microsoft.com/office/drawing/2014/main" id="{01096B3E-51F7-76BD-CAA2-BEA93F93C72F}"/>
              </a:ext>
            </a:extLst>
          </p:cNvPr>
          <p:cNvSpPr>
            <a:spLocks noGrp="1"/>
          </p:cNvSpPr>
          <p:nvPr>
            <p:ph type="subTitle" idx="16"/>
          </p:nvPr>
        </p:nvSpPr>
        <p:spPr>
          <a:xfrm>
            <a:off x="436538" y="783982"/>
            <a:ext cx="9005781" cy="748289"/>
          </a:xfrm>
        </p:spPr>
        <p:txBody>
          <a:bodyPr>
            <a:noAutofit/>
          </a:bodyPr>
          <a:lstStyle>
            <a:lvl1pPr marL="0" indent="0" algn="l">
              <a:buNone/>
              <a:defRPr sz="4267" b="1">
                <a:solidFill>
                  <a:srgbClr val="003341"/>
                </a:solidFill>
                <a:latin typeface="Montserrat" panose="000005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a:p>
        </p:txBody>
      </p:sp>
      <p:cxnSp>
        <p:nvCxnSpPr>
          <p:cNvPr id="14" name="Straight Connector 13">
            <a:extLst>
              <a:ext uri="{FF2B5EF4-FFF2-40B4-BE49-F238E27FC236}">
                <a16:creationId xmlns:a16="http://schemas.microsoft.com/office/drawing/2014/main" id="{AC95B513-B70B-3675-6792-384B85DC0D69}"/>
              </a:ext>
            </a:extLst>
          </p:cNvPr>
          <p:cNvCxnSpPr>
            <a:cxnSpLocks/>
          </p:cNvCxnSpPr>
          <p:nvPr userDrawn="1"/>
        </p:nvCxnSpPr>
        <p:spPr>
          <a:xfrm>
            <a:off x="446859" y="6397920"/>
            <a:ext cx="8995459"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BB889FCC-CC4A-4CF5-C8A5-8013CDDF9488}"/>
              </a:ext>
            </a:extLst>
          </p:cNvPr>
          <p:cNvGrpSpPr/>
          <p:nvPr userDrawn="1"/>
        </p:nvGrpSpPr>
        <p:grpSpPr>
          <a:xfrm>
            <a:off x="322321" y="6558641"/>
            <a:ext cx="3003577" cy="143629"/>
            <a:chOff x="275810" y="4839844"/>
            <a:chExt cx="2252683" cy="107722"/>
          </a:xfrm>
        </p:grpSpPr>
        <p:sp>
          <p:nvSpPr>
            <p:cNvPr id="10" name="Oval 9">
              <a:extLst>
                <a:ext uri="{FF2B5EF4-FFF2-40B4-BE49-F238E27FC236}">
                  <a16:creationId xmlns:a16="http://schemas.microsoft.com/office/drawing/2014/main" id="{9E78AA77-2C8E-84FA-E4E5-50E3939CEBC1}"/>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1CF7847-DED3-C1F3-36A7-7864FE0DA649}"/>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16" name="Content Placeholder 2">
            <a:extLst>
              <a:ext uri="{FF2B5EF4-FFF2-40B4-BE49-F238E27FC236}">
                <a16:creationId xmlns:a16="http://schemas.microsoft.com/office/drawing/2014/main" id="{3601DD9C-7C13-9B31-5A2F-A6479E3CD321}"/>
              </a:ext>
            </a:extLst>
          </p:cNvPr>
          <p:cNvSpPr>
            <a:spLocks noGrp="1"/>
          </p:cNvSpPr>
          <p:nvPr>
            <p:ph idx="17"/>
          </p:nvPr>
        </p:nvSpPr>
        <p:spPr>
          <a:xfrm>
            <a:off x="446860" y="4496708"/>
            <a:ext cx="2826553" cy="1740477"/>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FBD5DFA1-9E53-5554-E090-0859B2121CF0}"/>
              </a:ext>
            </a:extLst>
          </p:cNvPr>
          <p:cNvSpPr>
            <a:spLocks noGrp="1"/>
          </p:cNvSpPr>
          <p:nvPr>
            <p:ph idx="18"/>
          </p:nvPr>
        </p:nvSpPr>
        <p:spPr>
          <a:xfrm>
            <a:off x="3512772" y="4542803"/>
            <a:ext cx="2826553" cy="1740477"/>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9E51DC6F-6433-C4FE-7DCE-269EB8A77714}"/>
              </a:ext>
            </a:extLst>
          </p:cNvPr>
          <p:cNvSpPr>
            <a:spLocks noGrp="1"/>
          </p:cNvSpPr>
          <p:nvPr>
            <p:ph idx="19"/>
          </p:nvPr>
        </p:nvSpPr>
        <p:spPr>
          <a:xfrm>
            <a:off x="6615762" y="4559468"/>
            <a:ext cx="2826553" cy="1740477"/>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itle Placeholder 7">
            <a:extLst>
              <a:ext uri="{FF2B5EF4-FFF2-40B4-BE49-F238E27FC236}">
                <a16:creationId xmlns:a16="http://schemas.microsoft.com/office/drawing/2014/main" id="{9D545A33-4D0A-5723-DECA-5D51F722B3D9}"/>
              </a:ext>
            </a:extLst>
          </p:cNvPr>
          <p:cNvSpPr>
            <a:spLocks noGrp="1"/>
          </p:cNvSpPr>
          <p:nvPr>
            <p:ph type="title"/>
          </p:nvPr>
        </p:nvSpPr>
        <p:spPr>
          <a:xfrm>
            <a:off x="436537" y="1655001"/>
            <a:ext cx="9005783"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pic>
        <p:nvPicPr>
          <p:cNvPr id="13" name="Picture 12" descr="A white text on a black background&#10;&#10;Description automatically generated">
            <a:extLst>
              <a:ext uri="{FF2B5EF4-FFF2-40B4-BE49-F238E27FC236}">
                <a16:creationId xmlns:a16="http://schemas.microsoft.com/office/drawing/2014/main" id="{93388D2A-5A48-6B2D-DCF3-1CCCB49E4CE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511125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8_4_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537" y="2687685"/>
            <a:ext cx="2520000" cy="3568483"/>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p:nvPr>
        </p:nvSpPr>
        <p:spPr>
          <a:xfrm>
            <a:off x="3190984" y="2691897"/>
            <a:ext cx="2520000" cy="3608048"/>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4"/>
          </p:nvPr>
        </p:nvSpPr>
        <p:spPr>
          <a:xfrm>
            <a:off x="5938755" y="2691897"/>
            <a:ext cx="2520000" cy="3608048"/>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5"/>
          </p:nvPr>
        </p:nvSpPr>
        <p:spPr>
          <a:xfrm>
            <a:off x="8686525" y="2687685"/>
            <a:ext cx="2520000" cy="3608048"/>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64EA0895-6202-0909-A4DF-7657B5FAB097}"/>
              </a:ext>
            </a:extLst>
          </p:cNvPr>
          <p:cNvSpPr/>
          <p:nvPr userDrawn="1"/>
        </p:nvSpPr>
        <p:spPr>
          <a:xfrm>
            <a:off x="9718755" y="0"/>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A colorful lines and dots&#10;&#10;Description automatically generated">
            <a:extLst>
              <a:ext uri="{FF2B5EF4-FFF2-40B4-BE49-F238E27FC236}">
                <a16:creationId xmlns:a16="http://schemas.microsoft.com/office/drawing/2014/main" id="{A47595F8-41EF-2C80-158C-6BDC864AE17D}"/>
              </a:ext>
            </a:extLst>
          </p:cNvPr>
          <p:cNvPicPr>
            <a:picLocks noChangeAspect="1"/>
          </p:cNvPicPr>
          <p:nvPr userDrawn="1"/>
        </p:nvPicPr>
        <p:blipFill rotWithShape="1">
          <a:blip r:embed="rId2">
            <a:alphaModFix amt="30000"/>
          </a:blip>
          <a:srcRect l="11498" t="11057" r="53621" b="716"/>
          <a:stretch/>
        </p:blipFill>
        <p:spPr>
          <a:xfrm>
            <a:off x="9718756" y="0"/>
            <a:ext cx="2473245" cy="6256168"/>
          </a:xfrm>
          <a:prstGeom prst="rect">
            <a:avLst/>
          </a:prstGeom>
          <a:effectLst>
            <a:outerShdw blurRad="50800" dist="50800" dir="5400000" sx="1000" sy="1000" algn="ctr" rotWithShape="0">
              <a:srgbClr val="000000"/>
            </a:outerShdw>
            <a:reflection endPos="0" dist="50800" dir="5400000" sy="-100000" algn="bl" rotWithShape="0"/>
          </a:effectLst>
        </p:spPr>
      </p:pic>
      <p:pic>
        <p:nvPicPr>
          <p:cNvPr id="6" name="Picture 5">
            <a:extLst>
              <a:ext uri="{FF2B5EF4-FFF2-40B4-BE49-F238E27FC236}">
                <a16:creationId xmlns:a16="http://schemas.microsoft.com/office/drawing/2014/main" id="{7B8954E3-7AF5-6DD0-1DAD-02BB87288774}"/>
              </a:ext>
            </a:extLst>
          </p:cNvPr>
          <p:cNvPicPr>
            <a:picLocks noChangeAspect="1"/>
          </p:cNvPicPr>
          <p:nvPr userDrawn="1"/>
        </p:nvPicPr>
        <p:blipFill>
          <a:blip r:embed="rId3"/>
          <a:srcRect/>
          <a:stretch/>
        </p:blipFill>
        <p:spPr>
          <a:xfrm>
            <a:off x="10077043" y="6372474"/>
            <a:ext cx="1757916" cy="292247"/>
          </a:xfrm>
          <a:prstGeom prst="rect">
            <a:avLst/>
          </a:prstGeom>
        </p:spPr>
      </p:pic>
      <p:cxnSp>
        <p:nvCxnSpPr>
          <p:cNvPr id="8" name="Straight Connector 7">
            <a:extLst>
              <a:ext uri="{FF2B5EF4-FFF2-40B4-BE49-F238E27FC236}">
                <a16:creationId xmlns:a16="http://schemas.microsoft.com/office/drawing/2014/main" id="{32B1F0D9-A55A-78AF-A46B-8B0687D82258}"/>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70B181D-6899-ABD7-6995-B0559057605F}"/>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003341"/>
                </a:solidFill>
                <a:latin typeface="Montserrat"/>
              </a:rPr>
              <a:pPr defTabSz="914377"/>
              <a:t>‹#›</a:t>
            </a:fld>
            <a:r>
              <a:rPr lang="en-US" sz="933" b="1">
                <a:solidFill>
                  <a:srgbClr val="003341"/>
                </a:solidFill>
                <a:latin typeface="Montserrat"/>
              </a:rPr>
              <a:t> I </a:t>
            </a:r>
            <a:endParaRPr lang="en-US" sz="933">
              <a:solidFill>
                <a:srgbClr val="003341"/>
              </a:solidFill>
              <a:latin typeface="Metropolis Medium"/>
            </a:endParaRPr>
          </a:p>
        </p:txBody>
      </p:sp>
      <p:sp>
        <p:nvSpPr>
          <p:cNvPr id="12" name="Subtitle 2">
            <a:extLst>
              <a:ext uri="{FF2B5EF4-FFF2-40B4-BE49-F238E27FC236}">
                <a16:creationId xmlns:a16="http://schemas.microsoft.com/office/drawing/2014/main" id="{01096B3E-51F7-76BD-CAA2-BEA93F93C72F}"/>
              </a:ext>
            </a:extLst>
          </p:cNvPr>
          <p:cNvSpPr>
            <a:spLocks noGrp="1"/>
          </p:cNvSpPr>
          <p:nvPr>
            <p:ph type="subTitle" idx="16"/>
          </p:nvPr>
        </p:nvSpPr>
        <p:spPr>
          <a:xfrm>
            <a:off x="436538" y="783982"/>
            <a:ext cx="9005781" cy="748289"/>
          </a:xfrm>
        </p:spPr>
        <p:txBody>
          <a:bodyPr>
            <a:noAutofit/>
          </a:bodyPr>
          <a:lstStyle>
            <a:lvl1pPr marL="0" indent="0" algn="l">
              <a:buNone/>
              <a:defRPr sz="4267" b="1">
                <a:solidFill>
                  <a:srgbClr val="003341"/>
                </a:solidFill>
                <a:latin typeface="Montserrat" panose="000005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a:p>
        </p:txBody>
      </p:sp>
      <p:cxnSp>
        <p:nvCxnSpPr>
          <p:cNvPr id="14" name="Straight Connector 13">
            <a:extLst>
              <a:ext uri="{FF2B5EF4-FFF2-40B4-BE49-F238E27FC236}">
                <a16:creationId xmlns:a16="http://schemas.microsoft.com/office/drawing/2014/main" id="{AC95B513-B70B-3675-6792-384B85DC0D69}"/>
              </a:ext>
            </a:extLst>
          </p:cNvPr>
          <p:cNvCxnSpPr>
            <a:cxnSpLocks/>
          </p:cNvCxnSpPr>
          <p:nvPr userDrawn="1"/>
        </p:nvCxnSpPr>
        <p:spPr>
          <a:xfrm>
            <a:off x="446859" y="6397920"/>
            <a:ext cx="8995459"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1239233A-0D7A-F0A6-B39D-7C38914A4321}"/>
              </a:ext>
            </a:extLst>
          </p:cNvPr>
          <p:cNvGrpSpPr/>
          <p:nvPr userDrawn="1"/>
        </p:nvGrpSpPr>
        <p:grpSpPr>
          <a:xfrm>
            <a:off x="322321" y="6558641"/>
            <a:ext cx="3003577" cy="143629"/>
            <a:chOff x="275810" y="4839844"/>
            <a:chExt cx="2252683" cy="107722"/>
          </a:xfrm>
        </p:grpSpPr>
        <p:sp>
          <p:nvSpPr>
            <p:cNvPr id="15" name="Oval 14">
              <a:extLst>
                <a:ext uri="{FF2B5EF4-FFF2-40B4-BE49-F238E27FC236}">
                  <a16:creationId xmlns:a16="http://schemas.microsoft.com/office/drawing/2014/main" id="{6DFCF90F-80F6-3E2F-2C05-3AB8FD2305E9}"/>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53A251AE-4712-AE64-B412-49EB3B6405BA}"/>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18" name="Title Placeholder 7">
            <a:extLst>
              <a:ext uri="{FF2B5EF4-FFF2-40B4-BE49-F238E27FC236}">
                <a16:creationId xmlns:a16="http://schemas.microsoft.com/office/drawing/2014/main" id="{7C5BD9D2-E333-9D33-E731-8EFAB9C66813}"/>
              </a:ext>
            </a:extLst>
          </p:cNvPr>
          <p:cNvSpPr>
            <a:spLocks noGrp="1"/>
          </p:cNvSpPr>
          <p:nvPr>
            <p:ph type="title"/>
          </p:nvPr>
        </p:nvSpPr>
        <p:spPr>
          <a:xfrm>
            <a:off x="436537" y="1655001"/>
            <a:ext cx="9005783"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pic>
        <p:nvPicPr>
          <p:cNvPr id="13" name="Picture 12" descr="A white text on a black background&#10;&#10;Description automatically generated">
            <a:extLst>
              <a:ext uri="{FF2B5EF4-FFF2-40B4-BE49-F238E27FC236}">
                <a16:creationId xmlns:a16="http://schemas.microsoft.com/office/drawing/2014/main" id="{5F1915DB-3974-AA23-A1CD-E8BA7EA63E6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39525521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0_Four_Box">
    <p:spTree>
      <p:nvGrpSpPr>
        <p:cNvPr id="1" name=""/>
        <p:cNvGrpSpPr/>
        <p:nvPr/>
      </p:nvGrpSpPr>
      <p:grpSpPr>
        <a:xfrm>
          <a:off x="0" y="0"/>
          <a:ext cx="0" cy="0"/>
          <a:chOff x="0" y="0"/>
          <a:chExt cx="0" cy="0"/>
        </a:xfrm>
      </p:grpSpPr>
      <p:sp>
        <p:nvSpPr>
          <p:cNvPr id="10" name="Content Placeholder 3"/>
          <p:cNvSpPr>
            <a:spLocks noGrp="1"/>
          </p:cNvSpPr>
          <p:nvPr>
            <p:ph sz="half" idx="13"/>
          </p:nvPr>
        </p:nvSpPr>
        <p:spPr>
          <a:xfrm>
            <a:off x="6212419" y="4576679"/>
            <a:ext cx="5308600" cy="1739091"/>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14"/>
          </p:nvPr>
        </p:nvSpPr>
        <p:spPr>
          <a:xfrm>
            <a:off x="446859" y="2677232"/>
            <a:ext cx="5308600" cy="1711411"/>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half" idx="15"/>
          </p:nvPr>
        </p:nvSpPr>
        <p:spPr>
          <a:xfrm>
            <a:off x="446859" y="4549377"/>
            <a:ext cx="5308600" cy="1783491"/>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5880161-39BB-485C-AF06-218E73D59D7E}"/>
              </a:ext>
            </a:extLst>
          </p:cNvPr>
          <p:cNvSpPr/>
          <p:nvPr userDrawn="1"/>
        </p:nvSpPr>
        <p:spPr>
          <a:xfrm>
            <a:off x="9718755" y="0"/>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descr="A colorful lines and dots&#10;&#10;Description automatically generated">
            <a:extLst>
              <a:ext uri="{FF2B5EF4-FFF2-40B4-BE49-F238E27FC236}">
                <a16:creationId xmlns:a16="http://schemas.microsoft.com/office/drawing/2014/main" id="{4BC3531D-F287-D911-F143-F9EEBEFFE02B}"/>
              </a:ext>
            </a:extLst>
          </p:cNvPr>
          <p:cNvPicPr>
            <a:picLocks noChangeAspect="1"/>
          </p:cNvPicPr>
          <p:nvPr userDrawn="1"/>
        </p:nvPicPr>
        <p:blipFill rotWithShape="1">
          <a:blip r:embed="rId2">
            <a:alphaModFix amt="30000"/>
          </a:blip>
          <a:srcRect l="11498" t="11057" r="53621" b="716"/>
          <a:stretch/>
        </p:blipFill>
        <p:spPr>
          <a:xfrm>
            <a:off x="9718756" y="0"/>
            <a:ext cx="2473245" cy="6256168"/>
          </a:xfrm>
          <a:prstGeom prst="rect">
            <a:avLst/>
          </a:prstGeom>
          <a:effectLst>
            <a:outerShdw blurRad="50800" dist="50800" dir="5400000" sx="1000" sy="1000" algn="ctr" rotWithShape="0">
              <a:srgbClr val="000000"/>
            </a:outerShdw>
            <a:reflection endPos="0" dist="50800" dir="5400000" sy="-100000" algn="bl" rotWithShape="0"/>
          </a:effectLst>
        </p:spPr>
      </p:pic>
      <p:pic>
        <p:nvPicPr>
          <p:cNvPr id="7" name="Picture 6">
            <a:extLst>
              <a:ext uri="{FF2B5EF4-FFF2-40B4-BE49-F238E27FC236}">
                <a16:creationId xmlns:a16="http://schemas.microsoft.com/office/drawing/2014/main" id="{22BB92D1-A964-7038-DB97-7130FBC38092}"/>
              </a:ext>
            </a:extLst>
          </p:cNvPr>
          <p:cNvPicPr>
            <a:picLocks noChangeAspect="1"/>
          </p:cNvPicPr>
          <p:nvPr userDrawn="1"/>
        </p:nvPicPr>
        <p:blipFill>
          <a:blip r:embed="rId3"/>
          <a:srcRect/>
          <a:stretch/>
        </p:blipFill>
        <p:spPr>
          <a:xfrm>
            <a:off x="10077043" y="6372474"/>
            <a:ext cx="1757916" cy="292247"/>
          </a:xfrm>
          <a:prstGeom prst="rect">
            <a:avLst/>
          </a:prstGeom>
        </p:spPr>
      </p:pic>
      <p:cxnSp>
        <p:nvCxnSpPr>
          <p:cNvPr id="8" name="Straight Connector 7">
            <a:extLst>
              <a:ext uri="{FF2B5EF4-FFF2-40B4-BE49-F238E27FC236}">
                <a16:creationId xmlns:a16="http://schemas.microsoft.com/office/drawing/2014/main" id="{1B0E348C-4337-B52F-63E9-2BA61C207033}"/>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9" name="Subtitle 2">
            <a:extLst>
              <a:ext uri="{FF2B5EF4-FFF2-40B4-BE49-F238E27FC236}">
                <a16:creationId xmlns:a16="http://schemas.microsoft.com/office/drawing/2014/main" id="{6B80D801-423D-754A-15A4-BD7F3BFE42DC}"/>
              </a:ext>
            </a:extLst>
          </p:cNvPr>
          <p:cNvSpPr>
            <a:spLocks noGrp="1"/>
          </p:cNvSpPr>
          <p:nvPr>
            <p:ph type="subTitle" idx="16"/>
          </p:nvPr>
        </p:nvSpPr>
        <p:spPr>
          <a:xfrm>
            <a:off x="436538" y="783982"/>
            <a:ext cx="9005781" cy="748289"/>
          </a:xfrm>
        </p:spPr>
        <p:txBody>
          <a:bodyPr>
            <a:noAutofit/>
          </a:bodyPr>
          <a:lstStyle>
            <a:lvl1pPr marL="0" indent="0" algn="l">
              <a:buNone/>
              <a:defRPr sz="4267" b="1">
                <a:solidFill>
                  <a:srgbClr val="003341"/>
                </a:solidFill>
                <a:latin typeface="Montserrat" panose="000005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a:p>
        </p:txBody>
      </p:sp>
      <p:cxnSp>
        <p:nvCxnSpPr>
          <p:cNvPr id="14" name="Straight Connector 13">
            <a:extLst>
              <a:ext uri="{FF2B5EF4-FFF2-40B4-BE49-F238E27FC236}">
                <a16:creationId xmlns:a16="http://schemas.microsoft.com/office/drawing/2014/main" id="{77DB746E-4F0D-4B99-CE92-46194BC4AC31}"/>
              </a:ext>
            </a:extLst>
          </p:cNvPr>
          <p:cNvCxnSpPr>
            <a:cxnSpLocks/>
          </p:cNvCxnSpPr>
          <p:nvPr userDrawn="1"/>
        </p:nvCxnSpPr>
        <p:spPr>
          <a:xfrm>
            <a:off x="446859" y="6397920"/>
            <a:ext cx="11366451"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A57564A4-559E-B521-5CDE-4E638E59DE7E}"/>
              </a:ext>
            </a:extLst>
          </p:cNvPr>
          <p:cNvGrpSpPr/>
          <p:nvPr userDrawn="1"/>
        </p:nvGrpSpPr>
        <p:grpSpPr>
          <a:xfrm>
            <a:off x="322321" y="6558641"/>
            <a:ext cx="3003577" cy="143629"/>
            <a:chOff x="275810" y="4839844"/>
            <a:chExt cx="2252683" cy="107722"/>
          </a:xfrm>
        </p:grpSpPr>
        <p:sp>
          <p:nvSpPr>
            <p:cNvPr id="16" name="Oval 15">
              <a:extLst>
                <a:ext uri="{FF2B5EF4-FFF2-40B4-BE49-F238E27FC236}">
                  <a16:creationId xmlns:a16="http://schemas.microsoft.com/office/drawing/2014/main" id="{22B5591E-F4B5-70CA-9B17-E34DF0E67531}"/>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73C2970A-B810-2020-165A-41C2C5642363}"/>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18" name="TextBox 17">
            <a:extLst>
              <a:ext uri="{FF2B5EF4-FFF2-40B4-BE49-F238E27FC236}">
                <a16:creationId xmlns:a16="http://schemas.microsoft.com/office/drawing/2014/main" id="{1C4A9A7D-5A71-5AC6-84D6-64080BF786DE}"/>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003341"/>
                </a:solidFill>
                <a:latin typeface="Montserrat"/>
              </a:rPr>
              <a:pPr defTabSz="914377"/>
              <a:t>‹#›</a:t>
            </a:fld>
            <a:r>
              <a:rPr lang="en-US" sz="933" b="1">
                <a:solidFill>
                  <a:srgbClr val="003341"/>
                </a:solidFill>
                <a:latin typeface="Montserrat"/>
              </a:rPr>
              <a:t> I </a:t>
            </a:r>
            <a:endParaRPr lang="en-US" sz="933">
              <a:solidFill>
                <a:srgbClr val="003341"/>
              </a:solidFill>
              <a:latin typeface="Metropolis Medium"/>
            </a:endParaRPr>
          </a:p>
        </p:txBody>
      </p:sp>
      <p:sp>
        <p:nvSpPr>
          <p:cNvPr id="3" name="Title Placeholder 7">
            <a:extLst>
              <a:ext uri="{FF2B5EF4-FFF2-40B4-BE49-F238E27FC236}">
                <a16:creationId xmlns:a16="http://schemas.microsoft.com/office/drawing/2014/main" id="{CEFE85A8-0842-B1FE-73DA-C0C2E9CC4692}"/>
              </a:ext>
            </a:extLst>
          </p:cNvPr>
          <p:cNvSpPr>
            <a:spLocks noGrp="1"/>
          </p:cNvSpPr>
          <p:nvPr>
            <p:ph type="title"/>
          </p:nvPr>
        </p:nvSpPr>
        <p:spPr>
          <a:xfrm>
            <a:off x="436537" y="1655001"/>
            <a:ext cx="9005783"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sp>
        <p:nvSpPr>
          <p:cNvPr id="4" name="Content Placeholder 3"/>
          <p:cNvSpPr>
            <a:spLocks noGrp="1"/>
          </p:cNvSpPr>
          <p:nvPr>
            <p:ph sz="half" idx="2"/>
          </p:nvPr>
        </p:nvSpPr>
        <p:spPr>
          <a:xfrm>
            <a:off x="6212419" y="2713454"/>
            <a:ext cx="5308600" cy="1739091"/>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A white text on a black background&#10;&#10;Description automatically generated">
            <a:extLst>
              <a:ext uri="{FF2B5EF4-FFF2-40B4-BE49-F238E27FC236}">
                <a16:creationId xmlns:a16="http://schemas.microsoft.com/office/drawing/2014/main" id="{558CF8C8-D7B3-4DAF-A6BA-C743D15516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34132700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11_50 / 50 split - text right">
    <p:bg>
      <p:bgPr>
        <a:solidFill>
          <a:srgbClr val="00853E"/>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519C1A-C902-5E43-BCE7-DD9B7BFC38F7}"/>
              </a:ext>
            </a:extLst>
          </p:cNvPr>
          <p:cNvSpPr/>
          <p:nvPr/>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4" name="Text Placeholder 3">
            <a:extLst>
              <a:ext uri="{FF2B5EF4-FFF2-40B4-BE49-F238E27FC236}">
                <a16:creationId xmlns:a16="http://schemas.microsoft.com/office/drawing/2014/main" id="{6E297AF5-DAFF-6D4A-8114-B29A2B0B331E}"/>
              </a:ext>
            </a:extLst>
          </p:cNvPr>
          <p:cNvSpPr>
            <a:spLocks noGrp="1"/>
          </p:cNvSpPr>
          <p:nvPr>
            <p:ph type="body" sz="quarter" idx="10"/>
          </p:nvPr>
        </p:nvSpPr>
        <p:spPr>
          <a:xfrm>
            <a:off x="6670185" y="586155"/>
            <a:ext cx="5099051" cy="5749559"/>
          </a:xfrm>
          <a:prstGeom prst="rect">
            <a:avLst/>
          </a:prstGeom>
        </p:spPr>
        <p:txBody>
          <a:bodyPr>
            <a:normAutofit/>
          </a:bodyPr>
          <a:lstStyle>
            <a:lvl1pPr marL="0" indent="0">
              <a:buNone/>
              <a:defRPr sz="1867" b="0" i="0">
                <a:solidFill>
                  <a:schemeClr val="tx1"/>
                </a:solidFill>
                <a:latin typeface="Metropolis Light"/>
                <a:cs typeface="Poppins Light" pitchFamily="2" charset="77"/>
              </a:defRPr>
            </a:lvl1pPr>
            <a:lvl2pPr marL="342891" indent="0">
              <a:buNone/>
              <a:defRPr sz="1867" b="0" i="0">
                <a:solidFill>
                  <a:schemeClr val="tx1"/>
                </a:solidFill>
                <a:latin typeface="Metropolis Light"/>
                <a:cs typeface="Poppins Light" pitchFamily="2" charset="77"/>
              </a:defRPr>
            </a:lvl2pPr>
            <a:lvl3pPr marL="685783" indent="0">
              <a:buNone/>
              <a:defRPr sz="1867" b="0" i="0">
                <a:solidFill>
                  <a:schemeClr val="tx1"/>
                </a:solidFill>
                <a:latin typeface="Metropolis Light"/>
                <a:cs typeface="Poppins Light" pitchFamily="2" charset="77"/>
              </a:defRPr>
            </a:lvl3pPr>
            <a:lvl4pPr marL="1028674" indent="0">
              <a:buNone/>
              <a:defRPr sz="1867" b="0" i="0">
                <a:solidFill>
                  <a:schemeClr val="tx1"/>
                </a:solidFill>
                <a:latin typeface="Metropolis Light"/>
                <a:cs typeface="Poppins Light" pitchFamily="2" charset="77"/>
              </a:defRPr>
            </a:lvl4pPr>
            <a:lvl5pPr marL="1371566" indent="0">
              <a:buNone/>
              <a:defRPr sz="1867" b="0" i="0">
                <a:solidFill>
                  <a:schemeClr val="tx1"/>
                </a:solidFill>
                <a:latin typeface="Metropolis Light"/>
                <a:cs typeface="Poppins Ligh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Picture Placeholder 5">
            <a:extLst>
              <a:ext uri="{FF2B5EF4-FFF2-40B4-BE49-F238E27FC236}">
                <a16:creationId xmlns:a16="http://schemas.microsoft.com/office/drawing/2014/main" id="{0470CB4D-FFB6-5846-A276-AB9F98966106}"/>
              </a:ext>
            </a:extLst>
          </p:cNvPr>
          <p:cNvSpPr>
            <a:spLocks noGrp="1"/>
          </p:cNvSpPr>
          <p:nvPr>
            <p:ph type="pic" sz="quarter" idx="11"/>
          </p:nvPr>
        </p:nvSpPr>
        <p:spPr>
          <a:xfrm>
            <a:off x="515939" y="750888"/>
            <a:ext cx="5053012" cy="5389563"/>
          </a:xfrm>
          <a:prstGeom prst="rect">
            <a:avLst/>
          </a:prstGeom>
        </p:spPr>
        <p:txBody>
          <a:bodyPr anchor="ctr">
            <a:normAutofit/>
          </a:bodyPr>
          <a:lstStyle>
            <a:lvl1pPr marL="0" indent="0" algn="ctr">
              <a:buNone/>
              <a:defRPr sz="1867" b="0" i="0">
                <a:solidFill>
                  <a:srgbClr val="003341"/>
                </a:solidFill>
                <a:latin typeface="Metropolis Light"/>
                <a:cs typeface="Poppins Light" pitchFamily="2" charset="77"/>
              </a:defRPr>
            </a:lvl1pPr>
          </a:lstStyle>
          <a:p>
            <a:r>
              <a:rPr lang="en-GB"/>
              <a:t>Click icon to add picture</a:t>
            </a:r>
          </a:p>
        </p:txBody>
      </p:sp>
      <p:pic>
        <p:nvPicPr>
          <p:cNvPr id="3" name="Picture 2">
            <a:extLst>
              <a:ext uri="{FF2B5EF4-FFF2-40B4-BE49-F238E27FC236}">
                <a16:creationId xmlns:a16="http://schemas.microsoft.com/office/drawing/2014/main" id="{3BFD6B4D-4842-4E01-1E07-BB916DCCE1D2}"/>
              </a:ext>
            </a:extLst>
          </p:cNvPr>
          <p:cNvPicPr>
            <a:picLocks noChangeAspect="1"/>
          </p:cNvPicPr>
          <p:nvPr userDrawn="1"/>
        </p:nvPicPr>
        <p:blipFill>
          <a:blip r:embed="rId2"/>
          <a:srcRect/>
          <a:stretch/>
        </p:blipFill>
        <p:spPr>
          <a:xfrm>
            <a:off x="10077043" y="6372474"/>
            <a:ext cx="1757916" cy="292247"/>
          </a:xfrm>
          <a:prstGeom prst="rect">
            <a:avLst/>
          </a:prstGeom>
        </p:spPr>
      </p:pic>
      <p:pic>
        <p:nvPicPr>
          <p:cNvPr id="5" name="Picture 4" descr="A colorful lines and dots&#10;&#10;Description automatically generated">
            <a:extLst>
              <a:ext uri="{FF2B5EF4-FFF2-40B4-BE49-F238E27FC236}">
                <a16:creationId xmlns:a16="http://schemas.microsoft.com/office/drawing/2014/main" id="{41244083-9BA3-F9F6-324F-8A5FD5152BF0}"/>
              </a:ext>
            </a:extLst>
          </p:cNvPr>
          <p:cNvPicPr>
            <a:picLocks noChangeAspect="1"/>
          </p:cNvPicPr>
          <p:nvPr userDrawn="1"/>
        </p:nvPicPr>
        <p:blipFill rotWithShape="1">
          <a:blip r:embed="rId3">
            <a:alphaModFix amt="10000"/>
          </a:blip>
          <a:srcRect l="-3524" t="2378" r="-206" b="715"/>
          <a:stretch/>
        </p:blipFill>
        <p:spPr>
          <a:xfrm>
            <a:off x="5963920" y="750888"/>
            <a:ext cx="6228081" cy="5590177"/>
          </a:xfrm>
          <a:prstGeom prst="rect">
            <a:avLst/>
          </a:prstGeom>
        </p:spPr>
      </p:pic>
      <p:grpSp>
        <p:nvGrpSpPr>
          <p:cNvPr id="7" name="Group 6">
            <a:extLst>
              <a:ext uri="{FF2B5EF4-FFF2-40B4-BE49-F238E27FC236}">
                <a16:creationId xmlns:a16="http://schemas.microsoft.com/office/drawing/2014/main" id="{4837A9C6-A881-845D-B6A4-DB366F6DAC05}"/>
              </a:ext>
            </a:extLst>
          </p:cNvPr>
          <p:cNvGrpSpPr/>
          <p:nvPr userDrawn="1"/>
        </p:nvGrpSpPr>
        <p:grpSpPr>
          <a:xfrm>
            <a:off x="322321" y="6558641"/>
            <a:ext cx="3003577" cy="143629"/>
            <a:chOff x="275810" y="4839844"/>
            <a:chExt cx="2252683" cy="107722"/>
          </a:xfrm>
        </p:grpSpPr>
        <p:sp>
          <p:nvSpPr>
            <p:cNvPr id="8" name="Oval 7">
              <a:extLst>
                <a:ext uri="{FF2B5EF4-FFF2-40B4-BE49-F238E27FC236}">
                  <a16:creationId xmlns:a16="http://schemas.microsoft.com/office/drawing/2014/main" id="{1041CDF2-F92B-C930-E016-18919E84336C}"/>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8514D25-2419-1EB9-269F-6334D15AA70D}"/>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cxnSp>
        <p:nvCxnSpPr>
          <p:cNvPr id="10" name="Straight Connector 9">
            <a:extLst>
              <a:ext uri="{FF2B5EF4-FFF2-40B4-BE49-F238E27FC236}">
                <a16:creationId xmlns:a16="http://schemas.microsoft.com/office/drawing/2014/main" id="{13F99ED9-11BB-2FF9-B5D0-3F43DC6342F1}"/>
              </a:ext>
            </a:extLst>
          </p:cNvPr>
          <p:cNvCxnSpPr>
            <a:cxnSpLocks/>
          </p:cNvCxnSpPr>
          <p:nvPr userDrawn="1"/>
        </p:nvCxnSpPr>
        <p:spPr>
          <a:xfrm>
            <a:off x="322319" y="558055"/>
            <a:ext cx="5773681"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DBF42F5-18D5-0E99-09E6-75A2393DC12B}"/>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003341"/>
                </a:solidFill>
                <a:latin typeface="Montserrat"/>
              </a:rPr>
              <a:pPr defTabSz="914377"/>
              <a:t>‹#›</a:t>
            </a:fld>
            <a:r>
              <a:rPr lang="en-US" sz="933" b="1">
                <a:solidFill>
                  <a:srgbClr val="003341"/>
                </a:solidFill>
                <a:latin typeface="Montserrat"/>
              </a:rPr>
              <a:t> I </a:t>
            </a:r>
            <a:endParaRPr lang="en-US" sz="933">
              <a:solidFill>
                <a:srgbClr val="003341"/>
              </a:solidFill>
              <a:latin typeface="Metropolis Medium"/>
            </a:endParaRPr>
          </a:p>
        </p:txBody>
      </p:sp>
    </p:spTree>
    <p:extLst>
      <p:ext uri="{BB962C8B-B14F-4D97-AF65-F5344CB8AC3E}">
        <p14:creationId xmlns:p14="http://schemas.microsoft.com/office/powerpoint/2010/main" val="4268909805"/>
      </p:ext>
    </p:extLst>
  </p:cSld>
  <p:clrMapOvr>
    <a:overrideClrMapping bg1="dk1" tx1="lt1" bg2="dk2" tx2="lt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12_50 / 50 split - text right">
    <p:bg>
      <p:bgPr>
        <a:solidFill>
          <a:srgbClr val="8597A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519C1A-C902-5E43-BCE7-DD9B7BFC38F7}"/>
              </a:ext>
            </a:extLst>
          </p:cNvPr>
          <p:cNvSpPr/>
          <p:nvPr/>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4" name="Text Placeholder 3">
            <a:extLst>
              <a:ext uri="{FF2B5EF4-FFF2-40B4-BE49-F238E27FC236}">
                <a16:creationId xmlns:a16="http://schemas.microsoft.com/office/drawing/2014/main" id="{6E297AF5-DAFF-6D4A-8114-B29A2B0B331E}"/>
              </a:ext>
            </a:extLst>
          </p:cNvPr>
          <p:cNvSpPr>
            <a:spLocks noGrp="1"/>
          </p:cNvSpPr>
          <p:nvPr>
            <p:ph type="body" sz="quarter" idx="10"/>
          </p:nvPr>
        </p:nvSpPr>
        <p:spPr>
          <a:xfrm>
            <a:off x="6670185" y="586155"/>
            <a:ext cx="5099051" cy="5749559"/>
          </a:xfrm>
          <a:prstGeom prst="rect">
            <a:avLst/>
          </a:prstGeom>
        </p:spPr>
        <p:txBody>
          <a:bodyPr>
            <a:normAutofit/>
          </a:bodyPr>
          <a:lstStyle>
            <a:lvl1pPr marL="0" indent="0">
              <a:buNone/>
              <a:defRPr sz="1867" b="0" i="0">
                <a:solidFill>
                  <a:schemeClr val="tx1"/>
                </a:solidFill>
                <a:latin typeface="Metropolis Light"/>
                <a:cs typeface="Poppins Light" pitchFamily="2" charset="77"/>
              </a:defRPr>
            </a:lvl1pPr>
            <a:lvl2pPr marL="342891" indent="0">
              <a:buNone/>
              <a:defRPr sz="1867" b="0" i="0">
                <a:solidFill>
                  <a:schemeClr val="tx1"/>
                </a:solidFill>
                <a:latin typeface="Metropolis Light"/>
                <a:cs typeface="Poppins Light" pitchFamily="2" charset="77"/>
              </a:defRPr>
            </a:lvl2pPr>
            <a:lvl3pPr marL="685783" indent="0">
              <a:buNone/>
              <a:defRPr sz="1867" b="0" i="0">
                <a:solidFill>
                  <a:schemeClr val="tx1"/>
                </a:solidFill>
                <a:latin typeface="Metropolis Light"/>
                <a:cs typeface="Poppins Light" pitchFamily="2" charset="77"/>
              </a:defRPr>
            </a:lvl3pPr>
            <a:lvl4pPr marL="1028674" indent="0">
              <a:buNone/>
              <a:defRPr sz="1867" b="0" i="0">
                <a:solidFill>
                  <a:schemeClr val="tx1"/>
                </a:solidFill>
                <a:latin typeface="Metropolis Light"/>
                <a:cs typeface="Poppins Light" pitchFamily="2" charset="77"/>
              </a:defRPr>
            </a:lvl4pPr>
            <a:lvl5pPr marL="1371566" indent="0">
              <a:buNone/>
              <a:defRPr sz="1867" b="0" i="0">
                <a:solidFill>
                  <a:schemeClr val="tx1"/>
                </a:solidFill>
                <a:latin typeface="Metropolis Light"/>
                <a:cs typeface="Poppins Ligh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Picture Placeholder 5">
            <a:extLst>
              <a:ext uri="{FF2B5EF4-FFF2-40B4-BE49-F238E27FC236}">
                <a16:creationId xmlns:a16="http://schemas.microsoft.com/office/drawing/2014/main" id="{0470CB4D-FFB6-5846-A276-AB9F98966106}"/>
              </a:ext>
            </a:extLst>
          </p:cNvPr>
          <p:cNvSpPr>
            <a:spLocks noGrp="1"/>
          </p:cNvSpPr>
          <p:nvPr>
            <p:ph type="pic" sz="quarter" idx="11"/>
          </p:nvPr>
        </p:nvSpPr>
        <p:spPr>
          <a:xfrm>
            <a:off x="515939" y="750888"/>
            <a:ext cx="5053012" cy="5389563"/>
          </a:xfrm>
          <a:prstGeom prst="rect">
            <a:avLst/>
          </a:prstGeom>
        </p:spPr>
        <p:txBody>
          <a:bodyPr anchor="ctr">
            <a:normAutofit/>
          </a:bodyPr>
          <a:lstStyle>
            <a:lvl1pPr marL="0" indent="0" algn="ctr">
              <a:buNone/>
              <a:defRPr sz="1867" b="0" i="0">
                <a:solidFill>
                  <a:srgbClr val="003341"/>
                </a:solidFill>
                <a:latin typeface="Metropolis Light"/>
                <a:cs typeface="Poppins Light" pitchFamily="2" charset="77"/>
              </a:defRPr>
            </a:lvl1pPr>
          </a:lstStyle>
          <a:p>
            <a:r>
              <a:rPr lang="en-GB"/>
              <a:t>Click icon to add picture</a:t>
            </a:r>
          </a:p>
        </p:txBody>
      </p:sp>
      <p:pic>
        <p:nvPicPr>
          <p:cNvPr id="3" name="Picture 2">
            <a:extLst>
              <a:ext uri="{FF2B5EF4-FFF2-40B4-BE49-F238E27FC236}">
                <a16:creationId xmlns:a16="http://schemas.microsoft.com/office/drawing/2014/main" id="{3BFD6B4D-4842-4E01-1E07-BB916DCCE1D2}"/>
              </a:ext>
            </a:extLst>
          </p:cNvPr>
          <p:cNvPicPr>
            <a:picLocks noChangeAspect="1"/>
          </p:cNvPicPr>
          <p:nvPr userDrawn="1"/>
        </p:nvPicPr>
        <p:blipFill>
          <a:blip r:embed="rId2"/>
          <a:srcRect/>
          <a:stretch/>
        </p:blipFill>
        <p:spPr>
          <a:xfrm>
            <a:off x="10077043" y="6372474"/>
            <a:ext cx="1757916" cy="292247"/>
          </a:xfrm>
          <a:prstGeom prst="rect">
            <a:avLst/>
          </a:prstGeom>
        </p:spPr>
      </p:pic>
      <p:pic>
        <p:nvPicPr>
          <p:cNvPr id="5" name="Picture 4" descr="A colorful lines and dots&#10;&#10;Description automatically generated">
            <a:extLst>
              <a:ext uri="{FF2B5EF4-FFF2-40B4-BE49-F238E27FC236}">
                <a16:creationId xmlns:a16="http://schemas.microsoft.com/office/drawing/2014/main" id="{41244083-9BA3-F9F6-324F-8A5FD5152BF0}"/>
              </a:ext>
            </a:extLst>
          </p:cNvPr>
          <p:cNvPicPr>
            <a:picLocks noChangeAspect="1"/>
          </p:cNvPicPr>
          <p:nvPr userDrawn="1"/>
        </p:nvPicPr>
        <p:blipFill rotWithShape="1">
          <a:blip r:embed="rId3">
            <a:alphaModFix amt="10000"/>
          </a:blip>
          <a:srcRect l="-3524" t="2378" r="-206" b="715"/>
          <a:stretch/>
        </p:blipFill>
        <p:spPr>
          <a:xfrm>
            <a:off x="5963920" y="750888"/>
            <a:ext cx="6228081" cy="5590177"/>
          </a:xfrm>
          <a:prstGeom prst="rect">
            <a:avLst/>
          </a:prstGeom>
        </p:spPr>
      </p:pic>
      <p:grpSp>
        <p:nvGrpSpPr>
          <p:cNvPr id="7" name="Group 6">
            <a:extLst>
              <a:ext uri="{FF2B5EF4-FFF2-40B4-BE49-F238E27FC236}">
                <a16:creationId xmlns:a16="http://schemas.microsoft.com/office/drawing/2014/main" id="{4837A9C6-A881-845D-B6A4-DB366F6DAC05}"/>
              </a:ext>
            </a:extLst>
          </p:cNvPr>
          <p:cNvGrpSpPr/>
          <p:nvPr userDrawn="1"/>
        </p:nvGrpSpPr>
        <p:grpSpPr>
          <a:xfrm>
            <a:off x="322321" y="6558641"/>
            <a:ext cx="3003577" cy="143629"/>
            <a:chOff x="275810" y="4839844"/>
            <a:chExt cx="2252683" cy="107722"/>
          </a:xfrm>
        </p:grpSpPr>
        <p:sp>
          <p:nvSpPr>
            <p:cNvPr id="8" name="Oval 7">
              <a:extLst>
                <a:ext uri="{FF2B5EF4-FFF2-40B4-BE49-F238E27FC236}">
                  <a16:creationId xmlns:a16="http://schemas.microsoft.com/office/drawing/2014/main" id="{1041CDF2-F92B-C930-E016-18919E84336C}"/>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8514D25-2419-1EB9-269F-6334D15AA70D}"/>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cxnSp>
        <p:nvCxnSpPr>
          <p:cNvPr id="10" name="Straight Connector 9">
            <a:extLst>
              <a:ext uri="{FF2B5EF4-FFF2-40B4-BE49-F238E27FC236}">
                <a16:creationId xmlns:a16="http://schemas.microsoft.com/office/drawing/2014/main" id="{B9F3C146-B730-EB74-18A7-04C21AC4C117}"/>
              </a:ext>
            </a:extLst>
          </p:cNvPr>
          <p:cNvCxnSpPr>
            <a:cxnSpLocks/>
          </p:cNvCxnSpPr>
          <p:nvPr userDrawn="1"/>
        </p:nvCxnSpPr>
        <p:spPr>
          <a:xfrm>
            <a:off x="322319" y="558055"/>
            <a:ext cx="5773681"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C85E775-BBB6-465A-B85D-59BA61C8FF26}"/>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003341"/>
                </a:solidFill>
                <a:latin typeface="Montserrat"/>
              </a:rPr>
              <a:pPr defTabSz="914377"/>
              <a:t>‹#›</a:t>
            </a:fld>
            <a:r>
              <a:rPr lang="en-US" sz="933" b="1">
                <a:solidFill>
                  <a:srgbClr val="003341"/>
                </a:solidFill>
                <a:latin typeface="Montserrat"/>
              </a:rPr>
              <a:t> I </a:t>
            </a:r>
            <a:endParaRPr lang="en-US" sz="933">
              <a:solidFill>
                <a:srgbClr val="003341"/>
              </a:solidFill>
              <a:latin typeface="Metropolis Medium"/>
            </a:endParaRPr>
          </a:p>
        </p:txBody>
      </p:sp>
    </p:spTree>
    <p:extLst>
      <p:ext uri="{BB962C8B-B14F-4D97-AF65-F5344CB8AC3E}">
        <p14:creationId xmlns:p14="http://schemas.microsoft.com/office/powerpoint/2010/main" val="2991342379"/>
      </p:ext>
    </p:extLst>
  </p:cSld>
  <p:clrMapOvr>
    <a:overrideClrMapping bg1="dk1" tx1="lt1" bg2="dk2" tx2="lt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3_Titl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E6EBAB-0DF5-264F-A4A3-274C3E3D8DB2}"/>
              </a:ext>
            </a:extLst>
          </p:cNvPr>
          <p:cNvSpPr txBox="1">
            <a:spLocks/>
          </p:cNvSpPr>
          <p:nvPr/>
        </p:nvSpPr>
        <p:spPr>
          <a:xfrm>
            <a:off x="1829903" y="8483404"/>
            <a:ext cx="9804400" cy="533621"/>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927D"/>
              </a:buClr>
              <a:buSzPct val="60000"/>
            </a:pPr>
            <a:r>
              <a:rPr lang="en-GB" sz="2400">
                <a:solidFill>
                  <a:srgbClr val="00927D"/>
                </a:solidFill>
                <a:latin typeface="Poppins" pitchFamily="2" charset="77"/>
                <a:cs typeface="Poppins" pitchFamily="2" charset="77"/>
              </a:rPr>
              <a:t>What are the needs of the person?</a:t>
            </a:r>
          </a:p>
        </p:txBody>
      </p:sp>
      <p:cxnSp>
        <p:nvCxnSpPr>
          <p:cNvPr id="7" name="Straight Connector 6">
            <a:extLst>
              <a:ext uri="{FF2B5EF4-FFF2-40B4-BE49-F238E27FC236}">
                <a16:creationId xmlns:a16="http://schemas.microsoft.com/office/drawing/2014/main" id="{B41E1AB2-6DC9-E70F-C72F-CB8C05DF4A08}"/>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870693B-2770-4A3A-8B27-3F355F3CC6CC}"/>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475C6D"/>
                </a:solidFill>
                <a:latin typeface="Montserrat"/>
              </a:rPr>
              <a:pPr defTabSz="914377"/>
              <a:t>‹#›</a:t>
            </a:fld>
            <a:r>
              <a:rPr lang="en-US" sz="933" b="1">
                <a:solidFill>
                  <a:srgbClr val="475C6D"/>
                </a:solidFill>
                <a:latin typeface="Montserrat"/>
              </a:rPr>
              <a:t> I </a:t>
            </a:r>
            <a:endParaRPr lang="en-US" sz="933">
              <a:solidFill>
                <a:srgbClr val="8597A3"/>
              </a:solidFill>
              <a:latin typeface="Metropolis Medium"/>
            </a:endParaRPr>
          </a:p>
        </p:txBody>
      </p:sp>
      <p:cxnSp>
        <p:nvCxnSpPr>
          <p:cNvPr id="15" name="Straight Connector 14">
            <a:extLst>
              <a:ext uri="{FF2B5EF4-FFF2-40B4-BE49-F238E27FC236}">
                <a16:creationId xmlns:a16="http://schemas.microsoft.com/office/drawing/2014/main" id="{31941FAF-8621-7E6C-531D-6614EBEF222C}"/>
              </a:ext>
            </a:extLst>
          </p:cNvPr>
          <p:cNvCxnSpPr>
            <a:cxnSpLocks/>
          </p:cNvCxnSpPr>
          <p:nvPr userDrawn="1"/>
        </p:nvCxnSpPr>
        <p:spPr>
          <a:xfrm>
            <a:off x="446859" y="6397920"/>
            <a:ext cx="11366451"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20" name="Subtitle 2">
            <a:extLst>
              <a:ext uri="{FF2B5EF4-FFF2-40B4-BE49-F238E27FC236}">
                <a16:creationId xmlns:a16="http://schemas.microsoft.com/office/drawing/2014/main" id="{31B8D176-65AE-2092-C9AD-EF6715EF3686}"/>
              </a:ext>
            </a:extLst>
          </p:cNvPr>
          <p:cNvSpPr>
            <a:spLocks noGrp="1"/>
          </p:cNvSpPr>
          <p:nvPr>
            <p:ph type="subTitle" idx="1"/>
          </p:nvPr>
        </p:nvSpPr>
        <p:spPr>
          <a:xfrm>
            <a:off x="436537" y="783982"/>
            <a:ext cx="11376772" cy="748289"/>
          </a:xfrm>
        </p:spPr>
        <p:txBody>
          <a:bodyPr>
            <a:noAutofit/>
          </a:bodyPr>
          <a:lstStyle>
            <a:lvl1pPr marL="0" indent="0" algn="l">
              <a:buNone/>
              <a:defRPr sz="4267" b="1">
                <a:solidFill>
                  <a:srgbClr val="003341"/>
                </a:solidFill>
                <a:latin typeface="Montserrat" panose="000005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a:p>
        </p:txBody>
      </p:sp>
      <p:pic>
        <p:nvPicPr>
          <p:cNvPr id="5" name="Picture 4">
            <a:extLst>
              <a:ext uri="{FF2B5EF4-FFF2-40B4-BE49-F238E27FC236}">
                <a16:creationId xmlns:a16="http://schemas.microsoft.com/office/drawing/2014/main" id="{5585B6E5-ECFA-C8DB-E329-178B97BB31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26941" y="219471"/>
            <a:ext cx="2522951" cy="422016"/>
          </a:xfrm>
          <a:prstGeom prst="rect">
            <a:avLst/>
          </a:prstGeom>
        </p:spPr>
      </p:pic>
      <p:grpSp>
        <p:nvGrpSpPr>
          <p:cNvPr id="6" name="Group 5">
            <a:extLst>
              <a:ext uri="{FF2B5EF4-FFF2-40B4-BE49-F238E27FC236}">
                <a16:creationId xmlns:a16="http://schemas.microsoft.com/office/drawing/2014/main" id="{8BBE5381-9421-2B51-63A5-D16A8E50D6EC}"/>
              </a:ext>
            </a:extLst>
          </p:cNvPr>
          <p:cNvGrpSpPr/>
          <p:nvPr userDrawn="1"/>
        </p:nvGrpSpPr>
        <p:grpSpPr>
          <a:xfrm>
            <a:off x="322321" y="6558641"/>
            <a:ext cx="3003577" cy="143629"/>
            <a:chOff x="275810" y="4839844"/>
            <a:chExt cx="2252683" cy="107722"/>
          </a:xfrm>
        </p:grpSpPr>
        <p:sp>
          <p:nvSpPr>
            <p:cNvPr id="8" name="Oval 7">
              <a:extLst>
                <a:ext uri="{FF2B5EF4-FFF2-40B4-BE49-F238E27FC236}">
                  <a16:creationId xmlns:a16="http://schemas.microsoft.com/office/drawing/2014/main" id="{7E40997A-22DF-6823-971F-8F96BEB71F7E}"/>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1C8CEE7-E1A2-B2EF-47C0-29B5E91781A4}"/>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2" name="Title Placeholder 7">
            <a:extLst>
              <a:ext uri="{FF2B5EF4-FFF2-40B4-BE49-F238E27FC236}">
                <a16:creationId xmlns:a16="http://schemas.microsoft.com/office/drawing/2014/main" id="{4AB56145-701E-2B02-66AB-802F0EA56957}"/>
              </a:ext>
            </a:extLst>
          </p:cNvPr>
          <p:cNvSpPr>
            <a:spLocks noGrp="1"/>
          </p:cNvSpPr>
          <p:nvPr>
            <p:ph type="title"/>
          </p:nvPr>
        </p:nvSpPr>
        <p:spPr>
          <a:xfrm>
            <a:off x="436537" y="1655001"/>
            <a:ext cx="9005783"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spTree>
    <p:extLst>
      <p:ext uri="{BB962C8B-B14F-4D97-AF65-F5344CB8AC3E}">
        <p14:creationId xmlns:p14="http://schemas.microsoft.com/office/powerpoint/2010/main" val="21450466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4_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E6EBAB-0DF5-264F-A4A3-274C3E3D8DB2}"/>
              </a:ext>
            </a:extLst>
          </p:cNvPr>
          <p:cNvSpPr txBox="1">
            <a:spLocks/>
          </p:cNvSpPr>
          <p:nvPr/>
        </p:nvSpPr>
        <p:spPr>
          <a:xfrm>
            <a:off x="1829903" y="8483404"/>
            <a:ext cx="9804400" cy="533621"/>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927D"/>
              </a:buClr>
              <a:buSzPct val="60000"/>
            </a:pPr>
            <a:r>
              <a:rPr lang="en-GB" sz="2400">
                <a:solidFill>
                  <a:srgbClr val="00927D"/>
                </a:solidFill>
                <a:latin typeface="Poppins" pitchFamily="2" charset="77"/>
                <a:cs typeface="Poppins" pitchFamily="2" charset="77"/>
              </a:rPr>
              <a:t>What are the needs of the person?</a:t>
            </a:r>
          </a:p>
        </p:txBody>
      </p:sp>
      <p:cxnSp>
        <p:nvCxnSpPr>
          <p:cNvPr id="7" name="Straight Connector 6">
            <a:extLst>
              <a:ext uri="{FF2B5EF4-FFF2-40B4-BE49-F238E27FC236}">
                <a16:creationId xmlns:a16="http://schemas.microsoft.com/office/drawing/2014/main" id="{B41E1AB2-6DC9-E70F-C72F-CB8C05DF4A08}"/>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870693B-2770-4A3A-8B27-3F355F3CC6CC}"/>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475C6D"/>
                </a:solidFill>
                <a:latin typeface="Montserrat"/>
              </a:rPr>
              <a:pPr defTabSz="914377"/>
              <a:t>‹#›</a:t>
            </a:fld>
            <a:r>
              <a:rPr lang="en-US" sz="933" b="1">
                <a:solidFill>
                  <a:srgbClr val="475C6D"/>
                </a:solidFill>
                <a:latin typeface="Montserrat"/>
              </a:rPr>
              <a:t> I </a:t>
            </a:r>
            <a:endParaRPr lang="en-US" sz="933">
              <a:solidFill>
                <a:srgbClr val="8597A3"/>
              </a:solidFill>
              <a:latin typeface="Metropolis Medium"/>
            </a:endParaRPr>
          </a:p>
        </p:txBody>
      </p:sp>
      <p:cxnSp>
        <p:nvCxnSpPr>
          <p:cNvPr id="15" name="Straight Connector 14">
            <a:extLst>
              <a:ext uri="{FF2B5EF4-FFF2-40B4-BE49-F238E27FC236}">
                <a16:creationId xmlns:a16="http://schemas.microsoft.com/office/drawing/2014/main" id="{31941FAF-8621-7E6C-531D-6614EBEF222C}"/>
              </a:ext>
            </a:extLst>
          </p:cNvPr>
          <p:cNvCxnSpPr>
            <a:cxnSpLocks/>
          </p:cNvCxnSpPr>
          <p:nvPr userDrawn="1"/>
        </p:nvCxnSpPr>
        <p:spPr>
          <a:xfrm>
            <a:off x="446859" y="6397920"/>
            <a:ext cx="11366451"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20" name="Subtitle 2">
            <a:extLst>
              <a:ext uri="{FF2B5EF4-FFF2-40B4-BE49-F238E27FC236}">
                <a16:creationId xmlns:a16="http://schemas.microsoft.com/office/drawing/2014/main" id="{31B8D176-65AE-2092-C9AD-EF6715EF3686}"/>
              </a:ext>
            </a:extLst>
          </p:cNvPr>
          <p:cNvSpPr>
            <a:spLocks noGrp="1"/>
          </p:cNvSpPr>
          <p:nvPr>
            <p:ph type="subTitle" idx="1"/>
          </p:nvPr>
        </p:nvSpPr>
        <p:spPr>
          <a:xfrm>
            <a:off x="436537" y="783982"/>
            <a:ext cx="11376772" cy="748289"/>
          </a:xfrm>
        </p:spPr>
        <p:txBody>
          <a:bodyPr>
            <a:noAutofit/>
          </a:bodyPr>
          <a:lstStyle>
            <a:lvl1pPr marL="0" indent="0" algn="l">
              <a:buNone/>
              <a:defRPr sz="4267" b="1">
                <a:solidFill>
                  <a:srgbClr val="003341"/>
                </a:solidFill>
                <a:latin typeface="Montserrat" panose="000005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a:p>
        </p:txBody>
      </p:sp>
      <p:sp>
        <p:nvSpPr>
          <p:cNvPr id="21" name="Subtitle 2">
            <a:extLst>
              <a:ext uri="{FF2B5EF4-FFF2-40B4-BE49-F238E27FC236}">
                <a16:creationId xmlns:a16="http://schemas.microsoft.com/office/drawing/2014/main" id="{24A29E2D-268B-744A-BA9F-402B785E07D5}"/>
              </a:ext>
            </a:extLst>
          </p:cNvPr>
          <p:cNvSpPr txBox="1">
            <a:spLocks/>
          </p:cNvSpPr>
          <p:nvPr userDrawn="1"/>
        </p:nvSpPr>
        <p:spPr>
          <a:xfrm>
            <a:off x="446858" y="1681550"/>
            <a:ext cx="11366449" cy="748289"/>
          </a:xfrm>
          <a:prstGeom prst="rect">
            <a:avLst/>
          </a:prstGeom>
        </p:spPr>
        <p:txBody>
          <a:bodyPr vert="horz" lIns="121920" tIns="60960" rIns="121920" bIns="60960" rtlCol="0">
            <a:noAutofit/>
          </a:bodyPr>
          <a:lstStyle>
            <a:lvl1pPr marL="0" indent="0" algn="l" defTabSz="514350" rtl="0" eaLnBrk="1" latinLnBrk="0" hangingPunct="1">
              <a:lnSpc>
                <a:spcPct val="90000"/>
              </a:lnSpc>
              <a:spcBef>
                <a:spcPts val="563"/>
              </a:spcBef>
              <a:buFont typeface="Arial" panose="020B0604020202020204" pitchFamily="34" charset="0"/>
              <a:buNone/>
              <a:defRPr sz="3200" b="1" i="0" kern="1200">
                <a:solidFill>
                  <a:srgbClr val="003341"/>
                </a:solidFill>
                <a:latin typeface="Montserrat" panose="00000500000000000000" pitchFamily="2" charset="0"/>
                <a:ea typeface="+mn-ea"/>
                <a:cs typeface="Poppins Light" pitchFamily="2" charset="77"/>
              </a:defRPr>
            </a:lvl1pPr>
            <a:lvl2pPr marL="342900" indent="0" algn="ctr" defTabSz="514350" rtl="0" eaLnBrk="1" latinLnBrk="0" hangingPunct="1">
              <a:lnSpc>
                <a:spcPct val="90000"/>
              </a:lnSpc>
              <a:spcBef>
                <a:spcPts val="281"/>
              </a:spcBef>
              <a:buFont typeface="Arial" panose="020B0604020202020204" pitchFamily="34" charset="0"/>
              <a:buNone/>
              <a:defRPr sz="1500" b="0" i="0" kern="1200">
                <a:solidFill>
                  <a:schemeClr val="tx1"/>
                </a:solidFill>
                <a:latin typeface="Poppins Light" pitchFamily="2" charset="77"/>
                <a:ea typeface="+mn-ea"/>
                <a:cs typeface="Poppins Light" pitchFamily="2" charset="77"/>
              </a:defRPr>
            </a:lvl2pPr>
            <a:lvl3pPr marL="685800" indent="0" algn="ctr" defTabSz="514350" rtl="0" eaLnBrk="1" latinLnBrk="0" hangingPunct="1">
              <a:lnSpc>
                <a:spcPct val="90000"/>
              </a:lnSpc>
              <a:spcBef>
                <a:spcPts val="281"/>
              </a:spcBef>
              <a:buFont typeface="Arial" panose="020B0604020202020204" pitchFamily="34" charset="0"/>
              <a:buNone/>
              <a:defRPr sz="1350" b="0" i="0" kern="1200">
                <a:solidFill>
                  <a:schemeClr val="tx1"/>
                </a:solidFill>
                <a:latin typeface="Poppins Light" pitchFamily="2" charset="77"/>
                <a:ea typeface="+mn-ea"/>
                <a:cs typeface="Poppins Light" pitchFamily="2" charset="77"/>
              </a:defRPr>
            </a:lvl3pPr>
            <a:lvl4pPr marL="1028700" indent="0" algn="ctr" defTabSz="514350" rtl="0" eaLnBrk="1" latinLnBrk="0" hangingPunct="1">
              <a:lnSpc>
                <a:spcPct val="90000"/>
              </a:lnSpc>
              <a:spcBef>
                <a:spcPts val="281"/>
              </a:spcBef>
              <a:buFont typeface="Arial" panose="020B0604020202020204" pitchFamily="34" charset="0"/>
              <a:buNone/>
              <a:defRPr sz="1200" b="0" i="0" kern="1200">
                <a:solidFill>
                  <a:schemeClr val="tx1"/>
                </a:solidFill>
                <a:latin typeface="Poppins Light" pitchFamily="2" charset="77"/>
                <a:ea typeface="+mn-ea"/>
                <a:cs typeface="Poppins Light" pitchFamily="2" charset="77"/>
              </a:defRPr>
            </a:lvl4pPr>
            <a:lvl5pPr marL="1371600" indent="0" algn="ctr" defTabSz="514350" rtl="0" eaLnBrk="1" latinLnBrk="0" hangingPunct="1">
              <a:lnSpc>
                <a:spcPct val="90000"/>
              </a:lnSpc>
              <a:spcBef>
                <a:spcPts val="281"/>
              </a:spcBef>
              <a:buFont typeface="Arial" panose="020B0604020202020204" pitchFamily="34" charset="0"/>
              <a:buNone/>
              <a:defRPr sz="1200" b="0" i="0" kern="1200">
                <a:solidFill>
                  <a:schemeClr val="tx1"/>
                </a:solidFill>
                <a:latin typeface="Poppins Light" pitchFamily="2" charset="77"/>
                <a:ea typeface="+mn-ea"/>
                <a:cs typeface="Poppins Light" pitchFamily="2" charset="77"/>
              </a:defRPr>
            </a:lvl5pPr>
            <a:lvl6pPr marL="1714500" indent="0" algn="ctr" defTabSz="514350" rtl="0" eaLnBrk="1" latinLnBrk="0" hangingPunct="1">
              <a:lnSpc>
                <a:spcPct val="90000"/>
              </a:lnSpc>
              <a:spcBef>
                <a:spcPts val="281"/>
              </a:spcBef>
              <a:buFont typeface="Arial" panose="020B0604020202020204" pitchFamily="34" charset="0"/>
              <a:buNone/>
              <a:defRPr sz="1200" kern="1200">
                <a:solidFill>
                  <a:schemeClr val="tx1"/>
                </a:solidFill>
                <a:latin typeface="+mn-lt"/>
                <a:ea typeface="+mn-ea"/>
                <a:cs typeface="+mn-cs"/>
              </a:defRPr>
            </a:lvl6pPr>
            <a:lvl7pPr marL="2057400" indent="0" algn="ctr" defTabSz="514350" rtl="0" eaLnBrk="1" latinLnBrk="0" hangingPunct="1">
              <a:lnSpc>
                <a:spcPct val="90000"/>
              </a:lnSpc>
              <a:spcBef>
                <a:spcPts val="281"/>
              </a:spcBef>
              <a:buFont typeface="Arial" panose="020B0604020202020204" pitchFamily="34" charset="0"/>
              <a:buNone/>
              <a:defRPr sz="1200" kern="1200">
                <a:solidFill>
                  <a:schemeClr val="tx1"/>
                </a:solidFill>
                <a:latin typeface="+mn-lt"/>
                <a:ea typeface="+mn-ea"/>
                <a:cs typeface="+mn-cs"/>
              </a:defRPr>
            </a:lvl7pPr>
            <a:lvl8pPr marL="2400300" indent="0" algn="ctr" defTabSz="514350" rtl="0" eaLnBrk="1" latinLnBrk="0" hangingPunct="1">
              <a:lnSpc>
                <a:spcPct val="90000"/>
              </a:lnSpc>
              <a:spcBef>
                <a:spcPts val="281"/>
              </a:spcBef>
              <a:buFont typeface="Arial" panose="020B0604020202020204" pitchFamily="34" charset="0"/>
              <a:buNone/>
              <a:defRPr sz="1200" kern="1200">
                <a:solidFill>
                  <a:schemeClr val="tx1"/>
                </a:solidFill>
                <a:latin typeface="+mn-lt"/>
                <a:ea typeface="+mn-ea"/>
                <a:cs typeface="+mn-cs"/>
              </a:defRPr>
            </a:lvl8pPr>
            <a:lvl9pPr marL="2743200" indent="0" algn="ctr" defTabSz="514350" rtl="0" eaLnBrk="1" latinLnBrk="0" hangingPunct="1">
              <a:lnSpc>
                <a:spcPct val="90000"/>
              </a:lnSpc>
              <a:spcBef>
                <a:spcPts val="281"/>
              </a:spcBef>
              <a:buFont typeface="Arial" panose="020B0604020202020204" pitchFamily="34" charset="0"/>
              <a:buNone/>
              <a:defRPr sz="1200" kern="1200">
                <a:solidFill>
                  <a:schemeClr val="tx1"/>
                </a:solidFill>
                <a:latin typeface="+mn-lt"/>
                <a:ea typeface="+mn-ea"/>
                <a:cs typeface="+mn-cs"/>
              </a:defRPr>
            </a:lvl9pPr>
          </a:lstStyle>
          <a:p>
            <a:endParaRPr lang="en-US" sz="2667" b="0">
              <a:solidFill>
                <a:srgbClr val="8597A3"/>
              </a:solidFill>
            </a:endParaRPr>
          </a:p>
        </p:txBody>
      </p:sp>
      <p:pic>
        <p:nvPicPr>
          <p:cNvPr id="5" name="Picture 4">
            <a:extLst>
              <a:ext uri="{FF2B5EF4-FFF2-40B4-BE49-F238E27FC236}">
                <a16:creationId xmlns:a16="http://schemas.microsoft.com/office/drawing/2014/main" id="{5585B6E5-ECFA-C8DB-E329-178B97BB31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26941" y="219471"/>
            <a:ext cx="2522951" cy="422016"/>
          </a:xfrm>
          <a:prstGeom prst="rect">
            <a:avLst/>
          </a:prstGeom>
        </p:spPr>
      </p:pic>
      <p:grpSp>
        <p:nvGrpSpPr>
          <p:cNvPr id="6" name="Group 5">
            <a:extLst>
              <a:ext uri="{FF2B5EF4-FFF2-40B4-BE49-F238E27FC236}">
                <a16:creationId xmlns:a16="http://schemas.microsoft.com/office/drawing/2014/main" id="{8BBE5381-9421-2B51-63A5-D16A8E50D6EC}"/>
              </a:ext>
            </a:extLst>
          </p:cNvPr>
          <p:cNvGrpSpPr/>
          <p:nvPr userDrawn="1"/>
        </p:nvGrpSpPr>
        <p:grpSpPr>
          <a:xfrm>
            <a:off x="322321" y="6558641"/>
            <a:ext cx="3003577" cy="143629"/>
            <a:chOff x="275810" y="4839844"/>
            <a:chExt cx="2252683" cy="107722"/>
          </a:xfrm>
        </p:grpSpPr>
        <p:sp>
          <p:nvSpPr>
            <p:cNvPr id="8" name="Oval 7">
              <a:extLst>
                <a:ext uri="{FF2B5EF4-FFF2-40B4-BE49-F238E27FC236}">
                  <a16:creationId xmlns:a16="http://schemas.microsoft.com/office/drawing/2014/main" id="{7E40997A-22DF-6823-971F-8F96BEB71F7E}"/>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1C8CEE7-E1A2-B2EF-47C0-29B5E91781A4}"/>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3" name="Text Placeholder 2">
            <a:extLst>
              <a:ext uri="{FF2B5EF4-FFF2-40B4-BE49-F238E27FC236}">
                <a16:creationId xmlns:a16="http://schemas.microsoft.com/office/drawing/2014/main" id="{F583489D-267E-A2D0-5904-A4F2638187D4}"/>
              </a:ext>
            </a:extLst>
          </p:cNvPr>
          <p:cNvSpPr>
            <a:spLocks noGrp="1"/>
          </p:cNvSpPr>
          <p:nvPr>
            <p:ph type="body" sz="quarter" idx="17"/>
          </p:nvPr>
        </p:nvSpPr>
        <p:spPr>
          <a:xfrm>
            <a:off x="436536" y="2679893"/>
            <a:ext cx="11388597" cy="3095625"/>
          </a:xfrm>
          <a:prstGeom prst="rect">
            <a:avLst/>
          </a:prstGeom>
        </p:spPr>
        <p:txBody>
          <a:bodyPr>
            <a:normAutofit/>
          </a:bodyPr>
          <a:lstStyle>
            <a:lvl1pPr>
              <a:buClr>
                <a:schemeClr val="tx1"/>
              </a:buClr>
              <a:buSzPct val="70000"/>
              <a:defRPr sz="2133" b="0" i="0">
                <a:solidFill>
                  <a:srgbClr val="003341"/>
                </a:solidFill>
                <a:latin typeface="Metropolis Light"/>
                <a:cs typeface="Poppins Light" pitchFamily="2" charset="77"/>
              </a:defRPr>
            </a:lvl1pPr>
            <a:lvl2pPr>
              <a:buClr>
                <a:schemeClr val="tx1"/>
              </a:buClr>
              <a:buSzPct val="70000"/>
              <a:defRPr sz="2133" b="0" i="0">
                <a:solidFill>
                  <a:srgbClr val="003341"/>
                </a:solidFill>
                <a:latin typeface="Metropolis Light"/>
                <a:cs typeface="Poppins Light" pitchFamily="2" charset="77"/>
              </a:defRPr>
            </a:lvl2pPr>
            <a:lvl3pPr>
              <a:buClr>
                <a:schemeClr val="tx1"/>
              </a:buClr>
              <a:buSzPct val="70000"/>
              <a:defRPr sz="2133" b="0" i="0">
                <a:solidFill>
                  <a:srgbClr val="003341"/>
                </a:solidFill>
                <a:latin typeface="Metropolis Light"/>
                <a:cs typeface="Poppins Light" pitchFamily="2" charset="77"/>
              </a:defRPr>
            </a:lvl3pPr>
            <a:lvl4pPr>
              <a:buClr>
                <a:schemeClr val="tx1"/>
              </a:buClr>
              <a:buSzPct val="70000"/>
              <a:defRPr sz="2133" b="0" i="0">
                <a:solidFill>
                  <a:srgbClr val="003341"/>
                </a:solidFill>
                <a:latin typeface="Metropolis Light"/>
                <a:cs typeface="Poppins Light" pitchFamily="2" charset="77"/>
              </a:defRPr>
            </a:lvl4pPr>
            <a:lvl5pPr>
              <a:buClr>
                <a:schemeClr val="tx1"/>
              </a:buClr>
              <a:buSzPct val="70000"/>
              <a:defRPr sz="2133" b="0" i="0">
                <a:solidFill>
                  <a:srgbClr val="003341"/>
                </a:solidFill>
                <a:latin typeface="Metropolis Light"/>
                <a:cs typeface="Poppins Ligh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itle Placeholder 7">
            <a:extLst>
              <a:ext uri="{FF2B5EF4-FFF2-40B4-BE49-F238E27FC236}">
                <a16:creationId xmlns:a16="http://schemas.microsoft.com/office/drawing/2014/main" id="{097E85F5-4420-92B1-78F0-92F8DEF9B8E8}"/>
              </a:ext>
            </a:extLst>
          </p:cNvPr>
          <p:cNvSpPr>
            <a:spLocks noGrp="1"/>
          </p:cNvSpPr>
          <p:nvPr>
            <p:ph type="title"/>
          </p:nvPr>
        </p:nvSpPr>
        <p:spPr>
          <a:xfrm>
            <a:off x="436536" y="1655001"/>
            <a:ext cx="11359184"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spTree>
    <p:extLst>
      <p:ext uri="{BB962C8B-B14F-4D97-AF65-F5344CB8AC3E}">
        <p14:creationId xmlns:p14="http://schemas.microsoft.com/office/powerpoint/2010/main" val="25975622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5_pictur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E6EBAB-0DF5-264F-A4A3-274C3E3D8DB2}"/>
              </a:ext>
            </a:extLst>
          </p:cNvPr>
          <p:cNvSpPr txBox="1">
            <a:spLocks/>
          </p:cNvSpPr>
          <p:nvPr/>
        </p:nvSpPr>
        <p:spPr>
          <a:xfrm>
            <a:off x="1829903" y="8483404"/>
            <a:ext cx="9804400" cy="533621"/>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927D"/>
              </a:buClr>
              <a:buSzPct val="60000"/>
            </a:pPr>
            <a:r>
              <a:rPr lang="en-GB" sz="2400">
                <a:solidFill>
                  <a:srgbClr val="00927D"/>
                </a:solidFill>
                <a:latin typeface="Poppins" pitchFamily="2" charset="77"/>
                <a:cs typeface="Poppins" pitchFamily="2" charset="77"/>
              </a:rPr>
              <a:t>What are the needs of the person?</a:t>
            </a:r>
          </a:p>
        </p:txBody>
      </p:sp>
      <p:cxnSp>
        <p:nvCxnSpPr>
          <p:cNvPr id="7" name="Straight Connector 6">
            <a:extLst>
              <a:ext uri="{FF2B5EF4-FFF2-40B4-BE49-F238E27FC236}">
                <a16:creationId xmlns:a16="http://schemas.microsoft.com/office/drawing/2014/main" id="{B41E1AB2-6DC9-E70F-C72F-CB8C05DF4A08}"/>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870693B-2770-4A3A-8B27-3F355F3CC6CC}"/>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475C6D"/>
                </a:solidFill>
                <a:latin typeface="Montserrat"/>
              </a:rPr>
              <a:pPr defTabSz="914377"/>
              <a:t>‹#›</a:t>
            </a:fld>
            <a:r>
              <a:rPr lang="en-US" sz="933" b="1">
                <a:solidFill>
                  <a:srgbClr val="475C6D"/>
                </a:solidFill>
                <a:latin typeface="Montserrat"/>
              </a:rPr>
              <a:t> I </a:t>
            </a:r>
            <a:endParaRPr lang="en-US" sz="933">
              <a:solidFill>
                <a:srgbClr val="8597A3"/>
              </a:solidFill>
              <a:latin typeface="Metropolis Medium"/>
            </a:endParaRPr>
          </a:p>
        </p:txBody>
      </p:sp>
      <p:cxnSp>
        <p:nvCxnSpPr>
          <p:cNvPr id="15" name="Straight Connector 14">
            <a:extLst>
              <a:ext uri="{FF2B5EF4-FFF2-40B4-BE49-F238E27FC236}">
                <a16:creationId xmlns:a16="http://schemas.microsoft.com/office/drawing/2014/main" id="{31941FAF-8621-7E6C-531D-6614EBEF222C}"/>
              </a:ext>
            </a:extLst>
          </p:cNvPr>
          <p:cNvCxnSpPr>
            <a:cxnSpLocks/>
          </p:cNvCxnSpPr>
          <p:nvPr userDrawn="1"/>
        </p:nvCxnSpPr>
        <p:spPr>
          <a:xfrm>
            <a:off x="446859" y="6397920"/>
            <a:ext cx="11366451"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20" name="Subtitle 2">
            <a:extLst>
              <a:ext uri="{FF2B5EF4-FFF2-40B4-BE49-F238E27FC236}">
                <a16:creationId xmlns:a16="http://schemas.microsoft.com/office/drawing/2014/main" id="{31B8D176-65AE-2092-C9AD-EF6715EF3686}"/>
              </a:ext>
            </a:extLst>
          </p:cNvPr>
          <p:cNvSpPr>
            <a:spLocks noGrp="1"/>
          </p:cNvSpPr>
          <p:nvPr>
            <p:ph type="subTitle" idx="1"/>
          </p:nvPr>
        </p:nvSpPr>
        <p:spPr>
          <a:xfrm>
            <a:off x="436537" y="783982"/>
            <a:ext cx="11376772" cy="748289"/>
          </a:xfrm>
        </p:spPr>
        <p:txBody>
          <a:bodyPr>
            <a:noAutofit/>
          </a:bodyPr>
          <a:lstStyle>
            <a:lvl1pPr marL="0" indent="0" algn="l">
              <a:buNone/>
              <a:defRPr sz="4267" b="1">
                <a:solidFill>
                  <a:srgbClr val="003341"/>
                </a:solidFill>
                <a:latin typeface="Montserrat" panose="000005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US"/>
          </a:p>
        </p:txBody>
      </p:sp>
      <p:pic>
        <p:nvPicPr>
          <p:cNvPr id="5" name="Picture 4">
            <a:extLst>
              <a:ext uri="{FF2B5EF4-FFF2-40B4-BE49-F238E27FC236}">
                <a16:creationId xmlns:a16="http://schemas.microsoft.com/office/drawing/2014/main" id="{5585B6E5-ECFA-C8DB-E329-178B97BB31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26941" y="219471"/>
            <a:ext cx="2522951" cy="422016"/>
          </a:xfrm>
          <a:prstGeom prst="rect">
            <a:avLst/>
          </a:prstGeom>
        </p:spPr>
      </p:pic>
      <p:grpSp>
        <p:nvGrpSpPr>
          <p:cNvPr id="6" name="Group 5">
            <a:extLst>
              <a:ext uri="{FF2B5EF4-FFF2-40B4-BE49-F238E27FC236}">
                <a16:creationId xmlns:a16="http://schemas.microsoft.com/office/drawing/2014/main" id="{8BBE5381-9421-2B51-63A5-D16A8E50D6EC}"/>
              </a:ext>
            </a:extLst>
          </p:cNvPr>
          <p:cNvGrpSpPr/>
          <p:nvPr userDrawn="1"/>
        </p:nvGrpSpPr>
        <p:grpSpPr>
          <a:xfrm>
            <a:off x="322321" y="6558641"/>
            <a:ext cx="3003577" cy="143629"/>
            <a:chOff x="275810" y="4839844"/>
            <a:chExt cx="2252683" cy="107722"/>
          </a:xfrm>
        </p:grpSpPr>
        <p:sp>
          <p:nvSpPr>
            <p:cNvPr id="8" name="Oval 7">
              <a:extLst>
                <a:ext uri="{FF2B5EF4-FFF2-40B4-BE49-F238E27FC236}">
                  <a16:creationId xmlns:a16="http://schemas.microsoft.com/office/drawing/2014/main" id="{7E40997A-22DF-6823-971F-8F96BEB71F7E}"/>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1C8CEE7-E1A2-B2EF-47C0-29B5E91781A4}"/>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2" name="Picture Placeholder 2">
            <a:extLst>
              <a:ext uri="{FF2B5EF4-FFF2-40B4-BE49-F238E27FC236}">
                <a16:creationId xmlns:a16="http://schemas.microsoft.com/office/drawing/2014/main" id="{5D86A5E3-77A3-B05C-0850-55FF3D4913CB}"/>
              </a:ext>
            </a:extLst>
          </p:cNvPr>
          <p:cNvSpPr>
            <a:spLocks noGrp="1"/>
          </p:cNvSpPr>
          <p:nvPr>
            <p:ph type="pic" sz="quarter" idx="16"/>
          </p:nvPr>
        </p:nvSpPr>
        <p:spPr>
          <a:xfrm>
            <a:off x="446859" y="2639229"/>
            <a:ext cx="11366448" cy="3597956"/>
          </a:xfrm>
          <a:prstGeom prst="rect">
            <a:avLst/>
          </a:prstGeom>
        </p:spPr>
        <p:txBody>
          <a:bodyPr anchor="ctr">
            <a:normAutofit/>
          </a:bodyPr>
          <a:lstStyle>
            <a:lvl1pPr marL="0" indent="0" algn="ctr">
              <a:buNone/>
              <a:defRPr sz="2133" b="0" i="0">
                <a:solidFill>
                  <a:srgbClr val="003341"/>
                </a:solidFill>
                <a:latin typeface="Metropolis Light"/>
                <a:cs typeface="Poppins Light" pitchFamily="2" charset="77"/>
              </a:defRPr>
            </a:lvl1pPr>
          </a:lstStyle>
          <a:p>
            <a:r>
              <a:rPr lang="en-GB"/>
              <a:t>Click icon to add picture</a:t>
            </a:r>
          </a:p>
        </p:txBody>
      </p:sp>
      <p:sp>
        <p:nvSpPr>
          <p:cNvPr id="3" name="Title Placeholder 7">
            <a:extLst>
              <a:ext uri="{FF2B5EF4-FFF2-40B4-BE49-F238E27FC236}">
                <a16:creationId xmlns:a16="http://schemas.microsoft.com/office/drawing/2014/main" id="{481CC665-BFE6-DE87-7CEA-4ADB4AFF5944}"/>
              </a:ext>
            </a:extLst>
          </p:cNvPr>
          <p:cNvSpPr>
            <a:spLocks noGrp="1"/>
          </p:cNvSpPr>
          <p:nvPr>
            <p:ph type="title"/>
          </p:nvPr>
        </p:nvSpPr>
        <p:spPr>
          <a:xfrm>
            <a:off x="436536" y="1655001"/>
            <a:ext cx="11359184"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spTree>
    <p:extLst>
      <p:ext uri="{BB962C8B-B14F-4D97-AF65-F5344CB8AC3E}">
        <p14:creationId xmlns:p14="http://schemas.microsoft.com/office/powerpoint/2010/main" val="8372943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6_1 x Text 1 x pictur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E6EBAB-0DF5-264F-A4A3-274C3E3D8DB2}"/>
              </a:ext>
            </a:extLst>
          </p:cNvPr>
          <p:cNvSpPr txBox="1">
            <a:spLocks/>
          </p:cNvSpPr>
          <p:nvPr/>
        </p:nvSpPr>
        <p:spPr>
          <a:xfrm>
            <a:off x="1829903" y="8483404"/>
            <a:ext cx="9804400" cy="533621"/>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927D"/>
              </a:buClr>
              <a:buSzPct val="60000"/>
            </a:pPr>
            <a:r>
              <a:rPr lang="en-GB" sz="2400">
                <a:solidFill>
                  <a:srgbClr val="00927D"/>
                </a:solidFill>
                <a:latin typeface="Poppins" pitchFamily="2" charset="77"/>
                <a:cs typeface="Poppins" pitchFamily="2" charset="77"/>
              </a:rPr>
              <a:t>What are the needs of the person?</a:t>
            </a:r>
          </a:p>
        </p:txBody>
      </p:sp>
      <p:cxnSp>
        <p:nvCxnSpPr>
          <p:cNvPr id="7" name="Straight Connector 6">
            <a:extLst>
              <a:ext uri="{FF2B5EF4-FFF2-40B4-BE49-F238E27FC236}">
                <a16:creationId xmlns:a16="http://schemas.microsoft.com/office/drawing/2014/main" id="{B41E1AB2-6DC9-E70F-C72F-CB8C05DF4A08}"/>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870693B-2770-4A3A-8B27-3F355F3CC6CC}"/>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475C6D"/>
                </a:solidFill>
                <a:latin typeface="Montserrat"/>
              </a:rPr>
              <a:pPr defTabSz="914377"/>
              <a:t>‹#›</a:t>
            </a:fld>
            <a:r>
              <a:rPr lang="en-US" sz="933" b="1">
                <a:solidFill>
                  <a:srgbClr val="475C6D"/>
                </a:solidFill>
                <a:latin typeface="Montserrat"/>
              </a:rPr>
              <a:t> I </a:t>
            </a:r>
            <a:endParaRPr lang="en-US" sz="933">
              <a:solidFill>
                <a:srgbClr val="8597A3"/>
              </a:solidFill>
              <a:latin typeface="Metropolis Medium"/>
            </a:endParaRPr>
          </a:p>
        </p:txBody>
      </p:sp>
      <p:cxnSp>
        <p:nvCxnSpPr>
          <p:cNvPr id="15" name="Straight Connector 14">
            <a:extLst>
              <a:ext uri="{FF2B5EF4-FFF2-40B4-BE49-F238E27FC236}">
                <a16:creationId xmlns:a16="http://schemas.microsoft.com/office/drawing/2014/main" id="{31941FAF-8621-7E6C-531D-6614EBEF222C}"/>
              </a:ext>
            </a:extLst>
          </p:cNvPr>
          <p:cNvCxnSpPr>
            <a:cxnSpLocks/>
          </p:cNvCxnSpPr>
          <p:nvPr userDrawn="1"/>
        </p:nvCxnSpPr>
        <p:spPr>
          <a:xfrm>
            <a:off x="446859" y="6397920"/>
            <a:ext cx="11366451"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sp>
        <p:nvSpPr>
          <p:cNvPr id="20" name="Subtitle 2">
            <a:extLst>
              <a:ext uri="{FF2B5EF4-FFF2-40B4-BE49-F238E27FC236}">
                <a16:creationId xmlns:a16="http://schemas.microsoft.com/office/drawing/2014/main" id="{31B8D176-65AE-2092-C9AD-EF6715EF3686}"/>
              </a:ext>
            </a:extLst>
          </p:cNvPr>
          <p:cNvSpPr>
            <a:spLocks noGrp="1"/>
          </p:cNvSpPr>
          <p:nvPr>
            <p:ph type="subTitle" idx="1"/>
          </p:nvPr>
        </p:nvSpPr>
        <p:spPr>
          <a:xfrm>
            <a:off x="436537" y="783982"/>
            <a:ext cx="11376772" cy="748289"/>
          </a:xfrm>
        </p:spPr>
        <p:txBody>
          <a:bodyPr>
            <a:noAutofit/>
          </a:bodyPr>
          <a:lstStyle>
            <a:lvl1pPr marL="0" indent="0" algn="l">
              <a:buNone/>
              <a:defRPr sz="4267" b="1">
                <a:solidFill>
                  <a:srgbClr val="003341"/>
                </a:solidFill>
                <a:latin typeface="Montserrat" panose="000005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US"/>
          </a:p>
        </p:txBody>
      </p:sp>
      <p:pic>
        <p:nvPicPr>
          <p:cNvPr id="5" name="Picture 4">
            <a:extLst>
              <a:ext uri="{FF2B5EF4-FFF2-40B4-BE49-F238E27FC236}">
                <a16:creationId xmlns:a16="http://schemas.microsoft.com/office/drawing/2014/main" id="{5585B6E5-ECFA-C8DB-E329-178B97BB31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26941" y="219471"/>
            <a:ext cx="2522951" cy="422016"/>
          </a:xfrm>
          <a:prstGeom prst="rect">
            <a:avLst/>
          </a:prstGeom>
        </p:spPr>
      </p:pic>
      <p:grpSp>
        <p:nvGrpSpPr>
          <p:cNvPr id="6" name="Group 5">
            <a:extLst>
              <a:ext uri="{FF2B5EF4-FFF2-40B4-BE49-F238E27FC236}">
                <a16:creationId xmlns:a16="http://schemas.microsoft.com/office/drawing/2014/main" id="{8BBE5381-9421-2B51-63A5-D16A8E50D6EC}"/>
              </a:ext>
            </a:extLst>
          </p:cNvPr>
          <p:cNvGrpSpPr/>
          <p:nvPr userDrawn="1"/>
        </p:nvGrpSpPr>
        <p:grpSpPr>
          <a:xfrm>
            <a:off x="322321" y="6558641"/>
            <a:ext cx="3003577" cy="143629"/>
            <a:chOff x="275810" y="4839844"/>
            <a:chExt cx="2252683" cy="107722"/>
          </a:xfrm>
        </p:grpSpPr>
        <p:sp>
          <p:nvSpPr>
            <p:cNvPr id="8" name="Oval 7">
              <a:extLst>
                <a:ext uri="{FF2B5EF4-FFF2-40B4-BE49-F238E27FC236}">
                  <a16:creationId xmlns:a16="http://schemas.microsoft.com/office/drawing/2014/main" id="{7E40997A-22DF-6823-971F-8F96BEB71F7E}"/>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1C8CEE7-E1A2-B2EF-47C0-29B5E91781A4}"/>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3" name="Picture Placeholder 2">
            <a:extLst>
              <a:ext uri="{FF2B5EF4-FFF2-40B4-BE49-F238E27FC236}">
                <a16:creationId xmlns:a16="http://schemas.microsoft.com/office/drawing/2014/main" id="{6A8C62AB-3C78-72FF-89B7-D373D0464C2B}"/>
              </a:ext>
            </a:extLst>
          </p:cNvPr>
          <p:cNvSpPr>
            <a:spLocks noGrp="1"/>
          </p:cNvSpPr>
          <p:nvPr>
            <p:ph type="pic" sz="quarter" idx="17"/>
          </p:nvPr>
        </p:nvSpPr>
        <p:spPr>
          <a:xfrm>
            <a:off x="6308437" y="2579115"/>
            <a:ext cx="5436705" cy="3658068"/>
          </a:xfrm>
          <a:prstGeom prst="rect">
            <a:avLst/>
          </a:prstGeom>
        </p:spPr>
        <p:txBody>
          <a:bodyPr anchor="ctr">
            <a:normAutofit/>
          </a:bodyPr>
          <a:lstStyle>
            <a:lvl1pPr marL="0" indent="0" algn="ctr">
              <a:buNone/>
              <a:defRPr sz="2133" b="0" i="0">
                <a:solidFill>
                  <a:srgbClr val="003341"/>
                </a:solidFill>
                <a:latin typeface="Metropolis Light"/>
                <a:cs typeface="Poppins Light" pitchFamily="2" charset="77"/>
              </a:defRPr>
            </a:lvl1pPr>
          </a:lstStyle>
          <a:p>
            <a:r>
              <a:rPr lang="en-GB"/>
              <a:t>Click icon to add picture</a:t>
            </a:r>
          </a:p>
        </p:txBody>
      </p:sp>
      <p:sp>
        <p:nvSpPr>
          <p:cNvPr id="4" name="Content Placeholder 2">
            <a:extLst>
              <a:ext uri="{FF2B5EF4-FFF2-40B4-BE49-F238E27FC236}">
                <a16:creationId xmlns:a16="http://schemas.microsoft.com/office/drawing/2014/main" id="{00F2368F-C0B0-6934-AEA0-6F8F9D7A3DF8}"/>
              </a:ext>
            </a:extLst>
          </p:cNvPr>
          <p:cNvSpPr>
            <a:spLocks noGrp="1"/>
          </p:cNvSpPr>
          <p:nvPr>
            <p:ph idx="20"/>
          </p:nvPr>
        </p:nvSpPr>
        <p:spPr>
          <a:xfrm>
            <a:off x="446858" y="2590575"/>
            <a:ext cx="5436705" cy="3551264"/>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7">
            <a:extLst>
              <a:ext uri="{FF2B5EF4-FFF2-40B4-BE49-F238E27FC236}">
                <a16:creationId xmlns:a16="http://schemas.microsoft.com/office/drawing/2014/main" id="{379969FE-61D8-C8B9-68BD-8ED322B84C60}"/>
              </a:ext>
            </a:extLst>
          </p:cNvPr>
          <p:cNvSpPr>
            <a:spLocks noGrp="1"/>
          </p:cNvSpPr>
          <p:nvPr>
            <p:ph type="title"/>
          </p:nvPr>
        </p:nvSpPr>
        <p:spPr>
          <a:xfrm>
            <a:off x="436536" y="1655001"/>
            <a:ext cx="11359184"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spTree>
    <p:extLst>
      <p:ext uri="{BB962C8B-B14F-4D97-AF65-F5344CB8AC3E}">
        <p14:creationId xmlns:p14="http://schemas.microsoft.com/office/powerpoint/2010/main" val="2244159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4_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538" y="2687686"/>
            <a:ext cx="2520000" cy="3568483"/>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p:nvPr>
        </p:nvSpPr>
        <p:spPr>
          <a:xfrm>
            <a:off x="3190985" y="2691897"/>
            <a:ext cx="2520000" cy="3608048"/>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4"/>
          </p:nvPr>
        </p:nvSpPr>
        <p:spPr>
          <a:xfrm>
            <a:off x="5938754" y="2691897"/>
            <a:ext cx="2520000" cy="3608048"/>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5"/>
          </p:nvPr>
        </p:nvSpPr>
        <p:spPr>
          <a:xfrm>
            <a:off x="8686526" y="2687685"/>
            <a:ext cx="2520000" cy="3608048"/>
          </a:xfrm>
        </p:spPr>
        <p:txBody>
          <a:bodyPr>
            <a:normAutofit/>
          </a:bodyPr>
          <a:lstStyle>
            <a:lvl1pPr>
              <a:defRPr sz="1867">
                <a:solidFill>
                  <a:srgbClr val="003341"/>
                </a:solidFill>
                <a:latin typeface="Metropolis Light"/>
              </a:defRPr>
            </a:lvl1pPr>
            <a:lvl2pPr>
              <a:defRPr sz="1867">
                <a:solidFill>
                  <a:srgbClr val="003341"/>
                </a:solidFill>
                <a:latin typeface="Metropolis Light"/>
              </a:defRPr>
            </a:lvl2pPr>
            <a:lvl3pPr>
              <a:defRPr sz="1867">
                <a:solidFill>
                  <a:srgbClr val="003341"/>
                </a:solidFill>
                <a:latin typeface="Metropolis Light"/>
              </a:defRPr>
            </a:lvl3pPr>
            <a:lvl4pPr>
              <a:defRPr sz="1867">
                <a:solidFill>
                  <a:srgbClr val="003341"/>
                </a:solidFill>
                <a:latin typeface="Metropolis Light"/>
              </a:defRPr>
            </a:lvl4pPr>
            <a:lvl5pPr>
              <a:defRPr sz="1867">
                <a:solidFill>
                  <a:srgbClr val="003341"/>
                </a:solidFill>
                <a:latin typeface="Metropolis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64EA0895-6202-0909-A4DF-7657B5FAB097}"/>
              </a:ext>
            </a:extLst>
          </p:cNvPr>
          <p:cNvSpPr/>
          <p:nvPr userDrawn="1"/>
        </p:nvSpPr>
        <p:spPr>
          <a:xfrm>
            <a:off x="9718755" y="0"/>
            <a:ext cx="2474491" cy="6858000"/>
          </a:xfrm>
          <a:prstGeom prst="rect">
            <a:avLst/>
          </a:prstGeom>
          <a:gradFill flip="none" rotWithShape="1">
            <a:gsLst>
              <a:gs pos="50000">
                <a:srgbClr val="00853E"/>
              </a:gs>
              <a:gs pos="0">
                <a:srgbClr val="00853E"/>
              </a:gs>
              <a:gs pos="100000">
                <a:srgbClr val="003341"/>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A colorful lines and dots&#10;&#10;Description automatically generated">
            <a:extLst>
              <a:ext uri="{FF2B5EF4-FFF2-40B4-BE49-F238E27FC236}">
                <a16:creationId xmlns:a16="http://schemas.microsoft.com/office/drawing/2014/main" id="{A47595F8-41EF-2C80-158C-6BDC864AE17D}"/>
              </a:ext>
            </a:extLst>
          </p:cNvPr>
          <p:cNvPicPr>
            <a:picLocks noChangeAspect="1"/>
          </p:cNvPicPr>
          <p:nvPr userDrawn="1"/>
        </p:nvPicPr>
        <p:blipFill rotWithShape="1">
          <a:blip r:embed="rId2">
            <a:alphaModFix amt="30000"/>
          </a:blip>
          <a:srcRect l="11498" t="11057" r="53621" b="716"/>
          <a:stretch/>
        </p:blipFill>
        <p:spPr>
          <a:xfrm>
            <a:off x="9718755" y="0"/>
            <a:ext cx="2473246" cy="6256168"/>
          </a:xfrm>
          <a:prstGeom prst="rect">
            <a:avLst/>
          </a:prstGeom>
          <a:effectLst>
            <a:outerShdw blurRad="50800" dist="50800" dir="5400000" sx="1000" sy="1000" algn="ctr" rotWithShape="0">
              <a:srgbClr val="000000"/>
            </a:outerShdw>
            <a:reflection endPos="0" dist="50800" dir="5400000" sy="-100000" algn="bl" rotWithShape="0"/>
          </a:effectLst>
        </p:spPr>
      </p:pic>
      <p:pic>
        <p:nvPicPr>
          <p:cNvPr id="6" name="Picture 5">
            <a:extLst>
              <a:ext uri="{FF2B5EF4-FFF2-40B4-BE49-F238E27FC236}">
                <a16:creationId xmlns:a16="http://schemas.microsoft.com/office/drawing/2014/main" id="{7B8954E3-7AF5-6DD0-1DAD-02BB87288774}"/>
              </a:ext>
            </a:extLst>
          </p:cNvPr>
          <p:cNvPicPr>
            <a:picLocks noChangeAspect="1"/>
          </p:cNvPicPr>
          <p:nvPr userDrawn="1"/>
        </p:nvPicPr>
        <p:blipFill>
          <a:blip r:embed="rId3"/>
          <a:srcRect/>
          <a:stretch/>
        </p:blipFill>
        <p:spPr>
          <a:xfrm>
            <a:off x="10077044" y="6372475"/>
            <a:ext cx="1757916" cy="292247"/>
          </a:xfrm>
          <a:prstGeom prst="rect">
            <a:avLst/>
          </a:prstGeom>
        </p:spPr>
      </p:pic>
      <p:cxnSp>
        <p:nvCxnSpPr>
          <p:cNvPr id="8" name="Straight Connector 7">
            <a:extLst>
              <a:ext uri="{FF2B5EF4-FFF2-40B4-BE49-F238E27FC236}">
                <a16:creationId xmlns:a16="http://schemas.microsoft.com/office/drawing/2014/main" id="{32B1F0D9-A55A-78AF-A46B-8B0687D82258}"/>
              </a:ext>
            </a:extLst>
          </p:cNvPr>
          <p:cNvCxnSpPr>
            <a:cxnSpLocks/>
          </p:cNvCxnSpPr>
          <p:nvPr userDrawn="1"/>
        </p:nvCxnSpPr>
        <p:spPr>
          <a:xfrm>
            <a:off x="322319" y="558055"/>
            <a:ext cx="9120000" cy="0"/>
          </a:xfrm>
          <a:prstGeom prst="line">
            <a:avLst/>
          </a:prstGeom>
          <a:ln w="12700">
            <a:solidFill>
              <a:srgbClr val="00853E"/>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70B181D-6899-ABD7-6995-B0559057605F}"/>
              </a:ext>
            </a:extLst>
          </p:cNvPr>
          <p:cNvSpPr txBox="1"/>
          <p:nvPr userDrawn="1"/>
        </p:nvSpPr>
        <p:spPr>
          <a:xfrm>
            <a:off x="322321" y="227531"/>
            <a:ext cx="4509371" cy="143565"/>
          </a:xfrm>
          <a:prstGeom prst="rect">
            <a:avLst/>
          </a:prstGeom>
          <a:noFill/>
        </p:spPr>
        <p:txBody>
          <a:bodyPr wrap="square" lIns="0" tIns="0" rIns="0" bIns="0" rtlCol="0" anchor="t">
            <a:spAutoFit/>
          </a:bodyPr>
          <a:lstStyle/>
          <a:p>
            <a:pPr defTabSz="914395"/>
            <a:fld id="{7F0AF45A-9955-4C3B-849A-EC7833B76D7D}" type="slidenum">
              <a:rPr lang="en-US" sz="933" b="1" smtClean="0">
                <a:solidFill>
                  <a:srgbClr val="003341"/>
                </a:solidFill>
                <a:latin typeface="Montserrat"/>
              </a:rPr>
              <a:pPr defTabSz="914395"/>
              <a:t>‹#›</a:t>
            </a:fld>
            <a:r>
              <a:rPr lang="en-US" sz="933" b="1" dirty="0">
                <a:solidFill>
                  <a:srgbClr val="003341"/>
                </a:solidFill>
                <a:latin typeface="Montserrat"/>
              </a:rPr>
              <a:t> I </a:t>
            </a:r>
            <a:r>
              <a:rPr lang="en-US" sz="933" b="1" dirty="0">
                <a:solidFill>
                  <a:srgbClr val="475C6D"/>
                </a:solidFill>
                <a:latin typeface="Montserrat"/>
              </a:rPr>
              <a:t>GPM-146</a:t>
            </a:r>
            <a:r>
              <a:rPr lang="en-US" sz="933" b="1" dirty="0">
                <a:solidFill>
                  <a:srgbClr val="003341"/>
                </a:solidFill>
                <a:latin typeface="Montserrat"/>
              </a:rPr>
              <a:t> </a:t>
            </a:r>
            <a:endParaRPr lang="en-US" sz="933" dirty="0">
              <a:solidFill>
                <a:srgbClr val="003341"/>
              </a:solidFill>
              <a:latin typeface="Metropolis Medium"/>
            </a:endParaRPr>
          </a:p>
        </p:txBody>
      </p:sp>
      <p:sp>
        <p:nvSpPr>
          <p:cNvPr id="12" name="Subtitle 2">
            <a:extLst>
              <a:ext uri="{FF2B5EF4-FFF2-40B4-BE49-F238E27FC236}">
                <a16:creationId xmlns:a16="http://schemas.microsoft.com/office/drawing/2014/main" id="{01096B3E-51F7-76BD-CAA2-BEA93F93C72F}"/>
              </a:ext>
            </a:extLst>
          </p:cNvPr>
          <p:cNvSpPr>
            <a:spLocks noGrp="1"/>
          </p:cNvSpPr>
          <p:nvPr>
            <p:ph type="subTitle" idx="16"/>
          </p:nvPr>
        </p:nvSpPr>
        <p:spPr>
          <a:xfrm>
            <a:off x="436538" y="783983"/>
            <a:ext cx="9005781" cy="748289"/>
          </a:xfrm>
        </p:spPr>
        <p:txBody>
          <a:bodyPr>
            <a:noAutofit/>
          </a:bodyPr>
          <a:lstStyle>
            <a:lvl1pPr marL="0" indent="0" algn="l">
              <a:buNone/>
              <a:defRPr sz="4267" b="1">
                <a:solidFill>
                  <a:srgbClr val="003341"/>
                </a:solidFill>
                <a:latin typeface="Montserrat" panose="00000500000000000000" pitchFamily="2" charset="0"/>
              </a:defRPr>
            </a:lvl1pPr>
            <a:lvl2pPr marL="457198" indent="0" algn="ctr">
              <a:buNone/>
              <a:defRPr sz="2000"/>
            </a:lvl2pPr>
            <a:lvl3pPr marL="914395" indent="0" algn="ctr">
              <a:buNone/>
              <a:defRPr sz="1799"/>
            </a:lvl3pPr>
            <a:lvl4pPr marL="1371592" indent="0" algn="ctr">
              <a:buNone/>
              <a:defRPr sz="1600"/>
            </a:lvl4pPr>
            <a:lvl5pPr marL="1828789" indent="0" algn="ctr">
              <a:buNone/>
              <a:defRPr sz="1600"/>
            </a:lvl5pPr>
            <a:lvl6pPr marL="2285987" indent="0" algn="ctr">
              <a:buNone/>
              <a:defRPr sz="1600"/>
            </a:lvl6pPr>
            <a:lvl7pPr marL="2743184" indent="0" algn="ctr">
              <a:buNone/>
              <a:defRPr sz="1600"/>
            </a:lvl7pPr>
            <a:lvl8pPr marL="3200382" indent="0" algn="ctr">
              <a:buNone/>
              <a:defRPr sz="1600"/>
            </a:lvl8pPr>
            <a:lvl9pPr marL="3657579" indent="0" algn="ctr">
              <a:buNone/>
              <a:defRPr sz="1600"/>
            </a:lvl9pPr>
          </a:lstStyle>
          <a:p>
            <a:endParaRPr lang="en-US"/>
          </a:p>
        </p:txBody>
      </p:sp>
      <p:cxnSp>
        <p:nvCxnSpPr>
          <p:cNvPr id="14" name="Straight Connector 13">
            <a:extLst>
              <a:ext uri="{FF2B5EF4-FFF2-40B4-BE49-F238E27FC236}">
                <a16:creationId xmlns:a16="http://schemas.microsoft.com/office/drawing/2014/main" id="{AC95B513-B70B-3675-6792-384B85DC0D69}"/>
              </a:ext>
            </a:extLst>
          </p:cNvPr>
          <p:cNvCxnSpPr>
            <a:cxnSpLocks/>
          </p:cNvCxnSpPr>
          <p:nvPr userDrawn="1"/>
        </p:nvCxnSpPr>
        <p:spPr>
          <a:xfrm>
            <a:off x="446859" y="6397920"/>
            <a:ext cx="8995458"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1239233A-0D7A-F0A6-B39D-7C38914A4321}"/>
              </a:ext>
            </a:extLst>
          </p:cNvPr>
          <p:cNvGrpSpPr/>
          <p:nvPr userDrawn="1"/>
        </p:nvGrpSpPr>
        <p:grpSpPr>
          <a:xfrm>
            <a:off x="322321" y="6558649"/>
            <a:ext cx="3003578" cy="143629"/>
            <a:chOff x="275810" y="4839844"/>
            <a:chExt cx="2252683" cy="107722"/>
          </a:xfrm>
        </p:grpSpPr>
        <p:sp>
          <p:nvSpPr>
            <p:cNvPr id="15" name="Oval 14">
              <a:extLst>
                <a:ext uri="{FF2B5EF4-FFF2-40B4-BE49-F238E27FC236}">
                  <a16:creationId xmlns:a16="http://schemas.microsoft.com/office/drawing/2014/main" id="{6DFCF90F-80F6-3E2F-2C05-3AB8FD2305E9}"/>
                </a:ext>
              </a:extLst>
            </p:cNvPr>
            <p:cNvSpPr/>
            <p:nvPr/>
          </p:nvSpPr>
          <p:spPr>
            <a:xfrm rot="5400000">
              <a:off x="275810" y="4839844"/>
              <a:ext cx="107722" cy="107722"/>
            </a:xfrm>
            <a:prstGeom prst="ellipse">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9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BA4"/>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53A251AE-4712-AE64-B412-49EB3B6405BA}"/>
                </a:ext>
              </a:extLst>
            </p:cNvPr>
            <p:cNvSpPr txBox="1"/>
            <p:nvPr/>
          </p:nvSpPr>
          <p:spPr>
            <a:xfrm>
              <a:off x="439894" y="4839844"/>
              <a:ext cx="2088599" cy="107674"/>
            </a:xfrm>
            <a:prstGeom prst="rect">
              <a:avLst/>
            </a:prstGeom>
            <a:noFill/>
          </p:spPr>
          <p:txBody>
            <a:bodyPr wrap="square" lIns="0" tIns="0" rIns="0" bIns="0" rtlCol="0">
              <a:spAutoFit/>
            </a:bodyPr>
            <a:lstStyle/>
            <a:p>
              <a:pPr marL="0" marR="0" lvl="0" indent="0" algn="l" defTabSz="1219194"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475C6D"/>
                  </a:solidFill>
                  <a:effectLst/>
                  <a:uLnTx/>
                  <a:uFillTx/>
                  <a:latin typeface="Montserrat" pitchFamily="2" charset="77"/>
                  <a:ea typeface="+mn-ea"/>
                  <a:cs typeface="+mn-cs"/>
                </a:rPr>
                <a:t>Advancing Diagnostics to the point-of-care</a:t>
              </a:r>
              <a:endParaRPr kumimoji="0" lang="en-US" sz="933" b="0" i="0" u="none" strike="noStrike" kern="1200" cap="none" spc="0" normalizeH="0" baseline="0" noProof="0">
                <a:ln>
                  <a:noFill/>
                </a:ln>
                <a:solidFill>
                  <a:srgbClr val="475C6D"/>
                </a:solidFill>
                <a:effectLst/>
                <a:uLnTx/>
                <a:uFillTx/>
                <a:latin typeface="Metropolis Medium" pitchFamily="2" charset="77"/>
                <a:ea typeface="+mn-ea"/>
                <a:cs typeface="+mn-cs"/>
              </a:endParaRPr>
            </a:p>
          </p:txBody>
        </p:sp>
      </p:grpSp>
      <p:sp>
        <p:nvSpPr>
          <p:cNvPr id="18" name="Title Placeholder 7">
            <a:extLst>
              <a:ext uri="{FF2B5EF4-FFF2-40B4-BE49-F238E27FC236}">
                <a16:creationId xmlns:a16="http://schemas.microsoft.com/office/drawing/2014/main" id="{7C5BD9D2-E333-9D33-E731-8EFAB9C66813}"/>
              </a:ext>
            </a:extLst>
          </p:cNvPr>
          <p:cNvSpPr>
            <a:spLocks noGrp="1"/>
          </p:cNvSpPr>
          <p:nvPr>
            <p:ph type="title"/>
          </p:nvPr>
        </p:nvSpPr>
        <p:spPr>
          <a:xfrm>
            <a:off x="436537" y="1655001"/>
            <a:ext cx="9005782" cy="861496"/>
          </a:xfrm>
          <a:prstGeom prst="rect">
            <a:avLst/>
          </a:prstGeom>
        </p:spPr>
        <p:txBody>
          <a:bodyPr vert="horz" lIns="91440" tIns="45720" rIns="91440" bIns="45720" rtlCol="0" anchor="ctr">
            <a:normAutofit/>
          </a:bodyPr>
          <a:lstStyle>
            <a:lvl1pPr>
              <a:defRPr sz="2667">
                <a:solidFill>
                  <a:srgbClr val="8597A3"/>
                </a:solidFill>
              </a:defRPr>
            </a:lvl1pPr>
          </a:lstStyle>
          <a:p>
            <a:endParaRPr lang="en-US"/>
          </a:p>
        </p:txBody>
      </p:sp>
      <p:pic>
        <p:nvPicPr>
          <p:cNvPr id="13" name="Picture 12" descr="A white text on a black background&#10;&#10;Description automatically generated">
            <a:extLst>
              <a:ext uri="{FF2B5EF4-FFF2-40B4-BE49-F238E27FC236}">
                <a16:creationId xmlns:a16="http://schemas.microsoft.com/office/drawing/2014/main" id="{30B68C42-8338-05BB-8A65-53E01B3F9E0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29413066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7_Divider Slide green">
    <p:bg>
      <p:bgPr>
        <a:gradFill>
          <a:gsLst>
            <a:gs pos="50000">
              <a:srgbClr val="00853E"/>
            </a:gs>
            <a:gs pos="0">
              <a:srgbClr val="00853E"/>
            </a:gs>
            <a:gs pos="100000">
              <a:srgbClr val="003341"/>
            </a:gs>
          </a:gsLst>
          <a:path path="circle">
            <a:fillToRect l="50000" t="130000" r="50000" b="-30000"/>
          </a:path>
        </a:gradFill>
        <a:effectLst/>
      </p:bgPr>
    </p:bg>
    <p:spTree>
      <p:nvGrpSpPr>
        <p:cNvPr id="1" name=""/>
        <p:cNvGrpSpPr/>
        <p:nvPr/>
      </p:nvGrpSpPr>
      <p:grpSpPr>
        <a:xfrm>
          <a:off x="0" y="0"/>
          <a:ext cx="0" cy="0"/>
          <a:chOff x="0" y="0"/>
          <a:chExt cx="0" cy="0"/>
        </a:xfrm>
      </p:grpSpPr>
      <p:pic>
        <p:nvPicPr>
          <p:cNvPr id="4" name="Picture 3" descr="A colorful lines and dots&#10;&#10;Description automatically generated">
            <a:extLst>
              <a:ext uri="{FF2B5EF4-FFF2-40B4-BE49-F238E27FC236}">
                <a16:creationId xmlns:a16="http://schemas.microsoft.com/office/drawing/2014/main" id="{473CA369-9814-AAAD-EFDF-5F7023538816}"/>
              </a:ext>
            </a:extLst>
          </p:cNvPr>
          <p:cNvPicPr>
            <a:picLocks noChangeAspect="1"/>
          </p:cNvPicPr>
          <p:nvPr userDrawn="1"/>
        </p:nvPicPr>
        <p:blipFill rotWithShape="1">
          <a:blip r:embed="rId2">
            <a:alphaModFix amt="20000"/>
          </a:blip>
          <a:srcRect l="-3524" t="2378" r="-206" b="715"/>
          <a:stretch/>
        </p:blipFill>
        <p:spPr>
          <a:xfrm>
            <a:off x="360219" y="-1288950"/>
            <a:ext cx="11268363" cy="10527817"/>
          </a:xfrm>
          <a:prstGeom prst="rect">
            <a:avLst/>
          </a:prstGeom>
        </p:spPr>
      </p:pic>
      <p:pic>
        <p:nvPicPr>
          <p:cNvPr id="5" name="Picture 4">
            <a:extLst>
              <a:ext uri="{FF2B5EF4-FFF2-40B4-BE49-F238E27FC236}">
                <a16:creationId xmlns:a16="http://schemas.microsoft.com/office/drawing/2014/main" id="{C1D59C87-A577-9AE4-11F2-E568FC47A106}"/>
              </a:ext>
            </a:extLst>
          </p:cNvPr>
          <p:cNvPicPr>
            <a:picLocks noChangeAspect="1"/>
          </p:cNvPicPr>
          <p:nvPr userDrawn="1"/>
        </p:nvPicPr>
        <p:blipFill>
          <a:blip r:embed="rId3"/>
          <a:srcRect/>
          <a:stretch/>
        </p:blipFill>
        <p:spPr>
          <a:xfrm>
            <a:off x="10077043" y="6372474"/>
            <a:ext cx="1757916" cy="292247"/>
          </a:xfrm>
          <a:prstGeom prst="rect">
            <a:avLst/>
          </a:prstGeom>
        </p:spPr>
      </p:pic>
      <p:sp>
        <p:nvSpPr>
          <p:cNvPr id="2" name="Subtitle 2">
            <a:extLst>
              <a:ext uri="{FF2B5EF4-FFF2-40B4-BE49-F238E27FC236}">
                <a16:creationId xmlns:a16="http://schemas.microsoft.com/office/drawing/2014/main" id="{A73C1A18-CA2B-1592-5A5B-23E3D731A1F3}"/>
              </a:ext>
            </a:extLst>
          </p:cNvPr>
          <p:cNvSpPr txBox="1">
            <a:spLocks/>
          </p:cNvSpPr>
          <p:nvPr userDrawn="1"/>
        </p:nvSpPr>
        <p:spPr>
          <a:xfrm>
            <a:off x="1950219" y="3226669"/>
            <a:ext cx="9005781" cy="748289"/>
          </a:xfrm>
          <a:prstGeom prst="rect">
            <a:avLst/>
          </a:prstGeom>
        </p:spPr>
        <p:txBody>
          <a:bodyPr vert="horz" lIns="121920" tIns="60960" rIns="121920" bIns="60960" rtlCol="0">
            <a:noAutofit/>
          </a:bodyPr>
          <a:lstStyle>
            <a:lvl1pPr marL="0" indent="0" algn="l" defTabSz="514350" rtl="0" eaLnBrk="1" latinLnBrk="0" hangingPunct="1">
              <a:lnSpc>
                <a:spcPct val="90000"/>
              </a:lnSpc>
              <a:spcBef>
                <a:spcPts val="563"/>
              </a:spcBef>
              <a:buFont typeface="Arial" panose="020B0604020202020204" pitchFamily="34" charset="0"/>
              <a:buNone/>
              <a:defRPr sz="3200" b="1" i="0" kern="1200">
                <a:solidFill>
                  <a:srgbClr val="003341"/>
                </a:solidFill>
                <a:latin typeface="Montserrat" panose="00000500000000000000" pitchFamily="2" charset="0"/>
                <a:ea typeface="+mn-ea"/>
                <a:cs typeface="Poppins Light" pitchFamily="2" charset="77"/>
              </a:defRPr>
            </a:lvl1pPr>
            <a:lvl2pPr marL="342900" indent="0" algn="ctr" defTabSz="514350" rtl="0" eaLnBrk="1" latinLnBrk="0" hangingPunct="1">
              <a:lnSpc>
                <a:spcPct val="90000"/>
              </a:lnSpc>
              <a:spcBef>
                <a:spcPts val="281"/>
              </a:spcBef>
              <a:buFont typeface="Arial" panose="020B0604020202020204" pitchFamily="34" charset="0"/>
              <a:buNone/>
              <a:defRPr sz="1500" b="0" i="0" kern="1200">
                <a:solidFill>
                  <a:schemeClr val="tx1"/>
                </a:solidFill>
                <a:latin typeface="Poppins Light" pitchFamily="2" charset="77"/>
                <a:ea typeface="+mn-ea"/>
                <a:cs typeface="Poppins Light" pitchFamily="2" charset="77"/>
              </a:defRPr>
            </a:lvl2pPr>
            <a:lvl3pPr marL="685800" indent="0" algn="ctr" defTabSz="514350" rtl="0" eaLnBrk="1" latinLnBrk="0" hangingPunct="1">
              <a:lnSpc>
                <a:spcPct val="90000"/>
              </a:lnSpc>
              <a:spcBef>
                <a:spcPts val="281"/>
              </a:spcBef>
              <a:buFont typeface="Arial" panose="020B0604020202020204" pitchFamily="34" charset="0"/>
              <a:buNone/>
              <a:defRPr sz="1350" b="0" i="0" kern="1200">
                <a:solidFill>
                  <a:schemeClr val="tx1"/>
                </a:solidFill>
                <a:latin typeface="Poppins Light" pitchFamily="2" charset="77"/>
                <a:ea typeface="+mn-ea"/>
                <a:cs typeface="Poppins Light" pitchFamily="2" charset="77"/>
              </a:defRPr>
            </a:lvl3pPr>
            <a:lvl4pPr marL="1028700" indent="0" algn="ctr" defTabSz="514350" rtl="0" eaLnBrk="1" latinLnBrk="0" hangingPunct="1">
              <a:lnSpc>
                <a:spcPct val="90000"/>
              </a:lnSpc>
              <a:spcBef>
                <a:spcPts val="281"/>
              </a:spcBef>
              <a:buFont typeface="Arial" panose="020B0604020202020204" pitchFamily="34" charset="0"/>
              <a:buNone/>
              <a:defRPr sz="1200" b="0" i="0" kern="1200">
                <a:solidFill>
                  <a:schemeClr val="tx1"/>
                </a:solidFill>
                <a:latin typeface="Poppins Light" pitchFamily="2" charset="77"/>
                <a:ea typeface="+mn-ea"/>
                <a:cs typeface="Poppins Light" pitchFamily="2" charset="77"/>
              </a:defRPr>
            </a:lvl4pPr>
            <a:lvl5pPr marL="1371600" indent="0" algn="ctr" defTabSz="514350" rtl="0" eaLnBrk="1" latinLnBrk="0" hangingPunct="1">
              <a:lnSpc>
                <a:spcPct val="90000"/>
              </a:lnSpc>
              <a:spcBef>
                <a:spcPts val="281"/>
              </a:spcBef>
              <a:buFont typeface="Arial" panose="020B0604020202020204" pitchFamily="34" charset="0"/>
              <a:buNone/>
              <a:defRPr sz="1200" b="0" i="0" kern="1200">
                <a:solidFill>
                  <a:schemeClr val="tx1"/>
                </a:solidFill>
                <a:latin typeface="Poppins Light" pitchFamily="2" charset="77"/>
                <a:ea typeface="+mn-ea"/>
                <a:cs typeface="Poppins Light" pitchFamily="2" charset="77"/>
              </a:defRPr>
            </a:lvl5pPr>
            <a:lvl6pPr marL="1714500" indent="0" algn="ctr" defTabSz="514350" rtl="0" eaLnBrk="1" latinLnBrk="0" hangingPunct="1">
              <a:lnSpc>
                <a:spcPct val="90000"/>
              </a:lnSpc>
              <a:spcBef>
                <a:spcPts val="281"/>
              </a:spcBef>
              <a:buFont typeface="Arial" panose="020B0604020202020204" pitchFamily="34" charset="0"/>
              <a:buNone/>
              <a:defRPr sz="1200" kern="1200">
                <a:solidFill>
                  <a:schemeClr val="tx1"/>
                </a:solidFill>
                <a:latin typeface="+mn-lt"/>
                <a:ea typeface="+mn-ea"/>
                <a:cs typeface="+mn-cs"/>
              </a:defRPr>
            </a:lvl6pPr>
            <a:lvl7pPr marL="2057400" indent="0" algn="ctr" defTabSz="514350" rtl="0" eaLnBrk="1" latinLnBrk="0" hangingPunct="1">
              <a:lnSpc>
                <a:spcPct val="90000"/>
              </a:lnSpc>
              <a:spcBef>
                <a:spcPts val="281"/>
              </a:spcBef>
              <a:buFont typeface="Arial" panose="020B0604020202020204" pitchFamily="34" charset="0"/>
              <a:buNone/>
              <a:defRPr sz="1200" kern="1200">
                <a:solidFill>
                  <a:schemeClr val="tx1"/>
                </a:solidFill>
                <a:latin typeface="+mn-lt"/>
                <a:ea typeface="+mn-ea"/>
                <a:cs typeface="+mn-cs"/>
              </a:defRPr>
            </a:lvl7pPr>
            <a:lvl8pPr marL="2400300" indent="0" algn="ctr" defTabSz="514350" rtl="0" eaLnBrk="1" latinLnBrk="0" hangingPunct="1">
              <a:lnSpc>
                <a:spcPct val="90000"/>
              </a:lnSpc>
              <a:spcBef>
                <a:spcPts val="281"/>
              </a:spcBef>
              <a:buFont typeface="Arial" panose="020B0604020202020204" pitchFamily="34" charset="0"/>
              <a:buNone/>
              <a:defRPr sz="1200" kern="1200">
                <a:solidFill>
                  <a:schemeClr val="tx1"/>
                </a:solidFill>
                <a:latin typeface="+mn-lt"/>
                <a:ea typeface="+mn-ea"/>
                <a:cs typeface="+mn-cs"/>
              </a:defRPr>
            </a:lvl8pPr>
            <a:lvl9pPr marL="2743200" indent="0" algn="ctr" defTabSz="514350" rtl="0" eaLnBrk="1" latinLnBrk="0" hangingPunct="1">
              <a:lnSpc>
                <a:spcPct val="90000"/>
              </a:lnSpc>
              <a:spcBef>
                <a:spcPts val="281"/>
              </a:spcBef>
              <a:buFont typeface="Arial" panose="020B0604020202020204" pitchFamily="34" charset="0"/>
              <a:buNone/>
              <a:defRPr sz="1200" kern="1200">
                <a:solidFill>
                  <a:schemeClr val="tx1"/>
                </a:solidFill>
                <a:latin typeface="+mn-lt"/>
                <a:ea typeface="+mn-ea"/>
                <a:cs typeface="+mn-cs"/>
              </a:defRPr>
            </a:lvl9pPr>
          </a:lstStyle>
          <a:p>
            <a:pPr algn="ctr"/>
            <a:endParaRPr lang="en-US" sz="3733" b="0">
              <a:solidFill>
                <a:schemeClr val="bg1"/>
              </a:solidFill>
            </a:endParaRPr>
          </a:p>
        </p:txBody>
      </p:sp>
      <p:sp>
        <p:nvSpPr>
          <p:cNvPr id="3" name="Title Placeholder 7">
            <a:extLst>
              <a:ext uri="{FF2B5EF4-FFF2-40B4-BE49-F238E27FC236}">
                <a16:creationId xmlns:a16="http://schemas.microsoft.com/office/drawing/2014/main" id="{9D5C2280-7F76-73F4-5497-8D245F2535BF}"/>
              </a:ext>
            </a:extLst>
          </p:cNvPr>
          <p:cNvSpPr>
            <a:spLocks noGrp="1"/>
          </p:cNvSpPr>
          <p:nvPr>
            <p:ph type="title"/>
          </p:nvPr>
        </p:nvSpPr>
        <p:spPr>
          <a:xfrm>
            <a:off x="563419" y="2795920"/>
            <a:ext cx="11359184" cy="861496"/>
          </a:xfrm>
          <a:prstGeom prst="rect">
            <a:avLst/>
          </a:prstGeom>
        </p:spPr>
        <p:txBody>
          <a:bodyPr vert="horz" lIns="91440" tIns="45720" rIns="91440" bIns="45720" rtlCol="0" anchor="ctr">
            <a:normAutofit/>
          </a:bodyPr>
          <a:lstStyle>
            <a:lvl1pPr>
              <a:defRPr sz="4800">
                <a:solidFill>
                  <a:schemeClr val="bg1"/>
                </a:solidFill>
              </a:defRPr>
            </a:lvl1pPr>
          </a:lstStyle>
          <a:p>
            <a:endParaRPr lang="en-US"/>
          </a:p>
        </p:txBody>
      </p:sp>
      <p:sp>
        <p:nvSpPr>
          <p:cNvPr id="6" name="TextBox 5">
            <a:extLst>
              <a:ext uri="{FF2B5EF4-FFF2-40B4-BE49-F238E27FC236}">
                <a16:creationId xmlns:a16="http://schemas.microsoft.com/office/drawing/2014/main" id="{1EF544D5-3A48-CE2C-6ADA-91E418237E8E}"/>
              </a:ext>
            </a:extLst>
          </p:cNvPr>
          <p:cNvSpPr txBox="1"/>
          <p:nvPr userDrawn="1"/>
        </p:nvSpPr>
        <p:spPr>
          <a:xfrm>
            <a:off x="322321" y="227531"/>
            <a:ext cx="4509371" cy="143565"/>
          </a:xfrm>
          <a:prstGeom prst="rect">
            <a:avLst/>
          </a:prstGeom>
          <a:noFill/>
        </p:spPr>
        <p:txBody>
          <a:bodyPr wrap="square" lIns="0" tIns="0" rIns="0" bIns="0" rtlCol="0" anchor="t">
            <a:spAutoFit/>
          </a:bodyPr>
          <a:lstStyle/>
          <a:p>
            <a:pPr defTabSz="914395"/>
            <a:fld id="{7F0AF45A-9955-4C3B-849A-EC7833B76D7D}" type="slidenum">
              <a:rPr lang="en-US" sz="933" b="1" smtClean="0">
                <a:solidFill>
                  <a:schemeClr val="bg2"/>
                </a:solidFill>
                <a:latin typeface="Montserrat"/>
              </a:rPr>
              <a:pPr defTabSz="914395"/>
              <a:t>‹#›</a:t>
            </a:fld>
            <a:r>
              <a:rPr lang="en-US" sz="933" b="1" dirty="0">
                <a:solidFill>
                  <a:schemeClr val="bg2"/>
                </a:solidFill>
                <a:latin typeface="Montserrat"/>
              </a:rPr>
              <a:t> I GPM-146 V1 </a:t>
            </a:r>
          </a:p>
        </p:txBody>
      </p:sp>
    </p:spTree>
    <p:extLst>
      <p:ext uri="{BB962C8B-B14F-4D97-AF65-F5344CB8AC3E}">
        <p14:creationId xmlns:p14="http://schemas.microsoft.com/office/powerpoint/2010/main" val="41751869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8_Title slide Grey">
    <p:bg>
      <p:bgPr>
        <a:gradFill>
          <a:gsLst>
            <a:gs pos="50000">
              <a:srgbClr val="8597A3"/>
            </a:gs>
            <a:gs pos="0">
              <a:srgbClr val="8597A3"/>
            </a:gs>
            <a:gs pos="100000">
              <a:srgbClr val="003341"/>
            </a:gs>
          </a:gsLst>
          <a:path path="circle">
            <a:fillToRect l="50000" t="130000" r="50000" b="-30000"/>
          </a:path>
        </a:gradFill>
        <a:effectLst/>
      </p:bgPr>
    </p:bg>
    <p:spTree>
      <p:nvGrpSpPr>
        <p:cNvPr id="1" name=""/>
        <p:cNvGrpSpPr/>
        <p:nvPr/>
      </p:nvGrpSpPr>
      <p:grpSpPr>
        <a:xfrm>
          <a:off x="0" y="0"/>
          <a:ext cx="0" cy="0"/>
          <a:chOff x="0" y="0"/>
          <a:chExt cx="0" cy="0"/>
        </a:xfrm>
      </p:grpSpPr>
      <p:pic>
        <p:nvPicPr>
          <p:cNvPr id="4" name="Picture 3" descr="A colorful lines and dots&#10;&#10;Description automatically generated">
            <a:extLst>
              <a:ext uri="{FF2B5EF4-FFF2-40B4-BE49-F238E27FC236}">
                <a16:creationId xmlns:a16="http://schemas.microsoft.com/office/drawing/2014/main" id="{473CA369-9814-AAAD-EFDF-5F7023538816}"/>
              </a:ext>
            </a:extLst>
          </p:cNvPr>
          <p:cNvPicPr>
            <a:picLocks noChangeAspect="1"/>
          </p:cNvPicPr>
          <p:nvPr userDrawn="1"/>
        </p:nvPicPr>
        <p:blipFill rotWithShape="1">
          <a:blip r:embed="rId2">
            <a:alphaModFix amt="20000"/>
          </a:blip>
          <a:srcRect l="-3524" t="2378" r="-206" b="715"/>
          <a:stretch/>
        </p:blipFill>
        <p:spPr>
          <a:xfrm>
            <a:off x="461819" y="-1279714"/>
            <a:ext cx="11268363" cy="10527817"/>
          </a:xfrm>
          <a:prstGeom prst="rect">
            <a:avLst/>
          </a:prstGeom>
        </p:spPr>
      </p:pic>
      <p:pic>
        <p:nvPicPr>
          <p:cNvPr id="2" name="Picture 1">
            <a:extLst>
              <a:ext uri="{FF2B5EF4-FFF2-40B4-BE49-F238E27FC236}">
                <a16:creationId xmlns:a16="http://schemas.microsoft.com/office/drawing/2014/main" id="{BF7CDD59-D089-E858-4254-9F1167744ABA}"/>
              </a:ext>
            </a:extLst>
          </p:cNvPr>
          <p:cNvPicPr>
            <a:picLocks noChangeAspect="1"/>
          </p:cNvPicPr>
          <p:nvPr userDrawn="1"/>
        </p:nvPicPr>
        <p:blipFill>
          <a:blip r:embed="rId3"/>
          <a:srcRect/>
          <a:stretch/>
        </p:blipFill>
        <p:spPr>
          <a:xfrm>
            <a:off x="10077043" y="6372474"/>
            <a:ext cx="1757916" cy="292247"/>
          </a:xfrm>
          <a:prstGeom prst="rect">
            <a:avLst/>
          </a:prstGeom>
        </p:spPr>
      </p:pic>
      <p:sp>
        <p:nvSpPr>
          <p:cNvPr id="5" name="Title Placeholder 7">
            <a:extLst>
              <a:ext uri="{FF2B5EF4-FFF2-40B4-BE49-F238E27FC236}">
                <a16:creationId xmlns:a16="http://schemas.microsoft.com/office/drawing/2014/main" id="{C227AB8B-DE4F-B559-1FD2-97BC7303277C}"/>
              </a:ext>
            </a:extLst>
          </p:cNvPr>
          <p:cNvSpPr>
            <a:spLocks noGrp="1"/>
          </p:cNvSpPr>
          <p:nvPr>
            <p:ph type="title"/>
          </p:nvPr>
        </p:nvSpPr>
        <p:spPr>
          <a:xfrm>
            <a:off x="563419" y="2795920"/>
            <a:ext cx="11359184" cy="861496"/>
          </a:xfrm>
          <a:prstGeom prst="rect">
            <a:avLst/>
          </a:prstGeom>
        </p:spPr>
        <p:txBody>
          <a:bodyPr vert="horz" lIns="91440" tIns="45720" rIns="91440" bIns="45720" rtlCol="0" anchor="ctr">
            <a:normAutofit/>
          </a:bodyPr>
          <a:lstStyle>
            <a:lvl1pPr>
              <a:defRPr sz="4800">
                <a:solidFill>
                  <a:schemeClr val="bg1"/>
                </a:solidFill>
              </a:defRPr>
            </a:lvl1pPr>
          </a:lstStyle>
          <a:p>
            <a:endParaRPr lang="en-US"/>
          </a:p>
        </p:txBody>
      </p:sp>
      <p:sp>
        <p:nvSpPr>
          <p:cNvPr id="3" name="TextBox 2">
            <a:extLst>
              <a:ext uri="{FF2B5EF4-FFF2-40B4-BE49-F238E27FC236}">
                <a16:creationId xmlns:a16="http://schemas.microsoft.com/office/drawing/2014/main" id="{CE565AF3-85BD-893D-80D8-53884E34182E}"/>
              </a:ext>
            </a:extLst>
          </p:cNvPr>
          <p:cNvSpPr txBox="1"/>
          <p:nvPr userDrawn="1"/>
        </p:nvSpPr>
        <p:spPr>
          <a:xfrm>
            <a:off x="322321" y="227531"/>
            <a:ext cx="4509371" cy="143565"/>
          </a:xfrm>
          <a:prstGeom prst="rect">
            <a:avLst/>
          </a:prstGeom>
          <a:noFill/>
        </p:spPr>
        <p:txBody>
          <a:bodyPr wrap="square" lIns="0" tIns="0" rIns="0" bIns="0" rtlCol="0" anchor="t">
            <a:spAutoFit/>
          </a:bodyPr>
          <a:lstStyle/>
          <a:p>
            <a:pPr defTabSz="914395"/>
            <a:fld id="{7F0AF45A-9955-4C3B-849A-EC7833B76D7D}" type="slidenum">
              <a:rPr lang="en-US" sz="933" b="1" smtClean="0">
                <a:solidFill>
                  <a:schemeClr val="bg2"/>
                </a:solidFill>
                <a:latin typeface="Montserrat"/>
              </a:rPr>
              <a:pPr defTabSz="914395"/>
              <a:t>‹#›</a:t>
            </a:fld>
            <a:r>
              <a:rPr lang="en-US" sz="933" b="1" dirty="0">
                <a:solidFill>
                  <a:schemeClr val="bg2"/>
                </a:solidFill>
                <a:latin typeface="Montserrat"/>
              </a:rPr>
              <a:t> I GPM-146 V1 </a:t>
            </a:r>
          </a:p>
        </p:txBody>
      </p:sp>
    </p:spTree>
    <p:extLst>
      <p:ext uri="{BB962C8B-B14F-4D97-AF65-F5344CB8AC3E}">
        <p14:creationId xmlns:p14="http://schemas.microsoft.com/office/powerpoint/2010/main" val="3006142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theme" Target="../theme/theme3.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theme" Target="../theme/theme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19" Type="http://schemas.openxmlformats.org/officeDocument/2006/relationships/theme" Target="../theme/theme5.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Placeholder 7">
            <a:extLst>
              <a:ext uri="{FF2B5EF4-FFF2-40B4-BE49-F238E27FC236}">
                <a16:creationId xmlns:a16="http://schemas.microsoft.com/office/drawing/2014/main" id="{A2AAEDB3-A485-1741-A3EA-242E68BEBF30}"/>
              </a:ext>
            </a:extLst>
          </p:cNvPr>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9" name="Text Placeholder 8">
            <a:extLst>
              <a:ext uri="{FF2B5EF4-FFF2-40B4-BE49-F238E27FC236}">
                <a16:creationId xmlns:a16="http://schemas.microsoft.com/office/drawing/2014/main" id="{3F964A42-6CBA-DE4E-8D18-C441E36689B4}"/>
              </a:ext>
            </a:extLst>
          </p:cNvPr>
          <p:cNvSpPr>
            <a:spLocks noGrp="1"/>
          </p:cNvSpPr>
          <p:nvPr>
            <p:ph type="body" idx="1"/>
          </p:nvPr>
        </p:nvSpPr>
        <p:spPr>
          <a:xfrm>
            <a:off x="838202" y="1825624"/>
            <a:ext cx="10515600" cy="43513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72107147"/>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 id="2147483843" r:id="rId18"/>
  </p:sldLayoutIdLst>
  <p:txStyles>
    <p:titleStyle>
      <a:lvl1pPr algn="l" defTabSz="685796" rtl="0" eaLnBrk="1" latinLnBrk="0" hangingPunct="1">
        <a:lnSpc>
          <a:spcPct val="90000"/>
        </a:lnSpc>
        <a:spcBef>
          <a:spcPct val="0"/>
        </a:spcBef>
        <a:buNone/>
        <a:defRPr sz="4267" kern="1200">
          <a:solidFill>
            <a:srgbClr val="003341"/>
          </a:solidFill>
          <a:latin typeface="Montserrat" panose="00000500000000000000" pitchFamily="2" charset="0"/>
          <a:ea typeface="+mj-ea"/>
          <a:cs typeface="Poppins" pitchFamily="2" charset="77"/>
        </a:defRPr>
      </a:lvl1pPr>
    </p:titleStyle>
    <p:bodyStyle>
      <a:lvl1pPr marL="171449" indent="-171449" algn="l" defTabSz="685796" rtl="0" eaLnBrk="1" latinLnBrk="0" hangingPunct="1">
        <a:lnSpc>
          <a:spcPct val="90000"/>
        </a:lnSpc>
        <a:spcBef>
          <a:spcPts val="751"/>
        </a:spcBef>
        <a:buFont typeface="Arial" panose="020B0604020202020204" pitchFamily="34" charset="0"/>
        <a:buChar char="•"/>
        <a:defRPr sz="1867" b="0" i="0" kern="1200">
          <a:solidFill>
            <a:srgbClr val="003341"/>
          </a:solidFill>
          <a:latin typeface="Metropolis Light"/>
          <a:ea typeface="+mn-ea"/>
          <a:cs typeface="Poppins Light" pitchFamily="2" charset="77"/>
        </a:defRPr>
      </a:lvl1pPr>
      <a:lvl2pPr marL="514348" indent="-171449" algn="l" defTabSz="685796" rtl="0" eaLnBrk="1" latinLnBrk="0" hangingPunct="1">
        <a:lnSpc>
          <a:spcPct val="90000"/>
        </a:lnSpc>
        <a:spcBef>
          <a:spcPts val="374"/>
        </a:spcBef>
        <a:buFont typeface="Arial" panose="020B0604020202020204" pitchFamily="34" charset="0"/>
        <a:buChar char="•"/>
        <a:defRPr sz="1867" b="0" i="0" kern="1200">
          <a:solidFill>
            <a:srgbClr val="003341"/>
          </a:solidFill>
          <a:latin typeface="Metropolis Light"/>
          <a:ea typeface="+mn-ea"/>
          <a:cs typeface="Poppins Light" pitchFamily="2" charset="77"/>
        </a:defRPr>
      </a:lvl2pPr>
      <a:lvl3pPr marL="857246" indent="-171449" algn="l" defTabSz="685796" rtl="0" eaLnBrk="1" latinLnBrk="0" hangingPunct="1">
        <a:lnSpc>
          <a:spcPct val="90000"/>
        </a:lnSpc>
        <a:spcBef>
          <a:spcPts val="374"/>
        </a:spcBef>
        <a:buFont typeface="Arial" panose="020B0604020202020204" pitchFamily="34" charset="0"/>
        <a:buChar char="•"/>
        <a:defRPr sz="1867" b="0" i="0" kern="1200">
          <a:solidFill>
            <a:srgbClr val="003341"/>
          </a:solidFill>
          <a:latin typeface="Metropolis Light"/>
          <a:ea typeface="+mn-ea"/>
          <a:cs typeface="Poppins Light" pitchFamily="2" charset="77"/>
        </a:defRPr>
      </a:lvl3pPr>
      <a:lvl4pPr marL="1200143" indent="-171449" algn="l" defTabSz="685796" rtl="0" eaLnBrk="1" latinLnBrk="0" hangingPunct="1">
        <a:lnSpc>
          <a:spcPct val="90000"/>
        </a:lnSpc>
        <a:spcBef>
          <a:spcPts val="374"/>
        </a:spcBef>
        <a:buFont typeface="Arial" panose="020B0604020202020204" pitchFamily="34" charset="0"/>
        <a:buChar char="•"/>
        <a:defRPr sz="1867" b="0" i="0" kern="1200">
          <a:solidFill>
            <a:srgbClr val="003341"/>
          </a:solidFill>
          <a:latin typeface="Metropolis Light"/>
          <a:ea typeface="+mn-ea"/>
          <a:cs typeface="Poppins Light" pitchFamily="2" charset="77"/>
        </a:defRPr>
      </a:lvl4pPr>
      <a:lvl5pPr marL="1543042" indent="-171449" algn="l" defTabSz="685796" rtl="0" eaLnBrk="1" latinLnBrk="0" hangingPunct="1">
        <a:lnSpc>
          <a:spcPct val="90000"/>
        </a:lnSpc>
        <a:spcBef>
          <a:spcPts val="374"/>
        </a:spcBef>
        <a:buFont typeface="Arial" panose="020B0604020202020204" pitchFamily="34" charset="0"/>
        <a:buChar char="•"/>
        <a:defRPr sz="1867" b="0" i="0" kern="1200">
          <a:solidFill>
            <a:srgbClr val="003341"/>
          </a:solidFill>
          <a:latin typeface="Metropolis Light"/>
          <a:ea typeface="+mn-ea"/>
          <a:cs typeface="Poppins Light" pitchFamily="2" charset="77"/>
        </a:defRPr>
      </a:lvl5pPr>
      <a:lvl6pPr marL="1885940" indent="-171449" algn="l" defTabSz="685796"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6pPr>
      <a:lvl7pPr marL="2228837" indent="-171449" algn="l" defTabSz="685796"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7pPr>
      <a:lvl8pPr marL="2571736" indent="-171449" algn="l" defTabSz="685796"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8pPr>
      <a:lvl9pPr marL="2914634" indent="-171449" algn="l" defTabSz="685796"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6" rtl="0" eaLnBrk="1" latinLnBrk="0" hangingPunct="1">
        <a:defRPr sz="1350" kern="1200">
          <a:solidFill>
            <a:schemeClr val="tx1"/>
          </a:solidFill>
          <a:latin typeface="+mn-lt"/>
          <a:ea typeface="+mn-ea"/>
          <a:cs typeface="+mn-cs"/>
        </a:defRPr>
      </a:lvl1pPr>
      <a:lvl2pPr marL="342898" algn="l" defTabSz="685796" rtl="0" eaLnBrk="1" latinLnBrk="0" hangingPunct="1">
        <a:defRPr sz="1350" kern="1200">
          <a:solidFill>
            <a:schemeClr val="tx1"/>
          </a:solidFill>
          <a:latin typeface="+mn-lt"/>
          <a:ea typeface="+mn-ea"/>
          <a:cs typeface="+mn-cs"/>
        </a:defRPr>
      </a:lvl2pPr>
      <a:lvl3pPr marL="685796" algn="l" defTabSz="685796" rtl="0" eaLnBrk="1" latinLnBrk="0" hangingPunct="1">
        <a:defRPr sz="1350" kern="1200">
          <a:solidFill>
            <a:schemeClr val="tx1"/>
          </a:solidFill>
          <a:latin typeface="+mn-lt"/>
          <a:ea typeface="+mn-ea"/>
          <a:cs typeface="+mn-cs"/>
        </a:defRPr>
      </a:lvl3pPr>
      <a:lvl4pPr marL="1028694" algn="l" defTabSz="685796" rtl="0" eaLnBrk="1" latinLnBrk="0" hangingPunct="1">
        <a:defRPr sz="1350" kern="1200">
          <a:solidFill>
            <a:schemeClr val="tx1"/>
          </a:solidFill>
          <a:latin typeface="+mn-lt"/>
          <a:ea typeface="+mn-ea"/>
          <a:cs typeface="+mn-cs"/>
        </a:defRPr>
      </a:lvl4pPr>
      <a:lvl5pPr marL="1371592" algn="l" defTabSz="685796" rtl="0" eaLnBrk="1" latinLnBrk="0" hangingPunct="1">
        <a:defRPr sz="1350" kern="1200">
          <a:solidFill>
            <a:schemeClr val="tx1"/>
          </a:solidFill>
          <a:latin typeface="+mn-lt"/>
          <a:ea typeface="+mn-ea"/>
          <a:cs typeface="+mn-cs"/>
        </a:defRPr>
      </a:lvl5pPr>
      <a:lvl6pPr marL="1714490" algn="l" defTabSz="685796" rtl="0" eaLnBrk="1" latinLnBrk="0" hangingPunct="1">
        <a:defRPr sz="1350" kern="1200">
          <a:solidFill>
            <a:schemeClr val="tx1"/>
          </a:solidFill>
          <a:latin typeface="+mn-lt"/>
          <a:ea typeface="+mn-ea"/>
          <a:cs typeface="+mn-cs"/>
        </a:defRPr>
      </a:lvl6pPr>
      <a:lvl7pPr marL="2057388" algn="l" defTabSz="685796" rtl="0" eaLnBrk="1" latinLnBrk="0" hangingPunct="1">
        <a:defRPr sz="1350" kern="1200">
          <a:solidFill>
            <a:schemeClr val="tx1"/>
          </a:solidFill>
          <a:latin typeface="+mn-lt"/>
          <a:ea typeface="+mn-ea"/>
          <a:cs typeface="+mn-cs"/>
        </a:defRPr>
      </a:lvl7pPr>
      <a:lvl8pPr marL="2400286" algn="l" defTabSz="685796" rtl="0" eaLnBrk="1" latinLnBrk="0" hangingPunct="1">
        <a:defRPr sz="1350" kern="1200">
          <a:solidFill>
            <a:schemeClr val="tx1"/>
          </a:solidFill>
          <a:latin typeface="+mn-lt"/>
          <a:ea typeface="+mn-ea"/>
          <a:cs typeface="+mn-cs"/>
        </a:defRPr>
      </a:lvl8pPr>
      <a:lvl9pPr marL="2743184" algn="l" defTabSz="685796"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Placeholder 7">
            <a:extLst>
              <a:ext uri="{FF2B5EF4-FFF2-40B4-BE49-F238E27FC236}">
                <a16:creationId xmlns:a16="http://schemas.microsoft.com/office/drawing/2014/main" id="{A2AAEDB3-A485-1741-A3EA-242E68BEBF30}"/>
              </a:ext>
            </a:extLst>
          </p:cNvPr>
          <p:cNvSpPr>
            <a:spLocks noGrp="1"/>
          </p:cNvSpPr>
          <p:nvPr>
            <p:ph type="title"/>
          </p:nvPr>
        </p:nvSpPr>
        <p:spPr>
          <a:xfrm>
            <a:off x="838201"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9" name="Text Placeholder 8">
            <a:extLst>
              <a:ext uri="{FF2B5EF4-FFF2-40B4-BE49-F238E27FC236}">
                <a16:creationId xmlns:a16="http://schemas.microsoft.com/office/drawing/2014/main" id="{3F964A42-6CBA-DE4E-8D18-C441E36689B4}"/>
              </a:ext>
            </a:extLst>
          </p:cNvPr>
          <p:cNvSpPr>
            <a:spLocks noGrp="1"/>
          </p:cNvSpPr>
          <p:nvPr>
            <p:ph type="body" idx="1"/>
          </p:nvPr>
        </p:nvSpPr>
        <p:spPr>
          <a:xfrm>
            <a:off x="838201" y="1825624"/>
            <a:ext cx="10515600" cy="43513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extBox 2">
            <a:extLst>
              <a:ext uri="{FF2B5EF4-FFF2-40B4-BE49-F238E27FC236}">
                <a16:creationId xmlns:a16="http://schemas.microsoft.com/office/drawing/2014/main" id="{34C9C654-91F0-B15E-5327-C04560EBE329}"/>
              </a:ext>
            </a:extLst>
          </p:cNvPr>
          <p:cNvSpPr txBox="1"/>
          <p:nvPr userDrawn="1"/>
        </p:nvSpPr>
        <p:spPr>
          <a:xfrm>
            <a:off x="322321" y="227531"/>
            <a:ext cx="4509371" cy="143565"/>
          </a:xfrm>
          <a:prstGeom prst="rect">
            <a:avLst/>
          </a:prstGeom>
          <a:noFill/>
        </p:spPr>
        <p:txBody>
          <a:bodyPr wrap="square" lIns="0" tIns="0" rIns="0" bIns="0" rtlCol="0" anchor="t">
            <a:spAutoFit/>
          </a:bodyPr>
          <a:lstStyle/>
          <a:p>
            <a:pPr defTabSz="914395"/>
            <a:fld id="{7F0AF45A-9955-4C3B-849A-EC7833B76D7D}" type="slidenum">
              <a:rPr lang="en-US" sz="933" b="1" smtClean="0">
                <a:solidFill>
                  <a:srgbClr val="475C6D"/>
                </a:solidFill>
                <a:latin typeface="Montserrat"/>
              </a:rPr>
              <a:pPr defTabSz="914395"/>
              <a:t>‹#›</a:t>
            </a:fld>
            <a:r>
              <a:rPr lang="en-US" sz="933" b="1" dirty="0">
                <a:solidFill>
                  <a:srgbClr val="475C6D"/>
                </a:solidFill>
                <a:latin typeface="Montserrat"/>
              </a:rPr>
              <a:t> I GPM-146 V1 </a:t>
            </a:r>
            <a:endParaRPr lang="en-US" sz="933" dirty="0">
              <a:solidFill>
                <a:srgbClr val="8597A3"/>
              </a:solidFill>
              <a:latin typeface="Metropolis Medium"/>
            </a:endParaRPr>
          </a:p>
        </p:txBody>
      </p:sp>
    </p:spTree>
    <p:extLst>
      <p:ext uri="{BB962C8B-B14F-4D97-AF65-F5344CB8AC3E}">
        <p14:creationId xmlns:p14="http://schemas.microsoft.com/office/powerpoint/2010/main" val="1092089353"/>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 id="2147483864" r:id="rId17"/>
    <p:sldLayoutId id="2147483865" r:id="rId18"/>
  </p:sldLayoutIdLst>
  <p:txStyles>
    <p:titleStyle>
      <a:lvl1pPr algn="l" defTabSz="685783" rtl="0" eaLnBrk="1" latinLnBrk="0" hangingPunct="1">
        <a:lnSpc>
          <a:spcPct val="90000"/>
        </a:lnSpc>
        <a:spcBef>
          <a:spcPct val="0"/>
        </a:spcBef>
        <a:buNone/>
        <a:defRPr sz="4267" kern="1200">
          <a:solidFill>
            <a:srgbClr val="003341"/>
          </a:solidFill>
          <a:latin typeface="Montserrat" panose="00000500000000000000" pitchFamily="2" charset="0"/>
          <a:ea typeface="+mj-ea"/>
          <a:cs typeface="Poppins" pitchFamily="2" charset="77"/>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1867" b="0" i="0" kern="1200">
          <a:solidFill>
            <a:srgbClr val="003341"/>
          </a:solidFill>
          <a:latin typeface="Metropolis Light"/>
          <a:ea typeface="+mn-ea"/>
          <a:cs typeface="Poppins Light" pitchFamily="2" charset="77"/>
        </a:defRPr>
      </a:lvl1pPr>
      <a:lvl2pPr marL="514338" indent="-171446" algn="l" defTabSz="685783" rtl="0" eaLnBrk="1" latinLnBrk="0" hangingPunct="1">
        <a:lnSpc>
          <a:spcPct val="90000"/>
        </a:lnSpc>
        <a:spcBef>
          <a:spcPts val="375"/>
        </a:spcBef>
        <a:buFont typeface="Arial" panose="020B0604020202020204" pitchFamily="34" charset="0"/>
        <a:buChar char="•"/>
        <a:defRPr sz="1867" b="0" i="0" kern="1200">
          <a:solidFill>
            <a:srgbClr val="003341"/>
          </a:solidFill>
          <a:latin typeface="Metropolis Light"/>
          <a:ea typeface="+mn-ea"/>
          <a:cs typeface="Poppins Light" pitchFamily="2" charset="77"/>
        </a:defRPr>
      </a:lvl2pPr>
      <a:lvl3pPr marL="857229" indent="-171446" algn="l" defTabSz="685783" rtl="0" eaLnBrk="1" latinLnBrk="0" hangingPunct="1">
        <a:lnSpc>
          <a:spcPct val="90000"/>
        </a:lnSpc>
        <a:spcBef>
          <a:spcPts val="375"/>
        </a:spcBef>
        <a:buFont typeface="Arial" panose="020B0604020202020204" pitchFamily="34" charset="0"/>
        <a:buChar char="•"/>
        <a:defRPr sz="1867" b="0" i="0" kern="1200">
          <a:solidFill>
            <a:srgbClr val="003341"/>
          </a:solidFill>
          <a:latin typeface="Metropolis Light"/>
          <a:ea typeface="+mn-ea"/>
          <a:cs typeface="Poppins Light" pitchFamily="2" charset="77"/>
        </a:defRPr>
      </a:lvl3pPr>
      <a:lvl4pPr marL="1200121" indent="-171446" algn="l" defTabSz="685783" rtl="0" eaLnBrk="1" latinLnBrk="0" hangingPunct="1">
        <a:lnSpc>
          <a:spcPct val="90000"/>
        </a:lnSpc>
        <a:spcBef>
          <a:spcPts val="375"/>
        </a:spcBef>
        <a:buFont typeface="Arial" panose="020B0604020202020204" pitchFamily="34" charset="0"/>
        <a:buChar char="•"/>
        <a:defRPr sz="1867" b="0" i="0" kern="1200">
          <a:solidFill>
            <a:srgbClr val="003341"/>
          </a:solidFill>
          <a:latin typeface="Metropolis Light"/>
          <a:ea typeface="+mn-ea"/>
          <a:cs typeface="Poppins Light" pitchFamily="2" charset="77"/>
        </a:defRPr>
      </a:lvl4pPr>
      <a:lvl5pPr marL="1543012" indent="-171446" algn="l" defTabSz="685783" rtl="0" eaLnBrk="1" latinLnBrk="0" hangingPunct="1">
        <a:lnSpc>
          <a:spcPct val="90000"/>
        </a:lnSpc>
        <a:spcBef>
          <a:spcPts val="375"/>
        </a:spcBef>
        <a:buFont typeface="Arial" panose="020B0604020202020204" pitchFamily="34" charset="0"/>
        <a:buChar char="•"/>
        <a:defRPr sz="1867" b="0" i="0" kern="1200">
          <a:solidFill>
            <a:srgbClr val="003341"/>
          </a:solidFill>
          <a:latin typeface="Metropolis Light"/>
          <a:ea typeface="+mn-ea"/>
          <a:cs typeface="Poppins Light" pitchFamily="2" charset="77"/>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Placeholder 7">
            <a:extLst>
              <a:ext uri="{FF2B5EF4-FFF2-40B4-BE49-F238E27FC236}">
                <a16:creationId xmlns:a16="http://schemas.microsoft.com/office/drawing/2014/main" id="{A2AAEDB3-A485-1741-A3EA-242E68BEBF30}"/>
              </a:ext>
            </a:extLst>
          </p:cNvPr>
          <p:cNvSpPr>
            <a:spLocks noGrp="1"/>
          </p:cNvSpPr>
          <p:nvPr>
            <p:ph type="title"/>
          </p:nvPr>
        </p:nvSpPr>
        <p:spPr>
          <a:xfrm>
            <a:off x="838201"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9" name="Text Placeholder 8">
            <a:extLst>
              <a:ext uri="{FF2B5EF4-FFF2-40B4-BE49-F238E27FC236}">
                <a16:creationId xmlns:a16="http://schemas.microsoft.com/office/drawing/2014/main" id="{3F964A42-6CBA-DE4E-8D18-C441E36689B4}"/>
              </a:ext>
            </a:extLst>
          </p:cNvPr>
          <p:cNvSpPr>
            <a:spLocks noGrp="1"/>
          </p:cNvSpPr>
          <p:nvPr>
            <p:ph type="body" idx="1"/>
          </p:nvPr>
        </p:nvSpPr>
        <p:spPr>
          <a:xfrm>
            <a:off x="838201" y="1825624"/>
            <a:ext cx="10515600" cy="43513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Box 3">
            <a:extLst>
              <a:ext uri="{FF2B5EF4-FFF2-40B4-BE49-F238E27FC236}">
                <a16:creationId xmlns:a16="http://schemas.microsoft.com/office/drawing/2014/main" id="{1B59E97C-9508-71F4-9D31-FAC905595A78}"/>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475C6D"/>
                </a:solidFill>
                <a:latin typeface="Montserrat"/>
              </a:rPr>
              <a:pPr defTabSz="914377"/>
              <a:t>‹#›</a:t>
            </a:fld>
            <a:r>
              <a:rPr lang="en-US" sz="933" b="1" dirty="0">
                <a:solidFill>
                  <a:srgbClr val="475C6D"/>
                </a:solidFill>
                <a:latin typeface="Montserrat"/>
              </a:rPr>
              <a:t> I GPM-146 V1</a:t>
            </a:r>
            <a:endParaRPr lang="en-US" sz="933" dirty="0">
              <a:solidFill>
                <a:srgbClr val="8597A3"/>
              </a:solidFill>
              <a:latin typeface="Metropolis Medium"/>
            </a:endParaRPr>
          </a:p>
        </p:txBody>
      </p:sp>
    </p:spTree>
    <p:extLst>
      <p:ext uri="{BB962C8B-B14F-4D97-AF65-F5344CB8AC3E}">
        <p14:creationId xmlns:p14="http://schemas.microsoft.com/office/powerpoint/2010/main" val="1596685344"/>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 id="2147483885" r:id="rId16"/>
    <p:sldLayoutId id="2147483886" r:id="rId17"/>
    <p:sldLayoutId id="2147483887" r:id="rId18"/>
  </p:sldLayoutIdLst>
  <p:txStyles>
    <p:titleStyle>
      <a:lvl1pPr algn="l" defTabSz="685783" rtl="0" eaLnBrk="1" latinLnBrk="0" hangingPunct="1">
        <a:lnSpc>
          <a:spcPct val="90000"/>
        </a:lnSpc>
        <a:spcBef>
          <a:spcPct val="0"/>
        </a:spcBef>
        <a:buNone/>
        <a:defRPr sz="4267" kern="1200">
          <a:solidFill>
            <a:srgbClr val="003341"/>
          </a:solidFill>
          <a:latin typeface="Montserrat" panose="00000500000000000000" pitchFamily="2" charset="0"/>
          <a:ea typeface="+mj-ea"/>
          <a:cs typeface="Poppins" pitchFamily="2" charset="77"/>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1867" b="0" i="0" kern="1200">
          <a:solidFill>
            <a:srgbClr val="003341"/>
          </a:solidFill>
          <a:latin typeface="Metropolis Light"/>
          <a:ea typeface="+mn-ea"/>
          <a:cs typeface="Poppins Light" pitchFamily="2" charset="77"/>
        </a:defRPr>
      </a:lvl1pPr>
      <a:lvl2pPr marL="514338" indent="-171446" algn="l" defTabSz="685783" rtl="0" eaLnBrk="1" latinLnBrk="0" hangingPunct="1">
        <a:lnSpc>
          <a:spcPct val="90000"/>
        </a:lnSpc>
        <a:spcBef>
          <a:spcPts val="375"/>
        </a:spcBef>
        <a:buFont typeface="Arial" panose="020B0604020202020204" pitchFamily="34" charset="0"/>
        <a:buChar char="•"/>
        <a:defRPr sz="1867" b="0" i="0" kern="1200">
          <a:solidFill>
            <a:srgbClr val="003341"/>
          </a:solidFill>
          <a:latin typeface="Metropolis Light"/>
          <a:ea typeface="+mn-ea"/>
          <a:cs typeface="Poppins Light" pitchFamily="2" charset="77"/>
        </a:defRPr>
      </a:lvl2pPr>
      <a:lvl3pPr marL="857229" indent="-171446" algn="l" defTabSz="685783" rtl="0" eaLnBrk="1" latinLnBrk="0" hangingPunct="1">
        <a:lnSpc>
          <a:spcPct val="90000"/>
        </a:lnSpc>
        <a:spcBef>
          <a:spcPts val="375"/>
        </a:spcBef>
        <a:buFont typeface="Arial" panose="020B0604020202020204" pitchFamily="34" charset="0"/>
        <a:buChar char="•"/>
        <a:defRPr sz="1867" b="0" i="0" kern="1200">
          <a:solidFill>
            <a:srgbClr val="003341"/>
          </a:solidFill>
          <a:latin typeface="Metropolis Light"/>
          <a:ea typeface="+mn-ea"/>
          <a:cs typeface="Poppins Light" pitchFamily="2" charset="77"/>
        </a:defRPr>
      </a:lvl3pPr>
      <a:lvl4pPr marL="1200121" indent="-171446" algn="l" defTabSz="685783" rtl="0" eaLnBrk="1" latinLnBrk="0" hangingPunct="1">
        <a:lnSpc>
          <a:spcPct val="90000"/>
        </a:lnSpc>
        <a:spcBef>
          <a:spcPts val="375"/>
        </a:spcBef>
        <a:buFont typeface="Arial" panose="020B0604020202020204" pitchFamily="34" charset="0"/>
        <a:buChar char="•"/>
        <a:defRPr sz="1867" b="0" i="0" kern="1200">
          <a:solidFill>
            <a:srgbClr val="003341"/>
          </a:solidFill>
          <a:latin typeface="Metropolis Light"/>
          <a:ea typeface="+mn-ea"/>
          <a:cs typeface="Poppins Light" pitchFamily="2" charset="77"/>
        </a:defRPr>
      </a:lvl4pPr>
      <a:lvl5pPr marL="1543012" indent="-171446" algn="l" defTabSz="685783" rtl="0" eaLnBrk="1" latinLnBrk="0" hangingPunct="1">
        <a:lnSpc>
          <a:spcPct val="90000"/>
        </a:lnSpc>
        <a:spcBef>
          <a:spcPts val="375"/>
        </a:spcBef>
        <a:buFont typeface="Arial" panose="020B0604020202020204" pitchFamily="34" charset="0"/>
        <a:buChar char="•"/>
        <a:defRPr sz="1867" b="0" i="0" kern="1200">
          <a:solidFill>
            <a:srgbClr val="003341"/>
          </a:solidFill>
          <a:latin typeface="Metropolis Light"/>
          <a:ea typeface="+mn-ea"/>
          <a:cs typeface="Poppins Light" pitchFamily="2" charset="77"/>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Placeholder 7">
            <a:extLst>
              <a:ext uri="{FF2B5EF4-FFF2-40B4-BE49-F238E27FC236}">
                <a16:creationId xmlns:a16="http://schemas.microsoft.com/office/drawing/2014/main" id="{A2AAEDB3-A485-1741-A3EA-242E68BEBF30}"/>
              </a:ext>
            </a:extLst>
          </p:cNvPr>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9" name="Text Placeholder 8">
            <a:extLst>
              <a:ext uri="{FF2B5EF4-FFF2-40B4-BE49-F238E27FC236}">
                <a16:creationId xmlns:a16="http://schemas.microsoft.com/office/drawing/2014/main" id="{3F964A42-6CBA-DE4E-8D18-C441E36689B4}"/>
              </a:ext>
            </a:extLst>
          </p:cNvPr>
          <p:cNvSpPr>
            <a:spLocks noGrp="1"/>
          </p:cNvSpPr>
          <p:nvPr>
            <p:ph type="body" idx="1"/>
          </p:nvPr>
        </p:nvSpPr>
        <p:spPr>
          <a:xfrm>
            <a:off x="838202" y="1825624"/>
            <a:ext cx="10515600" cy="43513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extBox 1">
            <a:extLst>
              <a:ext uri="{FF2B5EF4-FFF2-40B4-BE49-F238E27FC236}">
                <a16:creationId xmlns:a16="http://schemas.microsoft.com/office/drawing/2014/main" id="{851ACDF4-A56A-A30E-430C-1461DC25C042}"/>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475C6D"/>
                </a:solidFill>
                <a:latin typeface="Montserrat"/>
              </a:rPr>
              <a:pPr defTabSz="914377"/>
              <a:t>‹#›</a:t>
            </a:fld>
            <a:r>
              <a:rPr lang="en-US" sz="933" b="1" dirty="0">
                <a:solidFill>
                  <a:srgbClr val="475C6D"/>
                </a:solidFill>
                <a:latin typeface="Montserrat"/>
              </a:rPr>
              <a:t> I GPM-146 V1</a:t>
            </a:r>
            <a:endParaRPr lang="en-US" sz="933" dirty="0">
              <a:solidFill>
                <a:srgbClr val="8597A3"/>
              </a:solidFill>
              <a:latin typeface="Metropolis Medium"/>
            </a:endParaRPr>
          </a:p>
        </p:txBody>
      </p:sp>
    </p:spTree>
    <p:extLst>
      <p:ext uri="{BB962C8B-B14F-4D97-AF65-F5344CB8AC3E}">
        <p14:creationId xmlns:p14="http://schemas.microsoft.com/office/powerpoint/2010/main" val="1480577902"/>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 id="2147483905" r:id="rId17"/>
    <p:sldLayoutId id="2147483906" r:id="rId18"/>
    <p:sldLayoutId id="2147483907" r:id="rId19"/>
  </p:sldLayoutIdLst>
  <p:txStyles>
    <p:titleStyle>
      <a:lvl1pPr algn="l" defTabSz="685796" rtl="0" eaLnBrk="1" latinLnBrk="0" hangingPunct="1">
        <a:lnSpc>
          <a:spcPct val="90000"/>
        </a:lnSpc>
        <a:spcBef>
          <a:spcPct val="0"/>
        </a:spcBef>
        <a:buNone/>
        <a:defRPr sz="4267" kern="1200">
          <a:solidFill>
            <a:srgbClr val="003341"/>
          </a:solidFill>
          <a:latin typeface="Montserrat" panose="00000500000000000000" pitchFamily="2" charset="0"/>
          <a:ea typeface="+mj-ea"/>
          <a:cs typeface="Poppins" pitchFamily="2" charset="77"/>
        </a:defRPr>
      </a:lvl1pPr>
    </p:titleStyle>
    <p:bodyStyle>
      <a:lvl1pPr marL="171449" indent="-171449" algn="l" defTabSz="685796" rtl="0" eaLnBrk="1" latinLnBrk="0" hangingPunct="1">
        <a:lnSpc>
          <a:spcPct val="90000"/>
        </a:lnSpc>
        <a:spcBef>
          <a:spcPts val="751"/>
        </a:spcBef>
        <a:buFont typeface="Arial" panose="020B0604020202020204" pitchFamily="34" charset="0"/>
        <a:buChar char="•"/>
        <a:defRPr sz="1867" b="0" i="0" kern="1200">
          <a:solidFill>
            <a:srgbClr val="003341"/>
          </a:solidFill>
          <a:latin typeface="Metropolis Light"/>
          <a:ea typeface="+mn-ea"/>
          <a:cs typeface="Poppins Light" pitchFamily="2" charset="77"/>
        </a:defRPr>
      </a:lvl1pPr>
      <a:lvl2pPr marL="514348" indent="-171449" algn="l" defTabSz="685796" rtl="0" eaLnBrk="1" latinLnBrk="0" hangingPunct="1">
        <a:lnSpc>
          <a:spcPct val="90000"/>
        </a:lnSpc>
        <a:spcBef>
          <a:spcPts val="374"/>
        </a:spcBef>
        <a:buFont typeface="Arial" panose="020B0604020202020204" pitchFamily="34" charset="0"/>
        <a:buChar char="•"/>
        <a:defRPr sz="1867" b="0" i="0" kern="1200">
          <a:solidFill>
            <a:srgbClr val="003341"/>
          </a:solidFill>
          <a:latin typeface="Metropolis Light"/>
          <a:ea typeface="+mn-ea"/>
          <a:cs typeface="Poppins Light" pitchFamily="2" charset="77"/>
        </a:defRPr>
      </a:lvl2pPr>
      <a:lvl3pPr marL="857246" indent="-171449" algn="l" defTabSz="685796" rtl="0" eaLnBrk="1" latinLnBrk="0" hangingPunct="1">
        <a:lnSpc>
          <a:spcPct val="90000"/>
        </a:lnSpc>
        <a:spcBef>
          <a:spcPts val="374"/>
        </a:spcBef>
        <a:buFont typeface="Arial" panose="020B0604020202020204" pitchFamily="34" charset="0"/>
        <a:buChar char="•"/>
        <a:defRPr sz="1867" b="0" i="0" kern="1200">
          <a:solidFill>
            <a:srgbClr val="003341"/>
          </a:solidFill>
          <a:latin typeface="Metropolis Light"/>
          <a:ea typeface="+mn-ea"/>
          <a:cs typeface="Poppins Light" pitchFamily="2" charset="77"/>
        </a:defRPr>
      </a:lvl3pPr>
      <a:lvl4pPr marL="1200143" indent="-171449" algn="l" defTabSz="685796" rtl="0" eaLnBrk="1" latinLnBrk="0" hangingPunct="1">
        <a:lnSpc>
          <a:spcPct val="90000"/>
        </a:lnSpc>
        <a:spcBef>
          <a:spcPts val="374"/>
        </a:spcBef>
        <a:buFont typeface="Arial" panose="020B0604020202020204" pitchFamily="34" charset="0"/>
        <a:buChar char="•"/>
        <a:defRPr sz="1867" b="0" i="0" kern="1200">
          <a:solidFill>
            <a:srgbClr val="003341"/>
          </a:solidFill>
          <a:latin typeface="Metropolis Light"/>
          <a:ea typeface="+mn-ea"/>
          <a:cs typeface="Poppins Light" pitchFamily="2" charset="77"/>
        </a:defRPr>
      </a:lvl4pPr>
      <a:lvl5pPr marL="1543042" indent="-171449" algn="l" defTabSz="685796" rtl="0" eaLnBrk="1" latinLnBrk="0" hangingPunct="1">
        <a:lnSpc>
          <a:spcPct val="90000"/>
        </a:lnSpc>
        <a:spcBef>
          <a:spcPts val="374"/>
        </a:spcBef>
        <a:buFont typeface="Arial" panose="020B0604020202020204" pitchFamily="34" charset="0"/>
        <a:buChar char="•"/>
        <a:defRPr sz="1867" b="0" i="0" kern="1200">
          <a:solidFill>
            <a:srgbClr val="003341"/>
          </a:solidFill>
          <a:latin typeface="Metropolis Light"/>
          <a:ea typeface="+mn-ea"/>
          <a:cs typeface="Poppins Light" pitchFamily="2" charset="77"/>
        </a:defRPr>
      </a:lvl5pPr>
      <a:lvl6pPr marL="1885940" indent="-171449" algn="l" defTabSz="685796"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6pPr>
      <a:lvl7pPr marL="2228837" indent="-171449" algn="l" defTabSz="685796"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7pPr>
      <a:lvl8pPr marL="2571736" indent="-171449" algn="l" defTabSz="685796"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8pPr>
      <a:lvl9pPr marL="2914634" indent="-171449" algn="l" defTabSz="685796"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6" rtl="0" eaLnBrk="1" latinLnBrk="0" hangingPunct="1">
        <a:defRPr sz="1350" kern="1200">
          <a:solidFill>
            <a:schemeClr val="tx1"/>
          </a:solidFill>
          <a:latin typeface="+mn-lt"/>
          <a:ea typeface="+mn-ea"/>
          <a:cs typeface="+mn-cs"/>
        </a:defRPr>
      </a:lvl1pPr>
      <a:lvl2pPr marL="342898" algn="l" defTabSz="685796" rtl="0" eaLnBrk="1" latinLnBrk="0" hangingPunct="1">
        <a:defRPr sz="1350" kern="1200">
          <a:solidFill>
            <a:schemeClr val="tx1"/>
          </a:solidFill>
          <a:latin typeface="+mn-lt"/>
          <a:ea typeface="+mn-ea"/>
          <a:cs typeface="+mn-cs"/>
        </a:defRPr>
      </a:lvl2pPr>
      <a:lvl3pPr marL="685796" algn="l" defTabSz="685796" rtl="0" eaLnBrk="1" latinLnBrk="0" hangingPunct="1">
        <a:defRPr sz="1350" kern="1200">
          <a:solidFill>
            <a:schemeClr val="tx1"/>
          </a:solidFill>
          <a:latin typeface="+mn-lt"/>
          <a:ea typeface="+mn-ea"/>
          <a:cs typeface="+mn-cs"/>
        </a:defRPr>
      </a:lvl3pPr>
      <a:lvl4pPr marL="1028694" algn="l" defTabSz="685796" rtl="0" eaLnBrk="1" latinLnBrk="0" hangingPunct="1">
        <a:defRPr sz="1350" kern="1200">
          <a:solidFill>
            <a:schemeClr val="tx1"/>
          </a:solidFill>
          <a:latin typeface="+mn-lt"/>
          <a:ea typeface="+mn-ea"/>
          <a:cs typeface="+mn-cs"/>
        </a:defRPr>
      </a:lvl4pPr>
      <a:lvl5pPr marL="1371592" algn="l" defTabSz="685796" rtl="0" eaLnBrk="1" latinLnBrk="0" hangingPunct="1">
        <a:defRPr sz="1350" kern="1200">
          <a:solidFill>
            <a:schemeClr val="tx1"/>
          </a:solidFill>
          <a:latin typeface="+mn-lt"/>
          <a:ea typeface="+mn-ea"/>
          <a:cs typeface="+mn-cs"/>
        </a:defRPr>
      </a:lvl5pPr>
      <a:lvl6pPr marL="1714490" algn="l" defTabSz="685796" rtl="0" eaLnBrk="1" latinLnBrk="0" hangingPunct="1">
        <a:defRPr sz="1350" kern="1200">
          <a:solidFill>
            <a:schemeClr val="tx1"/>
          </a:solidFill>
          <a:latin typeface="+mn-lt"/>
          <a:ea typeface="+mn-ea"/>
          <a:cs typeface="+mn-cs"/>
        </a:defRPr>
      </a:lvl6pPr>
      <a:lvl7pPr marL="2057388" algn="l" defTabSz="685796" rtl="0" eaLnBrk="1" latinLnBrk="0" hangingPunct="1">
        <a:defRPr sz="1350" kern="1200">
          <a:solidFill>
            <a:schemeClr val="tx1"/>
          </a:solidFill>
          <a:latin typeface="+mn-lt"/>
          <a:ea typeface="+mn-ea"/>
          <a:cs typeface="+mn-cs"/>
        </a:defRPr>
      </a:lvl7pPr>
      <a:lvl8pPr marL="2400286" algn="l" defTabSz="685796" rtl="0" eaLnBrk="1" latinLnBrk="0" hangingPunct="1">
        <a:defRPr sz="1350" kern="1200">
          <a:solidFill>
            <a:schemeClr val="tx1"/>
          </a:solidFill>
          <a:latin typeface="+mn-lt"/>
          <a:ea typeface="+mn-ea"/>
          <a:cs typeface="+mn-cs"/>
        </a:defRPr>
      </a:lvl8pPr>
      <a:lvl9pPr marL="2743184" algn="l" defTabSz="685796"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Placeholder 7">
            <a:extLst>
              <a:ext uri="{FF2B5EF4-FFF2-40B4-BE49-F238E27FC236}">
                <a16:creationId xmlns:a16="http://schemas.microsoft.com/office/drawing/2014/main" id="{A2AAEDB3-A485-1741-A3EA-242E68BEBF30}"/>
              </a:ext>
            </a:extLst>
          </p:cNvPr>
          <p:cNvSpPr>
            <a:spLocks noGrp="1"/>
          </p:cNvSpPr>
          <p:nvPr>
            <p:ph type="title"/>
          </p:nvPr>
        </p:nvSpPr>
        <p:spPr>
          <a:xfrm>
            <a:off x="838201"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9" name="Text Placeholder 8">
            <a:extLst>
              <a:ext uri="{FF2B5EF4-FFF2-40B4-BE49-F238E27FC236}">
                <a16:creationId xmlns:a16="http://schemas.microsoft.com/office/drawing/2014/main" id="{3F964A42-6CBA-DE4E-8D18-C441E36689B4}"/>
              </a:ext>
            </a:extLst>
          </p:cNvPr>
          <p:cNvSpPr>
            <a:spLocks noGrp="1"/>
          </p:cNvSpPr>
          <p:nvPr>
            <p:ph type="body" idx="1"/>
          </p:nvPr>
        </p:nvSpPr>
        <p:spPr>
          <a:xfrm>
            <a:off x="838201" y="1825624"/>
            <a:ext cx="10515600" cy="43513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extBox 1">
            <a:extLst>
              <a:ext uri="{FF2B5EF4-FFF2-40B4-BE49-F238E27FC236}">
                <a16:creationId xmlns:a16="http://schemas.microsoft.com/office/drawing/2014/main" id="{39CECB55-2E3F-D5AF-C43D-0CB554A7CCB1}"/>
              </a:ext>
            </a:extLst>
          </p:cNvPr>
          <p:cNvSpPr txBox="1"/>
          <p:nvPr userDrawn="1"/>
        </p:nvSpPr>
        <p:spPr>
          <a:xfrm>
            <a:off x="322321" y="227530"/>
            <a:ext cx="4509371" cy="143565"/>
          </a:xfrm>
          <a:prstGeom prst="rect">
            <a:avLst/>
          </a:prstGeom>
          <a:noFill/>
        </p:spPr>
        <p:txBody>
          <a:bodyPr wrap="square" lIns="0" tIns="0" rIns="0" bIns="0" rtlCol="0" anchor="t">
            <a:spAutoFit/>
          </a:bodyPr>
          <a:lstStyle/>
          <a:p>
            <a:pPr defTabSz="914377"/>
            <a:fld id="{7F0AF45A-9955-4C3B-849A-EC7833B76D7D}" type="slidenum">
              <a:rPr lang="en-US" sz="933" b="1" smtClean="0">
                <a:solidFill>
                  <a:srgbClr val="475C6D"/>
                </a:solidFill>
                <a:latin typeface="Montserrat"/>
              </a:rPr>
              <a:pPr defTabSz="914377"/>
              <a:t>‹#›</a:t>
            </a:fld>
            <a:r>
              <a:rPr lang="en-US" sz="933" b="1" dirty="0">
                <a:solidFill>
                  <a:srgbClr val="475C6D"/>
                </a:solidFill>
                <a:latin typeface="Montserrat"/>
              </a:rPr>
              <a:t> I GPM-146 V1</a:t>
            </a:r>
            <a:endParaRPr lang="en-US" sz="933" dirty="0">
              <a:solidFill>
                <a:srgbClr val="8597A3"/>
              </a:solidFill>
              <a:latin typeface="Metropolis Medium"/>
            </a:endParaRPr>
          </a:p>
        </p:txBody>
      </p:sp>
    </p:spTree>
    <p:extLst>
      <p:ext uri="{BB962C8B-B14F-4D97-AF65-F5344CB8AC3E}">
        <p14:creationId xmlns:p14="http://schemas.microsoft.com/office/powerpoint/2010/main" val="3981328671"/>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 id="2147483924" r:id="rId16"/>
    <p:sldLayoutId id="2147483925" r:id="rId17"/>
    <p:sldLayoutId id="2147483926" r:id="rId18"/>
  </p:sldLayoutIdLst>
  <p:txStyles>
    <p:titleStyle>
      <a:lvl1pPr algn="l" defTabSz="685783" rtl="0" eaLnBrk="1" latinLnBrk="0" hangingPunct="1">
        <a:lnSpc>
          <a:spcPct val="90000"/>
        </a:lnSpc>
        <a:spcBef>
          <a:spcPct val="0"/>
        </a:spcBef>
        <a:buNone/>
        <a:defRPr sz="4267" kern="1200">
          <a:solidFill>
            <a:srgbClr val="003341"/>
          </a:solidFill>
          <a:latin typeface="Montserrat" panose="00000500000000000000" pitchFamily="2" charset="0"/>
          <a:ea typeface="+mj-ea"/>
          <a:cs typeface="Poppins" pitchFamily="2" charset="77"/>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1867" b="0" i="0" kern="1200">
          <a:solidFill>
            <a:srgbClr val="003341"/>
          </a:solidFill>
          <a:latin typeface="Metropolis Light"/>
          <a:ea typeface="+mn-ea"/>
          <a:cs typeface="Poppins Light" pitchFamily="2" charset="77"/>
        </a:defRPr>
      </a:lvl1pPr>
      <a:lvl2pPr marL="514338" indent="-171446" algn="l" defTabSz="685783" rtl="0" eaLnBrk="1" latinLnBrk="0" hangingPunct="1">
        <a:lnSpc>
          <a:spcPct val="90000"/>
        </a:lnSpc>
        <a:spcBef>
          <a:spcPts val="375"/>
        </a:spcBef>
        <a:buFont typeface="Arial" panose="020B0604020202020204" pitchFamily="34" charset="0"/>
        <a:buChar char="•"/>
        <a:defRPr sz="1867" b="0" i="0" kern="1200">
          <a:solidFill>
            <a:srgbClr val="003341"/>
          </a:solidFill>
          <a:latin typeface="Metropolis Light"/>
          <a:ea typeface="+mn-ea"/>
          <a:cs typeface="Poppins Light" pitchFamily="2" charset="77"/>
        </a:defRPr>
      </a:lvl2pPr>
      <a:lvl3pPr marL="857229" indent="-171446" algn="l" defTabSz="685783" rtl="0" eaLnBrk="1" latinLnBrk="0" hangingPunct="1">
        <a:lnSpc>
          <a:spcPct val="90000"/>
        </a:lnSpc>
        <a:spcBef>
          <a:spcPts val="375"/>
        </a:spcBef>
        <a:buFont typeface="Arial" panose="020B0604020202020204" pitchFamily="34" charset="0"/>
        <a:buChar char="•"/>
        <a:defRPr sz="1867" b="0" i="0" kern="1200">
          <a:solidFill>
            <a:srgbClr val="003341"/>
          </a:solidFill>
          <a:latin typeface="Metropolis Light"/>
          <a:ea typeface="+mn-ea"/>
          <a:cs typeface="Poppins Light" pitchFamily="2" charset="77"/>
        </a:defRPr>
      </a:lvl3pPr>
      <a:lvl4pPr marL="1200121" indent="-171446" algn="l" defTabSz="685783" rtl="0" eaLnBrk="1" latinLnBrk="0" hangingPunct="1">
        <a:lnSpc>
          <a:spcPct val="90000"/>
        </a:lnSpc>
        <a:spcBef>
          <a:spcPts val="375"/>
        </a:spcBef>
        <a:buFont typeface="Arial" panose="020B0604020202020204" pitchFamily="34" charset="0"/>
        <a:buChar char="•"/>
        <a:defRPr sz="1867" b="0" i="0" kern="1200">
          <a:solidFill>
            <a:srgbClr val="003341"/>
          </a:solidFill>
          <a:latin typeface="Metropolis Light"/>
          <a:ea typeface="+mn-ea"/>
          <a:cs typeface="Poppins Light" pitchFamily="2" charset="77"/>
        </a:defRPr>
      </a:lvl4pPr>
      <a:lvl5pPr marL="1543012" indent="-171446" algn="l" defTabSz="685783" rtl="0" eaLnBrk="1" latinLnBrk="0" hangingPunct="1">
        <a:lnSpc>
          <a:spcPct val="90000"/>
        </a:lnSpc>
        <a:spcBef>
          <a:spcPts val="375"/>
        </a:spcBef>
        <a:buFont typeface="Arial" panose="020B0604020202020204" pitchFamily="34" charset="0"/>
        <a:buChar char="•"/>
        <a:defRPr sz="1867" b="0" i="0" kern="1200">
          <a:solidFill>
            <a:srgbClr val="003341"/>
          </a:solidFill>
          <a:latin typeface="Metropolis Light"/>
          <a:ea typeface="+mn-ea"/>
          <a:cs typeface="Poppins Light" pitchFamily="2" charset="77"/>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4.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33.png"/><Relationship Id="rId15" Type="http://schemas.openxmlformats.org/officeDocument/2006/relationships/image" Target="../media/image54.png"/><Relationship Id="rId10" Type="http://schemas.openxmlformats.org/officeDocument/2006/relationships/image" Target="../media/image49.png"/><Relationship Id="rId4" Type="http://schemas.openxmlformats.org/officeDocument/2006/relationships/image" Target="../media/image32.png"/><Relationship Id="rId9" Type="http://schemas.openxmlformats.org/officeDocument/2006/relationships/image" Target="../media/image48.png"/><Relationship Id="rId14" Type="http://schemas.openxmlformats.org/officeDocument/2006/relationships/image" Target="../media/image5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notesSlide" Target="../notesSlides/notesSlide17.xml"/><Relationship Id="rId1" Type="http://schemas.openxmlformats.org/officeDocument/2006/relationships/slideLayout" Target="../slideLayouts/slideLayout77.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8.xml"/><Relationship Id="rId1" Type="http://schemas.openxmlformats.org/officeDocument/2006/relationships/slideLayout" Target="../slideLayouts/slideLayout77.xml"/><Relationship Id="rId4" Type="http://schemas.openxmlformats.org/officeDocument/2006/relationships/image" Target="../media/image68.png"/></Relationships>
</file>

<file path=ppt/slides/_rels/slide23.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19.xml"/><Relationship Id="rId1" Type="http://schemas.openxmlformats.org/officeDocument/2006/relationships/slideLayout" Target="../slideLayouts/slideLayout39.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49.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80.png"/><Relationship Id="rId1" Type="http://schemas.openxmlformats.org/officeDocument/2006/relationships/slideLayout" Target="../slideLayouts/slideLayout22.xml"/><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1.xml"/><Relationship Id="rId6" Type="http://schemas.openxmlformats.org/officeDocument/2006/relationships/image" Target="../media/image68.png"/><Relationship Id="rId11" Type="http://schemas.openxmlformats.org/officeDocument/2006/relationships/image" Target="../media/image85.png"/><Relationship Id="rId5" Type="http://schemas.openxmlformats.org/officeDocument/2006/relationships/image" Target="../media/image81.png"/><Relationship Id="rId10" Type="http://schemas.openxmlformats.org/officeDocument/2006/relationships/image" Target="../media/image84.png"/><Relationship Id="rId4" Type="http://schemas.openxmlformats.org/officeDocument/2006/relationships/image" Target="../media/image2.png"/><Relationship Id="rId9" Type="http://schemas.openxmlformats.org/officeDocument/2006/relationships/image" Target="../media/image83.png"/></Relationships>
</file>

<file path=ppt/slides/_rels/slide28.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notesSlide" Target="../notesSlides/notesSlide21.xml"/><Relationship Id="rId1" Type="http://schemas.openxmlformats.org/officeDocument/2006/relationships/slideLayout" Target="../slideLayouts/slideLayout21.xml"/><Relationship Id="rId6" Type="http://schemas.openxmlformats.org/officeDocument/2006/relationships/image" Target="../media/image4.png"/><Relationship Id="rId5" Type="http://schemas.openxmlformats.org/officeDocument/2006/relationships/image" Target="../media/image81.png"/><Relationship Id="rId4" Type="http://schemas.openxmlformats.org/officeDocument/2006/relationships/image" Target="../media/image2.png"/><Relationship Id="rId9" Type="http://schemas.openxmlformats.org/officeDocument/2006/relationships/image" Target="../media/image85.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1.xml"/><Relationship Id="rId6" Type="http://schemas.openxmlformats.org/officeDocument/2006/relationships/image" Target="../media/image4.png"/><Relationship Id="rId5" Type="http://schemas.openxmlformats.org/officeDocument/2006/relationships/image" Target="../media/image87.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88.pn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7.xml"/><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92.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9.xml"/><Relationship Id="rId1" Type="http://schemas.openxmlformats.org/officeDocument/2006/relationships/slideLayout" Target="../slideLayouts/slideLayout21.xml"/><Relationship Id="rId4" Type="http://schemas.openxmlformats.org/officeDocument/2006/relationships/image" Target="../media/image9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5.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5.png"/><Relationship Id="rId7"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31.xml"/><Relationship Id="rId6" Type="http://schemas.openxmlformats.org/officeDocument/2006/relationships/image" Target="../media/image98.jpeg"/><Relationship Id="rId5" Type="http://schemas.openxmlformats.org/officeDocument/2006/relationships/image" Target="../media/image97.png"/><Relationship Id="rId4" Type="http://schemas.openxmlformats.org/officeDocument/2006/relationships/image" Target="../media/image96.jpeg"/><Relationship Id="rId9" Type="http://schemas.openxmlformats.org/officeDocument/2006/relationships/image" Target="../media/image100.jpeg"/></Relationships>
</file>

<file path=ppt/slides/_rels/slide4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3.xml"/><Relationship Id="rId1" Type="http://schemas.openxmlformats.org/officeDocument/2006/relationships/slideLayout" Target="../slideLayouts/slideLayout40.xml"/><Relationship Id="rId6" Type="http://schemas.openxmlformats.org/officeDocument/2006/relationships/image" Target="../media/image98.jpeg"/><Relationship Id="rId5" Type="http://schemas.openxmlformats.org/officeDocument/2006/relationships/image" Target="../media/image56.png"/><Relationship Id="rId4" Type="http://schemas.openxmlformats.org/officeDocument/2006/relationships/image" Target="../media/image102.png"/></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105.jpeg"/><Relationship Id="rId2" Type="http://schemas.openxmlformats.org/officeDocument/2006/relationships/notesSlide" Target="../notesSlides/notesSlide34.xml"/><Relationship Id="rId1" Type="http://schemas.openxmlformats.org/officeDocument/2006/relationships/slideLayout" Target="../slideLayouts/slideLayout40.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98.jpeg"/></Relationships>
</file>

<file path=ppt/slides/_rels/slide4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35.xml"/><Relationship Id="rId1" Type="http://schemas.openxmlformats.org/officeDocument/2006/relationships/slideLayout" Target="../slideLayouts/slideLayout40.xml"/><Relationship Id="rId6" Type="http://schemas.openxmlformats.org/officeDocument/2006/relationships/image" Target="../media/image98.jpeg"/><Relationship Id="rId5" Type="http://schemas.openxmlformats.org/officeDocument/2006/relationships/image" Target="../media/image56.png"/><Relationship Id="rId4" Type="http://schemas.openxmlformats.org/officeDocument/2006/relationships/image" Target="../media/image107.png"/></Relationships>
</file>

<file path=ppt/slides/_rels/slide4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6.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7.xml"/></Relationships>
</file>

<file path=ppt/slides/_rels/slide5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37.xml"/><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40.xml"/><Relationship Id="rId6" Type="http://schemas.openxmlformats.org/officeDocument/2006/relationships/image" Target="../media/image100.jpeg"/><Relationship Id="rId5" Type="http://schemas.openxmlformats.org/officeDocument/2006/relationships/image" Target="../media/image99.png"/><Relationship Id="rId4" Type="http://schemas.openxmlformats.org/officeDocument/2006/relationships/image" Target="../media/image98.jpeg"/></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67.xml"/></Relationships>
</file>

<file path=ppt/slides/_rels/slide53.xml.rels><?xml version="1.0" encoding="UTF-8" standalone="yes"?>
<Relationships xmlns="http://schemas.openxmlformats.org/package/2006/relationships"><Relationship Id="rId3" Type="http://schemas.openxmlformats.org/officeDocument/2006/relationships/image" Target="../media/image111.svg"/><Relationship Id="rId2" Type="http://schemas.openxmlformats.org/officeDocument/2006/relationships/image" Target="../media/image110.png"/><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3.png"/><Relationship Id="rId7" Type="http://schemas.openxmlformats.org/officeDocument/2006/relationships/image" Target="../media/image18.svg"/><Relationship Id="rId12" Type="http://schemas.openxmlformats.org/officeDocument/2006/relationships/image" Target="../media/image23.png"/><Relationship Id="rId17" Type="http://schemas.openxmlformats.org/officeDocument/2006/relationships/image" Target="../media/image4.png"/><Relationship Id="rId2" Type="http://schemas.openxmlformats.org/officeDocument/2006/relationships/notesSlide" Target="../notesSlides/notesSlide6.xml"/><Relationship Id="rId16"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3.pn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notesSlide" Target="../notesSlides/notesSlide7.xml"/><Relationship Id="rId16"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8246A7-AC07-AEE4-CEC3-382724D86343}"/>
              </a:ext>
            </a:extLst>
          </p:cNvPr>
          <p:cNvSpPr>
            <a:spLocks noGrp="1"/>
          </p:cNvSpPr>
          <p:nvPr>
            <p:ph type="body" sz="quarter" idx="15"/>
          </p:nvPr>
        </p:nvSpPr>
        <p:spPr>
          <a:xfrm>
            <a:off x="6096000" y="4150834"/>
            <a:ext cx="5700606" cy="1040369"/>
          </a:xfrm>
        </p:spPr>
        <p:txBody>
          <a:bodyPr/>
          <a:lstStyle/>
          <a:p>
            <a:pPr algn="r"/>
            <a:r>
              <a:rPr lang="en-GB"/>
              <a:t>Product Overview Training</a:t>
            </a:r>
          </a:p>
          <a:p>
            <a:pPr algn="r"/>
            <a:r>
              <a:rPr lang="en-GB"/>
              <a:t>GPM-146</a:t>
            </a:r>
          </a:p>
        </p:txBody>
      </p:sp>
      <p:sp>
        <p:nvSpPr>
          <p:cNvPr id="3" name="Text Placeholder 2">
            <a:extLst>
              <a:ext uri="{FF2B5EF4-FFF2-40B4-BE49-F238E27FC236}">
                <a16:creationId xmlns:a16="http://schemas.microsoft.com/office/drawing/2014/main" id="{B5702C07-65D1-F2AF-90B4-BF8D0A58806C}"/>
              </a:ext>
            </a:extLst>
          </p:cNvPr>
          <p:cNvSpPr>
            <a:spLocks noGrp="1"/>
          </p:cNvSpPr>
          <p:nvPr>
            <p:ph type="body" sz="quarter" idx="17"/>
          </p:nvPr>
        </p:nvSpPr>
        <p:spPr>
          <a:xfrm>
            <a:off x="6096000" y="2388630"/>
            <a:ext cx="5700606" cy="1040369"/>
          </a:xfrm>
        </p:spPr>
        <p:txBody>
          <a:bodyPr>
            <a:normAutofit/>
          </a:bodyPr>
          <a:lstStyle/>
          <a:p>
            <a:pPr algn="r"/>
            <a:r>
              <a:rPr lang="en-GB" sz="3000"/>
              <a:t>Genedrive</a:t>
            </a:r>
            <a:r>
              <a:rPr lang="en-GB" sz="3000">
                <a:latin typeface="Arial" panose="020B0604020202020204" pitchFamily="34" charset="0"/>
                <a:cs typeface="Arial" panose="020B0604020202020204" pitchFamily="34" charset="0"/>
              </a:rPr>
              <a:t>®</a:t>
            </a:r>
            <a:r>
              <a:rPr lang="en-GB" sz="3000"/>
              <a:t> CYP2C19 ID Kit</a:t>
            </a:r>
          </a:p>
        </p:txBody>
      </p:sp>
    </p:spTree>
    <p:extLst>
      <p:ext uri="{BB962C8B-B14F-4D97-AF65-F5344CB8AC3E}">
        <p14:creationId xmlns:p14="http://schemas.microsoft.com/office/powerpoint/2010/main" val="151562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EAFC276-F86B-647C-9C66-58516ED1816B}"/>
              </a:ext>
            </a:extLst>
          </p:cNvPr>
          <p:cNvSpPr>
            <a:spLocks noGrp="1"/>
          </p:cNvSpPr>
          <p:nvPr>
            <p:ph type="body" sz="quarter" idx="15"/>
          </p:nvPr>
        </p:nvSpPr>
        <p:spPr>
          <a:xfrm>
            <a:off x="436539" y="1724513"/>
            <a:ext cx="5982297" cy="727960"/>
          </a:xfrm>
        </p:spPr>
        <p:txBody>
          <a:bodyPr>
            <a:normAutofit/>
          </a:bodyPr>
          <a:lstStyle/>
          <a:p>
            <a:r>
              <a:rPr lang="en-GB" sz="2000" b="1" dirty="0">
                <a:latin typeface="Montserrat" panose="00000500000000000000" pitchFamily="2" charset="0"/>
                <a:cs typeface="+mn-cs"/>
              </a:rPr>
              <a:t>Variation throughout gene categorised as *alleles</a:t>
            </a:r>
            <a:endParaRPr lang="en-GB" dirty="0"/>
          </a:p>
        </p:txBody>
      </p:sp>
      <p:sp>
        <p:nvSpPr>
          <p:cNvPr id="5" name="Subtitle 4">
            <a:extLst>
              <a:ext uri="{FF2B5EF4-FFF2-40B4-BE49-F238E27FC236}">
                <a16:creationId xmlns:a16="http://schemas.microsoft.com/office/drawing/2014/main" id="{B960C818-F44F-4D95-81C9-C84F3AEA1B77}"/>
              </a:ext>
            </a:extLst>
          </p:cNvPr>
          <p:cNvSpPr>
            <a:spLocks noGrp="1"/>
          </p:cNvSpPr>
          <p:nvPr>
            <p:ph type="subTitle" idx="1"/>
          </p:nvPr>
        </p:nvSpPr>
        <p:spPr/>
        <p:txBody>
          <a:bodyPr vert="horz" lIns="91440" tIns="45720" rIns="91440" bIns="45720" rtlCol="0" anchor="t">
            <a:noAutofit/>
          </a:bodyPr>
          <a:lstStyle/>
          <a:p>
            <a:r>
              <a:rPr lang="en-GB" sz="4000">
                <a:latin typeface="Montserrat"/>
                <a:cs typeface="Poppins Light"/>
              </a:rPr>
              <a:t>Alleles</a:t>
            </a:r>
            <a:endParaRPr lang="en-GB" sz="4000"/>
          </a:p>
        </p:txBody>
      </p:sp>
      <p:sp>
        <p:nvSpPr>
          <p:cNvPr id="9" name="Content Placeholder 8">
            <a:extLst>
              <a:ext uri="{FF2B5EF4-FFF2-40B4-BE49-F238E27FC236}">
                <a16:creationId xmlns:a16="http://schemas.microsoft.com/office/drawing/2014/main" id="{D9BE80E3-DA91-66CB-0247-F31150BE5399}"/>
              </a:ext>
            </a:extLst>
          </p:cNvPr>
          <p:cNvSpPr>
            <a:spLocks noGrp="1"/>
          </p:cNvSpPr>
          <p:nvPr>
            <p:ph idx="20"/>
          </p:nvPr>
        </p:nvSpPr>
        <p:spPr>
          <a:xfrm>
            <a:off x="446859" y="2452474"/>
            <a:ext cx="5982297" cy="3689366"/>
          </a:xfrm>
        </p:spPr>
        <p:txBody>
          <a:bodyPr vert="horz" lIns="91440" tIns="45720" rIns="91440" bIns="45720" rtlCol="0" anchor="t">
            <a:noAutofit/>
          </a:bodyPr>
          <a:lstStyle/>
          <a:p>
            <a:pPr marL="170815" indent="-170815">
              <a:lnSpc>
                <a:spcPct val="120000"/>
              </a:lnSpc>
            </a:pPr>
            <a:r>
              <a:rPr lang="en-GB" sz="1800" b="0" dirty="0">
                <a:cs typeface="+mn-cs"/>
              </a:rPr>
              <a:t>Majority have no impact, but some result in a gain or loss of function of the CYP2C19 enzyme.</a:t>
            </a:r>
          </a:p>
          <a:p>
            <a:pPr marL="170815" indent="-170815">
              <a:lnSpc>
                <a:spcPct val="120000"/>
              </a:lnSpc>
            </a:pPr>
            <a:r>
              <a:rPr lang="en-GB" sz="1800" dirty="0">
                <a:solidFill>
                  <a:srgbClr val="425563"/>
                </a:solidFill>
                <a:cs typeface="+mn-cs"/>
              </a:rPr>
              <a:t>The </a:t>
            </a:r>
            <a:r>
              <a:rPr lang="en-GB" sz="1800" dirty="0" err="1">
                <a:solidFill>
                  <a:srgbClr val="425563"/>
                </a:solidFill>
                <a:cs typeface="+mn-cs"/>
              </a:rPr>
              <a:t>Genedrive</a:t>
            </a:r>
            <a:r>
              <a:rPr lang="en-GB" sz="1800" dirty="0">
                <a:solidFill>
                  <a:srgbClr val="425563"/>
                </a:solidFill>
                <a:cs typeface="Arial"/>
              </a:rPr>
              <a:t>®</a:t>
            </a:r>
            <a:r>
              <a:rPr lang="en-GB" sz="1800" dirty="0">
                <a:solidFill>
                  <a:srgbClr val="425563"/>
                </a:solidFill>
                <a:cs typeface="+mn-cs"/>
              </a:rPr>
              <a:t> CYP2C19 ID KIT </a:t>
            </a:r>
            <a:r>
              <a:rPr lang="en-GB" sz="1800" b="1" dirty="0">
                <a:solidFill>
                  <a:srgbClr val="00853E"/>
                </a:solidFill>
                <a:cs typeface="+mn-cs"/>
              </a:rPr>
              <a:t>detects the loss of function alleles *2, *3 ,*4, *8 and *35</a:t>
            </a:r>
          </a:p>
          <a:p>
            <a:pPr marL="170815" indent="-170815">
              <a:lnSpc>
                <a:spcPct val="120000"/>
              </a:lnSpc>
            </a:pPr>
            <a:r>
              <a:rPr lang="en-GB" sz="1800" dirty="0">
                <a:solidFill>
                  <a:srgbClr val="425563"/>
                </a:solidFill>
                <a:cs typeface="+mn-cs"/>
              </a:rPr>
              <a:t>The </a:t>
            </a:r>
            <a:r>
              <a:rPr lang="en-GB" sz="1800" dirty="0" err="1">
                <a:solidFill>
                  <a:srgbClr val="425563"/>
                </a:solidFill>
                <a:cs typeface="+mn-cs"/>
              </a:rPr>
              <a:t>Genedrive</a:t>
            </a:r>
            <a:r>
              <a:rPr lang="en-GB" sz="1800" dirty="0">
                <a:solidFill>
                  <a:srgbClr val="425563"/>
                </a:solidFill>
                <a:cs typeface="Arial"/>
              </a:rPr>
              <a:t>®</a:t>
            </a:r>
            <a:r>
              <a:rPr lang="en-GB" sz="1800" dirty="0">
                <a:solidFill>
                  <a:srgbClr val="425563"/>
                </a:solidFill>
                <a:cs typeface="+mn-cs"/>
              </a:rPr>
              <a:t> CYP2C19 ID KIT </a:t>
            </a:r>
            <a:r>
              <a:rPr lang="en-GB" sz="1800" b="1" dirty="0">
                <a:solidFill>
                  <a:srgbClr val="00853E"/>
                </a:solidFill>
                <a:cs typeface="+mn-cs"/>
              </a:rPr>
              <a:t>detects the gain of function allele *17</a:t>
            </a:r>
            <a:endParaRPr lang="en-GB" sz="1800" dirty="0">
              <a:cs typeface="+mn-cs"/>
            </a:endParaRPr>
          </a:p>
          <a:p>
            <a:pPr marL="170815" indent="-170815">
              <a:lnSpc>
                <a:spcPct val="120000"/>
              </a:lnSpc>
            </a:pPr>
            <a:r>
              <a:rPr lang="en-GB" sz="1800" b="0" dirty="0">
                <a:cs typeface="+mn-cs"/>
              </a:rPr>
              <a:t>Combination of these alleles leads to classification of metaboliser status</a:t>
            </a:r>
          </a:p>
          <a:p>
            <a:pPr marL="170815" indent="-170815"/>
            <a:endParaRPr lang="en-GB" dirty="0"/>
          </a:p>
        </p:txBody>
      </p:sp>
      <p:graphicFrame>
        <p:nvGraphicFramePr>
          <p:cNvPr id="10" name="Picture Placeholder 9">
            <a:extLst>
              <a:ext uri="{FF2B5EF4-FFF2-40B4-BE49-F238E27FC236}">
                <a16:creationId xmlns:a16="http://schemas.microsoft.com/office/drawing/2014/main" id="{97AB89B5-CA92-0481-7371-6FB55B5233E3}"/>
              </a:ext>
            </a:extLst>
          </p:cNvPr>
          <p:cNvGraphicFramePr>
            <a:graphicFrameLocks noGrp="1"/>
          </p:cNvGraphicFramePr>
          <p:nvPr>
            <p:ph type="pic" sz="quarter" idx="18"/>
            <p:extLst>
              <p:ext uri="{D42A27DB-BD31-4B8C-83A1-F6EECF244321}">
                <p14:modId xmlns:p14="http://schemas.microsoft.com/office/powerpoint/2010/main" val="3165259932"/>
              </p:ext>
            </p:extLst>
          </p:nvPr>
        </p:nvGraphicFramePr>
        <p:xfrm>
          <a:off x="6548443" y="2226753"/>
          <a:ext cx="2893876" cy="3167146"/>
        </p:xfrm>
        <a:graphic>
          <a:graphicData uri="http://schemas.openxmlformats.org/drawingml/2006/table">
            <a:tbl>
              <a:tblPr firstRow="1" bandRow="1">
                <a:tableStyleId>{5C22544A-7EE6-4342-B048-85BDC9FD1C3A}</a:tableStyleId>
              </a:tblPr>
              <a:tblGrid>
                <a:gridCol w="2893876">
                  <a:extLst>
                    <a:ext uri="{9D8B030D-6E8A-4147-A177-3AD203B41FA5}">
                      <a16:colId xmlns:a16="http://schemas.microsoft.com/office/drawing/2014/main" val="2662250356"/>
                    </a:ext>
                  </a:extLst>
                </a:gridCol>
              </a:tblGrid>
              <a:tr h="447126">
                <a:tc>
                  <a:txBody>
                    <a:bodyPr/>
                    <a:lstStyle/>
                    <a:p>
                      <a:pPr algn="ctr"/>
                      <a:r>
                        <a:rPr lang="en-GB" sz="1700"/>
                        <a:t>Metaboliser</a:t>
                      </a:r>
                    </a:p>
                  </a:txBody>
                  <a:tcPr marL="112542" marR="112542" marT="56271" marB="56271">
                    <a:solidFill>
                      <a:srgbClr val="00853E"/>
                    </a:solidFill>
                  </a:tcPr>
                </a:tc>
                <a:extLst>
                  <a:ext uri="{0D108BD9-81ED-4DB2-BD59-A6C34878D82A}">
                    <a16:rowId xmlns:a16="http://schemas.microsoft.com/office/drawing/2014/main" val="2173490598"/>
                  </a:ext>
                </a:extLst>
              </a:tr>
              <a:tr h="544004">
                <a:tc>
                  <a:txBody>
                    <a:bodyPr/>
                    <a:lstStyle/>
                    <a:p>
                      <a:pPr algn="ctr"/>
                      <a:r>
                        <a:rPr lang="en-GB" sz="1700"/>
                        <a:t>Ultrarapid</a:t>
                      </a:r>
                    </a:p>
                  </a:txBody>
                  <a:tcPr marL="112542" marR="112542" marT="56271" marB="56271"/>
                </a:tc>
                <a:extLst>
                  <a:ext uri="{0D108BD9-81ED-4DB2-BD59-A6C34878D82A}">
                    <a16:rowId xmlns:a16="http://schemas.microsoft.com/office/drawing/2014/main" val="4111292790"/>
                  </a:ext>
                </a:extLst>
              </a:tr>
              <a:tr h="544004">
                <a:tc>
                  <a:txBody>
                    <a:bodyPr/>
                    <a:lstStyle/>
                    <a:p>
                      <a:pPr algn="ctr"/>
                      <a:r>
                        <a:rPr lang="en-GB" sz="1700"/>
                        <a:t>Rapid</a:t>
                      </a:r>
                    </a:p>
                  </a:txBody>
                  <a:tcPr marL="112542" marR="112542" marT="56271" marB="56271"/>
                </a:tc>
                <a:extLst>
                  <a:ext uri="{0D108BD9-81ED-4DB2-BD59-A6C34878D82A}">
                    <a16:rowId xmlns:a16="http://schemas.microsoft.com/office/drawing/2014/main" val="2279872039"/>
                  </a:ext>
                </a:extLst>
              </a:tr>
              <a:tr h="544004">
                <a:tc>
                  <a:txBody>
                    <a:bodyPr/>
                    <a:lstStyle/>
                    <a:p>
                      <a:pPr algn="ctr"/>
                      <a:r>
                        <a:rPr lang="en-GB" sz="1700" dirty="0"/>
                        <a:t>Normal</a:t>
                      </a:r>
                    </a:p>
                  </a:txBody>
                  <a:tcPr marL="112542" marR="112542" marT="56271" marB="56271"/>
                </a:tc>
                <a:extLst>
                  <a:ext uri="{0D108BD9-81ED-4DB2-BD59-A6C34878D82A}">
                    <a16:rowId xmlns:a16="http://schemas.microsoft.com/office/drawing/2014/main" val="1685617827"/>
                  </a:ext>
                </a:extLst>
              </a:tr>
              <a:tr h="544004">
                <a:tc>
                  <a:txBody>
                    <a:bodyPr/>
                    <a:lstStyle/>
                    <a:p>
                      <a:pPr algn="ctr"/>
                      <a:r>
                        <a:rPr lang="en-GB" sz="1700"/>
                        <a:t>Intermediate</a:t>
                      </a:r>
                    </a:p>
                  </a:txBody>
                  <a:tcPr marL="112542" marR="112542" marT="56271" marB="56271"/>
                </a:tc>
                <a:extLst>
                  <a:ext uri="{0D108BD9-81ED-4DB2-BD59-A6C34878D82A}">
                    <a16:rowId xmlns:a16="http://schemas.microsoft.com/office/drawing/2014/main" val="2767332770"/>
                  </a:ext>
                </a:extLst>
              </a:tr>
              <a:tr h="544004">
                <a:tc>
                  <a:txBody>
                    <a:bodyPr/>
                    <a:lstStyle/>
                    <a:p>
                      <a:pPr algn="ctr"/>
                      <a:r>
                        <a:rPr lang="en-GB" sz="1700" dirty="0"/>
                        <a:t>Poor</a:t>
                      </a:r>
                    </a:p>
                  </a:txBody>
                  <a:tcPr marL="112542" marR="112542" marT="56271" marB="56271"/>
                </a:tc>
                <a:extLst>
                  <a:ext uri="{0D108BD9-81ED-4DB2-BD59-A6C34878D82A}">
                    <a16:rowId xmlns:a16="http://schemas.microsoft.com/office/drawing/2014/main" val="1382056673"/>
                  </a:ext>
                </a:extLst>
              </a:tr>
            </a:tbl>
          </a:graphicData>
        </a:graphic>
      </p:graphicFrame>
    </p:spTree>
    <p:extLst>
      <p:ext uri="{BB962C8B-B14F-4D97-AF65-F5344CB8AC3E}">
        <p14:creationId xmlns:p14="http://schemas.microsoft.com/office/powerpoint/2010/main" val="3582596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E4A90-23DC-DCEB-B03E-4B7BBBA04E62}"/>
            </a:ext>
          </a:extLst>
        </p:cNvPr>
        <p:cNvGrpSpPr/>
        <p:nvPr/>
      </p:nvGrpSpPr>
      <p:grpSpPr>
        <a:xfrm>
          <a:off x="0" y="0"/>
          <a:ext cx="0" cy="0"/>
          <a:chOff x="0" y="0"/>
          <a:chExt cx="0" cy="0"/>
        </a:xfrm>
      </p:grpSpPr>
      <p:sp>
        <p:nvSpPr>
          <p:cNvPr id="35" name="Subtitle 34">
            <a:extLst>
              <a:ext uri="{FF2B5EF4-FFF2-40B4-BE49-F238E27FC236}">
                <a16:creationId xmlns:a16="http://schemas.microsoft.com/office/drawing/2014/main" id="{8AC5ED37-97DA-EB31-9A7C-33F7EADC4A70}"/>
              </a:ext>
            </a:extLst>
          </p:cNvPr>
          <p:cNvSpPr>
            <a:spLocks noGrp="1"/>
          </p:cNvSpPr>
          <p:nvPr>
            <p:ph type="subTitle" idx="1"/>
          </p:nvPr>
        </p:nvSpPr>
        <p:spPr>
          <a:xfrm>
            <a:off x="407614" y="782763"/>
            <a:ext cx="11376772" cy="748289"/>
          </a:xfrm>
        </p:spPr>
        <p:txBody>
          <a:bodyPr/>
          <a:lstStyle/>
          <a:p>
            <a:r>
              <a:rPr lang="en-GB" sz="3200" dirty="0"/>
              <a:t>CYP2C19 Metaboliser Status</a:t>
            </a:r>
          </a:p>
          <a:p>
            <a:endParaRPr lang="en-GB" dirty="0"/>
          </a:p>
        </p:txBody>
      </p:sp>
      <p:sp>
        <p:nvSpPr>
          <p:cNvPr id="5" name="Oval 4">
            <a:extLst>
              <a:ext uri="{FF2B5EF4-FFF2-40B4-BE49-F238E27FC236}">
                <a16:creationId xmlns:a16="http://schemas.microsoft.com/office/drawing/2014/main" id="{99B3EDA0-D72D-E98A-BCA2-9B681D3738BF}"/>
              </a:ext>
            </a:extLst>
          </p:cNvPr>
          <p:cNvSpPr/>
          <p:nvPr/>
        </p:nvSpPr>
        <p:spPr>
          <a:xfrm>
            <a:off x="605298" y="4296712"/>
            <a:ext cx="1879247" cy="1879247"/>
          </a:xfrm>
          <a:prstGeom prst="ellipse">
            <a:avLst/>
          </a:prstGeom>
          <a:gradFill flip="none" rotWithShape="1">
            <a:gsLst>
              <a:gs pos="39000">
                <a:srgbClr val="F1B100"/>
              </a:gs>
              <a:gs pos="100000">
                <a:srgbClr val="FFD45B"/>
              </a:gs>
            </a:gsLst>
            <a:lin ang="0" scaled="1"/>
            <a:tileRect/>
          </a:gradFill>
          <a:ln w="12700" cap="flat" cmpd="sng" algn="ctr">
            <a:noFill/>
            <a:prstDash val="solid"/>
            <a:miter lim="800000"/>
          </a:ln>
          <a:effectLst/>
        </p:spPr>
        <p:txBody>
          <a:bodyPr lIns="91440" tIns="45720" rIns="91440" bIns="45720" rtlCol="0" anchor="ctr"/>
          <a:lstStyle/>
          <a:p>
            <a:pPr algn="ctr" defTabSz="844083">
              <a:defRPr/>
            </a:pPr>
            <a:r>
              <a:rPr lang="en-GB" sz="1400" b="1" kern="0" dirty="0">
                <a:solidFill>
                  <a:prstClr val="white"/>
                </a:solidFill>
                <a:latin typeface="Montserrat"/>
              </a:rPr>
              <a:t>IM and PM are 46%</a:t>
            </a:r>
            <a:r>
              <a:rPr kumimoji="0" lang="en-GB" sz="1400" b="1" i="0" u="none" strike="noStrike" kern="0" cap="none" spc="0" normalizeH="0" baseline="0" noProof="0" dirty="0">
                <a:ln>
                  <a:noFill/>
                </a:ln>
                <a:solidFill>
                  <a:prstClr val="white"/>
                </a:solidFill>
                <a:effectLst/>
                <a:uLnTx/>
                <a:uFillTx/>
                <a:latin typeface="Montserrat"/>
              </a:rPr>
              <a:t> </a:t>
            </a:r>
            <a:r>
              <a:rPr lang="en-GB" sz="1400" b="1" kern="0" dirty="0">
                <a:solidFill>
                  <a:prstClr val="white"/>
                </a:solidFill>
                <a:latin typeface="Montserrat"/>
              </a:rPr>
              <a:t>more likely to have a recurrent stroke</a:t>
            </a:r>
            <a:r>
              <a:rPr lang="en-GB" sz="900" kern="0" baseline="30000" dirty="0">
                <a:solidFill>
                  <a:prstClr val="white"/>
                </a:solidFill>
                <a:latin typeface="Montserrat"/>
              </a:rPr>
              <a:t>1</a:t>
            </a:r>
            <a:endParaRPr lang="en-GB" sz="900" b="0" i="0" u="none" strike="noStrike" kern="0" cap="none" spc="0" normalizeH="0" baseline="30000" noProof="0" dirty="0">
              <a:ln>
                <a:noFill/>
              </a:ln>
              <a:solidFill>
                <a:prstClr val="white"/>
              </a:solidFill>
              <a:effectLst/>
              <a:uLnTx/>
              <a:uFillTx/>
              <a:latin typeface="Montserrat"/>
            </a:endParaRPr>
          </a:p>
        </p:txBody>
      </p:sp>
      <p:pic>
        <p:nvPicPr>
          <p:cNvPr id="7" name="Picture 6" descr="A group of hexagons on a black background&#10;&#10;Description automatically generated">
            <a:extLst>
              <a:ext uri="{FF2B5EF4-FFF2-40B4-BE49-F238E27FC236}">
                <a16:creationId xmlns:a16="http://schemas.microsoft.com/office/drawing/2014/main" id="{CB731EB7-B9DA-9C43-3269-E67820866A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7982" y="3363014"/>
            <a:ext cx="1959264" cy="889736"/>
          </a:xfrm>
          <a:prstGeom prst="rect">
            <a:avLst/>
          </a:prstGeom>
        </p:spPr>
      </p:pic>
      <p:pic>
        <p:nvPicPr>
          <p:cNvPr id="9" name="Picture 8" descr="A group of yellow and red straws&#10;&#10;Description automatically generated">
            <a:extLst>
              <a:ext uri="{FF2B5EF4-FFF2-40B4-BE49-F238E27FC236}">
                <a16:creationId xmlns:a16="http://schemas.microsoft.com/office/drawing/2014/main" id="{BD45B0E8-7657-D76F-7C55-A78BE92E1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4981" y="1890112"/>
            <a:ext cx="1725870" cy="851084"/>
          </a:xfrm>
          <a:prstGeom prst="rect">
            <a:avLst/>
          </a:prstGeom>
        </p:spPr>
      </p:pic>
      <p:pic>
        <p:nvPicPr>
          <p:cNvPr id="11" name="Picture 10" descr="A group of red hexagons on a black background&#10;&#10;Description automatically generated">
            <a:extLst>
              <a:ext uri="{FF2B5EF4-FFF2-40B4-BE49-F238E27FC236}">
                <a16:creationId xmlns:a16="http://schemas.microsoft.com/office/drawing/2014/main" id="{10C3F03B-151D-3430-D212-E64BEBD52F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669" y="4813897"/>
            <a:ext cx="1959263" cy="813359"/>
          </a:xfrm>
          <a:prstGeom prst="rect">
            <a:avLst/>
          </a:prstGeom>
        </p:spPr>
      </p:pic>
      <p:pic>
        <p:nvPicPr>
          <p:cNvPr id="13" name="Picture 12" descr="A logo of a dna&#10;&#10;Description automatically generated">
            <a:extLst>
              <a:ext uri="{FF2B5EF4-FFF2-40B4-BE49-F238E27FC236}">
                <a16:creationId xmlns:a16="http://schemas.microsoft.com/office/drawing/2014/main" id="{5EF11267-110F-B379-918A-41E07DE844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4218" y="3323108"/>
            <a:ext cx="750200" cy="752908"/>
          </a:xfrm>
          <a:prstGeom prst="rect">
            <a:avLst/>
          </a:prstGeom>
        </p:spPr>
      </p:pic>
      <p:pic>
        <p:nvPicPr>
          <p:cNvPr id="15" name="Picture 14" descr="A red circle with a dna strand in it&#10;&#10;Description automatically generated">
            <a:extLst>
              <a:ext uri="{FF2B5EF4-FFF2-40B4-BE49-F238E27FC236}">
                <a16:creationId xmlns:a16="http://schemas.microsoft.com/office/drawing/2014/main" id="{AA68DE34-FD5E-1B20-68CC-EB2A31D9980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04218" y="4955059"/>
            <a:ext cx="750200" cy="752908"/>
          </a:xfrm>
          <a:prstGeom prst="rect">
            <a:avLst/>
          </a:prstGeom>
        </p:spPr>
      </p:pic>
      <p:pic>
        <p:nvPicPr>
          <p:cNvPr id="17" name="Picture 16" descr="A dna logo in a circle&#10;&#10;Description automatically generated">
            <a:extLst>
              <a:ext uri="{FF2B5EF4-FFF2-40B4-BE49-F238E27FC236}">
                <a16:creationId xmlns:a16="http://schemas.microsoft.com/office/drawing/2014/main" id="{CE685826-483E-151D-8B2F-FAFB2E3793B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04218" y="1813320"/>
            <a:ext cx="750200" cy="752908"/>
          </a:xfrm>
          <a:prstGeom prst="rect">
            <a:avLst/>
          </a:prstGeom>
        </p:spPr>
      </p:pic>
      <p:pic>
        <p:nvPicPr>
          <p:cNvPr id="19" name="Picture 18" descr="A cartoon of a person&#10;&#10;Description automatically generated">
            <a:extLst>
              <a:ext uri="{FF2B5EF4-FFF2-40B4-BE49-F238E27FC236}">
                <a16:creationId xmlns:a16="http://schemas.microsoft.com/office/drawing/2014/main" id="{1E802C13-A915-297C-8BE8-FD991EDD9C2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66329" y="3168954"/>
            <a:ext cx="1046997" cy="1127758"/>
          </a:xfrm>
          <a:prstGeom prst="rect">
            <a:avLst/>
          </a:prstGeom>
        </p:spPr>
      </p:pic>
      <p:pic>
        <p:nvPicPr>
          <p:cNvPr id="21" name="Picture 20" descr="A cartoon of a person&#10;&#10;Description automatically generated">
            <a:extLst>
              <a:ext uri="{FF2B5EF4-FFF2-40B4-BE49-F238E27FC236}">
                <a16:creationId xmlns:a16="http://schemas.microsoft.com/office/drawing/2014/main" id="{644ABD28-2BE7-C856-EB01-3DF1425DCC3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5573" y="3127156"/>
            <a:ext cx="1046997" cy="1139294"/>
          </a:xfrm>
          <a:prstGeom prst="rect">
            <a:avLst/>
          </a:prstGeom>
        </p:spPr>
      </p:pic>
      <p:pic>
        <p:nvPicPr>
          <p:cNvPr id="23" name="Picture 22" descr="A cartoon of a person&#10;&#10;Description automatically generated">
            <a:extLst>
              <a:ext uri="{FF2B5EF4-FFF2-40B4-BE49-F238E27FC236}">
                <a16:creationId xmlns:a16="http://schemas.microsoft.com/office/drawing/2014/main" id="{788EF887-5AE7-F1E0-6206-305C0788BB0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7614" y="3105545"/>
            <a:ext cx="1046997" cy="1130642"/>
          </a:xfrm>
          <a:prstGeom prst="rect">
            <a:avLst/>
          </a:prstGeom>
        </p:spPr>
      </p:pic>
      <p:pic>
        <p:nvPicPr>
          <p:cNvPr id="27" name="Picture 26" descr="A red pill box and two pills&#10;&#10;Description automatically generated">
            <a:extLst>
              <a:ext uri="{FF2B5EF4-FFF2-40B4-BE49-F238E27FC236}">
                <a16:creationId xmlns:a16="http://schemas.microsoft.com/office/drawing/2014/main" id="{F4548B1D-0B92-8F9B-16F2-96FF16C0199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313614" y="3818394"/>
            <a:ext cx="791247" cy="715232"/>
          </a:xfrm>
          <a:prstGeom prst="rect">
            <a:avLst/>
          </a:prstGeom>
        </p:spPr>
      </p:pic>
      <p:pic>
        <p:nvPicPr>
          <p:cNvPr id="31" name="Picture 30" descr="A blue pill box and two pills&#10;&#10;Description automatically generated">
            <a:extLst>
              <a:ext uri="{FF2B5EF4-FFF2-40B4-BE49-F238E27FC236}">
                <a16:creationId xmlns:a16="http://schemas.microsoft.com/office/drawing/2014/main" id="{4314E434-72AF-6A3B-DB93-DC1A5DE37CD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198481" y="1793919"/>
            <a:ext cx="818198" cy="715232"/>
          </a:xfrm>
          <a:prstGeom prst="rect">
            <a:avLst/>
          </a:prstGeom>
        </p:spPr>
      </p:pic>
      <p:sp>
        <p:nvSpPr>
          <p:cNvPr id="47" name="Freeform: Shape 46">
            <a:extLst>
              <a:ext uri="{FF2B5EF4-FFF2-40B4-BE49-F238E27FC236}">
                <a16:creationId xmlns:a16="http://schemas.microsoft.com/office/drawing/2014/main" id="{97F86797-5E7B-B9A8-2A49-0A2713FD4EB4}"/>
              </a:ext>
            </a:extLst>
          </p:cNvPr>
          <p:cNvSpPr/>
          <p:nvPr/>
        </p:nvSpPr>
        <p:spPr>
          <a:xfrm>
            <a:off x="2928551" y="3817010"/>
            <a:ext cx="902044" cy="1433233"/>
          </a:xfrm>
          <a:custGeom>
            <a:avLst/>
            <a:gdLst>
              <a:gd name="connsiteX0" fmla="*/ 0 w 902044"/>
              <a:gd name="connsiteY0" fmla="*/ 1228 h 1433233"/>
              <a:gd name="connsiteX1" fmla="*/ 247135 w 902044"/>
              <a:gd name="connsiteY1" fmla="*/ 174222 h 1433233"/>
              <a:gd name="connsiteX2" fmla="*/ 457200 w 902044"/>
              <a:gd name="connsiteY2" fmla="*/ 1088622 h 1433233"/>
              <a:gd name="connsiteX3" fmla="*/ 902044 w 902044"/>
              <a:gd name="connsiteY3" fmla="*/ 1397541 h 1433233"/>
            </a:gdLst>
            <a:ahLst/>
            <a:cxnLst>
              <a:cxn ang="0">
                <a:pos x="connsiteX0" y="connsiteY0"/>
              </a:cxn>
              <a:cxn ang="0">
                <a:pos x="connsiteX1" y="connsiteY1"/>
              </a:cxn>
              <a:cxn ang="0">
                <a:pos x="connsiteX2" y="connsiteY2"/>
              </a:cxn>
              <a:cxn ang="0">
                <a:pos x="connsiteX3" y="connsiteY3"/>
              </a:cxn>
            </a:cxnLst>
            <a:rect l="l" t="t" r="r" b="b"/>
            <a:pathLst>
              <a:path w="902044" h="1433233">
                <a:moveTo>
                  <a:pt x="0" y="1228"/>
                </a:moveTo>
                <a:cubicBezTo>
                  <a:pt x="85467" y="-2891"/>
                  <a:pt x="170935" y="-7010"/>
                  <a:pt x="247135" y="174222"/>
                </a:cubicBezTo>
                <a:cubicBezTo>
                  <a:pt x="323335" y="355454"/>
                  <a:pt x="348049" y="884736"/>
                  <a:pt x="457200" y="1088622"/>
                </a:cubicBezTo>
                <a:cubicBezTo>
                  <a:pt x="566351" y="1292508"/>
                  <a:pt x="803190" y="1523168"/>
                  <a:pt x="902044" y="1397541"/>
                </a:cubicBezTo>
              </a:path>
            </a:pathLst>
          </a:cu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p>
        </p:txBody>
      </p:sp>
      <p:cxnSp>
        <p:nvCxnSpPr>
          <p:cNvPr id="49" name="Straight Connector 48">
            <a:extLst>
              <a:ext uri="{FF2B5EF4-FFF2-40B4-BE49-F238E27FC236}">
                <a16:creationId xmlns:a16="http://schemas.microsoft.com/office/drawing/2014/main" id="{7BA6DD66-82F7-9BAC-722C-CBFF423E4F8C}"/>
              </a:ext>
            </a:extLst>
          </p:cNvPr>
          <p:cNvCxnSpPr>
            <a:cxnSpLocks/>
          </p:cNvCxnSpPr>
          <p:nvPr/>
        </p:nvCxnSpPr>
        <p:spPr>
          <a:xfrm flipV="1">
            <a:off x="4691454" y="5320037"/>
            <a:ext cx="507079" cy="2056"/>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0" name="Oval 49">
            <a:extLst>
              <a:ext uri="{FF2B5EF4-FFF2-40B4-BE49-F238E27FC236}">
                <a16:creationId xmlns:a16="http://schemas.microsoft.com/office/drawing/2014/main" id="{9185E83D-C443-C668-1FE6-03CFBF11ECE9}"/>
              </a:ext>
            </a:extLst>
          </p:cNvPr>
          <p:cNvSpPr/>
          <p:nvPr/>
        </p:nvSpPr>
        <p:spPr>
          <a:xfrm>
            <a:off x="5166258" y="5224897"/>
            <a:ext cx="146794" cy="15725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2" name="TextBox 51">
            <a:extLst>
              <a:ext uri="{FF2B5EF4-FFF2-40B4-BE49-F238E27FC236}">
                <a16:creationId xmlns:a16="http://schemas.microsoft.com/office/drawing/2014/main" id="{3FA4ACA1-4777-78EE-D821-C63D6BF7D0CA}"/>
              </a:ext>
            </a:extLst>
          </p:cNvPr>
          <p:cNvSpPr txBox="1"/>
          <p:nvPr/>
        </p:nvSpPr>
        <p:spPr>
          <a:xfrm>
            <a:off x="5378761" y="4969303"/>
            <a:ext cx="1079662" cy="738664"/>
          </a:xfrm>
          <a:prstGeom prst="rect">
            <a:avLst/>
          </a:prstGeom>
          <a:noFill/>
        </p:spPr>
        <p:txBody>
          <a:bodyPr wrap="square" rtlCol="0">
            <a:spAutoFit/>
          </a:bodyPr>
          <a:lstStyle/>
          <a:p>
            <a:r>
              <a:rPr lang="en-US" sz="1400" b="1" dirty="0">
                <a:solidFill>
                  <a:srgbClr val="00853E"/>
                </a:solidFill>
                <a:latin typeface="Metropolis Light"/>
              </a:rPr>
              <a:t>Poor</a:t>
            </a:r>
            <a:r>
              <a:rPr lang="en-US" sz="1400" dirty="0">
                <a:solidFill>
                  <a:srgbClr val="00853E"/>
                </a:solidFill>
                <a:latin typeface="Metropolis Light"/>
              </a:rPr>
              <a:t> </a:t>
            </a:r>
            <a:r>
              <a:rPr lang="en-US" sz="1400" dirty="0" err="1">
                <a:solidFill>
                  <a:srgbClr val="00853E"/>
                </a:solidFill>
                <a:latin typeface="Metropolis Light"/>
              </a:rPr>
              <a:t>metaboliser</a:t>
            </a:r>
            <a:r>
              <a:rPr lang="en-US" sz="1400" dirty="0">
                <a:solidFill>
                  <a:srgbClr val="00853E"/>
                </a:solidFill>
                <a:latin typeface="Metropolis Light"/>
              </a:rPr>
              <a:t> status (PM)</a:t>
            </a:r>
            <a:endParaRPr lang="en-GB" sz="1400" dirty="0">
              <a:solidFill>
                <a:srgbClr val="00853E"/>
              </a:solidFill>
              <a:latin typeface="Metropolis Light"/>
            </a:endParaRPr>
          </a:p>
        </p:txBody>
      </p:sp>
      <p:sp>
        <p:nvSpPr>
          <p:cNvPr id="53" name="TextBox 52">
            <a:extLst>
              <a:ext uri="{FF2B5EF4-FFF2-40B4-BE49-F238E27FC236}">
                <a16:creationId xmlns:a16="http://schemas.microsoft.com/office/drawing/2014/main" id="{48837796-EF72-E8A5-A1BD-4FCF8272806F}"/>
              </a:ext>
            </a:extLst>
          </p:cNvPr>
          <p:cNvSpPr txBox="1"/>
          <p:nvPr/>
        </p:nvSpPr>
        <p:spPr>
          <a:xfrm>
            <a:off x="5378761" y="3463895"/>
            <a:ext cx="1168984" cy="738664"/>
          </a:xfrm>
          <a:prstGeom prst="rect">
            <a:avLst/>
          </a:prstGeom>
          <a:noFill/>
        </p:spPr>
        <p:txBody>
          <a:bodyPr wrap="square" rtlCol="0">
            <a:spAutoFit/>
          </a:bodyPr>
          <a:lstStyle/>
          <a:p>
            <a:r>
              <a:rPr lang="en-US" sz="1400" b="1" dirty="0">
                <a:solidFill>
                  <a:srgbClr val="00853E"/>
                </a:solidFill>
                <a:latin typeface="Metropolis Light"/>
              </a:rPr>
              <a:t>Intermediate</a:t>
            </a:r>
            <a:r>
              <a:rPr lang="en-US" sz="1400" dirty="0">
                <a:solidFill>
                  <a:srgbClr val="00853E"/>
                </a:solidFill>
                <a:latin typeface="Metropolis Light"/>
              </a:rPr>
              <a:t> </a:t>
            </a:r>
            <a:r>
              <a:rPr lang="en-US" sz="1400" dirty="0" err="1">
                <a:solidFill>
                  <a:srgbClr val="00853E"/>
                </a:solidFill>
                <a:latin typeface="Metropolis Light"/>
              </a:rPr>
              <a:t>metaboliser</a:t>
            </a:r>
            <a:r>
              <a:rPr lang="en-US" sz="1400" dirty="0">
                <a:solidFill>
                  <a:srgbClr val="00853E"/>
                </a:solidFill>
                <a:latin typeface="Metropolis Light"/>
              </a:rPr>
              <a:t> status (IM)</a:t>
            </a:r>
            <a:endParaRPr lang="en-GB" sz="1400" dirty="0">
              <a:solidFill>
                <a:srgbClr val="00853E"/>
              </a:solidFill>
              <a:latin typeface="Metropolis Light"/>
            </a:endParaRPr>
          </a:p>
        </p:txBody>
      </p:sp>
      <p:sp>
        <p:nvSpPr>
          <p:cNvPr id="54" name="TextBox 53">
            <a:extLst>
              <a:ext uri="{FF2B5EF4-FFF2-40B4-BE49-F238E27FC236}">
                <a16:creationId xmlns:a16="http://schemas.microsoft.com/office/drawing/2014/main" id="{968D6617-5590-FACE-8052-63C6CC1C3939}"/>
              </a:ext>
            </a:extLst>
          </p:cNvPr>
          <p:cNvSpPr txBox="1"/>
          <p:nvPr/>
        </p:nvSpPr>
        <p:spPr>
          <a:xfrm>
            <a:off x="5378761" y="1890112"/>
            <a:ext cx="1346231" cy="954107"/>
          </a:xfrm>
          <a:prstGeom prst="rect">
            <a:avLst/>
          </a:prstGeom>
          <a:noFill/>
        </p:spPr>
        <p:txBody>
          <a:bodyPr wrap="square" rtlCol="0">
            <a:spAutoFit/>
          </a:bodyPr>
          <a:lstStyle/>
          <a:p>
            <a:r>
              <a:rPr lang="en-US" sz="1400" b="1" dirty="0">
                <a:solidFill>
                  <a:srgbClr val="00853E"/>
                </a:solidFill>
                <a:latin typeface="Metropolis Light"/>
              </a:rPr>
              <a:t>Normal, Rapid or Ultrarapid </a:t>
            </a:r>
            <a:r>
              <a:rPr lang="en-US" sz="1400" dirty="0" err="1">
                <a:solidFill>
                  <a:srgbClr val="00853E"/>
                </a:solidFill>
                <a:latin typeface="Metropolis Light"/>
              </a:rPr>
              <a:t>metaboliser</a:t>
            </a:r>
            <a:r>
              <a:rPr lang="en-US" sz="1400" dirty="0">
                <a:solidFill>
                  <a:srgbClr val="00853E"/>
                </a:solidFill>
                <a:latin typeface="Metropolis Light"/>
              </a:rPr>
              <a:t> status</a:t>
            </a:r>
            <a:endParaRPr lang="en-GB" sz="1400" dirty="0">
              <a:solidFill>
                <a:srgbClr val="00853E"/>
              </a:solidFill>
              <a:latin typeface="Metropolis Light"/>
            </a:endParaRPr>
          </a:p>
        </p:txBody>
      </p:sp>
      <p:cxnSp>
        <p:nvCxnSpPr>
          <p:cNvPr id="57" name="Straight Connector 56">
            <a:extLst>
              <a:ext uri="{FF2B5EF4-FFF2-40B4-BE49-F238E27FC236}">
                <a16:creationId xmlns:a16="http://schemas.microsoft.com/office/drawing/2014/main" id="{DA459DD6-45D2-E466-C096-AE9C2ED51DB2}"/>
              </a:ext>
            </a:extLst>
          </p:cNvPr>
          <p:cNvCxnSpPr>
            <a:cxnSpLocks/>
          </p:cNvCxnSpPr>
          <p:nvPr/>
        </p:nvCxnSpPr>
        <p:spPr>
          <a:xfrm>
            <a:off x="6487038" y="5304986"/>
            <a:ext cx="323103"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8" name="Oval 57">
            <a:extLst>
              <a:ext uri="{FF2B5EF4-FFF2-40B4-BE49-F238E27FC236}">
                <a16:creationId xmlns:a16="http://schemas.microsoft.com/office/drawing/2014/main" id="{B2BFC75C-8167-E34A-77F2-276E9F0FC2E5}"/>
              </a:ext>
            </a:extLst>
          </p:cNvPr>
          <p:cNvSpPr/>
          <p:nvPr/>
        </p:nvSpPr>
        <p:spPr>
          <a:xfrm>
            <a:off x="6825462" y="5219401"/>
            <a:ext cx="146794" cy="15725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0" name="Freeform: Shape 59">
            <a:extLst>
              <a:ext uri="{FF2B5EF4-FFF2-40B4-BE49-F238E27FC236}">
                <a16:creationId xmlns:a16="http://schemas.microsoft.com/office/drawing/2014/main" id="{2A5070FD-BA7B-C01D-C7B8-8A401DD1672E}"/>
              </a:ext>
            </a:extLst>
          </p:cNvPr>
          <p:cNvSpPr/>
          <p:nvPr/>
        </p:nvSpPr>
        <p:spPr>
          <a:xfrm flipV="1">
            <a:off x="2947248" y="2145521"/>
            <a:ext cx="902044" cy="1525345"/>
          </a:xfrm>
          <a:custGeom>
            <a:avLst/>
            <a:gdLst>
              <a:gd name="connsiteX0" fmla="*/ 0 w 902044"/>
              <a:gd name="connsiteY0" fmla="*/ 1228 h 1433233"/>
              <a:gd name="connsiteX1" fmla="*/ 247135 w 902044"/>
              <a:gd name="connsiteY1" fmla="*/ 174222 h 1433233"/>
              <a:gd name="connsiteX2" fmla="*/ 457200 w 902044"/>
              <a:gd name="connsiteY2" fmla="*/ 1088622 h 1433233"/>
              <a:gd name="connsiteX3" fmla="*/ 902044 w 902044"/>
              <a:gd name="connsiteY3" fmla="*/ 1397541 h 1433233"/>
            </a:gdLst>
            <a:ahLst/>
            <a:cxnLst>
              <a:cxn ang="0">
                <a:pos x="connsiteX0" y="connsiteY0"/>
              </a:cxn>
              <a:cxn ang="0">
                <a:pos x="connsiteX1" y="connsiteY1"/>
              </a:cxn>
              <a:cxn ang="0">
                <a:pos x="connsiteX2" y="connsiteY2"/>
              </a:cxn>
              <a:cxn ang="0">
                <a:pos x="connsiteX3" y="connsiteY3"/>
              </a:cxn>
            </a:cxnLst>
            <a:rect l="l" t="t" r="r" b="b"/>
            <a:pathLst>
              <a:path w="902044" h="1433233">
                <a:moveTo>
                  <a:pt x="0" y="1228"/>
                </a:moveTo>
                <a:cubicBezTo>
                  <a:pt x="85467" y="-2891"/>
                  <a:pt x="170935" y="-7010"/>
                  <a:pt x="247135" y="174222"/>
                </a:cubicBezTo>
                <a:cubicBezTo>
                  <a:pt x="323335" y="355454"/>
                  <a:pt x="348049" y="884736"/>
                  <a:pt x="457200" y="1088622"/>
                </a:cubicBezTo>
                <a:cubicBezTo>
                  <a:pt x="566351" y="1292508"/>
                  <a:pt x="803190" y="1523168"/>
                  <a:pt x="902044" y="1397541"/>
                </a:cubicBezTo>
              </a:path>
            </a:pathLst>
          </a:cu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p>
        </p:txBody>
      </p:sp>
      <p:cxnSp>
        <p:nvCxnSpPr>
          <p:cNvPr id="65" name="Straight Connector 64">
            <a:extLst>
              <a:ext uri="{FF2B5EF4-FFF2-40B4-BE49-F238E27FC236}">
                <a16:creationId xmlns:a16="http://schemas.microsoft.com/office/drawing/2014/main" id="{EFC6AE82-7BC6-17DD-9FAC-E0E77AFC03E1}"/>
              </a:ext>
            </a:extLst>
          </p:cNvPr>
          <p:cNvCxnSpPr>
            <a:cxnSpLocks/>
          </p:cNvCxnSpPr>
          <p:nvPr/>
        </p:nvCxnSpPr>
        <p:spPr>
          <a:xfrm>
            <a:off x="6542043" y="3807882"/>
            <a:ext cx="323103"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6" name="Oval 65">
            <a:extLst>
              <a:ext uri="{FF2B5EF4-FFF2-40B4-BE49-F238E27FC236}">
                <a16:creationId xmlns:a16="http://schemas.microsoft.com/office/drawing/2014/main" id="{CD765EFE-D054-29BF-E43C-0A1D6B042942}"/>
              </a:ext>
            </a:extLst>
          </p:cNvPr>
          <p:cNvSpPr/>
          <p:nvPr/>
        </p:nvSpPr>
        <p:spPr>
          <a:xfrm>
            <a:off x="6880467" y="3722297"/>
            <a:ext cx="146794" cy="15725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71" name="Straight Connector 70">
            <a:extLst>
              <a:ext uri="{FF2B5EF4-FFF2-40B4-BE49-F238E27FC236}">
                <a16:creationId xmlns:a16="http://schemas.microsoft.com/office/drawing/2014/main" id="{CC9FF0CF-E48E-BA61-4019-1FF5B807811E}"/>
              </a:ext>
            </a:extLst>
          </p:cNvPr>
          <p:cNvCxnSpPr>
            <a:cxnSpLocks/>
          </p:cNvCxnSpPr>
          <p:nvPr/>
        </p:nvCxnSpPr>
        <p:spPr>
          <a:xfrm>
            <a:off x="6566729" y="2263145"/>
            <a:ext cx="323103"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2" name="Oval 71">
            <a:extLst>
              <a:ext uri="{FF2B5EF4-FFF2-40B4-BE49-F238E27FC236}">
                <a16:creationId xmlns:a16="http://schemas.microsoft.com/office/drawing/2014/main" id="{49B7E69C-294E-4012-0321-6512B4BA5FBE}"/>
              </a:ext>
            </a:extLst>
          </p:cNvPr>
          <p:cNvSpPr/>
          <p:nvPr/>
        </p:nvSpPr>
        <p:spPr>
          <a:xfrm>
            <a:off x="6905153" y="2177560"/>
            <a:ext cx="146794" cy="15725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73" name="Straight Connector 72">
            <a:extLst>
              <a:ext uri="{FF2B5EF4-FFF2-40B4-BE49-F238E27FC236}">
                <a16:creationId xmlns:a16="http://schemas.microsoft.com/office/drawing/2014/main" id="{CD780075-7EFF-D796-47DB-05C9A5538A52}"/>
              </a:ext>
            </a:extLst>
          </p:cNvPr>
          <p:cNvCxnSpPr/>
          <p:nvPr/>
        </p:nvCxnSpPr>
        <p:spPr>
          <a:xfrm>
            <a:off x="2998579" y="3758921"/>
            <a:ext cx="83201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4" name="TextBox 73">
            <a:extLst>
              <a:ext uri="{FF2B5EF4-FFF2-40B4-BE49-F238E27FC236}">
                <a16:creationId xmlns:a16="http://schemas.microsoft.com/office/drawing/2014/main" id="{53132F00-D1A5-A2B0-F847-162337CBE1C6}"/>
              </a:ext>
            </a:extLst>
          </p:cNvPr>
          <p:cNvSpPr txBox="1"/>
          <p:nvPr/>
        </p:nvSpPr>
        <p:spPr>
          <a:xfrm>
            <a:off x="9817202" y="4637992"/>
            <a:ext cx="2690215" cy="738664"/>
          </a:xfrm>
          <a:prstGeom prst="rect">
            <a:avLst/>
          </a:prstGeom>
          <a:noFill/>
        </p:spPr>
        <p:txBody>
          <a:bodyPr wrap="square" rtlCol="0">
            <a:spAutoFit/>
          </a:bodyPr>
          <a:lstStyle/>
          <a:p>
            <a:r>
              <a:rPr lang="en-US" sz="1400" b="1" dirty="0">
                <a:solidFill>
                  <a:srgbClr val="00853E"/>
                </a:solidFill>
                <a:latin typeface="Metropolis Light"/>
              </a:rPr>
              <a:t>Increased risk of major cardiovascular and cerebrovascular events </a:t>
            </a:r>
            <a:endParaRPr lang="en-GB" sz="1400" b="1" dirty="0">
              <a:solidFill>
                <a:srgbClr val="00853E"/>
              </a:solidFill>
              <a:latin typeface="Metropolis Light"/>
            </a:endParaRPr>
          </a:p>
        </p:txBody>
      </p:sp>
      <p:sp>
        <p:nvSpPr>
          <p:cNvPr id="76" name="TextBox 75">
            <a:extLst>
              <a:ext uri="{FF2B5EF4-FFF2-40B4-BE49-F238E27FC236}">
                <a16:creationId xmlns:a16="http://schemas.microsoft.com/office/drawing/2014/main" id="{737130DA-65FE-492B-C5C9-16D4B5A5969F}"/>
              </a:ext>
            </a:extLst>
          </p:cNvPr>
          <p:cNvSpPr txBox="1"/>
          <p:nvPr/>
        </p:nvSpPr>
        <p:spPr>
          <a:xfrm>
            <a:off x="9756623" y="2654975"/>
            <a:ext cx="1830562" cy="307777"/>
          </a:xfrm>
          <a:prstGeom prst="rect">
            <a:avLst/>
          </a:prstGeom>
          <a:noFill/>
        </p:spPr>
        <p:txBody>
          <a:bodyPr wrap="square" rtlCol="0">
            <a:spAutoFit/>
          </a:bodyPr>
          <a:lstStyle/>
          <a:p>
            <a:r>
              <a:rPr lang="en-US" sz="1400" b="1" dirty="0">
                <a:solidFill>
                  <a:srgbClr val="00853E"/>
                </a:solidFill>
                <a:latin typeface="Metropolis Light"/>
              </a:rPr>
              <a:t>Consider Clopidogrel</a:t>
            </a:r>
            <a:endParaRPr lang="en-GB" sz="1400" dirty="0">
              <a:solidFill>
                <a:srgbClr val="00853E"/>
              </a:solidFill>
              <a:latin typeface="Metropolis Light"/>
            </a:endParaRPr>
          </a:p>
        </p:txBody>
      </p:sp>
      <p:sp>
        <p:nvSpPr>
          <p:cNvPr id="77" name="TextBox 76">
            <a:extLst>
              <a:ext uri="{FF2B5EF4-FFF2-40B4-BE49-F238E27FC236}">
                <a16:creationId xmlns:a16="http://schemas.microsoft.com/office/drawing/2014/main" id="{FABBCDB6-16AB-D35E-4A9C-BB07FA908D7A}"/>
              </a:ext>
            </a:extLst>
          </p:cNvPr>
          <p:cNvSpPr txBox="1"/>
          <p:nvPr/>
        </p:nvSpPr>
        <p:spPr>
          <a:xfrm>
            <a:off x="77252" y="2312887"/>
            <a:ext cx="2921327" cy="707886"/>
          </a:xfrm>
          <a:prstGeom prst="rect">
            <a:avLst/>
          </a:prstGeom>
          <a:noFill/>
        </p:spPr>
        <p:txBody>
          <a:bodyPr wrap="square" rtlCol="0">
            <a:spAutoFit/>
          </a:bodyPr>
          <a:lstStyle/>
          <a:p>
            <a:pPr algn="ctr"/>
            <a:r>
              <a:rPr lang="en-US" sz="2000" b="1" dirty="0">
                <a:solidFill>
                  <a:srgbClr val="00853E"/>
                </a:solidFill>
                <a:latin typeface="Metropolis Light"/>
              </a:rPr>
              <a:t>Genetic Variation of CYP2C19 </a:t>
            </a:r>
            <a:endParaRPr lang="en-GB" sz="2000" dirty="0">
              <a:solidFill>
                <a:srgbClr val="00853E"/>
              </a:solidFill>
              <a:latin typeface="Metropolis Light"/>
            </a:endParaRPr>
          </a:p>
        </p:txBody>
      </p:sp>
      <p:sp>
        <p:nvSpPr>
          <p:cNvPr id="78" name="TextBox 77">
            <a:extLst>
              <a:ext uri="{FF2B5EF4-FFF2-40B4-BE49-F238E27FC236}">
                <a16:creationId xmlns:a16="http://schemas.microsoft.com/office/drawing/2014/main" id="{6194D936-FE6C-A7BF-07B6-27078156D7D4}"/>
              </a:ext>
            </a:extLst>
          </p:cNvPr>
          <p:cNvSpPr txBox="1"/>
          <p:nvPr/>
        </p:nvSpPr>
        <p:spPr>
          <a:xfrm>
            <a:off x="7196684" y="2808864"/>
            <a:ext cx="1830562" cy="276999"/>
          </a:xfrm>
          <a:prstGeom prst="rect">
            <a:avLst/>
          </a:prstGeom>
          <a:noFill/>
        </p:spPr>
        <p:txBody>
          <a:bodyPr wrap="square" rtlCol="0">
            <a:spAutoFit/>
          </a:bodyPr>
          <a:lstStyle/>
          <a:p>
            <a:r>
              <a:rPr lang="en-US" sz="1200" dirty="0">
                <a:solidFill>
                  <a:srgbClr val="425563"/>
                </a:solidFill>
                <a:latin typeface="Metropolis Light"/>
              </a:rPr>
              <a:t>Clopidogrel activated</a:t>
            </a:r>
            <a:endParaRPr lang="en-GB" sz="1200" dirty="0">
              <a:solidFill>
                <a:srgbClr val="425563"/>
              </a:solidFill>
              <a:latin typeface="Metropolis Light"/>
            </a:endParaRPr>
          </a:p>
        </p:txBody>
      </p:sp>
      <p:sp>
        <p:nvSpPr>
          <p:cNvPr id="79" name="TextBox 78">
            <a:extLst>
              <a:ext uri="{FF2B5EF4-FFF2-40B4-BE49-F238E27FC236}">
                <a16:creationId xmlns:a16="http://schemas.microsoft.com/office/drawing/2014/main" id="{15166E96-CC73-BADF-A6AB-DB88CD812E8C}"/>
              </a:ext>
            </a:extLst>
          </p:cNvPr>
          <p:cNvSpPr txBox="1"/>
          <p:nvPr/>
        </p:nvSpPr>
        <p:spPr>
          <a:xfrm>
            <a:off x="7067982" y="4320418"/>
            <a:ext cx="2440095" cy="276999"/>
          </a:xfrm>
          <a:prstGeom prst="rect">
            <a:avLst/>
          </a:prstGeom>
          <a:noFill/>
        </p:spPr>
        <p:txBody>
          <a:bodyPr wrap="square" rtlCol="0">
            <a:spAutoFit/>
          </a:bodyPr>
          <a:lstStyle/>
          <a:p>
            <a:r>
              <a:rPr lang="en-US" sz="1200" dirty="0">
                <a:solidFill>
                  <a:srgbClr val="425563"/>
                </a:solidFill>
                <a:latin typeface="Metropolis Light"/>
              </a:rPr>
              <a:t>Clopidogrel partially activated</a:t>
            </a:r>
            <a:endParaRPr lang="en-GB" sz="1200" dirty="0">
              <a:solidFill>
                <a:srgbClr val="425563"/>
              </a:solidFill>
              <a:latin typeface="Metropolis Light"/>
            </a:endParaRPr>
          </a:p>
        </p:txBody>
      </p:sp>
      <p:sp>
        <p:nvSpPr>
          <p:cNvPr id="80" name="TextBox 79">
            <a:extLst>
              <a:ext uri="{FF2B5EF4-FFF2-40B4-BE49-F238E27FC236}">
                <a16:creationId xmlns:a16="http://schemas.microsoft.com/office/drawing/2014/main" id="{41EA5FDA-DD52-9DA2-ECB2-702D3117F59A}"/>
              </a:ext>
            </a:extLst>
          </p:cNvPr>
          <p:cNvSpPr txBox="1"/>
          <p:nvPr/>
        </p:nvSpPr>
        <p:spPr>
          <a:xfrm>
            <a:off x="7188272" y="5737644"/>
            <a:ext cx="2440095" cy="276999"/>
          </a:xfrm>
          <a:prstGeom prst="rect">
            <a:avLst/>
          </a:prstGeom>
          <a:noFill/>
        </p:spPr>
        <p:txBody>
          <a:bodyPr wrap="square" rtlCol="0">
            <a:spAutoFit/>
          </a:bodyPr>
          <a:lstStyle/>
          <a:p>
            <a:r>
              <a:rPr lang="en-US" sz="1200" dirty="0">
                <a:solidFill>
                  <a:srgbClr val="425563"/>
                </a:solidFill>
                <a:latin typeface="Metropolis Light"/>
              </a:rPr>
              <a:t>Clopidogrel not activated</a:t>
            </a:r>
            <a:endParaRPr lang="en-GB" sz="1200" dirty="0">
              <a:solidFill>
                <a:srgbClr val="425563"/>
              </a:solidFill>
              <a:latin typeface="Metropolis Light"/>
            </a:endParaRPr>
          </a:p>
        </p:txBody>
      </p:sp>
      <p:cxnSp>
        <p:nvCxnSpPr>
          <p:cNvPr id="85" name="Straight Connector 84">
            <a:extLst>
              <a:ext uri="{FF2B5EF4-FFF2-40B4-BE49-F238E27FC236}">
                <a16:creationId xmlns:a16="http://schemas.microsoft.com/office/drawing/2014/main" id="{B53700BD-BC1D-F25E-2C0F-CA9D84606685}"/>
              </a:ext>
            </a:extLst>
          </p:cNvPr>
          <p:cNvCxnSpPr>
            <a:cxnSpLocks/>
          </p:cNvCxnSpPr>
          <p:nvPr/>
        </p:nvCxnSpPr>
        <p:spPr>
          <a:xfrm>
            <a:off x="8999107" y="2280181"/>
            <a:ext cx="818095"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944FCCD9-D17F-274C-34A1-BED5CF68A63A}"/>
              </a:ext>
            </a:extLst>
          </p:cNvPr>
          <p:cNvCxnSpPr>
            <a:cxnSpLocks/>
          </p:cNvCxnSpPr>
          <p:nvPr/>
        </p:nvCxnSpPr>
        <p:spPr>
          <a:xfrm flipV="1">
            <a:off x="4728727" y="3771187"/>
            <a:ext cx="507079" cy="2056"/>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8" name="Oval 87">
            <a:extLst>
              <a:ext uri="{FF2B5EF4-FFF2-40B4-BE49-F238E27FC236}">
                <a16:creationId xmlns:a16="http://schemas.microsoft.com/office/drawing/2014/main" id="{8D1DF8BE-E623-37DA-F1BC-DAE8249E0D3B}"/>
              </a:ext>
            </a:extLst>
          </p:cNvPr>
          <p:cNvSpPr/>
          <p:nvPr/>
        </p:nvSpPr>
        <p:spPr>
          <a:xfrm>
            <a:off x="5203531" y="3676047"/>
            <a:ext cx="146794" cy="15725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89" name="Straight Connector 88">
            <a:extLst>
              <a:ext uri="{FF2B5EF4-FFF2-40B4-BE49-F238E27FC236}">
                <a16:creationId xmlns:a16="http://schemas.microsoft.com/office/drawing/2014/main" id="{24840D95-B4DF-87F4-771C-D4C1C8D04186}"/>
              </a:ext>
            </a:extLst>
          </p:cNvPr>
          <p:cNvCxnSpPr>
            <a:cxnSpLocks/>
          </p:cNvCxnSpPr>
          <p:nvPr/>
        </p:nvCxnSpPr>
        <p:spPr>
          <a:xfrm flipV="1">
            <a:off x="4713580" y="2246845"/>
            <a:ext cx="507079" cy="2056"/>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0" name="Oval 89">
            <a:extLst>
              <a:ext uri="{FF2B5EF4-FFF2-40B4-BE49-F238E27FC236}">
                <a16:creationId xmlns:a16="http://schemas.microsoft.com/office/drawing/2014/main" id="{B9F26C13-DDDD-49DD-E3B3-E7FC11495AA6}"/>
              </a:ext>
            </a:extLst>
          </p:cNvPr>
          <p:cNvSpPr/>
          <p:nvPr/>
        </p:nvSpPr>
        <p:spPr>
          <a:xfrm>
            <a:off x="5188384" y="2151705"/>
            <a:ext cx="146794" cy="15725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4" name="Freeform: Shape 93">
            <a:extLst>
              <a:ext uri="{FF2B5EF4-FFF2-40B4-BE49-F238E27FC236}">
                <a16:creationId xmlns:a16="http://schemas.microsoft.com/office/drawing/2014/main" id="{EBDB8529-A355-4817-7C91-3E053B923049}"/>
              </a:ext>
            </a:extLst>
          </p:cNvPr>
          <p:cNvSpPr/>
          <p:nvPr/>
        </p:nvSpPr>
        <p:spPr>
          <a:xfrm flipH="1">
            <a:off x="8899933" y="4281011"/>
            <a:ext cx="1131296" cy="1240036"/>
          </a:xfrm>
          <a:custGeom>
            <a:avLst/>
            <a:gdLst>
              <a:gd name="connsiteX0" fmla="*/ 0 w 902044"/>
              <a:gd name="connsiteY0" fmla="*/ 1228 h 1433233"/>
              <a:gd name="connsiteX1" fmla="*/ 247135 w 902044"/>
              <a:gd name="connsiteY1" fmla="*/ 174222 h 1433233"/>
              <a:gd name="connsiteX2" fmla="*/ 457200 w 902044"/>
              <a:gd name="connsiteY2" fmla="*/ 1088622 h 1433233"/>
              <a:gd name="connsiteX3" fmla="*/ 902044 w 902044"/>
              <a:gd name="connsiteY3" fmla="*/ 1397541 h 1433233"/>
            </a:gdLst>
            <a:ahLst/>
            <a:cxnLst>
              <a:cxn ang="0">
                <a:pos x="connsiteX0" y="connsiteY0"/>
              </a:cxn>
              <a:cxn ang="0">
                <a:pos x="connsiteX1" y="connsiteY1"/>
              </a:cxn>
              <a:cxn ang="0">
                <a:pos x="connsiteX2" y="connsiteY2"/>
              </a:cxn>
              <a:cxn ang="0">
                <a:pos x="connsiteX3" y="connsiteY3"/>
              </a:cxn>
            </a:cxnLst>
            <a:rect l="l" t="t" r="r" b="b"/>
            <a:pathLst>
              <a:path w="902044" h="1433233">
                <a:moveTo>
                  <a:pt x="0" y="1228"/>
                </a:moveTo>
                <a:cubicBezTo>
                  <a:pt x="85467" y="-2891"/>
                  <a:pt x="170935" y="-7010"/>
                  <a:pt x="247135" y="174222"/>
                </a:cubicBezTo>
                <a:cubicBezTo>
                  <a:pt x="323335" y="355454"/>
                  <a:pt x="348049" y="884736"/>
                  <a:pt x="457200" y="1088622"/>
                </a:cubicBezTo>
                <a:cubicBezTo>
                  <a:pt x="566351" y="1292508"/>
                  <a:pt x="803190" y="1523168"/>
                  <a:pt x="902044" y="1397541"/>
                </a:cubicBezTo>
              </a:path>
            </a:pathLst>
          </a:cu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p>
        </p:txBody>
      </p:sp>
      <p:sp>
        <p:nvSpPr>
          <p:cNvPr id="95" name="Freeform: Shape 94">
            <a:extLst>
              <a:ext uri="{FF2B5EF4-FFF2-40B4-BE49-F238E27FC236}">
                <a16:creationId xmlns:a16="http://schemas.microsoft.com/office/drawing/2014/main" id="{0FE8DA10-5B58-EFEA-8F03-F7F706751485}"/>
              </a:ext>
            </a:extLst>
          </p:cNvPr>
          <p:cNvSpPr/>
          <p:nvPr/>
        </p:nvSpPr>
        <p:spPr>
          <a:xfrm flipH="1" flipV="1">
            <a:off x="9079791" y="3369274"/>
            <a:ext cx="1181278" cy="911737"/>
          </a:xfrm>
          <a:custGeom>
            <a:avLst/>
            <a:gdLst>
              <a:gd name="connsiteX0" fmla="*/ 0 w 902044"/>
              <a:gd name="connsiteY0" fmla="*/ 1228 h 1433233"/>
              <a:gd name="connsiteX1" fmla="*/ 247135 w 902044"/>
              <a:gd name="connsiteY1" fmla="*/ 174222 h 1433233"/>
              <a:gd name="connsiteX2" fmla="*/ 457200 w 902044"/>
              <a:gd name="connsiteY2" fmla="*/ 1088622 h 1433233"/>
              <a:gd name="connsiteX3" fmla="*/ 902044 w 902044"/>
              <a:gd name="connsiteY3" fmla="*/ 1397541 h 1433233"/>
            </a:gdLst>
            <a:ahLst/>
            <a:cxnLst>
              <a:cxn ang="0">
                <a:pos x="connsiteX0" y="connsiteY0"/>
              </a:cxn>
              <a:cxn ang="0">
                <a:pos x="connsiteX1" y="connsiteY1"/>
              </a:cxn>
              <a:cxn ang="0">
                <a:pos x="connsiteX2" y="connsiteY2"/>
              </a:cxn>
              <a:cxn ang="0">
                <a:pos x="connsiteX3" y="connsiteY3"/>
              </a:cxn>
            </a:cxnLst>
            <a:rect l="l" t="t" r="r" b="b"/>
            <a:pathLst>
              <a:path w="902044" h="1433233">
                <a:moveTo>
                  <a:pt x="0" y="1228"/>
                </a:moveTo>
                <a:cubicBezTo>
                  <a:pt x="85467" y="-2891"/>
                  <a:pt x="170935" y="-7010"/>
                  <a:pt x="247135" y="174222"/>
                </a:cubicBezTo>
                <a:cubicBezTo>
                  <a:pt x="323335" y="355454"/>
                  <a:pt x="348049" y="884736"/>
                  <a:pt x="457200" y="1088622"/>
                </a:cubicBezTo>
                <a:cubicBezTo>
                  <a:pt x="566351" y="1292508"/>
                  <a:pt x="803190" y="1523168"/>
                  <a:pt x="902044" y="1397541"/>
                </a:cubicBezTo>
              </a:path>
            </a:pathLst>
          </a:cu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63891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9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7" grpId="0" animBg="1"/>
      <p:bldP spid="50" grpId="0" animBg="1"/>
      <p:bldP spid="52" grpId="0"/>
      <p:bldP spid="53" grpId="0"/>
      <p:bldP spid="54" grpId="0"/>
      <p:bldP spid="58" grpId="0" animBg="1"/>
      <p:bldP spid="60" grpId="0" animBg="1"/>
      <p:bldP spid="66" grpId="0" animBg="1"/>
      <p:bldP spid="72" grpId="0" animBg="1"/>
      <p:bldP spid="74" grpId="0"/>
      <p:bldP spid="76" grpId="0"/>
      <p:bldP spid="78" grpId="0"/>
      <p:bldP spid="79" grpId="0"/>
      <p:bldP spid="80" grpId="0"/>
      <p:bldP spid="88" grpId="0" animBg="1"/>
      <p:bldP spid="90" grpId="0" animBg="1"/>
      <p:bldP spid="94" grpId="0" animBg="1"/>
      <p:bldP spid="9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02E23C-AC90-B449-9B7C-705E5D62B2FE}"/>
              </a:ext>
            </a:extLst>
          </p:cNvPr>
          <p:cNvSpPr>
            <a:spLocks noGrp="1"/>
          </p:cNvSpPr>
          <p:nvPr>
            <p:ph type="title"/>
          </p:nvPr>
        </p:nvSpPr>
        <p:spPr>
          <a:xfrm>
            <a:off x="563419" y="2795920"/>
            <a:ext cx="11359184" cy="1270754"/>
          </a:xfrm>
        </p:spPr>
        <p:txBody>
          <a:bodyPr>
            <a:noAutofit/>
          </a:bodyPr>
          <a:lstStyle/>
          <a:p>
            <a:pPr algn="ctr"/>
            <a:r>
              <a:rPr lang="en-US" sz="4900" b="1">
                <a:ea typeface="Verdana"/>
                <a:cs typeface="Poppins"/>
              </a:rPr>
              <a:t>The Clinical Need </a:t>
            </a:r>
            <a:endParaRPr lang="en-US" sz="4900" b="1">
              <a:ea typeface="Verdana"/>
            </a:endParaRPr>
          </a:p>
        </p:txBody>
      </p:sp>
    </p:spTree>
    <p:extLst>
      <p:ext uri="{BB962C8B-B14F-4D97-AF65-F5344CB8AC3E}">
        <p14:creationId xmlns:p14="http://schemas.microsoft.com/office/powerpoint/2010/main" val="2441026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51371CE-3314-8BEF-3888-0D00E769A6CC}"/>
              </a:ext>
            </a:extLst>
          </p:cNvPr>
          <p:cNvSpPr>
            <a:spLocks noGrp="1"/>
          </p:cNvSpPr>
          <p:nvPr>
            <p:ph type="subTitle" idx="1"/>
          </p:nvPr>
        </p:nvSpPr>
        <p:spPr/>
        <p:txBody>
          <a:bodyPr vert="horz" lIns="91440" tIns="45720" rIns="91440" bIns="45720" rtlCol="0" anchor="t">
            <a:noAutofit/>
          </a:bodyPr>
          <a:lstStyle/>
          <a:p>
            <a:r>
              <a:rPr lang="en-GB" sz="4000">
                <a:latin typeface="Montserrat"/>
                <a:cs typeface="Poppins Light"/>
              </a:rPr>
              <a:t>What is clopidogrel?</a:t>
            </a:r>
            <a:endParaRPr lang="en-GB" sz="4000"/>
          </a:p>
        </p:txBody>
      </p:sp>
      <p:sp>
        <p:nvSpPr>
          <p:cNvPr id="8" name="TextBox 7">
            <a:extLst>
              <a:ext uri="{FF2B5EF4-FFF2-40B4-BE49-F238E27FC236}">
                <a16:creationId xmlns:a16="http://schemas.microsoft.com/office/drawing/2014/main" id="{F35A3CB8-B852-9022-B064-258F04E0B438}"/>
              </a:ext>
            </a:extLst>
          </p:cNvPr>
          <p:cNvSpPr txBox="1"/>
          <p:nvPr/>
        </p:nvSpPr>
        <p:spPr>
          <a:xfrm>
            <a:off x="436538" y="1726855"/>
            <a:ext cx="8155329" cy="2862322"/>
          </a:xfrm>
          <a:prstGeom prst="rect">
            <a:avLst/>
          </a:prstGeom>
          <a:noFill/>
        </p:spPr>
        <p:txBody>
          <a:bodyPr wrap="square" lIns="91440" tIns="45720" rIns="91440" bIns="45720" rtlCol="0" anchor="t">
            <a:spAutoFit/>
          </a:bodyPr>
          <a:lstStyle/>
          <a:p>
            <a:pPr marL="285750" indent="-285750">
              <a:buFont typeface="Arial"/>
              <a:buChar char="•"/>
            </a:pPr>
            <a:r>
              <a:rPr lang="en-GB" dirty="0">
                <a:solidFill>
                  <a:srgbClr val="003341"/>
                </a:solidFill>
                <a:latin typeface="Metropolis Light"/>
                <a:ea typeface="Calibri"/>
                <a:cs typeface="Calibri"/>
              </a:rPr>
              <a:t>Clopidogrel</a:t>
            </a:r>
            <a:r>
              <a:rPr lang="en-GB" dirty="0">
                <a:solidFill>
                  <a:srgbClr val="003341"/>
                </a:solidFill>
                <a:latin typeface="Metropolis Light"/>
                <a:ea typeface="+mn-lt"/>
                <a:cs typeface="+mn-lt"/>
              </a:rPr>
              <a:t> is an antiplatelet drug that works by </a:t>
            </a:r>
            <a:r>
              <a:rPr lang="en-US" dirty="0">
                <a:solidFill>
                  <a:srgbClr val="003341"/>
                </a:solidFill>
                <a:latin typeface="Metropolis Light"/>
                <a:ea typeface="+mn-lt"/>
                <a:cs typeface="+mn-lt"/>
              </a:rPr>
              <a:t>blocking the platelet P2Y12 receptor thereby blocking platelet activation and aggregation. </a:t>
            </a:r>
            <a:endParaRPr lang="en-GB" dirty="0">
              <a:solidFill>
                <a:srgbClr val="003341"/>
              </a:solidFill>
              <a:latin typeface="Metropolis Light"/>
              <a:ea typeface="+mn-lt"/>
              <a:cs typeface="+mn-lt"/>
            </a:endParaRPr>
          </a:p>
          <a:p>
            <a:pPr marL="285750" indent="-285750">
              <a:buFont typeface="Arial"/>
              <a:buChar char="•"/>
            </a:pPr>
            <a:endParaRPr lang="en-GB" dirty="0">
              <a:solidFill>
                <a:srgbClr val="003341"/>
              </a:solidFill>
              <a:latin typeface="Metropolis Light"/>
              <a:ea typeface="+mn-lt"/>
              <a:cs typeface="+mn-lt"/>
            </a:endParaRPr>
          </a:p>
          <a:p>
            <a:pPr marL="285750" indent="-285750">
              <a:buFont typeface="Arial,Sans-Serif"/>
              <a:buChar char="•"/>
            </a:pPr>
            <a:r>
              <a:rPr lang="en-GB" dirty="0">
                <a:solidFill>
                  <a:srgbClr val="003341"/>
                </a:solidFill>
                <a:latin typeface="Metropolis Light"/>
                <a:ea typeface="+mn-lt"/>
                <a:cs typeface="+mn-lt"/>
              </a:rPr>
              <a:t>National guidelines from NICE and Royal College of Physicians recommend that for ischaemic stroke or TIA (transient ischaemic attack) clopidogrel is administered with aspirin </a:t>
            </a:r>
            <a:r>
              <a:rPr lang="en-GB" dirty="0">
                <a:solidFill>
                  <a:srgbClr val="003341"/>
                </a:solidFill>
                <a:latin typeface="Metropolis Light"/>
                <a:ea typeface="Calibri"/>
                <a:cs typeface="Calibri"/>
              </a:rPr>
              <a:t>within 24hrs</a:t>
            </a:r>
            <a:r>
              <a:rPr lang="en-GB" dirty="0">
                <a:solidFill>
                  <a:srgbClr val="003341"/>
                </a:solidFill>
                <a:latin typeface="Metropolis Light"/>
              </a:rPr>
              <a:t> for secondary prevention of cardiovascular disease.</a:t>
            </a:r>
            <a:endParaRPr lang="en-GB" dirty="0">
              <a:solidFill>
                <a:srgbClr val="003341"/>
              </a:solidFill>
              <a:latin typeface="Metropolis Light"/>
              <a:ea typeface="Calibri"/>
              <a:cs typeface="Calibri"/>
            </a:endParaRPr>
          </a:p>
          <a:p>
            <a:pPr marL="285750" indent="-285750">
              <a:buFont typeface="Arial,Sans-Serif"/>
              <a:buChar char="•"/>
            </a:pPr>
            <a:endParaRPr lang="en-GB" dirty="0">
              <a:solidFill>
                <a:srgbClr val="003341"/>
              </a:solidFill>
              <a:latin typeface="Metropolis Light"/>
              <a:ea typeface="Calibri"/>
              <a:cs typeface="Calibri"/>
            </a:endParaRPr>
          </a:p>
          <a:p>
            <a:pPr marL="285750" indent="-285750">
              <a:buFont typeface="Arial,Sans-Serif"/>
              <a:buChar char="•"/>
            </a:pPr>
            <a:r>
              <a:rPr lang="en-GB" dirty="0">
                <a:solidFill>
                  <a:srgbClr val="003341"/>
                </a:solidFill>
                <a:latin typeface="Metropolis Light"/>
                <a:ea typeface="+mn-lt"/>
                <a:cs typeface="+mn-lt"/>
              </a:rPr>
              <a:t>Where Clopidogrel isn't suitable another P2Y12 inhibitor is recommended (e.g. Ticagrelor) or a different class of antiplatelet e.g. Di</a:t>
            </a:r>
            <a:r>
              <a:rPr lang="en-US" sz="1600" dirty="0" err="1">
                <a:solidFill>
                  <a:srgbClr val="003341"/>
                </a:solidFill>
                <a:latin typeface="Metropolis Light"/>
                <a:ea typeface="+mn-lt"/>
                <a:cs typeface="+mn-lt"/>
              </a:rPr>
              <a:t>pyridamole</a:t>
            </a:r>
            <a:r>
              <a:rPr lang="en-US" sz="1600" dirty="0">
                <a:solidFill>
                  <a:srgbClr val="003341"/>
                </a:solidFill>
                <a:latin typeface="Metropolis Light"/>
                <a:ea typeface="+mn-lt"/>
                <a:cs typeface="+mn-lt"/>
              </a:rPr>
              <a:t>. </a:t>
            </a:r>
            <a:endParaRPr lang="en-GB" dirty="0">
              <a:solidFill>
                <a:srgbClr val="003341"/>
              </a:solidFill>
              <a:latin typeface="Metropolis Light"/>
              <a:ea typeface="+mn-lt"/>
              <a:cs typeface="+mn-lt"/>
            </a:endParaRPr>
          </a:p>
          <a:p>
            <a:endParaRPr lang="en-GB" dirty="0">
              <a:solidFill>
                <a:srgbClr val="475C6D"/>
              </a:solidFill>
              <a:latin typeface="Metropolis"/>
              <a:ea typeface="+mn-lt"/>
              <a:cs typeface="+mn-lt"/>
            </a:endParaRPr>
          </a:p>
        </p:txBody>
      </p:sp>
      <p:pic>
        <p:nvPicPr>
          <p:cNvPr id="10" name="Picture 9" descr="A blue sign with white text&#10;&#10;Description automatically generated">
            <a:extLst>
              <a:ext uri="{FF2B5EF4-FFF2-40B4-BE49-F238E27FC236}">
                <a16:creationId xmlns:a16="http://schemas.microsoft.com/office/drawing/2014/main" id="{F197C601-BAF9-0823-C589-557638A3CED1}"/>
              </a:ext>
            </a:extLst>
          </p:cNvPr>
          <p:cNvPicPr>
            <a:picLocks noChangeAspect="1"/>
          </p:cNvPicPr>
          <p:nvPr/>
        </p:nvPicPr>
        <p:blipFill>
          <a:blip r:embed="rId2"/>
          <a:stretch>
            <a:fillRect/>
          </a:stretch>
        </p:blipFill>
        <p:spPr>
          <a:xfrm>
            <a:off x="260982" y="5204491"/>
            <a:ext cx="1711310" cy="948158"/>
          </a:xfrm>
          <a:prstGeom prst="rect">
            <a:avLst/>
          </a:prstGeom>
        </p:spPr>
      </p:pic>
      <p:pic>
        <p:nvPicPr>
          <p:cNvPr id="12" name="Picture 11">
            <a:extLst>
              <a:ext uri="{FF2B5EF4-FFF2-40B4-BE49-F238E27FC236}">
                <a16:creationId xmlns:a16="http://schemas.microsoft.com/office/drawing/2014/main" id="{41F4C850-29EF-131F-79F3-CBD094AD79A6}"/>
              </a:ext>
            </a:extLst>
          </p:cNvPr>
          <p:cNvPicPr>
            <a:picLocks noChangeAspect="1"/>
          </p:cNvPicPr>
          <p:nvPr/>
        </p:nvPicPr>
        <p:blipFill>
          <a:blip r:embed="rId3"/>
          <a:stretch>
            <a:fillRect/>
          </a:stretch>
        </p:blipFill>
        <p:spPr>
          <a:xfrm>
            <a:off x="5080686" y="4783760"/>
            <a:ext cx="2145978" cy="1548518"/>
          </a:xfrm>
          <a:prstGeom prst="rect">
            <a:avLst/>
          </a:prstGeom>
        </p:spPr>
      </p:pic>
      <p:pic>
        <p:nvPicPr>
          <p:cNvPr id="14" name="Picture 13" descr="A black background with grey text&#10;&#10;Description automatically generated">
            <a:extLst>
              <a:ext uri="{FF2B5EF4-FFF2-40B4-BE49-F238E27FC236}">
                <a16:creationId xmlns:a16="http://schemas.microsoft.com/office/drawing/2014/main" id="{4B64CD6F-3DCD-91A3-C601-B93E93096DA8}"/>
              </a:ext>
            </a:extLst>
          </p:cNvPr>
          <p:cNvPicPr>
            <a:picLocks noChangeAspect="1"/>
          </p:cNvPicPr>
          <p:nvPr/>
        </p:nvPicPr>
        <p:blipFill>
          <a:blip r:embed="rId4"/>
          <a:stretch>
            <a:fillRect/>
          </a:stretch>
        </p:blipFill>
        <p:spPr>
          <a:xfrm>
            <a:off x="7119471" y="5318627"/>
            <a:ext cx="2451261" cy="846799"/>
          </a:xfrm>
          <a:prstGeom prst="rect">
            <a:avLst/>
          </a:prstGeom>
        </p:spPr>
      </p:pic>
      <p:pic>
        <p:nvPicPr>
          <p:cNvPr id="16" name="Picture 15" descr="A close-up of a logo&#10;&#10;Description automatically generated">
            <a:extLst>
              <a:ext uri="{FF2B5EF4-FFF2-40B4-BE49-F238E27FC236}">
                <a16:creationId xmlns:a16="http://schemas.microsoft.com/office/drawing/2014/main" id="{4BFF7126-3F4D-A8F5-0504-63C6B50714F8}"/>
              </a:ext>
            </a:extLst>
          </p:cNvPr>
          <p:cNvPicPr>
            <a:picLocks noChangeAspect="1"/>
          </p:cNvPicPr>
          <p:nvPr/>
        </p:nvPicPr>
        <p:blipFill rotWithShape="1">
          <a:blip r:embed="rId5"/>
          <a:srcRect t="23283" b="25882"/>
          <a:stretch/>
        </p:blipFill>
        <p:spPr>
          <a:xfrm>
            <a:off x="2189474" y="5225219"/>
            <a:ext cx="2944662" cy="926672"/>
          </a:xfrm>
          <a:prstGeom prst="rect">
            <a:avLst/>
          </a:prstGeom>
        </p:spPr>
      </p:pic>
    </p:spTree>
    <p:extLst>
      <p:ext uri="{BB962C8B-B14F-4D97-AF65-F5344CB8AC3E}">
        <p14:creationId xmlns:p14="http://schemas.microsoft.com/office/powerpoint/2010/main" val="1547437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CA07B4-C495-98A3-3BAF-9B99133D6D5D}"/>
              </a:ext>
            </a:extLst>
          </p:cNvPr>
          <p:cNvSpPr>
            <a:spLocks noGrp="1"/>
          </p:cNvSpPr>
          <p:nvPr>
            <p:ph type="body" sz="quarter" idx="17"/>
          </p:nvPr>
        </p:nvSpPr>
        <p:spPr>
          <a:xfrm>
            <a:off x="275189" y="2238750"/>
            <a:ext cx="6312424" cy="4014232"/>
          </a:xfrm>
        </p:spPr>
        <p:txBody>
          <a:bodyPr vert="horz" lIns="91440" tIns="45720" rIns="91440" bIns="45720" rtlCol="0" anchor="t">
            <a:noAutofit/>
          </a:bodyPr>
          <a:lstStyle/>
          <a:p>
            <a:pPr marL="342900" indent="-342900">
              <a:buFont typeface="+mj-lt"/>
              <a:buAutoNum type="arabicParenR"/>
            </a:pPr>
            <a:r>
              <a:rPr lang="en-GB" sz="1800" b="1" dirty="0">
                <a:solidFill>
                  <a:srgbClr val="00853E"/>
                </a:solidFill>
                <a:cs typeface="Poppins Light"/>
              </a:rPr>
              <a:t>85% Ischaemic stroke</a:t>
            </a:r>
          </a:p>
          <a:p>
            <a:pPr lvl="1"/>
            <a:r>
              <a:rPr lang="en-GB" sz="1800" dirty="0">
                <a:cs typeface="Poppins Light"/>
              </a:rPr>
              <a:t>Caused</a:t>
            </a:r>
            <a:r>
              <a:rPr lang="en-GB" sz="1800" b="0" dirty="0">
                <a:cs typeface="Poppins Light"/>
              </a:rPr>
              <a:t> by a blockage in a blood vessel that supplies blood to the brain.</a:t>
            </a:r>
            <a:r>
              <a:rPr lang="en-GB" sz="1800" dirty="0">
                <a:cs typeface="Poppins Light"/>
              </a:rPr>
              <a:t> Killing brain cells</a:t>
            </a:r>
          </a:p>
          <a:p>
            <a:pPr lvl="1"/>
            <a:r>
              <a:rPr lang="en-GB" sz="1800" b="0" dirty="0">
                <a:cs typeface="Poppins Light"/>
              </a:rPr>
              <a:t>1/4 of people go on to have another stroke within 5 years of the first stroke</a:t>
            </a:r>
          </a:p>
          <a:p>
            <a:pPr marL="342900" indent="-342900">
              <a:buFont typeface="+mj-lt"/>
              <a:buAutoNum type="arabicParenR"/>
            </a:pPr>
            <a:r>
              <a:rPr lang="en-GB" sz="1800" b="1" dirty="0">
                <a:solidFill>
                  <a:srgbClr val="00853E"/>
                </a:solidFill>
                <a:cs typeface="Poppins Light"/>
              </a:rPr>
              <a:t>15% Haemorrhagic stroke</a:t>
            </a:r>
            <a:r>
              <a:rPr lang="en-GB" sz="1800" dirty="0">
                <a:solidFill>
                  <a:srgbClr val="00853E"/>
                </a:solidFill>
                <a:cs typeface="Poppins Light"/>
              </a:rPr>
              <a:t> </a:t>
            </a:r>
          </a:p>
          <a:p>
            <a:pPr lvl="1"/>
            <a:r>
              <a:rPr lang="en-GB" sz="1800" dirty="0">
                <a:cs typeface="Poppins Light"/>
              </a:rPr>
              <a:t>Caused</a:t>
            </a:r>
            <a:r>
              <a:rPr lang="en-GB" sz="1800" b="0" dirty="0">
                <a:cs typeface="Poppins Light"/>
              </a:rPr>
              <a:t> by a bleeding in or around the brain</a:t>
            </a:r>
          </a:p>
          <a:p>
            <a:pPr marL="360363" indent="-360363">
              <a:buAutoNum type="arabicParenR"/>
            </a:pPr>
            <a:r>
              <a:rPr lang="en-GB" sz="1800" b="1" dirty="0">
                <a:solidFill>
                  <a:srgbClr val="00853E"/>
                </a:solidFill>
                <a:cs typeface="Poppins Light"/>
              </a:rPr>
              <a:t>Transient ischaemic attack (TIA)</a:t>
            </a:r>
            <a:r>
              <a:rPr lang="en-GB" sz="1800" dirty="0">
                <a:solidFill>
                  <a:srgbClr val="00853E"/>
                </a:solidFill>
                <a:cs typeface="Poppins Light"/>
              </a:rPr>
              <a:t> </a:t>
            </a:r>
            <a:endParaRPr lang="en-GB" sz="1800" dirty="0">
              <a:solidFill>
                <a:srgbClr val="425563"/>
              </a:solidFill>
              <a:cs typeface="Arial"/>
            </a:endParaRPr>
          </a:p>
          <a:p>
            <a:pPr lvl="1"/>
            <a:r>
              <a:rPr lang="en-GB" sz="1800" i="0" dirty="0">
                <a:effectLst/>
                <a:cs typeface="Poppins Light"/>
              </a:rPr>
              <a:t>Also </a:t>
            </a:r>
            <a:r>
              <a:rPr lang="en-US" sz="1800" b="0" i="0" dirty="0">
                <a:effectLst/>
                <a:cs typeface="Poppins Light"/>
              </a:rPr>
              <a:t>known as a mini-stroke</a:t>
            </a:r>
            <a:r>
              <a:rPr lang="en-US" sz="1800" dirty="0">
                <a:cs typeface="Poppins Light"/>
              </a:rPr>
              <a:t>,</a:t>
            </a:r>
            <a:r>
              <a:rPr lang="en-US" sz="1800" b="0" i="0" dirty="0">
                <a:effectLst/>
                <a:cs typeface="Poppins Light"/>
              </a:rPr>
              <a:t> symptoms only last for a short amount of time (24hrs)</a:t>
            </a:r>
          </a:p>
          <a:p>
            <a:pPr marL="0" lvl="1" indent="-166361">
              <a:buNone/>
            </a:pPr>
            <a:endParaRPr lang="en-GB" sz="1800" dirty="0">
              <a:cs typeface="Poppins Light"/>
            </a:endParaRPr>
          </a:p>
          <a:p>
            <a:pPr marL="0" lvl="1" indent="-166361">
              <a:buNone/>
            </a:pPr>
            <a:r>
              <a:rPr lang="en-GB" sz="1600" dirty="0">
                <a:cs typeface="Poppins Light"/>
              </a:rPr>
              <a:t>Stroke is the fourth single leading cause of death in the UK, and causes </a:t>
            </a:r>
            <a:r>
              <a:rPr lang="en-GB" sz="1600" b="1" dirty="0">
                <a:cs typeface="Poppins Light"/>
              </a:rPr>
              <a:t>34,000 deaths annually</a:t>
            </a:r>
            <a:r>
              <a:rPr lang="en-US" sz="1600" dirty="0">
                <a:cs typeface="Poppins Light"/>
              </a:rPr>
              <a:t>, 1 every 15 minutes</a:t>
            </a:r>
          </a:p>
          <a:p>
            <a:pPr marL="0" lvl="1" indent="-166361">
              <a:buNone/>
            </a:pPr>
            <a:r>
              <a:rPr lang="en-GB" sz="1600" b="1" dirty="0">
                <a:solidFill>
                  <a:srgbClr val="00853E"/>
                </a:solidFill>
                <a:cs typeface="Poppins Light"/>
              </a:rPr>
              <a:t>25% of strokes are recurrent </a:t>
            </a:r>
            <a:endParaRPr lang="en-GB" sz="1600" b="1" baseline="30000" dirty="0">
              <a:solidFill>
                <a:srgbClr val="00853E"/>
              </a:solidFill>
              <a:cs typeface="Poppins Light"/>
            </a:endParaRPr>
          </a:p>
          <a:p>
            <a:pPr marL="0" lvl="1" indent="-166361">
              <a:buNone/>
            </a:pPr>
            <a:endParaRPr lang="en-US" sz="2100" dirty="0"/>
          </a:p>
        </p:txBody>
      </p:sp>
      <p:sp>
        <p:nvSpPr>
          <p:cNvPr id="3" name="Subtitle 2">
            <a:extLst>
              <a:ext uri="{FF2B5EF4-FFF2-40B4-BE49-F238E27FC236}">
                <a16:creationId xmlns:a16="http://schemas.microsoft.com/office/drawing/2014/main" id="{1D927247-FC31-30F3-0E80-6ACFE50FA55E}"/>
              </a:ext>
            </a:extLst>
          </p:cNvPr>
          <p:cNvSpPr>
            <a:spLocks noGrp="1"/>
          </p:cNvSpPr>
          <p:nvPr>
            <p:ph type="subTitle" idx="1"/>
          </p:nvPr>
        </p:nvSpPr>
        <p:spPr/>
        <p:txBody>
          <a:bodyPr vert="horz" lIns="91440" tIns="45720" rIns="91440" bIns="45720" rtlCol="0" anchor="t">
            <a:noAutofit/>
          </a:bodyPr>
          <a:lstStyle/>
          <a:p>
            <a:r>
              <a:rPr lang="en-GB" sz="4000">
                <a:latin typeface="Montserrat"/>
                <a:cs typeface="Poppins Light"/>
              </a:rPr>
              <a:t>The Clinical Need – Stroke</a:t>
            </a:r>
          </a:p>
        </p:txBody>
      </p:sp>
      <p:sp>
        <p:nvSpPr>
          <p:cNvPr id="4" name="Title 3">
            <a:extLst>
              <a:ext uri="{FF2B5EF4-FFF2-40B4-BE49-F238E27FC236}">
                <a16:creationId xmlns:a16="http://schemas.microsoft.com/office/drawing/2014/main" id="{D5BA0A90-80C7-F450-5DFF-EAD3DA47FDFE}"/>
              </a:ext>
            </a:extLst>
          </p:cNvPr>
          <p:cNvSpPr>
            <a:spLocks noGrp="1"/>
          </p:cNvSpPr>
          <p:nvPr>
            <p:ph type="title"/>
          </p:nvPr>
        </p:nvSpPr>
        <p:spPr>
          <a:xfrm>
            <a:off x="436536" y="1398421"/>
            <a:ext cx="9005783" cy="861496"/>
          </a:xfrm>
        </p:spPr>
        <p:txBody>
          <a:bodyPr>
            <a:normAutofit/>
          </a:bodyPr>
          <a:lstStyle/>
          <a:p>
            <a:r>
              <a:rPr lang="en-GB" sz="2800">
                <a:latin typeface="Montserrat"/>
                <a:cs typeface="Poppins"/>
              </a:rPr>
              <a:t>There are around 100,000 strokes a year </a:t>
            </a:r>
            <a:br>
              <a:rPr lang="en-GB" sz="2800">
                <a:latin typeface="Montserrat"/>
                <a:cs typeface="Poppins"/>
              </a:rPr>
            </a:br>
            <a:r>
              <a:rPr lang="en-GB" sz="2000">
                <a:latin typeface="Montserrat"/>
                <a:cs typeface="Poppins"/>
              </a:rPr>
              <a:t>(1 every 5 mins)</a:t>
            </a:r>
          </a:p>
        </p:txBody>
      </p:sp>
      <p:pic>
        <p:nvPicPr>
          <p:cNvPr id="8" name="Picture 7" descr="A cartoon of a person with a brain&#10;&#10;Description automatically generated">
            <a:extLst>
              <a:ext uri="{FF2B5EF4-FFF2-40B4-BE49-F238E27FC236}">
                <a16:creationId xmlns:a16="http://schemas.microsoft.com/office/drawing/2014/main" id="{51B978B0-47E1-3BC0-11B7-6C158ED86D2B}"/>
              </a:ext>
            </a:extLst>
          </p:cNvPr>
          <p:cNvPicPr>
            <a:picLocks noChangeAspect="1"/>
          </p:cNvPicPr>
          <p:nvPr/>
        </p:nvPicPr>
        <p:blipFill>
          <a:blip r:embed="rId3">
            <a:extLst>
              <a:ext uri="{28A0092B-C50C-407E-A947-70E740481C1C}">
                <a14:useLocalDpi xmlns:a14="http://schemas.microsoft.com/office/drawing/2010/main" val="0"/>
              </a:ext>
            </a:extLst>
          </a:blip>
          <a:srcRect l="1723" t="3396" r="2693" b="2686"/>
          <a:stretch/>
        </p:blipFill>
        <p:spPr>
          <a:xfrm flipH="1">
            <a:off x="6037186" y="2792896"/>
            <a:ext cx="4405969" cy="3606200"/>
          </a:xfrm>
          <a:prstGeom prst="rect">
            <a:avLst/>
          </a:prstGeom>
        </p:spPr>
      </p:pic>
    </p:spTree>
    <p:extLst>
      <p:ext uri="{BB962C8B-B14F-4D97-AF65-F5344CB8AC3E}">
        <p14:creationId xmlns:p14="http://schemas.microsoft.com/office/powerpoint/2010/main" val="211287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A01C7E-55F1-2272-F59D-23F6806737A2}"/>
              </a:ext>
            </a:extLst>
          </p:cNvPr>
          <p:cNvSpPr>
            <a:spLocks noGrp="1"/>
          </p:cNvSpPr>
          <p:nvPr>
            <p:ph type="body" sz="quarter" idx="17"/>
          </p:nvPr>
        </p:nvSpPr>
        <p:spPr>
          <a:xfrm>
            <a:off x="448631" y="1864863"/>
            <a:ext cx="8998517" cy="4080509"/>
          </a:xfrm>
        </p:spPr>
        <p:txBody>
          <a:bodyPr vert="horz" lIns="91440" tIns="45720" rIns="91440" bIns="45720" rtlCol="0" anchor="t">
            <a:noAutofit/>
          </a:bodyPr>
          <a:lstStyle/>
          <a:p>
            <a:pPr marL="0" indent="0">
              <a:buNone/>
            </a:pPr>
            <a:r>
              <a:rPr lang="en-GB" sz="1800" b="1" dirty="0">
                <a:solidFill>
                  <a:srgbClr val="00853E"/>
                </a:solidFill>
                <a:cs typeface="Poppins Light"/>
              </a:rPr>
              <a:t>Strokes Cause damage to the brain</a:t>
            </a:r>
            <a:endParaRPr lang="en-GB" sz="1800" b="1" dirty="0">
              <a:solidFill>
                <a:srgbClr val="00853E"/>
              </a:solidFill>
            </a:endParaRPr>
          </a:p>
          <a:p>
            <a:pPr marL="513715" lvl="1" indent="-170815">
              <a:buFont typeface="Courier New" panose="020B0604020202020204" pitchFamily="34" charset="0"/>
              <a:buChar char="o"/>
            </a:pPr>
            <a:r>
              <a:rPr lang="en-GB" sz="1800" b="0" dirty="0">
                <a:cs typeface="Poppins Light"/>
              </a:rPr>
              <a:t>Damage to the brain can affect how the body works and how you think or feel and leave you with life-changing effects.</a:t>
            </a:r>
          </a:p>
          <a:p>
            <a:pPr marL="513715" lvl="1" indent="-170815">
              <a:buFont typeface="Courier New" panose="020B0604020202020204" pitchFamily="34" charset="0"/>
              <a:buChar char="o"/>
            </a:pPr>
            <a:r>
              <a:rPr lang="en-GB" sz="1800" dirty="0">
                <a:cs typeface="Poppins Light"/>
              </a:rPr>
              <a:t>Two-thirds of people who survive a stroke find themselves living with a disability.</a:t>
            </a:r>
          </a:p>
          <a:p>
            <a:pPr marL="0" indent="0">
              <a:buNone/>
            </a:pPr>
            <a:endParaRPr lang="en-GB" sz="1800" dirty="0">
              <a:cs typeface="Poppins Light"/>
            </a:endParaRPr>
          </a:p>
          <a:p>
            <a:pPr marL="0" indent="0">
              <a:buNone/>
            </a:pPr>
            <a:r>
              <a:rPr lang="en-GB" sz="1800" b="1" dirty="0">
                <a:solidFill>
                  <a:srgbClr val="00853E"/>
                </a:solidFill>
                <a:cs typeface="Poppins Light"/>
              </a:rPr>
              <a:t>Loss of livelihood</a:t>
            </a:r>
          </a:p>
          <a:p>
            <a:pPr marL="513715" lvl="1" indent="-170815">
              <a:buFont typeface="Courier New" panose="020B0604020202020204" pitchFamily="34" charset="0"/>
              <a:buChar char="o"/>
            </a:pPr>
            <a:r>
              <a:rPr lang="en-GB" sz="1800" b="0" dirty="0">
                <a:cs typeface="Poppins Light"/>
              </a:rPr>
              <a:t>A stroke can occur at any age, the </a:t>
            </a:r>
            <a:r>
              <a:rPr lang="en-GB" sz="1800" dirty="0">
                <a:cs typeface="Poppins Light"/>
              </a:rPr>
              <a:t>median</a:t>
            </a:r>
            <a:r>
              <a:rPr lang="en-GB" sz="1800" b="0" dirty="0">
                <a:cs typeface="Poppins Light"/>
              </a:rPr>
              <a:t> age in UK is 77 years</a:t>
            </a:r>
            <a:r>
              <a:rPr lang="en-GB" sz="1800" dirty="0">
                <a:cs typeface="Poppins Light"/>
              </a:rPr>
              <a:t> and is as low as 45 in countries such as the UAE.</a:t>
            </a:r>
            <a:endParaRPr lang="en-GB" sz="1800" dirty="0"/>
          </a:p>
          <a:p>
            <a:pPr marL="513715" lvl="1" indent="-170815">
              <a:buFont typeface="Courier New" panose="020B0604020202020204" pitchFamily="34" charset="0"/>
              <a:buChar char="o"/>
            </a:pPr>
            <a:r>
              <a:rPr lang="en-US" sz="1800" dirty="0">
                <a:cs typeface="Poppins Light"/>
              </a:rPr>
              <a:t>There are 1.3 million </a:t>
            </a:r>
            <a:r>
              <a:rPr lang="en-US" sz="1800" b="0" dirty="0">
                <a:cs typeface="Poppins Light"/>
              </a:rPr>
              <a:t>stroke </a:t>
            </a:r>
            <a:r>
              <a:rPr lang="en-US" sz="1800" dirty="0">
                <a:cs typeface="Poppins Light"/>
              </a:rPr>
              <a:t>survivors in the UK.</a:t>
            </a:r>
          </a:p>
          <a:p>
            <a:pPr marL="513715" lvl="1" indent="-170815">
              <a:buFont typeface="Courier New" panose="020B0604020202020204" pitchFamily="34" charset="0"/>
              <a:buChar char="o"/>
            </a:pPr>
            <a:r>
              <a:rPr lang="en-US" sz="1800" dirty="0">
                <a:cs typeface="Poppins Light"/>
              </a:rPr>
              <a:t>Communication problems affect more than 350,000 people in the UK following a stroke. Problems may include aphasia, dysarthria or apraxia. A person's ability to understand speech, speak, read, write and use numbers might be affected.</a:t>
            </a:r>
          </a:p>
          <a:p>
            <a:pPr marL="513715" lvl="1" indent="-170815">
              <a:buFont typeface="Courier New" panose="020B0604020202020204" pitchFamily="34" charset="0"/>
              <a:buChar char="o"/>
            </a:pPr>
            <a:r>
              <a:rPr lang="en-US" sz="1800" dirty="0">
                <a:cs typeface="Poppins Light"/>
              </a:rPr>
              <a:t>6% of patients were working full-time 6 months after stroke compared with 15% prior to stroke.</a:t>
            </a:r>
          </a:p>
        </p:txBody>
      </p:sp>
      <p:sp>
        <p:nvSpPr>
          <p:cNvPr id="3" name="Subtitle 2">
            <a:extLst>
              <a:ext uri="{FF2B5EF4-FFF2-40B4-BE49-F238E27FC236}">
                <a16:creationId xmlns:a16="http://schemas.microsoft.com/office/drawing/2014/main" id="{4ED9443E-8781-AF3E-2493-5CD437EDC80E}"/>
              </a:ext>
            </a:extLst>
          </p:cNvPr>
          <p:cNvSpPr>
            <a:spLocks noGrp="1"/>
          </p:cNvSpPr>
          <p:nvPr>
            <p:ph type="subTitle" idx="1"/>
          </p:nvPr>
        </p:nvSpPr>
        <p:spPr/>
        <p:txBody>
          <a:bodyPr vert="horz" lIns="91440" tIns="45720" rIns="91440" bIns="45720" rtlCol="0" anchor="t">
            <a:noAutofit/>
          </a:bodyPr>
          <a:lstStyle/>
          <a:p>
            <a:r>
              <a:rPr lang="en-GB" sz="3600">
                <a:latin typeface="Montserrat"/>
                <a:cs typeface="Poppins Light"/>
              </a:rPr>
              <a:t>The Clinical Need - Stroke Disability</a:t>
            </a:r>
            <a:endParaRPr lang="en-US" sz="3600"/>
          </a:p>
        </p:txBody>
      </p:sp>
    </p:spTree>
    <p:extLst>
      <p:ext uri="{BB962C8B-B14F-4D97-AF65-F5344CB8AC3E}">
        <p14:creationId xmlns:p14="http://schemas.microsoft.com/office/powerpoint/2010/main" val="312246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AA8C8CF1-2F6F-ED74-0A68-0071669C5DBB}"/>
              </a:ext>
            </a:extLst>
          </p:cNvPr>
          <p:cNvSpPr>
            <a:spLocks noGrp="1"/>
          </p:cNvSpPr>
          <p:nvPr>
            <p:ph type="subTitle" idx="1"/>
          </p:nvPr>
        </p:nvSpPr>
        <p:spPr/>
        <p:txBody>
          <a:bodyPr/>
          <a:lstStyle/>
          <a:p>
            <a:r>
              <a:rPr lang="en-GB" sz="4000" dirty="0"/>
              <a:t>Cost Impact - Stroke</a:t>
            </a:r>
          </a:p>
        </p:txBody>
      </p:sp>
      <p:sp>
        <p:nvSpPr>
          <p:cNvPr id="3" name="Text Placeholder 2">
            <a:extLst>
              <a:ext uri="{FF2B5EF4-FFF2-40B4-BE49-F238E27FC236}">
                <a16:creationId xmlns:a16="http://schemas.microsoft.com/office/drawing/2014/main" id="{9C20ABC0-7861-BF14-2804-B8DFE0FA450A}"/>
              </a:ext>
            </a:extLst>
          </p:cNvPr>
          <p:cNvSpPr>
            <a:spLocks noGrp="1"/>
          </p:cNvSpPr>
          <p:nvPr>
            <p:ph type="body" sz="quarter" idx="17"/>
          </p:nvPr>
        </p:nvSpPr>
        <p:spPr>
          <a:xfrm>
            <a:off x="436537" y="1788048"/>
            <a:ext cx="9238804" cy="4550968"/>
          </a:xfrm>
        </p:spPr>
        <p:txBody>
          <a:bodyPr>
            <a:normAutofit/>
          </a:bodyPr>
          <a:lstStyle/>
          <a:p>
            <a:r>
              <a:rPr lang="en-US" sz="1800" dirty="0"/>
              <a:t>Stroke costs the UK economy </a:t>
            </a:r>
            <a:r>
              <a:rPr lang="en-US" sz="1800" b="1" dirty="0">
                <a:solidFill>
                  <a:srgbClr val="00853E"/>
                </a:solidFill>
              </a:rPr>
              <a:t>£26 billion per year</a:t>
            </a:r>
            <a:r>
              <a:rPr lang="en-US" sz="1800" dirty="0"/>
              <a:t>, including a cost of </a:t>
            </a:r>
            <a:r>
              <a:rPr lang="en-US" sz="1800" b="1" dirty="0">
                <a:solidFill>
                  <a:srgbClr val="00853E"/>
                </a:solidFill>
              </a:rPr>
              <a:t>£3.4 billion </a:t>
            </a:r>
            <a:r>
              <a:rPr lang="en-US" sz="1800" dirty="0"/>
              <a:t>to the NHS</a:t>
            </a:r>
            <a:r>
              <a:rPr lang="en-US" sz="1800" dirty="0">
                <a:solidFill>
                  <a:srgbClr val="00853E"/>
                </a:solidFill>
              </a:rPr>
              <a:t>, </a:t>
            </a:r>
            <a:r>
              <a:rPr lang="en-US" sz="1800" b="1" dirty="0">
                <a:solidFill>
                  <a:srgbClr val="00853E"/>
                </a:solidFill>
              </a:rPr>
              <a:t>£5.3 billion </a:t>
            </a:r>
            <a:r>
              <a:rPr lang="en-US" sz="1800" dirty="0"/>
              <a:t>to social care and </a:t>
            </a:r>
            <a:r>
              <a:rPr lang="en-US" sz="1800" b="1" dirty="0">
                <a:solidFill>
                  <a:srgbClr val="00853E"/>
                </a:solidFill>
              </a:rPr>
              <a:t>£15.8 billion </a:t>
            </a:r>
            <a:r>
              <a:rPr lang="en-US" sz="1800" dirty="0"/>
              <a:t>to informal care</a:t>
            </a:r>
            <a:r>
              <a:rPr lang="en-US" sz="1800" baseline="30000" dirty="0"/>
              <a:t>1</a:t>
            </a:r>
          </a:p>
          <a:p>
            <a:r>
              <a:rPr lang="en-US" sz="1800" dirty="0"/>
              <a:t>This is forecast to rise to </a:t>
            </a:r>
            <a:r>
              <a:rPr lang="en-US" sz="1800" b="1" dirty="0">
                <a:solidFill>
                  <a:srgbClr val="00853E"/>
                </a:solidFill>
              </a:rPr>
              <a:t>£91 billion </a:t>
            </a:r>
            <a:r>
              <a:rPr lang="en-US" sz="1800" dirty="0"/>
              <a:t>by 2035. The average cost of somebody having a stroke is </a:t>
            </a:r>
            <a:r>
              <a:rPr lang="en-US" sz="1800" b="1" dirty="0">
                <a:solidFill>
                  <a:srgbClr val="00853E"/>
                </a:solidFill>
              </a:rPr>
              <a:t>&gt;£45,000 over </a:t>
            </a:r>
            <a:r>
              <a:rPr lang="en-US" sz="1800" dirty="0"/>
              <a:t>the following 12 months</a:t>
            </a:r>
            <a:r>
              <a:rPr lang="en-US" sz="1800" baseline="30000" dirty="0"/>
              <a:t>1</a:t>
            </a:r>
          </a:p>
          <a:p>
            <a:r>
              <a:rPr lang="en-US" sz="1800" dirty="0"/>
              <a:t>The NHS spends </a:t>
            </a:r>
            <a:r>
              <a:rPr lang="en-US" sz="1800" b="1" dirty="0">
                <a:solidFill>
                  <a:srgbClr val="00853E"/>
                </a:solidFill>
              </a:rPr>
              <a:t>£78 million </a:t>
            </a:r>
            <a:r>
              <a:rPr lang="en-US" sz="1800" dirty="0"/>
              <a:t>on Antiplatelet treatments a year</a:t>
            </a:r>
            <a:r>
              <a:rPr lang="en-US" sz="1800" baseline="30000" dirty="0"/>
              <a:t>2</a:t>
            </a:r>
          </a:p>
          <a:p>
            <a:endParaRPr lang="en-US" sz="1800" dirty="0"/>
          </a:p>
          <a:p>
            <a:r>
              <a:rPr lang="en-US" sz="1800" dirty="0">
                <a:solidFill>
                  <a:schemeClr val="tx1"/>
                </a:solidFill>
              </a:rPr>
              <a:t>Analysis suggests that POCT would generate a net benefit of </a:t>
            </a:r>
            <a:r>
              <a:rPr lang="en-US" sz="1800" b="1" dirty="0">
                <a:solidFill>
                  <a:srgbClr val="00853E"/>
                </a:solidFill>
              </a:rPr>
              <a:t>0.130 QALYs </a:t>
            </a:r>
            <a:r>
              <a:rPr lang="en-US" sz="1800" dirty="0">
                <a:solidFill>
                  <a:schemeClr val="tx1"/>
                </a:solidFill>
              </a:rPr>
              <a:t>and a monetary benefit of </a:t>
            </a:r>
            <a:r>
              <a:rPr lang="en-US" sz="1800" b="1" dirty="0">
                <a:solidFill>
                  <a:srgbClr val="00853E"/>
                </a:solidFill>
              </a:rPr>
              <a:t>£2,595 per patient</a:t>
            </a:r>
            <a:r>
              <a:rPr lang="en-US" sz="1800" dirty="0">
                <a:solidFill>
                  <a:schemeClr val="tx1"/>
                </a:solidFill>
              </a:rPr>
              <a:t>. </a:t>
            </a:r>
            <a:r>
              <a:rPr lang="en-US" sz="1800" baseline="30000" dirty="0">
                <a:solidFill>
                  <a:schemeClr val="tx1"/>
                </a:solidFill>
              </a:rPr>
              <a:t>3</a:t>
            </a:r>
          </a:p>
          <a:p>
            <a:r>
              <a:rPr lang="en-US" sz="1800" dirty="0">
                <a:solidFill>
                  <a:schemeClr val="tx1"/>
                </a:solidFill>
              </a:rPr>
              <a:t>Using a rapid POCT test was </a:t>
            </a:r>
            <a:r>
              <a:rPr lang="en-US" sz="1800" b="1" dirty="0">
                <a:solidFill>
                  <a:srgbClr val="00853E"/>
                </a:solidFill>
              </a:rPr>
              <a:t>£512 </a:t>
            </a:r>
            <a:r>
              <a:rPr lang="en-US" sz="1800" dirty="0">
                <a:solidFill>
                  <a:schemeClr val="tx1"/>
                </a:solidFill>
              </a:rPr>
              <a:t>less expensive compared with no testing per patient, due to the prevention of secondary strokes and reduced hospital admissions.</a:t>
            </a:r>
            <a:r>
              <a:rPr kumimoji="0" lang="en-US" sz="1800" b="0" i="0" u="none" strike="noStrike" kern="1200" cap="none" spc="0" normalizeH="0" baseline="30000" noProof="0" dirty="0">
                <a:ln>
                  <a:noFill/>
                </a:ln>
                <a:solidFill>
                  <a:schemeClr val="tx1"/>
                </a:solidFill>
                <a:effectLst/>
                <a:uLnTx/>
                <a:uFillTx/>
              </a:rPr>
              <a:t>3</a:t>
            </a:r>
            <a:endParaRPr lang="en-US" sz="1800" dirty="0">
              <a:solidFill>
                <a:schemeClr val="tx1"/>
              </a:solidFill>
            </a:endParaRPr>
          </a:p>
          <a:p>
            <a:r>
              <a:rPr lang="en-US" sz="1800" dirty="0">
                <a:solidFill>
                  <a:schemeClr val="tx1"/>
                </a:solidFill>
              </a:rPr>
              <a:t>When you factor in the potential improvements in patient's quality of life, the model estimates that the potential value of the test to the NHS is over </a:t>
            </a:r>
            <a:r>
              <a:rPr lang="en-US" sz="1800" b="1" dirty="0">
                <a:solidFill>
                  <a:srgbClr val="00853E"/>
                </a:solidFill>
              </a:rPr>
              <a:t>£160 million each year</a:t>
            </a:r>
            <a:r>
              <a:rPr lang="en-US" sz="1800" dirty="0">
                <a:solidFill>
                  <a:schemeClr val="tx1"/>
                </a:solidFill>
              </a:rPr>
              <a:t>.</a:t>
            </a:r>
            <a:r>
              <a:rPr kumimoji="0" lang="en-US" sz="1800" b="0" i="0" u="none" strike="noStrike" kern="1200" cap="none" spc="0" normalizeH="0" baseline="30000" noProof="0" dirty="0">
                <a:ln>
                  <a:noFill/>
                </a:ln>
                <a:solidFill>
                  <a:schemeClr val="tx1"/>
                </a:solidFill>
                <a:effectLst/>
                <a:uLnTx/>
                <a:uFillTx/>
              </a:rPr>
              <a:t> 3</a:t>
            </a:r>
            <a:endParaRPr lang="en-US" sz="1800" dirty="0">
              <a:solidFill>
                <a:schemeClr val="tx1"/>
              </a:solidFill>
            </a:endParaRPr>
          </a:p>
          <a:p>
            <a:endParaRPr lang="en-GB" dirty="0"/>
          </a:p>
        </p:txBody>
      </p:sp>
    </p:spTree>
    <p:extLst>
      <p:ext uri="{BB962C8B-B14F-4D97-AF65-F5344CB8AC3E}">
        <p14:creationId xmlns:p14="http://schemas.microsoft.com/office/powerpoint/2010/main" val="73610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51371CE-3314-8BEF-3888-0D00E769A6CC}"/>
              </a:ext>
            </a:extLst>
          </p:cNvPr>
          <p:cNvSpPr>
            <a:spLocks noGrp="1"/>
          </p:cNvSpPr>
          <p:nvPr>
            <p:ph type="subTitle" idx="1"/>
          </p:nvPr>
        </p:nvSpPr>
        <p:spPr/>
        <p:txBody>
          <a:bodyPr vert="horz" lIns="91440" tIns="45720" rIns="91440" bIns="45720" rtlCol="0" anchor="t">
            <a:noAutofit/>
          </a:bodyPr>
          <a:lstStyle/>
          <a:p>
            <a:r>
              <a:rPr lang="en-GB" sz="4000">
                <a:latin typeface="Montserrat"/>
                <a:cs typeface="Poppins Light"/>
              </a:rPr>
              <a:t>Prevalence and Ethnicity</a:t>
            </a:r>
            <a:endParaRPr lang="en-GB" sz="4000"/>
          </a:p>
        </p:txBody>
      </p:sp>
      <p:sp>
        <p:nvSpPr>
          <p:cNvPr id="3" name="Title 2">
            <a:extLst>
              <a:ext uri="{FF2B5EF4-FFF2-40B4-BE49-F238E27FC236}">
                <a16:creationId xmlns:a16="http://schemas.microsoft.com/office/drawing/2014/main" id="{52221150-217B-74B2-8FE6-F5E87CE9DA59}"/>
              </a:ext>
            </a:extLst>
          </p:cNvPr>
          <p:cNvSpPr>
            <a:spLocks noGrp="1"/>
          </p:cNvSpPr>
          <p:nvPr>
            <p:ph type="title"/>
          </p:nvPr>
        </p:nvSpPr>
        <p:spPr>
          <a:xfrm>
            <a:off x="312516" y="1532272"/>
            <a:ext cx="9129803" cy="4933340"/>
          </a:xfrm>
        </p:spPr>
        <p:txBody>
          <a:bodyPr vert="horz" lIns="91440" tIns="45720" rIns="91440" bIns="45720" rtlCol="0" anchor="t">
            <a:noAutofit/>
          </a:bodyPr>
          <a:lstStyle/>
          <a:p>
            <a:pPr>
              <a:lnSpc>
                <a:spcPct val="107000"/>
              </a:lnSpc>
              <a:spcBef>
                <a:spcPts val="751"/>
              </a:spcBef>
              <a:spcAft>
                <a:spcPts val="985"/>
              </a:spcAft>
            </a:pPr>
            <a:r>
              <a:rPr lang="en-GB" sz="1700" dirty="0">
                <a:solidFill>
                  <a:srgbClr val="003341"/>
                </a:solidFill>
                <a:latin typeface="Metropolis Light"/>
                <a:cs typeface="Arial"/>
              </a:rPr>
              <a:t>Tier 1 panels test for *2 *3 (LOF) *17 (GOF)</a:t>
            </a:r>
            <a:br>
              <a:rPr lang="en-GB" sz="1700" dirty="0">
                <a:latin typeface="Metropolis Light"/>
                <a:cs typeface="Arial"/>
              </a:rPr>
            </a:br>
            <a:r>
              <a:rPr lang="en-GB" sz="1700" dirty="0">
                <a:solidFill>
                  <a:srgbClr val="003341"/>
                </a:solidFill>
                <a:latin typeface="Metropolis Light"/>
                <a:cs typeface="Arial"/>
              </a:rPr>
              <a:t>GD test for *2, 3, </a:t>
            </a:r>
            <a:r>
              <a:rPr lang="en-GB" sz="1700" b="1" dirty="0">
                <a:solidFill>
                  <a:srgbClr val="00853E"/>
                </a:solidFill>
                <a:latin typeface="Metropolis Light"/>
                <a:cs typeface="Arial"/>
              </a:rPr>
              <a:t>4</a:t>
            </a:r>
            <a:r>
              <a:rPr lang="en-GB" sz="1700" dirty="0">
                <a:solidFill>
                  <a:srgbClr val="003341"/>
                </a:solidFill>
                <a:latin typeface="Metropolis Light"/>
                <a:cs typeface="Arial"/>
              </a:rPr>
              <a:t>, </a:t>
            </a:r>
            <a:r>
              <a:rPr lang="en-GB" sz="1700" b="1" dirty="0">
                <a:solidFill>
                  <a:srgbClr val="00853E"/>
                </a:solidFill>
                <a:latin typeface="Metropolis Light"/>
                <a:cs typeface="Arial"/>
              </a:rPr>
              <a:t>8</a:t>
            </a:r>
            <a:r>
              <a:rPr lang="en-GB" sz="1700" dirty="0">
                <a:solidFill>
                  <a:srgbClr val="003341"/>
                </a:solidFill>
                <a:latin typeface="Metropolis Light"/>
                <a:cs typeface="Arial"/>
              </a:rPr>
              <a:t>, </a:t>
            </a:r>
            <a:r>
              <a:rPr lang="en-GB" sz="1700" b="1" dirty="0">
                <a:solidFill>
                  <a:srgbClr val="00853E"/>
                </a:solidFill>
                <a:latin typeface="Metropolis Light"/>
                <a:cs typeface="Arial"/>
              </a:rPr>
              <a:t>35</a:t>
            </a:r>
            <a:r>
              <a:rPr lang="en-GB" sz="1700" b="1" dirty="0">
                <a:solidFill>
                  <a:srgbClr val="003341"/>
                </a:solidFill>
                <a:latin typeface="Metropolis Light"/>
                <a:cs typeface="Arial"/>
              </a:rPr>
              <a:t> </a:t>
            </a:r>
            <a:r>
              <a:rPr lang="en-GB" sz="1700" dirty="0">
                <a:solidFill>
                  <a:srgbClr val="003341"/>
                </a:solidFill>
                <a:latin typeface="Metropolis Light"/>
                <a:cs typeface="Arial"/>
              </a:rPr>
              <a:t>(LOF) *17 (GOF)</a:t>
            </a:r>
            <a:br>
              <a:rPr lang="en-GB" sz="1700" dirty="0">
                <a:latin typeface="Metropolis Light"/>
                <a:cs typeface="Arial"/>
              </a:rPr>
            </a:br>
            <a:br>
              <a:rPr lang="en-GB" sz="1700" dirty="0">
                <a:latin typeface="Metropolis Light"/>
                <a:cs typeface="Arial"/>
              </a:rPr>
            </a:br>
            <a:r>
              <a:rPr lang="en-US" sz="1700" dirty="0">
                <a:solidFill>
                  <a:schemeClr val="tx1"/>
                </a:solidFill>
                <a:latin typeface="Metropolis Light"/>
                <a:cs typeface="Arial"/>
              </a:rPr>
              <a:t>The estimated combined prevalence of the *4, *8 and *35 alleles in the UK stroke population would be around 0.6% </a:t>
            </a:r>
            <a:r>
              <a:rPr lang="en-US" sz="1700" baseline="30000" dirty="0">
                <a:solidFill>
                  <a:schemeClr val="tx1"/>
                </a:solidFill>
                <a:latin typeface="Metropolis Light"/>
                <a:cs typeface="Arial"/>
              </a:rPr>
              <a:t>1</a:t>
            </a:r>
            <a:br>
              <a:rPr lang="en-GB" sz="1700" dirty="0">
                <a:latin typeface="Metropolis Light"/>
                <a:cs typeface="Arial"/>
              </a:rPr>
            </a:br>
            <a:br>
              <a:rPr lang="en-GB" sz="1700" dirty="0">
                <a:latin typeface="Metropolis Light"/>
                <a:cs typeface="Arial"/>
              </a:rPr>
            </a:br>
            <a:r>
              <a:rPr lang="en-GB" sz="1700" dirty="0">
                <a:solidFill>
                  <a:schemeClr val="tx1"/>
                </a:solidFill>
                <a:latin typeface="Metropolis Light"/>
                <a:cs typeface="Arial"/>
              </a:rPr>
              <a:t>However: </a:t>
            </a:r>
            <a:br>
              <a:rPr lang="en-GB" sz="1700" dirty="0">
                <a:latin typeface="Metropolis Light"/>
                <a:cs typeface="Arial"/>
              </a:rPr>
            </a:br>
            <a:r>
              <a:rPr lang="en-GB" sz="1700" dirty="0">
                <a:solidFill>
                  <a:srgbClr val="003341"/>
                </a:solidFill>
                <a:latin typeface="Metropolis Light"/>
                <a:cs typeface="Arial"/>
              </a:rPr>
              <a:t>The </a:t>
            </a:r>
            <a:r>
              <a:rPr lang="en-GB" sz="1700" b="1" dirty="0">
                <a:solidFill>
                  <a:srgbClr val="00853E"/>
                </a:solidFill>
                <a:latin typeface="Metropolis Light"/>
                <a:cs typeface="Arial"/>
              </a:rPr>
              <a:t>*4</a:t>
            </a:r>
            <a:r>
              <a:rPr lang="en-GB" sz="1700" dirty="0">
                <a:solidFill>
                  <a:srgbClr val="003341"/>
                </a:solidFill>
                <a:latin typeface="Metropolis Light"/>
                <a:cs typeface="Arial"/>
              </a:rPr>
              <a:t> allele is more common in the Ashkenazi Jewish population (1.8%)</a:t>
            </a:r>
            <a:r>
              <a:rPr lang="en-GB" sz="1700" baseline="30000" dirty="0">
                <a:solidFill>
                  <a:srgbClr val="003341"/>
                </a:solidFill>
                <a:latin typeface="Metropolis Light"/>
                <a:cs typeface="Arial"/>
              </a:rPr>
              <a:t>2</a:t>
            </a:r>
            <a:br>
              <a:rPr lang="en-GB" sz="1700" dirty="0">
                <a:latin typeface="Metropolis Light"/>
                <a:cs typeface="Arial"/>
              </a:rPr>
            </a:br>
            <a:r>
              <a:rPr lang="en-GB" sz="1700" dirty="0">
                <a:solidFill>
                  <a:schemeClr val="tx1"/>
                </a:solidFill>
                <a:latin typeface="Metropolis Light"/>
                <a:cs typeface="Arial"/>
              </a:rPr>
              <a:t>The</a:t>
            </a:r>
            <a:r>
              <a:rPr lang="en-GB" sz="1700" dirty="0">
                <a:latin typeface="Metropolis Light"/>
                <a:cs typeface="Arial"/>
              </a:rPr>
              <a:t> </a:t>
            </a:r>
            <a:r>
              <a:rPr lang="en-GB" sz="1700" b="1" dirty="0">
                <a:solidFill>
                  <a:srgbClr val="00853E"/>
                </a:solidFill>
                <a:latin typeface="Metropolis Light"/>
                <a:cs typeface="Arial"/>
              </a:rPr>
              <a:t>*35</a:t>
            </a:r>
            <a:r>
              <a:rPr lang="en-GB" sz="1700" dirty="0">
                <a:solidFill>
                  <a:srgbClr val="003341"/>
                </a:solidFill>
                <a:latin typeface="Metropolis Light"/>
                <a:cs typeface="Arial"/>
              </a:rPr>
              <a:t> allele has a prevalence of up to 3% in people with sub-Saharan African family background</a:t>
            </a:r>
            <a:br>
              <a:rPr lang="en-GB" sz="1700" dirty="0">
                <a:latin typeface="Metropolis Light"/>
                <a:cs typeface="Arial"/>
              </a:rPr>
            </a:br>
            <a:br>
              <a:rPr lang="en-GB" sz="1700" dirty="0">
                <a:latin typeface="Metropolis Light"/>
                <a:cs typeface="Arial"/>
              </a:rPr>
            </a:br>
            <a:r>
              <a:rPr lang="en-GB" sz="1700" dirty="0">
                <a:solidFill>
                  <a:srgbClr val="003341"/>
                </a:solidFill>
                <a:latin typeface="Metropolis Light"/>
                <a:cs typeface="Arial"/>
              </a:rPr>
              <a:t>Morbidity from ischaemic heart disease and stroke is significantly worse for South Asian, Black Caribbean and Black African Ethnic groups. These groups also suffer higher incidence of important risk factors such as diabetes mellitus and hypertension making coronary therapeutics increasingly important. </a:t>
            </a:r>
            <a:br>
              <a:rPr lang="en-GB" sz="1700" dirty="0">
                <a:latin typeface="Metropolis Light"/>
                <a:cs typeface="Arial"/>
              </a:rPr>
            </a:br>
            <a:br>
              <a:rPr lang="en-GB" sz="1700" dirty="0">
                <a:latin typeface="Metropolis Light"/>
                <a:cs typeface="Arial"/>
              </a:rPr>
            </a:br>
            <a:r>
              <a:rPr lang="en-GB" sz="1700" dirty="0">
                <a:solidFill>
                  <a:schemeClr val="tx1"/>
                </a:solidFill>
                <a:latin typeface="Metropolis Light"/>
                <a:cs typeface="Arial"/>
              </a:rPr>
              <a:t>~30% of Europeans have at least one LOF allele compared to &gt;50% of individuals in east Asian populations. </a:t>
            </a:r>
            <a:r>
              <a:rPr lang="en-GB" sz="1700" baseline="30000" dirty="0">
                <a:solidFill>
                  <a:schemeClr val="tx1"/>
                </a:solidFill>
                <a:latin typeface="Metropolis Light"/>
                <a:cs typeface="Arial"/>
              </a:rPr>
              <a:t>4</a:t>
            </a:r>
            <a:br>
              <a:rPr lang="en-GB" sz="1800" dirty="0">
                <a:cs typeface="Arial"/>
              </a:rPr>
            </a:br>
            <a:br>
              <a:rPr lang="en-GB" sz="1800" dirty="0">
                <a:cs typeface="Arial"/>
              </a:rPr>
            </a:br>
            <a:br>
              <a:rPr lang="en-GB" sz="1800" dirty="0">
                <a:cs typeface="Arial"/>
              </a:rPr>
            </a:br>
            <a:br>
              <a:rPr lang="en-GB" sz="1800" dirty="0">
                <a:cs typeface="Arial"/>
              </a:rPr>
            </a:br>
            <a:br>
              <a:rPr lang="en-GB" sz="1800" dirty="0">
                <a:cs typeface="Arial"/>
              </a:rPr>
            </a:br>
            <a:endParaRPr lang="en-GB" sz="1800" dirty="0">
              <a:solidFill>
                <a:srgbClr val="003341"/>
              </a:solidFill>
              <a:cs typeface="Arial"/>
            </a:endParaRPr>
          </a:p>
        </p:txBody>
      </p:sp>
    </p:spTree>
    <p:extLst>
      <p:ext uri="{BB962C8B-B14F-4D97-AF65-F5344CB8AC3E}">
        <p14:creationId xmlns:p14="http://schemas.microsoft.com/office/powerpoint/2010/main" val="473359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5E9A2-DBD6-F92F-E8DB-3AB5D0370926}"/>
            </a:ext>
          </a:extLst>
        </p:cNvPr>
        <p:cNvGrpSpPr/>
        <p:nvPr/>
      </p:nvGrpSpPr>
      <p:grpSpPr>
        <a:xfrm>
          <a:off x="0" y="0"/>
          <a:ext cx="0" cy="0"/>
          <a:chOff x="0" y="0"/>
          <a:chExt cx="0" cy="0"/>
        </a:xfrm>
      </p:grpSpPr>
      <p:pic>
        <p:nvPicPr>
          <p:cNvPr id="4" name="Picture 3" descr="A logo of a dna&#10;&#10;Description automatically generated">
            <a:extLst>
              <a:ext uri="{FF2B5EF4-FFF2-40B4-BE49-F238E27FC236}">
                <a16:creationId xmlns:a16="http://schemas.microsoft.com/office/drawing/2014/main" id="{C07D3536-9E72-22F8-0AAA-62BD53F923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9731" y="1284894"/>
            <a:ext cx="769344" cy="772122"/>
          </a:xfrm>
          <a:prstGeom prst="rect">
            <a:avLst/>
          </a:prstGeom>
        </p:spPr>
      </p:pic>
      <p:pic>
        <p:nvPicPr>
          <p:cNvPr id="6" name="Picture 5" descr="A red circle with a dna strand in it&#10;&#10;Description automatically generated">
            <a:extLst>
              <a:ext uri="{FF2B5EF4-FFF2-40B4-BE49-F238E27FC236}">
                <a16:creationId xmlns:a16="http://schemas.microsoft.com/office/drawing/2014/main" id="{9BD8C985-1E83-62B4-8450-1CB6E112C4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3410" y="4943597"/>
            <a:ext cx="769344" cy="772122"/>
          </a:xfrm>
          <a:prstGeom prst="rect">
            <a:avLst/>
          </a:prstGeom>
        </p:spPr>
      </p:pic>
      <p:pic>
        <p:nvPicPr>
          <p:cNvPr id="8" name="Picture 7" descr="A dna logo in a circle&#10;&#10;Description automatically generated">
            <a:extLst>
              <a:ext uri="{FF2B5EF4-FFF2-40B4-BE49-F238E27FC236}">
                <a16:creationId xmlns:a16="http://schemas.microsoft.com/office/drawing/2014/main" id="{B2563955-89DB-5B78-618A-3B37263EF7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7623" y="3350532"/>
            <a:ext cx="769344" cy="772122"/>
          </a:xfrm>
          <a:prstGeom prst="rect">
            <a:avLst/>
          </a:prstGeom>
        </p:spPr>
      </p:pic>
      <p:pic>
        <p:nvPicPr>
          <p:cNvPr id="18" name="Picture 17" descr="A white machine with a screen&#10;&#10;Description automatically generated">
            <a:extLst>
              <a:ext uri="{FF2B5EF4-FFF2-40B4-BE49-F238E27FC236}">
                <a16:creationId xmlns:a16="http://schemas.microsoft.com/office/drawing/2014/main" id="{896D41FD-5A83-1BC2-142D-1DB70D73B4A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17885" y="4242049"/>
            <a:ext cx="2257961" cy="2086356"/>
          </a:xfrm>
          <a:prstGeom prst="rect">
            <a:avLst/>
          </a:prstGeom>
        </p:spPr>
      </p:pic>
      <p:pic>
        <p:nvPicPr>
          <p:cNvPr id="20" name="Picture 19" descr="A person with a mustache&#10;&#10;Description automatically generated with medium confidence">
            <a:extLst>
              <a:ext uri="{FF2B5EF4-FFF2-40B4-BE49-F238E27FC236}">
                <a16:creationId xmlns:a16="http://schemas.microsoft.com/office/drawing/2014/main" id="{65DC8769-40FE-724F-9EBF-1ABCE2A520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10824" y="3304942"/>
            <a:ext cx="789429" cy="789429"/>
          </a:xfrm>
          <a:prstGeom prst="rect">
            <a:avLst/>
          </a:prstGeom>
        </p:spPr>
      </p:pic>
      <p:pic>
        <p:nvPicPr>
          <p:cNvPr id="24" name="Picture 23" descr="A green container with a white label and two pills&#10;&#10;Description automatically generated">
            <a:extLst>
              <a:ext uri="{FF2B5EF4-FFF2-40B4-BE49-F238E27FC236}">
                <a16:creationId xmlns:a16="http://schemas.microsoft.com/office/drawing/2014/main" id="{2CF1D40B-8D9C-E7F9-EE64-24637EF57B3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16233" y="3380658"/>
            <a:ext cx="789429" cy="789429"/>
          </a:xfrm>
          <a:prstGeom prst="rect">
            <a:avLst/>
          </a:prstGeom>
        </p:spPr>
      </p:pic>
      <p:pic>
        <p:nvPicPr>
          <p:cNvPr id="26" name="Picture 25" descr="A cartoon of a person&#10;&#10;Description automatically generated">
            <a:extLst>
              <a:ext uri="{FF2B5EF4-FFF2-40B4-BE49-F238E27FC236}">
                <a16:creationId xmlns:a16="http://schemas.microsoft.com/office/drawing/2014/main" id="{9068E4A4-CB51-5AC7-1FA3-B16A23545A0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09472" y="1226983"/>
            <a:ext cx="792131" cy="792131"/>
          </a:xfrm>
          <a:prstGeom prst="rect">
            <a:avLst/>
          </a:prstGeom>
        </p:spPr>
      </p:pic>
      <p:pic>
        <p:nvPicPr>
          <p:cNvPr id="30" name="Picture 29" descr="A round orange and white container with pills&#10;&#10;Description automatically generated">
            <a:extLst>
              <a:ext uri="{FF2B5EF4-FFF2-40B4-BE49-F238E27FC236}">
                <a16:creationId xmlns:a16="http://schemas.microsoft.com/office/drawing/2014/main" id="{4CF5C8CF-C289-5F3F-C9A2-F9E88AD2F28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07732" y="1256578"/>
            <a:ext cx="792131" cy="792131"/>
          </a:xfrm>
          <a:prstGeom prst="rect">
            <a:avLst/>
          </a:prstGeom>
        </p:spPr>
      </p:pic>
      <p:pic>
        <p:nvPicPr>
          <p:cNvPr id="32" name="Picture 31" descr="A cartoon of a person&#10;&#10;Description automatically generated">
            <a:extLst>
              <a:ext uri="{FF2B5EF4-FFF2-40B4-BE49-F238E27FC236}">
                <a16:creationId xmlns:a16="http://schemas.microsoft.com/office/drawing/2014/main" id="{D4F6C1A9-CFA8-25F2-AD39-A9B9D00817C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44678" y="4909750"/>
            <a:ext cx="792131" cy="792131"/>
          </a:xfrm>
          <a:prstGeom prst="rect">
            <a:avLst/>
          </a:prstGeom>
        </p:spPr>
      </p:pic>
      <p:pic>
        <p:nvPicPr>
          <p:cNvPr id="36" name="Picture 35" descr="A red and white circle with a container and pills&#10;&#10;Description automatically generated">
            <a:extLst>
              <a:ext uri="{FF2B5EF4-FFF2-40B4-BE49-F238E27FC236}">
                <a16:creationId xmlns:a16="http://schemas.microsoft.com/office/drawing/2014/main" id="{49B5441B-35B4-2674-A0DC-2B27318BBDF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16233" y="4890513"/>
            <a:ext cx="789429" cy="789429"/>
          </a:xfrm>
          <a:prstGeom prst="rect">
            <a:avLst/>
          </a:prstGeom>
        </p:spPr>
      </p:pic>
      <p:pic>
        <p:nvPicPr>
          <p:cNvPr id="38" name="Picture 37" descr="A green and blue pill&#10;&#10;Description automatically generated with medium confidence">
            <a:extLst>
              <a:ext uri="{FF2B5EF4-FFF2-40B4-BE49-F238E27FC236}">
                <a16:creationId xmlns:a16="http://schemas.microsoft.com/office/drawing/2014/main" id="{696E10AC-BF70-F5B2-F7B1-FA89E175BD3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58178" y="4444472"/>
            <a:ext cx="1176009" cy="1024998"/>
          </a:xfrm>
          <a:prstGeom prst="rect">
            <a:avLst/>
          </a:prstGeom>
        </p:spPr>
      </p:pic>
      <p:pic>
        <p:nvPicPr>
          <p:cNvPr id="40" name="Picture 39" descr="A nurse standing next to a person in a hospital bed&#10;&#10;Description automatically generated">
            <a:extLst>
              <a:ext uri="{FF2B5EF4-FFF2-40B4-BE49-F238E27FC236}">
                <a16:creationId xmlns:a16="http://schemas.microsoft.com/office/drawing/2014/main" id="{2C3637DC-1CA3-C42C-F63F-8290B4C82CB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5633" y="1091382"/>
            <a:ext cx="3239574" cy="2219176"/>
          </a:xfrm>
          <a:prstGeom prst="rect">
            <a:avLst/>
          </a:prstGeom>
        </p:spPr>
      </p:pic>
      <p:pic>
        <p:nvPicPr>
          <p:cNvPr id="45" name="Picture 44" descr="A green and blue pill&#10;&#10;Description automatically generated with medium confidence">
            <a:extLst>
              <a:ext uri="{FF2B5EF4-FFF2-40B4-BE49-F238E27FC236}">
                <a16:creationId xmlns:a16="http://schemas.microsoft.com/office/drawing/2014/main" id="{285DEE69-886C-BB0C-F44A-E79D4D6BB82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37609" y="1265353"/>
            <a:ext cx="1011156" cy="881314"/>
          </a:xfrm>
          <a:prstGeom prst="rect">
            <a:avLst/>
          </a:prstGeom>
        </p:spPr>
      </p:pic>
      <p:sp>
        <p:nvSpPr>
          <p:cNvPr id="46" name="TextBox 45">
            <a:extLst>
              <a:ext uri="{FF2B5EF4-FFF2-40B4-BE49-F238E27FC236}">
                <a16:creationId xmlns:a16="http://schemas.microsoft.com/office/drawing/2014/main" id="{4FB2A9A8-C081-5CBE-A7CF-C969AC3C3BC1}"/>
              </a:ext>
            </a:extLst>
          </p:cNvPr>
          <p:cNvSpPr txBox="1"/>
          <p:nvPr/>
        </p:nvSpPr>
        <p:spPr>
          <a:xfrm>
            <a:off x="1023775" y="3027877"/>
            <a:ext cx="2336347" cy="338554"/>
          </a:xfrm>
          <a:prstGeom prst="rect">
            <a:avLst/>
          </a:prstGeom>
          <a:noFill/>
        </p:spPr>
        <p:txBody>
          <a:bodyPr wrap="square" rtlCol="0">
            <a:spAutoFit/>
          </a:bodyPr>
          <a:lstStyle/>
          <a:p>
            <a:r>
              <a:rPr lang="en-US" sz="1600" b="1" dirty="0">
                <a:solidFill>
                  <a:srgbClr val="00853E"/>
                </a:solidFill>
                <a:latin typeface="Metropolis Light"/>
              </a:rPr>
              <a:t>Stroke Patient Admitted</a:t>
            </a:r>
            <a:endParaRPr lang="en-GB" sz="1600" dirty="0">
              <a:solidFill>
                <a:srgbClr val="00853E"/>
              </a:solidFill>
              <a:latin typeface="Metropolis Light"/>
            </a:endParaRPr>
          </a:p>
        </p:txBody>
      </p:sp>
      <p:sp>
        <p:nvSpPr>
          <p:cNvPr id="47" name="TextBox 46">
            <a:extLst>
              <a:ext uri="{FF2B5EF4-FFF2-40B4-BE49-F238E27FC236}">
                <a16:creationId xmlns:a16="http://schemas.microsoft.com/office/drawing/2014/main" id="{0B51D8F6-6A60-372E-3EF7-44A6515496B0}"/>
              </a:ext>
            </a:extLst>
          </p:cNvPr>
          <p:cNvSpPr txBox="1"/>
          <p:nvPr/>
        </p:nvSpPr>
        <p:spPr>
          <a:xfrm>
            <a:off x="3341731" y="3516956"/>
            <a:ext cx="2336347" cy="646331"/>
          </a:xfrm>
          <a:prstGeom prst="rect">
            <a:avLst/>
          </a:prstGeom>
          <a:noFill/>
        </p:spPr>
        <p:txBody>
          <a:bodyPr wrap="square" rtlCol="0">
            <a:spAutoFit/>
          </a:bodyPr>
          <a:lstStyle/>
          <a:p>
            <a:r>
              <a:rPr lang="en-US" b="1" dirty="0">
                <a:solidFill>
                  <a:srgbClr val="00853E"/>
                </a:solidFill>
                <a:latin typeface="Metropolis Light"/>
              </a:rPr>
              <a:t>With </a:t>
            </a:r>
            <a:r>
              <a:rPr lang="en-US" b="1" dirty="0" err="1">
                <a:solidFill>
                  <a:srgbClr val="00853E"/>
                </a:solidFill>
                <a:latin typeface="Metropolis Light"/>
              </a:rPr>
              <a:t>Genedrive</a:t>
            </a:r>
            <a:r>
              <a:rPr lang="en-US" b="1" dirty="0">
                <a:solidFill>
                  <a:srgbClr val="00853E"/>
                </a:solidFill>
                <a:latin typeface="Times New Roman" panose="02020603050405020304" pitchFamily="18" charset="0"/>
                <a:cs typeface="Times New Roman" panose="02020603050405020304" pitchFamily="18" charset="0"/>
              </a:rPr>
              <a:t>®</a:t>
            </a:r>
            <a:r>
              <a:rPr lang="en-US" b="1" dirty="0">
                <a:solidFill>
                  <a:srgbClr val="00853E"/>
                </a:solidFill>
                <a:latin typeface="Metropolis Light"/>
              </a:rPr>
              <a:t> System Implemented </a:t>
            </a:r>
            <a:endParaRPr lang="en-GB" dirty="0">
              <a:solidFill>
                <a:srgbClr val="00853E"/>
              </a:solidFill>
              <a:latin typeface="Metropolis Light"/>
            </a:endParaRPr>
          </a:p>
        </p:txBody>
      </p:sp>
      <p:sp>
        <p:nvSpPr>
          <p:cNvPr id="48" name="TextBox 47">
            <a:extLst>
              <a:ext uri="{FF2B5EF4-FFF2-40B4-BE49-F238E27FC236}">
                <a16:creationId xmlns:a16="http://schemas.microsoft.com/office/drawing/2014/main" id="{0D05CB5D-2F56-C23F-BDF7-E624243BB191}"/>
              </a:ext>
            </a:extLst>
          </p:cNvPr>
          <p:cNvSpPr txBox="1"/>
          <p:nvPr/>
        </p:nvSpPr>
        <p:spPr>
          <a:xfrm>
            <a:off x="981538" y="5654296"/>
            <a:ext cx="2336347" cy="523220"/>
          </a:xfrm>
          <a:prstGeom prst="rect">
            <a:avLst/>
          </a:prstGeom>
          <a:noFill/>
        </p:spPr>
        <p:txBody>
          <a:bodyPr wrap="square" rtlCol="0">
            <a:spAutoFit/>
          </a:bodyPr>
          <a:lstStyle/>
          <a:p>
            <a:r>
              <a:rPr lang="en-US" sz="1400" b="1" dirty="0">
                <a:solidFill>
                  <a:srgbClr val="00853E"/>
                </a:solidFill>
                <a:latin typeface="Metropolis Light"/>
              </a:rPr>
              <a:t>Clinician to administer treatment within 24hrs</a:t>
            </a:r>
            <a:endParaRPr lang="en-GB" sz="1400" dirty="0">
              <a:solidFill>
                <a:srgbClr val="00853E"/>
              </a:solidFill>
              <a:latin typeface="Metropolis Light"/>
            </a:endParaRPr>
          </a:p>
        </p:txBody>
      </p:sp>
      <p:sp>
        <p:nvSpPr>
          <p:cNvPr id="49" name="TextBox 48">
            <a:extLst>
              <a:ext uri="{FF2B5EF4-FFF2-40B4-BE49-F238E27FC236}">
                <a16:creationId xmlns:a16="http://schemas.microsoft.com/office/drawing/2014/main" id="{F671596A-83B5-30FB-731B-D23779BD2A6B}"/>
              </a:ext>
            </a:extLst>
          </p:cNvPr>
          <p:cNvSpPr txBox="1"/>
          <p:nvPr/>
        </p:nvSpPr>
        <p:spPr>
          <a:xfrm>
            <a:off x="4319115" y="2160001"/>
            <a:ext cx="2336347" cy="523220"/>
          </a:xfrm>
          <a:prstGeom prst="rect">
            <a:avLst/>
          </a:prstGeom>
          <a:noFill/>
        </p:spPr>
        <p:txBody>
          <a:bodyPr wrap="square" rtlCol="0">
            <a:spAutoFit/>
          </a:bodyPr>
          <a:lstStyle/>
          <a:p>
            <a:r>
              <a:rPr lang="en-US" sz="1400" b="1" dirty="0">
                <a:solidFill>
                  <a:srgbClr val="00853E"/>
                </a:solidFill>
                <a:latin typeface="Metropolis Light"/>
              </a:rPr>
              <a:t>Clinician to administer treatment within 24hrs</a:t>
            </a:r>
            <a:endParaRPr lang="en-GB" sz="1400" dirty="0">
              <a:solidFill>
                <a:srgbClr val="00853E"/>
              </a:solidFill>
              <a:latin typeface="Metropolis Light"/>
            </a:endParaRPr>
          </a:p>
        </p:txBody>
      </p:sp>
      <p:sp>
        <p:nvSpPr>
          <p:cNvPr id="50" name="TextBox 49">
            <a:extLst>
              <a:ext uri="{FF2B5EF4-FFF2-40B4-BE49-F238E27FC236}">
                <a16:creationId xmlns:a16="http://schemas.microsoft.com/office/drawing/2014/main" id="{4035AFCC-5A5E-3E5A-7881-05C499D0906A}"/>
              </a:ext>
            </a:extLst>
          </p:cNvPr>
          <p:cNvSpPr txBox="1"/>
          <p:nvPr/>
        </p:nvSpPr>
        <p:spPr>
          <a:xfrm>
            <a:off x="6568077" y="2135542"/>
            <a:ext cx="2777654" cy="307777"/>
          </a:xfrm>
          <a:prstGeom prst="rect">
            <a:avLst/>
          </a:prstGeom>
          <a:noFill/>
        </p:spPr>
        <p:txBody>
          <a:bodyPr wrap="square" rtlCol="0">
            <a:spAutoFit/>
          </a:bodyPr>
          <a:lstStyle/>
          <a:p>
            <a:r>
              <a:rPr lang="en-US" sz="1400" b="1" dirty="0" err="1">
                <a:latin typeface="Metropolis Light"/>
              </a:rPr>
              <a:t>Metaboliser</a:t>
            </a:r>
            <a:r>
              <a:rPr lang="en-US" sz="1400" b="1" dirty="0">
                <a:latin typeface="Metropolis Light"/>
              </a:rPr>
              <a:t> status not known</a:t>
            </a:r>
            <a:endParaRPr lang="en-GB" sz="1400" dirty="0">
              <a:latin typeface="Metropolis Light"/>
            </a:endParaRPr>
          </a:p>
        </p:txBody>
      </p:sp>
      <p:sp>
        <p:nvSpPr>
          <p:cNvPr id="51" name="TextBox 50">
            <a:extLst>
              <a:ext uri="{FF2B5EF4-FFF2-40B4-BE49-F238E27FC236}">
                <a16:creationId xmlns:a16="http://schemas.microsoft.com/office/drawing/2014/main" id="{6168D05D-4C56-C688-80E2-4B11E294AED9}"/>
              </a:ext>
            </a:extLst>
          </p:cNvPr>
          <p:cNvSpPr txBox="1"/>
          <p:nvPr/>
        </p:nvSpPr>
        <p:spPr>
          <a:xfrm>
            <a:off x="6625316" y="4210051"/>
            <a:ext cx="3071108" cy="523220"/>
          </a:xfrm>
          <a:prstGeom prst="rect">
            <a:avLst/>
          </a:prstGeom>
          <a:noFill/>
        </p:spPr>
        <p:txBody>
          <a:bodyPr wrap="square" rtlCol="0">
            <a:spAutoFit/>
          </a:bodyPr>
          <a:lstStyle/>
          <a:p>
            <a:pPr algn="ctr"/>
            <a:r>
              <a:rPr lang="en-US" sz="1400" b="1" dirty="0">
                <a:latin typeface="Metropolis Light"/>
              </a:rPr>
              <a:t>Normal/Rapid/Ultrarapid </a:t>
            </a:r>
            <a:r>
              <a:rPr lang="en-US" sz="1400" b="1" dirty="0" err="1">
                <a:latin typeface="Metropolis Light"/>
              </a:rPr>
              <a:t>Metaboliser</a:t>
            </a:r>
            <a:r>
              <a:rPr lang="en-US" sz="1400" b="1" dirty="0">
                <a:latin typeface="Metropolis Light"/>
              </a:rPr>
              <a:t> status identified </a:t>
            </a:r>
            <a:endParaRPr lang="en-GB" sz="1400" dirty="0">
              <a:latin typeface="Metropolis Light"/>
            </a:endParaRPr>
          </a:p>
        </p:txBody>
      </p:sp>
      <p:sp>
        <p:nvSpPr>
          <p:cNvPr id="52" name="TextBox 51">
            <a:extLst>
              <a:ext uri="{FF2B5EF4-FFF2-40B4-BE49-F238E27FC236}">
                <a16:creationId xmlns:a16="http://schemas.microsoft.com/office/drawing/2014/main" id="{25B8C3AD-29E8-0851-16CF-2B32439AF87B}"/>
              </a:ext>
            </a:extLst>
          </p:cNvPr>
          <p:cNvSpPr txBox="1"/>
          <p:nvPr/>
        </p:nvSpPr>
        <p:spPr>
          <a:xfrm>
            <a:off x="6901066" y="5817631"/>
            <a:ext cx="2336347" cy="523220"/>
          </a:xfrm>
          <a:prstGeom prst="rect">
            <a:avLst/>
          </a:prstGeom>
          <a:noFill/>
        </p:spPr>
        <p:txBody>
          <a:bodyPr wrap="square" rtlCol="0">
            <a:spAutoFit/>
          </a:bodyPr>
          <a:lstStyle/>
          <a:p>
            <a:pPr algn="ctr"/>
            <a:r>
              <a:rPr lang="en-US" sz="1400" b="1" dirty="0">
                <a:latin typeface="Metropolis Light"/>
              </a:rPr>
              <a:t>Intermediate/Poor </a:t>
            </a:r>
            <a:r>
              <a:rPr lang="en-US" sz="1400" b="1" dirty="0" err="1">
                <a:latin typeface="Metropolis Light"/>
              </a:rPr>
              <a:t>Metaboliser</a:t>
            </a:r>
            <a:r>
              <a:rPr lang="en-US" sz="1400" b="1" dirty="0">
                <a:latin typeface="Metropolis Light"/>
              </a:rPr>
              <a:t> status identified </a:t>
            </a:r>
            <a:endParaRPr lang="en-GB" sz="1400" dirty="0">
              <a:latin typeface="Metropolis Light"/>
            </a:endParaRPr>
          </a:p>
        </p:txBody>
      </p:sp>
      <p:sp>
        <p:nvSpPr>
          <p:cNvPr id="53" name="TextBox 52">
            <a:extLst>
              <a:ext uri="{FF2B5EF4-FFF2-40B4-BE49-F238E27FC236}">
                <a16:creationId xmlns:a16="http://schemas.microsoft.com/office/drawing/2014/main" id="{034CD9E6-46D4-040F-DCFB-EE8AD7B2BD0F}"/>
              </a:ext>
            </a:extLst>
          </p:cNvPr>
          <p:cNvSpPr txBox="1"/>
          <p:nvPr/>
        </p:nvSpPr>
        <p:spPr>
          <a:xfrm>
            <a:off x="9855653" y="4290584"/>
            <a:ext cx="2336347" cy="307777"/>
          </a:xfrm>
          <a:prstGeom prst="rect">
            <a:avLst/>
          </a:prstGeom>
          <a:noFill/>
        </p:spPr>
        <p:txBody>
          <a:bodyPr wrap="square" rtlCol="0">
            <a:spAutoFit/>
          </a:bodyPr>
          <a:lstStyle/>
          <a:p>
            <a:r>
              <a:rPr lang="en-US" sz="1400" b="1" dirty="0">
                <a:latin typeface="Metropolis Light"/>
              </a:rPr>
              <a:t>Consider clopidogrel</a:t>
            </a:r>
            <a:endParaRPr lang="en-GB" sz="1400" dirty="0">
              <a:latin typeface="Metropolis Light"/>
            </a:endParaRPr>
          </a:p>
        </p:txBody>
      </p:sp>
      <p:sp>
        <p:nvSpPr>
          <p:cNvPr id="54" name="TextBox 53">
            <a:extLst>
              <a:ext uri="{FF2B5EF4-FFF2-40B4-BE49-F238E27FC236}">
                <a16:creationId xmlns:a16="http://schemas.microsoft.com/office/drawing/2014/main" id="{FA80F984-80C1-9F68-18D5-8CCE4C4FD421}"/>
              </a:ext>
            </a:extLst>
          </p:cNvPr>
          <p:cNvSpPr txBox="1"/>
          <p:nvPr/>
        </p:nvSpPr>
        <p:spPr>
          <a:xfrm>
            <a:off x="9558397" y="5861192"/>
            <a:ext cx="2008472" cy="523220"/>
          </a:xfrm>
          <a:prstGeom prst="rect">
            <a:avLst/>
          </a:prstGeom>
          <a:noFill/>
        </p:spPr>
        <p:txBody>
          <a:bodyPr wrap="square" rtlCol="0">
            <a:spAutoFit/>
          </a:bodyPr>
          <a:lstStyle/>
          <a:p>
            <a:pPr algn="ctr"/>
            <a:r>
              <a:rPr lang="en-US" sz="1400" b="1" dirty="0">
                <a:latin typeface="Metropolis Light"/>
              </a:rPr>
              <a:t>Consider alternative treatment</a:t>
            </a:r>
            <a:endParaRPr lang="en-GB" sz="1400" dirty="0">
              <a:latin typeface="Metropolis Light"/>
            </a:endParaRPr>
          </a:p>
        </p:txBody>
      </p:sp>
      <p:sp>
        <p:nvSpPr>
          <p:cNvPr id="55" name="TextBox 54">
            <a:extLst>
              <a:ext uri="{FF2B5EF4-FFF2-40B4-BE49-F238E27FC236}">
                <a16:creationId xmlns:a16="http://schemas.microsoft.com/office/drawing/2014/main" id="{9154E18B-ADB7-5B2D-1CF9-042D39B5CA21}"/>
              </a:ext>
            </a:extLst>
          </p:cNvPr>
          <p:cNvSpPr txBox="1"/>
          <p:nvPr/>
        </p:nvSpPr>
        <p:spPr>
          <a:xfrm>
            <a:off x="9599819" y="2340861"/>
            <a:ext cx="2336347" cy="523220"/>
          </a:xfrm>
          <a:prstGeom prst="rect">
            <a:avLst/>
          </a:prstGeom>
          <a:noFill/>
        </p:spPr>
        <p:txBody>
          <a:bodyPr wrap="square" rtlCol="0">
            <a:spAutoFit/>
          </a:bodyPr>
          <a:lstStyle/>
          <a:p>
            <a:r>
              <a:rPr lang="en-US" sz="1400" b="1" dirty="0">
                <a:latin typeface="Metropolis Light"/>
              </a:rPr>
              <a:t>30% of patients do not respond to clopidogrel</a:t>
            </a:r>
            <a:endParaRPr lang="en-GB" sz="1400" dirty="0">
              <a:latin typeface="Metropolis Light"/>
            </a:endParaRPr>
          </a:p>
        </p:txBody>
      </p:sp>
      <p:sp>
        <p:nvSpPr>
          <p:cNvPr id="56" name="TextBox 55">
            <a:extLst>
              <a:ext uri="{FF2B5EF4-FFF2-40B4-BE49-F238E27FC236}">
                <a16:creationId xmlns:a16="http://schemas.microsoft.com/office/drawing/2014/main" id="{1444F761-43C2-8BB5-9BB5-3BAF466FCC56}"/>
              </a:ext>
            </a:extLst>
          </p:cNvPr>
          <p:cNvSpPr txBox="1"/>
          <p:nvPr/>
        </p:nvSpPr>
        <p:spPr>
          <a:xfrm>
            <a:off x="513902" y="606467"/>
            <a:ext cx="3659075" cy="461665"/>
          </a:xfrm>
          <a:prstGeom prst="rect">
            <a:avLst/>
          </a:prstGeom>
          <a:noFill/>
        </p:spPr>
        <p:txBody>
          <a:bodyPr wrap="square" rtlCol="0">
            <a:spAutoFit/>
          </a:bodyPr>
          <a:lstStyle/>
          <a:p>
            <a:r>
              <a:rPr lang="en-US" sz="2400" b="1" dirty="0">
                <a:solidFill>
                  <a:srgbClr val="00853E"/>
                </a:solidFill>
                <a:latin typeface="Metropolis Light"/>
              </a:rPr>
              <a:t>Current Clinical Pathway</a:t>
            </a:r>
            <a:endParaRPr lang="en-GB" sz="2400" dirty="0">
              <a:solidFill>
                <a:srgbClr val="00853E"/>
              </a:solidFill>
              <a:latin typeface="Metropolis Light"/>
            </a:endParaRPr>
          </a:p>
        </p:txBody>
      </p:sp>
      <p:cxnSp>
        <p:nvCxnSpPr>
          <p:cNvPr id="73" name="Straight Connector 72">
            <a:extLst>
              <a:ext uri="{FF2B5EF4-FFF2-40B4-BE49-F238E27FC236}">
                <a16:creationId xmlns:a16="http://schemas.microsoft.com/office/drawing/2014/main" id="{9B667BA1-0DDB-A038-1199-2FA23508F9D6}"/>
              </a:ext>
            </a:extLst>
          </p:cNvPr>
          <p:cNvCxnSpPr>
            <a:cxnSpLocks/>
          </p:cNvCxnSpPr>
          <p:nvPr/>
        </p:nvCxnSpPr>
        <p:spPr>
          <a:xfrm flipV="1">
            <a:off x="3836790" y="1665198"/>
            <a:ext cx="507079" cy="2056"/>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4" name="Oval 73">
            <a:extLst>
              <a:ext uri="{FF2B5EF4-FFF2-40B4-BE49-F238E27FC236}">
                <a16:creationId xmlns:a16="http://schemas.microsoft.com/office/drawing/2014/main" id="{E88357FA-E737-AAD2-5295-B43793E12A50}"/>
              </a:ext>
            </a:extLst>
          </p:cNvPr>
          <p:cNvSpPr/>
          <p:nvPr/>
        </p:nvSpPr>
        <p:spPr>
          <a:xfrm>
            <a:off x="4344889" y="1584765"/>
            <a:ext cx="151973" cy="15725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75" name="Straight Connector 74">
            <a:extLst>
              <a:ext uri="{FF2B5EF4-FFF2-40B4-BE49-F238E27FC236}">
                <a16:creationId xmlns:a16="http://schemas.microsoft.com/office/drawing/2014/main" id="{60273F9A-C9EF-C453-F880-6E6984A87FE5}"/>
              </a:ext>
            </a:extLst>
          </p:cNvPr>
          <p:cNvCxnSpPr>
            <a:cxnSpLocks/>
          </p:cNvCxnSpPr>
          <p:nvPr/>
        </p:nvCxnSpPr>
        <p:spPr>
          <a:xfrm flipV="1">
            <a:off x="5834494" y="1665198"/>
            <a:ext cx="507079" cy="2056"/>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6" name="Oval 75">
            <a:extLst>
              <a:ext uri="{FF2B5EF4-FFF2-40B4-BE49-F238E27FC236}">
                <a16:creationId xmlns:a16="http://schemas.microsoft.com/office/drawing/2014/main" id="{EA3B330E-AF5E-CEE6-DF6F-470B9472C759}"/>
              </a:ext>
            </a:extLst>
          </p:cNvPr>
          <p:cNvSpPr/>
          <p:nvPr/>
        </p:nvSpPr>
        <p:spPr>
          <a:xfrm>
            <a:off x="6342593" y="1584765"/>
            <a:ext cx="151973" cy="15725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77" name="Straight Connector 76">
            <a:extLst>
              <a:ext uri="{FF2B5EF4-FFF2-40B4-BE49-F238E27FC236}">
                <a16:creationId xmlns:a16="http://schemas.microsoft.com/office/drawing/2014/main" id="{D75BDD1E-C1C2-C452-0465-08FB5B28447C}"/>
              </a:ext>
            </a:extLst>
          </p:cNvPr>
          <p:cNvCxnSpPr>
            <a:cxnSpLocks/>
          </p:cNvCxnSpPr>
          <p:nvPr/>
        </p:nvCxnSpPr>
        <p:spPr>
          <a:xfrm flipV="1">
            <a:off x="7471740" y="1661472"/>
            <a:ext cx="507079" cy="2056"/>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8" name="Oval 77">
            <a:extLst>
              <a:ext uri="{FF2B5EF4-FFF2-40B4-BE49-F238E27FC236}">
                <a16:creationId xmlns:a16="http://schemas.microsoft.com/office/drawing/2014/main" id="{7DE78730-80E1-BF89-5CF0-FB4CF4C0F567}"/>
              </a:ext>
            </a:extLst>
          </p:cNvPr>
          <p:cNvSpPr/>
          <p:nvPr/>
        </p:nvSpPr>
        <p:spPr>
          <a:xfrm>
            <a:off x="7979839" y="1581039"/>
            <a:ext cx="151973" cy="15725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79" name="Straight Connector 78">
            <a:extLst>
              <a:ext uri="{FF2B5EF4-FFF2-40B4-BE49-F238E27FC236}">
                <a16:creationId xmlns:a16="http://schemas.microsoft.com/office/drawing/2014/main" id="{9AEFB01F-4E1C-2E1F-CD50-13F734DFFF5B}"/>
              </a:ext>
            </a:extLst>
          </p:cNvPr>
          <p:cNvCxnSpPr>
            <a:cxnSpLocks/>
          </p:cNvCxnSpPr>
          <p:nvPr/>
        </p:nvCxnSpPr>
        <p:spPr>
          <a:xfrm flipV="1">
            <a:off x="9175930" y="1659416"/>
            <a:ext cx="507079" cy="2056"/>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0" name="Oval 79">
            <a:extLst>
              <a:ext uri="{FF2B5EF4-FFF2-40B4-BE49-F238E27FC236}">
                <a16:creationId xmlns:a16="http://schemas.microsoft.com/office/drawing/2014/main" id="{1211AEE2-155C-7571-3101-CED6E65A2A10}"/>
              </a:ext>
            </a:extLst>
          </p:cNvPr>
          <p:cNvSpPr/>
          <p:nvPr/>
        </p:nvSpPr>
        <p:spPr>
          <a:xfrm>
            <a:off x="9684029" y="1578983"/>
            <a:ext cx="151973" cy="15725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81" name="Straight Connector 80">
            <a:extLst>
              <a:ext uri="{FF2B5EF4-FFF2-40B4-BE49-F238E27FC236}">
                <a16:creationId xmlns:a16="http://schemas.microsoft.com/office/drawing/2014/main" id="{C0765869-0D34-282C-FB3A-C612F0A11A51}"/>
              </a:ext>
            </a:extLst>
          </p:cNvPr>
          <p:cNvCxnSpPr>
            <a:cxnSpLocks/>
          </p:cNvCxnSpPr>
          <p:nvPr/>
        </p:nvCxnSpPr>
        <p:spPr>
          <a:xfrm flipV="1">
            <a:off x="5850128" y="3766086"/>
            <a:ext cx="507079" cy="2056"/>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2" name="Oval 81">
            <a:extLst>
              <a:ext uri="{FF2B5EF4-FFF2-40B4-BE49-F238E27FC236}">
                <a16:creationId xmlns:a16="http://schemas.microsoft.com/office/drawing/2014/main" id="{FD957256-39D7-D154-0886-4DCF42DE3F3D}"/>
              </a:ext>
            </a:extLst>
          </p:cNvPr>
          <p:cNvSpPr/>
          <p:nvPr/>
        </p:nvSpPr>
        <p:spPr>
          <a:xfrm>
            <a:off x="6358227" y="3685653"/>
            <a:ext cx="151973" cy="15725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83" name="Straight Connector 82">
            <a:extLst>
              <a:ext uri="{FF2B5EF4-FFF2-40B4-BE49-F238E27FC236}">
                <a16:creationId xmlns:a16="http://schemas.microsoft.com/office/drawing/2014/main" id="{736580AB-9C32-4267-317F-BE8570547459}"/>
              </a:ext>
            </a:extLst>
          </p:cNvPr>
          <p:cNvCxnSpPr>
            <a:cxnSpLocks/>
          </p:cNvCxnSpPr>
          <p:nvPr/>
        </p:nvCxnSpPr>
        <p:spPr>
          <a:xfrm flipV="1">
            <a:off x="7487374" y="3762360"/>
            <a:ext cx="507079" cy="2056"/>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4" name="Oval 83">
            <a:extLst>
              <a:ext uri="{FF2B5EF4-FFF2-40B4-BE49-F238E27FC236}">
                <a16:creationId xmlns:a16="http://schemas.microsoft.com/office/drawing/2014/main" id="{CB278B2F-3157-4645-AE7E-A10405A46410}"/>
              </a:ext>
            </a:extLst>
          </p:cNvPr>
          <p:cNvSpPr/>
          <p:nvPr/>
        </p:nvSpPr>
        <p:spPr>
          <a:xfrm>
            <a:off x="7995473" y="3681927"/>
            <a:ext cx="151973" cy="15725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85" name="Straight Connector 84">
            <a:extLst>
              <a:ext uri="{FF2B5EF4-FFF2-40B4-BE49-F238E27FC236}">
                <a16:creationId xmlns:a16="http://schemas.microsoft.com/office/drawing/2014/main" id="{9F86E805-9977-219A-2998-85C8F9E71BB7}"/>
              </a:ext>
            </a:extLst>
          </p:cNvPr>
          <p:cNvCxnSpPr>
            <a:cxnSpLocks/>
          </p:cNvCxnSpPr>
          <p:nvPr/>
        </p:nvCxnSpPr>
        <p:spPr>
          <a:xfrm flipV="1">
            <a:off x="9191564" y="3760304"/>
            <a:ext cx="507079" cy="2056"/>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6" name="Oval 85">
            <a:extLst>
              <a:ext uri="{FF2B5EF4-FFF2-40B4-BE49-F238E27FC236}">
                <a16:creationId xmlns:a16="http://schemas.microsoft.com/office/drawing/2014/main" id="{6D4769B7-7D6C-852E-2928-C8F3103C5D42}"/>
              </a:ext>
            </a:extLst>
          </p:cNvPr>
          <p:cNvSpPr/>
          <p:nvPr/>
        </p:nvSpPr>
        <p:spPr>
          <a:xfrm>
            <a:off x="9699663" y="3679871"/>
            <a:ext cx="151973" cy="15725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87" name="Straight Connector 86">
            <a:extLst>
              <a:ext uri="{FF2B5EF4-FFF2-40B4-BE49-F238E27FC236}">
                <a16:creationId xmlns:a16="http://schemas.microsoft.com/office/drawing/2014/main" id="{F44BA1F1-F279-7D12-02F7-1B9F3208D148}"/>
              </a:ext>
            </a:extLst>
          </p:cNvPr>
          <p:cNvCxnSpPr>
            <a:cxnSpLocks/>
          </p:cNvCxnSpPr>
          <p:nvPr/>
        </p:nvCxnSpPr>
        <p:spPr>
          <a:xfrm>
            <a:off x="5384800" y="5320138"/>
            <a:ext cx="970188" cy="7588"/>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8" name="Oval 87">
            <a:extLst>
              <a:ext uri="{FF2B5EF4-FFF2-40B4-BE49-F238E27FC236}">
                <a16:creationId xmlns:a16="http://schemas.microsoft.com/office/drawing/2014/main" id="{C5722F41-B64F-192D-4FB3-C62991CA52FE}"/>
              </a:ext>
            </a:extLst>
          </p:cNvPr>
          <p:cNvSpPr/>
          <p:nvPr/>
        </p:nvSpPr>
        <p:spPr>
          <a:xfrm>
            <a:off x="6392546" y="5241510"/>
            <a:ext cx="151973" cy="15725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89" name="Straight Connector 88">
            <a:extLst>
              <a:ext uri="{FF2B5EF4-FFF2-40B4-BE49-F238E27FC236}">
                <a16:creationId xmlns:a16="http://schemas.microsoft.com/office/drawing/2014/main" id="{A262A810-1ED4-2331-4D4C-1DB502F5AE52}"/>
              </a:ext>
            </a:extLst>
          </p:cNvPr>
          <p:cNvCxnSpPr>
            <a:cxnSpLocks/>
          </p:cNvCxnSpPr>
          <p:nvPr/>
        </p:nvCxnSpPr>
        <p:spPr>
          <a:xfrm flipV="1">
            <a:off x="7485155" y="5324000"/>
            <a:ext cx="507079" cy="2056"/>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0" name="Oval 89">
            <a:extLst>
              <a:ext uri="{FF2B5EF4-FFF2-40B4-BE49-F238E27FC236}">
                <a16:creationId xmlns:a16="http://schemas.microsoft.com/office/drawing/2014/main" id="{F649D47A-B426-F1A5-80C8-A548AF3C909C}"/>
              </a:ext>
            </a:extLst>
          </p:cNvPr>
          <p:cNvSpPr/>
          <p:nvPr/>
        </p:nvSpPr>
        <p:spPr>
          <a:xfrm>
            <a:off x="7993254" y="5243567"/>
            <a:ext cx="151973" cy="15725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91" name="Straight Connector 90">
            <a:extLst>
              <a:ext uri="{FF2B5EF4-FFF2-40B4-BE49-F238E27FC236}">
                <a16:creationId xmlns:a16="http://schemas.microsoft.com/office/drawing/2014/main" id="{7C3911D9-C581-579E-A71D-0A522CB821F9}"/>
              </a:ext>
            </a:extLst>
          </p:cNvPr>
          <p:cNvCxnSpPr>
            <a:cxnSpLocks/>
          </p:cNvCxnSpPr>
          <p:nvPr/>
        </p:nvCxnSpPr>
        <p:spPr>
          <a:xfrm flipV="1">
            <a:off x="9189345" y="5321944"/>
            <a:ext cx="507079" cy="2056"/>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2" name="Oval 91">
            <a:extLst>
              <a:ext uri="{FF2B5EF4-FFF2-40B4-BE49-F238E27FC236}">
                <a16:creationId xmlns:a16="http://schemas.microsoft.com/office/drawing/2014/main" id="{11765E2B-B9B2-F82F-8036-72FA905C43D2}"/>
              </a:ext>
            </a:extLst>
          </p:cNvPr>
          <p:cNvSpPr/>
          <p:nvPr/>
        </p:nvSpPr>
        <p:spPr>
          <a:xfrm>
            <a:off x="9697444" y="5241511"/>
            <a:ext cx="151973" cy="15725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94" name="Straight Connector 93">
            <a:extLst>
              <a:ext uri="{FF2B5EF4-FFF2-40B4-BE49-F238E27FC236}">
                <a16:creationId xmlns:a16="http://schemas.microsoft.com/office/drawing/2014/main" id="{A5C6260E-7AA8-C9A7-E4DF-E75E95CDD51B}"/>
              </a:ext>
            </a:extLst>
          </p:cNvPr>
          <p:cNvCxnSpPr>
            <a:cxnSpLocks/>
          </p:cNvCxnSpPr>
          <p:nvPr/>
        </p:nvCxnSpPr>
        <p:spPr>
          <a:xfrm flipH="1" flipV="1">
            <a:off x="5833774" y="3775372"/>
            <a:ext cx="15844" cy="1466139"/>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8" name="Straight Connector 97">
            <a:extLst>
              <a:ext uri="{FF2B5EF4-FFF2-40B4-BE49-F238E27FC236}">
                <a16:creationId xmlns:a16="http://schemas.microsoft.com/office/drawing/2014/main" id="{F5F4A67F-8B52-64D5-455E-3DEC0FE90AC1}"/>
              </a:ext>
            </a:extLst>
          </p:cNvPr>
          <p:cNvCxnSpPr>
            <a:cxnSpLocks/>
          </p:cNvCxnSpPr>
          <p:nvPr/>
        </p:nvCxnSpPr>
        <p:spPr>
          <a:xfrm flipV="1">
            <a:off x="2534187" y="5318082"/>
            <a:ext cx="507079" cy="2056"/>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9" name="Oval 98">
            <a:extLst>
              <a:ext uri="{FF2B5EF4-FFF2-40B4-BE49-F238E27FC236}">
                <a16:creationId xmlns:a16="http://schemas.microsoft.com/office/drawing/2014/main" id="{51C52307-7C30-279A-FE01-64A0E878038B}"/>
              </a:ext>
            </a:extLst>
          </p:cNvPr>
          <p:cNvSpPr/>
          <p:nvPr/>
        </p:nvSpPr>
        <p:spPr>
          <a:xfrm>
            <a:off x="3042286" y="5237649"/>
            <a:ext cx="151973" cy="15725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00" name="Straight Connector 99">
            <a:extLst>
              <a:ext uri="{FF2B5EF4-FFF2-40B4-BE49-F238E27FC236}">
                <a16:creationId xmlns:a16="http://schemas.microsoft.com/office/drawing/2014/main" id="{7458435C-9052-DB16-2343-C85733DF96E0}"/>
              </a:ext>
            </a:extLst>
          </p:cNvPr>
          <p:cNvCxnSpPr>
            <a:cxnSpLocks/>
          </p:cNvCxnSpPr>
          <p:nvPr/>
        </p:nvCxnSpPr>
        <p:spPr>
          <a:xfrm>
            <a:off x="1938407" y="3516956"/>
            <a:ext cx="0" cy="552283"/>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1" name="Oval 100">
            <a:extLst>
              <a:ext uri="{FF2B5EF4-FFF2-40B4-BE49-F238E27FC236}">
                <a16:creationId xmlns:a16="http://schemas.microsoft.com/office/drawing/2014/main" id="{55A26E9C-31AB-45C4-E46A-D942E92B08B2}"/>
              </a:ext>
            </a:extLst>
          </p:cNvPr>
          <p:cNvSpPr/>
          <p:nvPr/>
        </p:nvSpPr>
        <p:spPr>
          <a:xfrm>
            <a:off x="1862421" y="4117214"/>
            <a:ext cx="151973" cy="15725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48827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8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8"/>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87"/>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8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9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2"/>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9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92"/>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3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1" grpId="0"/>
      <p:bldP spid="52" grpId="0"/>
      <p:bldP spid="53" grpId="0"/>
      <p:bldP spid="54" grpId="0"/>
      <p:bldP spid="55" grpId="0"/>
      <p:bldP spid="74" grpId="0" animBg="1"/>
      <p:bldP spid="76" grpId="0" animBg="1"/>
      <p:bldP spid="78" grpId="0" animBg="1"/>
      <p:bldP spid="80" grpId="0" animBg="1"/>
      <p:bldP spid="82" grpId="0" animBg="1"/>
      <p:bldP spid="84" grpId="0" animBg="1"/>
      <p:bldP spid="86" grpId="0" animBg="1"/>
      <p:bldP spid="88" grpId="0" animBg="1"/>
      <p:bldP spid="90" grpId="0" animBg="1"/>
      <p:bldP spid="92" grpId="0" animBg="1"/>
      <p:bldP spid="99" grpId="0" animBg="1"/>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02E23C-AC90-B449-9B7C-705E5D62B2FE}"/>
              </a:ext>
            </a:extLst>
          </p:cNvPr>
          <p:cNvSpPr>
            <a:spLocks noGrp="1"/>
          </p:cNvSpPr>
          <p:nvPr>
            <p:ph type="title"/>
          </p:nvPr>
        </p:nvSpPr>
        <p:spPr/>
        <p:txBody>
          <a:bodyPr>
            <a:normAutofit/>
          </a:bodyPr>
          <a:lstStyle/>
          <a:p>
            <a:pPr algn="ctr"/>
            <a:r>
              <a:rPr lang="en-US" sz="4923" b="1">
                <a:ea typeface="Verdana"/>
              </a:rPr>
              <a:t>Our Solution</a:t>
            </a:r>
          </a:p>
        </p:txBody>
      </p:sp>
    </p:spTree>
    <p:extLst>
      <p:ext uri="{BB962C8B-B14F-4D97-AF65-F5344CB8AC3E}">
        <p14:creationId xmlns:p14="http://schemas.microsoft.com/office/powerpoint/2010/main" val="4186213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3B20691-2188-3DC3-A0D9-2DC097C1A97E}"/>
              </a:ext>
            </a:extLst>
          </p:cNvPr>
          <p:cNvSpPr>
            <a:spLocks noGrp="1"/>
          </p:cNvSpPr>
          <p:nvPr>
            <p:ph type="subTitle" idx="1"/>
          </p:nvPr>
        </p:nvSpPr>
        <p:spPr>
          <a:xfrm>
            <a:off x="777184" y="2560704"/>
            <a:ext cx="2910896" cy="770497"/>
          </a:xfrm>
        </p:spPr>
        <p:txBody>
          <a:bodyPr/>
          <a:lstStyle/>
          <a:p>
            <a:r>
              <a:rPr lang="en-US"/>
              <a:t>Contents</a:t>
            </a:r>
            <a:endParaRPr lang="en-GB"/>
          </a:p>
        </p:txBody>
      </p:sp>
      <p:sp>
        <p:nvSpPr>
          <p:cNvPr id="2" name="TextBox 1">
            <a:extLst>
              <a:ext uri="{FF2B5EF4-FFF2-40B4-BE49-F238E27FC236}">
                <a16:creationId xmlns:a16="http://schemas.microsoft.com/office/drawing/2014/main" id="{F028519C-C62C-DD1B-1F8B-AB4CBCB006D8}"/>
              </a:ext>
            </a:extLst>
          </p:cNvPr>
          <p:cNvSpPr txBox="1"/>
          <p:nvPr/>
        </p:nvSpPr>
        <p:spPr>
          <a:xfrm>
            <a:off x="8437484" y="251208"/>
            <a:ext cx="1004835" cy="276999"/>
          </a:xfrm>
          <a:prstGeom prst="rect">
            <a:avLst/>
          </a:prstGeom>
          <a:noFill/>
        </p:spPr>
        <p:txBody>
          <a:bodyPr wrap="square" rtlCol="0">
            <a:spAutoFit/>
          </a:bodyPr>
          <a:lstStyle/>
          <a:p>
            <a:pPr algn="r"/>
            <a:r>
              <a:rPr lang="en-GB" sz="1200"/>
              <a:t>GPM-146</a:t>
            </a:r>
          </a:p>
        </p:txBody>
      </p:sp>
      <p:sp>
        <p:nvSpPr>
          <p:cNvPr id="4" name="Rectangle 3">
            <a:extLst>
              <a:ext uri="{FF2B5EF4-FFF2-40B4-BE49-F238E27FC236}">
                <a16:creationId xmlns:a16="http://schemas.microsoft.com/office/drawing/2014/main" id="{F309E460-8E28-352F-9DA0-075F7E1093F9}"/>
              </a:ext>
            </a:extLst>
          </p:cNvPr>
          <p:cNvSpPr/>
          <p:nvPr/>
        </p:nvSpPr>
        <p:spPr>
          <a:xfrm>
            <a:off x="4396740" y="0"/>
            <a:ext cx="7791450" cy="6858000"/>
          </a:xfrm>
          <a:prstGeom prst="rect">
            <a:avLst/>
          </a:prstGeom>
          <a:solidFill>
            <a:srgbClr val="00853E"/>
          </a:solidFill>
          <a:ln>
            <a:solidFill>
              <a:srgbClr val="0085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492B7777-2AEB-DC80-2AC9-88319EB75C28}"/>
              </a:ext>
            </a:extLst>
          </p:cNvPr>
          <p:cNvCxnSpPr/>
          <p:nvPr/>
        </p:nvCxnSpPr>
        <p:spPr>
          <a:xfrm>
            <a:off x="4606290" y="3429000"/>
            <a:ext cx="7372350" cy="0"/>
          </a:xfrm>
          <a:prstGeom prst="line">
            <a:avLst/>
          </a:prstGeom>
          <a:ln>
            <a:solidFill>
              <a:srgbClr val="8597A3"/>
            </a:solidFill>
          </a:ln>
        </p:spPr>
        <p:style>
          <a:lnRef idx="2">
            <a:schemeClr val="accent1"/>
          </a:lnRef>
          <a:fillRef idx="0">
            <a:schemeClr val="accent1"/>
          </a:fillRef>
          <a:effectRef idx="1">
            <a:schemeClr val="accent1"/>
          </a:effectRef>
          <a:fontRef idx="minor">
            <a:schemeClr val="tx1"/>
          </a:fontRef>
        </p:style>
      </p:cxnSp>
      <p:sp>
        <p:nvSpPr>
          <p:cNvPr id="10" name="Subtitle 2">
            <a:extLst>
              <a:ext uri="{FF2B5EF4-FFF2-40B4-BE49-F238E27FC236}">
                <a16:creationId xmlns:a16="http://schemas.microsoft.com/office/drawing/2014/main" id="{13855A6E-A0D2-78B6-76B5-F6AC60FEAEAF}"/>
              </a:ext>
            </a:extLst>
          </p:cNvPr>
          <p:cNvSpPr txBox="1">
            <a:spLocks/>
          </p:cNvSpPr>
          <p:nvPr/>
        </p:nvSpPr>
        <p:spPr>
          <a:xfrm>
            <a:off x="5269174" y="770162"/>
            <a:ext cx="2434646" cy="557894"/>
          </a:xfrm>
          <a:prstGeom prst="rect">
            <a:avLst/>
          </a:prstGeom>
        </p:spPr>
        <p:txBody>
          <a:bodyPr vert="horz" lIns="91440" tIns="45720" rIns="91440" bIns="45720" rtlCol="0">
            <a:noAutofit/>
          </a:bodyPr>
          <a:lstStyle>
            <a:lvl1pPr marL="0" indent="0" algn="l" defTabSz="685796" rtl="0" eaLnBrk="1" latinLnBrk="0" hangingPunct="1">
              <a:lnSpc>
                <a:spcPct val="90000"/>
              </a:lnSpc>
              <a:spcBef>
                <a:spcPts val="751"/>
              </a:spcBef>
              <a:buFont typeface="Arial" panose="020B0604020202020204" pitchFamily="34" charset="0"/>
              <a:buNone/>
              <a:defRPr sz="4267" b="1" i="0" kern="1200">
                <a:solidFill>
                  <a:srgbClr val="003341"/>
                </a:solidFill>
                <a:latin typeface="Montserrat" panose="00000500000000000000" pitchFamily="2" charset="0"/>
                <a:ea typeface="+mn-ea"/>
                <a:cs typeface="Poppins Light" pitchFamily="2" charset="77"/>
              </a:defRPr>
            </a:lvl1pPr>
            <a:lvl2pPr marL="457198" indent="0" algn="ctr" defTabSz="685796" rtl="0" eaLnBrk="1" latinLnBrk="0" hangingPunct="1">
              <a:lnSpc>
                <a:spcPct val="90000"/>
              </a:lnSpc>
              <a:spcBef>
                <a:spcPts val="374"/>
              </a:spcBef>
              <a:buFont typeface="Arial" panose="020B0604020202020204" pitchFamily="34" charset="0"/>
              <a:buNone/>
              <a:defRPr sz="2000" b="0" i="0" kern="1200">
                <a:solidFill>
                  <a:srgbClr val="003341"/>
                </a:solidFill>
                <a:latin typeface="Metropolis Light"/>
                <a:ea typeface="+mn-ea"/>
                <a:cs typeface="Poppins Light" pitchFamily="2" charset="77"/>
              </a:defRPr>
            </a:lvl2pPr>
            <a:lvl3pPr marL="914395" indent="0" algn="ctr" defTabSz="685796" rtl="0" eaLnBrk="1" latinLnBrk="0" hangingPunct="1">
              <a:lnSpc>
                <a:spcPct val="90000"/>
              </a:lnSpc>
              <a:spcBef>
                <a:spcPts val="374"/>
              </a:spcBef>
              <a:buFont typeface="Arial" panose="020B0604020202020204" pitchFamily="34" charset="0"/>
              <a:buNone/>
              <a:defRPr sz="1799" b="0" i="0" kern="1200">
                <a:solidFill>
                  <a:srgbClr val="003341"/>
                </a:solidFill>
                <a:latin typeface="Metropolis Light"/>
                <a:ea typeface="+mn-ea"/>
                <a:cs typeface="Poppins Light" pitchFamily="2" charset="77"/>
              </a:defRPr>
            </a:lvl3pPr>
            <a:lvl4pPr marL="1371592" indent="0" algn="ctr" defTabSz="685796" rtl="0" eaLnBrk="1" latinLnBrk="0" hangingPunct="1">
              <a:lnSpc>
                <a:spcPct val="90000"/>
              </a:lnSpc>
              <a:spcBef>
                <a:spcPts val="374"/>
              </a:spcBef>
              <a:buFont typeface="Arial" panose="020B0604020202020204" pitchFamily="34" charset="0"/>
              <a:buNone/>
              <a:defRPr sz="1600" b="0" i="0" kern="1200">
                <a:solidFill>
                  <a:srgbClr val="003341"/>
                </a:solidFill>
                <a:latin typeface="Metropolis Light"/>
                <a:ea typeface="+mn-ea"/>
                <a:cs typeface="Poppins Light" pitchFamily="2" charset="77"/>
              </a:defRPr>
            </a:lvl4pPr>
            <a:lvl5pPr marL="1828789" indent="0" algn="ctr" defTabSz="685796" rtl="0" eaLnBrk="1" latinLnBrk="0" hangingPunct="1">
              <a:lnSpc>
                <a:spcPct val="90000"/>
              </a:lnSpc>
              <a:spcBef>
                <a:spcPts val="374"/>
              </a:spcBef>
              <a:buFont typeface="Arial" panose="020B0604020202020204" pitchFamily="34" charset="0"/>
              <a:buNone/>
              <a:defRPr sz="1600" b="0" i="0" kern="1200">
                <a:solidFill>
                  <a:srgbClr val="003341"/>
                </a:solidFill>
                <a:latin typeface="Metropolis Light"/>
                <a:ea typeface="+mn-ea"/>
                <a:cs typeface="Poppins Light" pitchFamily="2" charset="77"/>
              </a:defRPr>
            </a:lvl5pPr>
            <a:lvl6pPr marL="2285987" indent="0" algn="ctr" defTabSz="685796" rtl="0" eaLnBrk="1" latinLnBrk="0" hangingPunct="1">
              <a:lnSpc>
                <a:spcPct val="90000"/>
              </a:lnSpc>
              <a:spcBef>
                <a:spcPts val="374"/>
              </a:spcBef>
              <a:buFont typeface="Arial" panose="020B0604020202020204" pitchFamily="34" charset="0"/>
              <a:buNone/>
              <a:defRPr sz="1600" kern="1200">
                <a:solidFill>
                  <a:schemeClr val="tx1"/>
                </a:solidFill>
                <a:latin typeface="+mn-lt"/>
                <a:ea typeface="+mn-ea"/>
                <a:cs typeface="+mn-cs"/>
              </a:defRPr>
            </a:lvl6pPr>
            <a:lvl7pPr marL="2743184" indent="0" algn="ctr" defTabSz="685796" rtl="0" eaLnBrk="1" latinLnBrk="0" hangingPunct="1">
              <a:lnSpc>
                <a:spcPct val="90000"/>
              </a:lnSpc>
              <a:spcBef>
                <a:spcPts val="374"/>
              </a:spcBef>
              <a:buFont typeface="Arial" panose="020B0604020202020204" pitchFamily="34" charset="0"/>
              <a:buNone/>
              <a:defRPr sz="1600" kern="1200">
                <a:solidFill>
                  <a:schemeClr val="tx1"/>
                </a:solidFill>
                <a:latin typeface="+mn-lt"/>
                <a:ea typeface="+mn-ea"/>
                <a:cs typeface="+mn-cs"/>
              </a:defRPr>
            </a:lvl7pPr>
            <a:lvl8pPr marL="3200382" indent="0" algn="ctr" defTabSz="685796" rtl="0" eaLnBrk="1" latinLnBrk="0" hangingPunct="1">
              <a:lnSpc>
                <a:spcPct val="90000"/>
              </a:lnSpc>
              <a:spcBef>
                <a:spcPts val="374"/>
              </a:spcBef>
              <a:buFont typeface="Arial" panose="020B0604020202020204" pitchFamily="34" charset="0"/>
              <a:buNone/>
              <a:defRPr sz="1600" kern="1200">
                <a:solidFill>
                  <a:schemeClr val="tx1"/>
                </a:solidFill>
                <a:latin typeface="+mn-lt"/>
                <a:ea typeface="+mn-ea"/>
                <a:cs typeface="+mn-cs"/>
              </a:defRPr>
            </a:lvl8pPr>
            <a:lvl9pPr marL="3657579" indent="0" algn="ctr" defTabSz="685796" rtl="0" eaLnBrk="1" latinLnBrk="0" hangingPunct="1">
              <a:lnSpc>
                <a:spcPct val="90000"/>
              </a:lnSpc>
              <a:spcBef>
                <a:spcPts val="374"/>
              </a:spcBef>
              <a:buFont typeface="Arial" panose="020B0604020202020204" pitchFamily="34" charset="0"/>
              <a:buNone/>
              <a:defRPr sz="1600" kern="1200">
                <a:solidFill>
                  <a:schemeClr val="tx1"/>
                </a:solidFill>
                <a:latin typeface="+mn-lt"/>
                <a:ea typeface="+mn-ea"/>
                <a:cs typeface="+mn-cs"/>
              </a:defRPr>
            </a:lvl9pPr>
          </a:lstStyle>
          <a:p>
            <a:r>
              <a:rPr lang="en-US" sz="3000">
                <a:solidFill>
                  <a:schemeClr val="bg1"/>
                </a:solidFill>
              </a:rPr>
              <a:t>About Us</a:t>
            </a:r>
            <a:endParaRPr lang="en-GB" sz="3000">
              <a:solidFill>
                <a:schemeClr val="bg1"/>
              </a:solidFill>
            </a:endParaRPr>
          </a:p>
        </p:txBody>
      </p:sp>
      <p:sp>
        <p:nvSpPr>
          <p:cNvPr id="11" name="Subtitle 2">
            <a:extLst>
              <a:ext uri="{FF2B5EF4-FFF2-40B4-BE49-F238E27FC236}">
                <a16:creationId xmlns:a16="http://schemas.microsoft.com/office/drawing/2014/main" id="{C8FC7A22-9740-4367-60A9-DB387D5732DD}"/>
              </a:ext>
            </a:extLst>
          </p:cNvPr>
          <p:cNvSpPr txBox="1">
            <a:spLocks/>
          </p:cNvSpPr>
          <p:nvPr/>
        </p:nvSpPr>
        <p:spPr>
          <a:xfrm>
            <a:off x="8715820" y="779416"/>
            <a:ext cx="3262820" cy="557894"/>
          </a:xfrm>
          <a:prstGeom prst="rect">
            <a:avLst/>
          </a:prstGeom>
        </p:spPr>
        <p:txBody>
          <a:bodyPr vert="horz" lIns="91440" tIns="45720" rIns="91440" bIns="45720" rtlCol="0">
            <a:noAutofit/>
          </a:bodyPr>
          <a:lstStyle>
            <a:lvl1pPr marL="0" indent="0" algn="l" defTabSz="685796" rtl="0" eaLnBrk="1" latinLnBrk="0" hangingPunct="1">
              <a:lnSpc>
                <a:spcPct val="90000"/>
              </a:lnSpc>
              <a:spcBef>
                <a:spcPts val="751"/>
              </a:spcBef>
              <a:buFont typeface="Arial" panose="020B0604020202020204" pitchFamily="34" charset="0"/>
              <a:buNone/>
              <a:defRPr sz="4267" b="1" i="0" kern="1200">
                <a:solidFill>
                  <a:srgbClr val="003341"/>
                </a:solidFill>
                <a:latin typeface="Montserrat" panose="00000500000000000000" pitchFamily="2" charset="0"/>
                <a:ea typeface="+mn-ea"/>
                <a:cs typeface="Poppins Light" pitchFamily="2" charset="77"/>
              </a:defRPr>
            </a:lvl1pPr>
            <a:lvl2pPr marL="457198" indent="0" algn="ctr" defTabSz="685796" rtl="0" eaLnBrk="1" latinLnBrk="0" hangingPunct="1">
              <a:lnSpc>
                <a:spcPct val="90000"/>
              </a:lnSpc>
              <a:spcBef>
                <a:spcPts val="374"/>
              </a:spcBef>
              <a:buFont typeface="Arial" panose="020B0604020202020204" pitchFamily="34" charset="0"/>
              <a:buNone/>
              <a:defRPr sz="2000" b="0" i="0" kern="1200">
                <a:solidFill>
                  <a:srgbClr val="003341"/>
                </a:solidFill>
                <a:latin typeface="Metropolis Light"/>
                <a:ea typeface="+mn-ea"/>
                <a:cs typeface="Poppins Light" pitchFamily="2" charset="77"/>
              </a:defRPr>
            </a:lvl2pPr>
            <a:lvl3pPr marL="914395" indent="0" algn="ctr" defTabSz="685796" rtl="0" eaLnBrk="1" latinLnBrk="0" hangingPunct="1">
              <a:lnSpc>
                <a:spcPct val="90000"/>
              </a:lnSpc>
              <a:spcBef>
                <a:spcPts val="374"/>
              </a:spcBef>
              <a:buFont typeface="Arial" panose="020B0604020202020204" pitchFamily="34" charset="0"/>
              <a:buNone/>
              <a:defRPr sz="1799" b="0" i="0" kern="1200">
                <a:solidFill>
                  <a:srgbClr val="003341"/>
                </a:solidFill>
                <a:latin typeface="Metropolis Light"/>
                <a:ea typeface="+mn-ea"/>
                <a:cs typeface="Poppins Light" pitchFamily="2" charset="77"/>
              </a:defRPr>
            </a:lvl3pPr>
            <a:lvl4pPr marL="1371592" indent="0" algn="ctr" defTabSz="685796" rtl="0" eaLnBrk="1" latinLnBrk="0" hangingPunct="1">
              <a:lnSpc>
                <a:spcPct val="90000"/>
              </a:lnSpc>
              <a:spcBef>
                <a:spcPts val="374"/>
              </a:spcBef>
              <a:buFont typeface="Arial" panose="020B0604020202020204" pitchFamily="34" charset="0"/>
              <a:buNone/>
              <a:defRPr sz="1600" b="0" i="0" kern="1200">
                <a:solidFill>
                  <a:srgbClr val="003341"/>
                </a:solidFill>
                <a:latin typeface="Metropolis Light"/>
                <a:ea typeface="+mn-ea"/>
                <a:cs typeface="Poppins Light" pitchFamily="2" charset="77"/>
              </a:defRPr>
            </a:lvl4pPr>
            <a:lvl5pPr marL="1828789" indent="0" algn="ctr" defTabSz="685796" rtl="0" eaLnBrk="1" latinLnBrk="0" hangingPunct="1">
              <a:lnSpc>
                <a:spcPct val="90000"/>
              </a:lnSpc>
              <a:spcBef>
                <a:spcPts val="374"/>
              </a:spcBef>
              <a:buFont typeface="Arial" panose="020B0604020202020204" pitchFamily="34" charset="0"/>
              <a:buNone/>
              <a:defRPr sz="1600" b="0" i="0" kern="1200">
                <a:solidFill>
                  <a:srgbClr val="003341"/>
                </a:solidFill>
                <a:latin typeface="Metropolis Light"/>
                <a:ea typeface="+mn-ea"/>
                <a:cs typeface="Poppins Light" pitchFamily="2" charset="77"/>
              </a:defRPr>
            </a:lvl5pPr>
            <a:lvl6pPr marL="2285987" indent="0" algn="ctr" defTabSz="685796" rtl="0" eaLnBrk="1" latinLnBrk="0" hangingPunct="1">
              <a:lnSpc>
                <a:spcPct val="90000"/>
              </a:lnSpc>
              <a:spcBef>
                <a:spcPts val="374"/>
              </a:spcBef>
              <a:buFont typeface="Arial" panose="020B0604020202020204" pitchFamily="34" charset="0"/>
              <a:buNone/>
              <a:defRPr sz="1600" kern="1200">
                <a:solidFill>
                  <a:schemeClr val="tx1"/>
                </a:solidFill>
                <a:latin typeface="+mn-lt"/>
                <a:ea typeface="+mn-ea"/>
                <a:cs typeface="+mn-cs"/>
              </a:defRPr>
            </a:lvl6pPr>
            <a:lvl7pPr marL="2743184" indent="0" algn="ctr" defTabSz="685796" rtl="0" eaLnBrk="1" latinLnBrk="0" hangingPunct="1">
              <a:lnSpc>
                <a:spcPct val="90000"/>
              </a:lnSpc>
              <a:spcBef>
                <a:spcPts val="374"/>
              </a:spcBef>
              <a:buFont typeface="Arial" panose="020B0604020202020204" pitchFamily="34" charset="0"/>
              <a:buNone/>
              <a:defRPr sz="1600" kern="1200">
                <a:solidFill>
                  <a:schemeClr val="tx1"/>
                </a:solidFill>
                <a:latin typeface="+mn-lt"/>
                <a:ea typeface="+mn-ea"/>
                <a:cs typeface="+mn-cs"/>
              </a:defRPr>
            </a:lvl7pPr>
            <a:lvl8pPr marL="3200382" indent="0" algn="ctr" defTabSz="685796" rtl="0" eaLnBrk="1" latinLnBrk="0" hangingPunct="1">
              <a:lnSpc>
                <a:spcPct val="90000"/>
              </a:lnSpc>
              <a:spcBef>
                <a:spcPts val="374"/>
              </a:spcBef>
              <a:buFont typeface="Arial" panose="020B0604020202020204" pitchFamily="34" charset="0"/>
              <a:buNone/>
              <a:defRPr sz="1600" kern="1200">
                <a:solidFill>
                  <a:schemeClr val="tx1"/>
                </a:solidFill>
                <a:latin typeface="+mn-lt"/>
                <a:ea typeface="+mn-ea"/>
                <a:cs typeface="+mn-cs"/>
              </a:defRPr>
            </a:lvl8pPr>
            <a:lvl9pPr marL="3657579" indent="0" algn="ctr" defTabSz="685796" rtl="0" eaLnBrk="1" latinLnBrk="0" hangingPunct="1">
              <a:lnSpc>
                <a:spcPct val="90000"/>
              </a:lnSpc>
              <a:spcBef>
                <a:spcPts val="374"/>
              </a:spcBef>
              <a:buFont typeface="Arial" panose="020B0604020202020204" pitchFamily="34" charset="0"/>
              <a:buNone/>
              <a:defRPr sz="1600" kern="1200">
                <a:solidFill>
                  <a:schemeClr val="tx1"/>
                </a:solidFill>
                <a:latin typeface="+mn-lt"/>
                <a:ea typeface="+mn-ea"/>
                <a:cs typeface="+mn-cs"/>
              </a:defRPr>
            </a:lvl9pPr>
          </a:lstStyle>
          <a:p>
            <a:r>
              <a:rPr lang="en-US" sz="3000">
                <a:solidFill>
                  <a:schemeClr val="bg1"/>
                </a:solidFill>
              </a:rPr>
              <a:t>Clinical Need</a:t>
            </a:r>
            <a:endParaRPr lang="en-GB" sz="3000">
              <a:solidFill>
                <a:schemeClr val="bg1"/>
              </a:solidFill>
            </a:endParaRPr>
          </a:p>
        </p:txBody>
      </p:sp>
      <p:sp>
        <p:nvSpPr>
          <p:cNvPr id="12" name="Subtitle 2">
            <a:extLst>
              <a:ext uri="{FF2B5EF4-FFF2-40B4-BE49-F238E27FC236}">
                <a16:creationId xmlns:a16="http://schemas.microsoft.com/office/drawing/2014/main" id="{88429ED9-4EDE-77F6-E996-9B8A720D9814}"/>
              </a:ext>
            </a:extLst>
          </p:cNvPr>
          <p:cNvSpPr txBox="1">
            <a:spLocks/>
          </p:cNvSpPr>
          <p:nvPr/>
        </p:nvSpPr>
        <p:spPr>
          <a:xfrm>
            <a:off x="8804882" y="4198344"/>
            <a:ext cx="2979448" cy="557894"/>
          </a:xfrm>
          <a:prstGeom prst="rect">
            <a:avLst/>
          </a:prstGeom>
        </p:spPr>
        <p:txBody>
          <a:bodyPr vert="horz" lIns="91440" tIns="45720" rIns="91440" bIns="45720" rtlCol="0">
            <a:noAutofit/>
          </a:bodyPr>
          <a:lstStyle>
            <a:lvl1pPr marL="0" indent="0" algn="l" defTabSz="685796" rtl="0" eaLnBrk="1" latinLnBrk="0" hangingPunct="1">
              <a:lnSpc>
                <a:spcPct val="90000"/>
              </a:lnSpc>
              <a:spcBef>
                <a:spcPts val="751"/>
              </a:spcBef>
              <a:buFont typeface="Arial" panose="020B0604020202020204" pitchFamily="34" charset="0"/>
              <a:buNone/>
              <a:defRPr sz="4267" b="1" i="0" kern="1200">
                <a:solidFill>
                  <a:srgbClr val="003341"/>
                </a:solidFill>
                <a:latin typeface="Montserrat" panose="00000500000000000000" pitchFamily="2" charset="0"/>
                <a:ea typeface="+mn-ea"/>
                <a:cs typeface="Poppins Light" pitchFamily="2" charset="77"/>
              </a:defRPr>
            </a:lvl1pPr>
            <a:lvl2pPr marL="457198" indent="0" algn="ctr" defTabSz="685796" rtl="0" eaLnBrk="1" latinLnBrk="0" hangingPunct="1">
              <a:lnSpc>
                <a:spcPct val="90000"/>
              </a:lnSpc>
              <a:spcBef>
                <a:spcPts val="374"/>
              </a:spcBef>
              <a:buFont typeface="Arial" panose="020B0604020202020204" pitchFamily="34" charset="0"/>
              <a:buNone/>
              <a:defRPr sz="2000" b="0" i="0" kern="1200">
                <a:solidFill>
                  <a:srgbClr val="003341"/>
                </a:solidFill>
                <a:latin typeface="Metropolis Light"/>
                <a:ea typeface="+mn-ea"/>
                <a:cs typeface="Poppins Light" pitchFamily="2" charset="77"/>
              </a:defRPr>
            </a:lvl2pPr>
            <a:lvl3pPr marL="914395" indent="0" algn="ctr" defTabSz="685796" rtl="0" eaLnBrk="1" latinLnBrk="0" hangingPunct="1">
              <a:lnSpc>
                <a:spcPct val="90000"/>
              </a:lnSpc>
              <a:spcBef>
                <a:spcPts val="374"/>
              </a:spcBef>
              <a:buFont typeface="Arial" panose="020B0604020202020204" pitchFamily="34" charset="0"/>
              <a:buNone/>
              <a:defRPr sz="1799" b="0" i="0" kern="1200">
                <a:solidFill>
                  <a:srgbClr val="003341"/>
                </a:solidFill>
                <a:latin typeface="Metropolis Light"/>
                <a:ea typeface="+mn-ea"/>
                <a:cs typeface="Poppins Light" pitchFamily="2" charset="77"/>
              </a:defRPr>
            </a:lvl3pPr>
            <a:lvl4pPr marL="1371592" indent="0" algn="ctr" defTabSz="685796" rtl="0" eaLnBrk="1" latinLnBrk="0" hangingPunct="1">
              <a:lnSpc>
                <a:spcPct val="90000"/>
              </a:lnSpc>
              <a:spcBef>
                <a:spcPts val="374"/>
              </a:spcBef>
              <a:buFont typeface="Arial" panose="020B0604020202020204" pitchFamily="34" charset="0"/>
              <a:buNone/>
              <a:defRPr sz="1600" b="0" i="0" kern="1200">
                <a:solidFill>
                  <a:srgbClr val="003341"/>
                </a:solidFill>
                <a:latin typeface="Metropolis Light"/>
                <a:ea typeface="+mn-ea"/>
                <a:cs typeface="Poppins Light" pitchFamily="2" charset="77"/>
              </a:defRPr>
            </a:lvl4pPr>
            <a:lvl5pPr marL="1828789" indent="0" algn="ctr" defTabSz="685796" rtl="0" eaLnBrk="1" latinLnBrk="0" hangingPunct="1">
              <a:lnSpc>
                <a:spcPct val="90000"/>
              </a:lnSpc>
              <a:spcBef>
                <a:spcPts val="374"/>
              </a:spcBef>
              <a:buFont typeface="Arial" panose="020B0604020202020204" pitchFamily="34" charset="0"/>
              <a:buNone/>
              <a:defRPr sz="1600" b="0" i="0" kern="1200">
                <a:solidFill>
                  <a:srgbClr val="003341"/>
                </a:solidFill>
                <a:latin typeface="Metropolis Light"/>
                <a:ea typeface="+mn-ea"/>
                <a:cs typeface="Poppins Light" pitchFamily="2" charset="77"/>
              </a:defRPr>
            </a:lvl5pPr>
            <a:lvl6pPr marL="2285987" indent="0" algn="ctr" defTabSz="685796" rtl="0" eaLnBrk="1" latinLnBrk="0" hangingPunct="1">
              <a:lnSpc>
                <a:spcPct val="90000"/>
              </a:lnSpc>
              <a:spcBef>
                <a:spcPts val="374"/>
              </a:spcBef>
              <a:buFont typeface="Arial" panose="020B0604020202020204" pitchFamily="34" charset="0"/>
              <a:buNone/>
              <a:defRPr sz="1600" kern="1200">
                <a:solidFill>
                  <a:schemeClr val="tx1"/>
                </a:solidFill>
                <a:latin typeface="+mn-lt"/>
                <a:ea typeface="+mn-ea"/>
                <a:cs typeface="+mn-cs"/>
              </a:defRPr>
            </a:lvl6pPr>
            <a:lvl7pPr marL="2743184" indent="0" algn="ctr" defTabSz="685796" rtl="0" eaLnBrk="1" latinLnBrk="0" hangingPunct="1">
              <a:lnSpc>
                <a:spcPct val="90000"/>
              </a:lnSpc>
              <a:spcBef>
                <a:spcPts val="374"/>
              </a:spcBef>
              <a:buFont typeface="Arial" panose="020B0604020202020204" pitchFamily="34" charset="0"/>
              <a:buNone/>
              <a:defRPr sz="1600" kern="1200">
                <a:solidFill>
                  <a:schemeClr val="tx1"/>
                </a:solidFill>
                <a:latin typeface="+mn-lt"/>
                <a:ea typeface="+mn-ea"/>
                <a:cs typeface="+mn-cs"/>
              </a:defRPr>
            </a:lvl7pPr>
            <a:lvl8pPr marL="3200382" indent="0" algn="ctr" defTabSz="685796" rtl="0" eaLnBrk="1" latinLnBrk="0" hangingPunct="1">
              <a:lnSpc>
                <a:spcPct val="90000"/>
              </a:lnSpc>
              <a:spcBef>
                <a:spcPts val="374"/>
              </a:spcBef>
              <a:buFont typeface="Arial" panose="020B0604020202020204" pitchFamily="34" charset="0"/>
              <a:buNone/>
              <a:defRPr sz="1600" kern="1200">
                <a:solidFill>
                  <a:schemeClr val="tx1"/>
                </a:solidFill>
                <a:latin typeface="+mn-lt"/>
                <a:ea typeface="+mn-ea"/>
                <a:cs typeface="+mn-cs"/>
              </a:defRPr>
            </a:lvl8pPr>
            <a:lvl9pPr marL="3657579" indent="0" algn="ctr" defTabSz="685796" rtl="0" eaLnBrk="1" latinLnBrk="0" hangingPunct="1">
              <a:lnSpc>
                <a:spcPct val="90000"/>
              </a:lnSpc>
              <a:spcBef>
                <a:spcPts val="374"/>
              </a:spcBef>
              <a:buFont typeface="Arial" panose="020B0604020202020204" pitchFamily="34" charset="0"/>
              <a:buNone/>
              <a:defRPr sz="1600" kern="1200">
                <a:solidFill>
                  <a:schemeClr val="tx1"/>
                </a:solidFill>
                <a:latin typeface="+mn-lt"/>
                <a:ea typeface="+mn-ea"/>
                <a:cs typeface="+mn-cs"/>
              </a:defRPr>
            </a:lvl9pPr>
          </a:lstStyle>
          <a:p>
            <a:r>
              <a:rPr lang="en-US" sz="3000">
                <a:solidFill>
                  <a:schemeClr val="bg1"/>
                </a:solidFill>
              </a:rPr>
              <a:t>The Guidance</a:t>
            </a:r>
            <a:endParaRPr lang="en-GB" sz="3000">
              <a:solidFill>
                <a:schemeClr val="bg1"/>
              </a:solidFill>
            </a:endParaRPr>
          </a:p>
        </p:txBody>
      </p:sp>
      <p:sp>
        <p:nvSpPr>
          <p:cNvPr id="13" name="Subtitle 2">
            <a:extLst>
              <a:ext uri="{FF2B5EF4-FFF2-40B4-BE49-F238E27FC236}">
                <a16:creationId xmlns:a16="http://schemas.microsoft.com/office/drawing/2014/main" id="{C86A2FFE-3F39-874D-EFFA-A216FE2FCC16}"/>
              </a:ext>
            </a:extLst>
          </p:cNvPr>
          <p:cNvSpPr txBox="1">
            <a:spLocks/>
          </p:cNvSpPr>
          <p:nvPr/>
        </p:nvSpPr>
        <p:spPr>
          <a:xfrm>
            <a:off x="4866287" y="4198344"/>
            <a:ext cx="3240419" cy="557894"/>
          </a:xfrm>
          <a:prstGeom prst="rect">
            <a:avLst/>
          </a:prstGeom>
        </p:spPr>
        <p:txBody>
          <a:bodyPr vert="horz" lIns="91440" tIns="45720" rIns="91440" bIns="45720" rtlCol="0">
            <a:noAutofit/>
          </a:bodyPr>
          <a:lstStyle>
            <a:lvl1pPr marL="0" indent="0" algn="l" defTabSz="685796" rtl="0" eaLnBrk="1" latinLnBrk="0" hangingPunct="1">
              <a:lnSpc>
                <a:spcPct val="90000"/>
              </a:lnSpc>
              <a:spcBef>
                <a:spcPts val="751"/>
              </a:spcBef>
              <a:buFont typeface="Arial" panose="020B0604020202020204" pitchFamily="34" charset="0"/>
              <a:buNone/>
              <a:defRPr sz="4267" b="1" i="0" kern="1200">
                <a:solidFill>
                  <a:srgbClr val="003341"/>
                </a:solidFill>
                <a:latin typeface="Montserrat" panose="00000500000000000000" pitchFamily="2" charset="0"/>
                <a:ea typeface="+mn-ea"/>
                <a:cs typeface="Poppins Light" pitchFamily="2" charset="77"/>
              </a:defRPr>
            </a:lvl1pPr>
            <a:lvl2pPr marL="457198" indent="0" algn="ctr" defTabSz="685796" rtl="0" eaLnBrk="1" latinLnBrk="0" hangingPunct="1">
              <a:lnSpc>
                <a:spcPct val="90000"/>
              </a:lnSpc>
              <a:spcBef>
                <a:spcPts val="374"/>
              </a:spcBef>
              <a:buFont typeface="Arial" panose="020B0604020202020204" pitchFamily="34" charset="0"/>
              <a:buNone/>
              <a:defRPr sz="2000" b="0" i="0" kern="1200">
                <a:solidFill>
                  <a:srgbClr val="003341"/>
                </a:solidFill>
                <a:latin typeface="Metropolis Light"/>
                <a:ea typeface="+mn-ea"/>
                <a:cs typeface="Poppins Light" pitchFamily="2" charset="77"/>
              </a:defRPr>
            </a:lvl2pPr>
            <a:lvl3pPr marL="914395" indent="0" algn="ctr" defTabSz="685796" rtl="0" eaLnBrk="1" latinLnBrk="0" hangingPunct="1">
              <a:lnSpc>
                <a:spcPct val="90000"/>
              </a:lnSpc>
              <a:spcBef>
                <a:spcPts val="374"/>
              </a:spcBef>
              <a:buFont typeface="Arial" panose="020B0604020202020204" pitchFamily="34" charset="0"/>
              <a:buNone/>
              <a:defRPr sz="1799" b="0" i="0" kern="1200">
                <a:solidFill>
                  <a:srgbClr val="003341"/>
                </a:solidFill>
                <a:latin typeface="Metropolis Light"/>
                <a:ea typeface="+mn-ea"/>
                <a:cs typeface="Poppins Light" pitchFamily="2" charset="77"/>
              </a:defRPr>
            </a:lvl3pPr>
            <a:lvl4pPr marL="1371592" indent="0" algn="ctr" defTabSz="685796" rtl="0" eaLnBrk="1" latinLnBrk="0" hangingPunct="1">
              <a:lnSpc>
                <a:spcPct val="90000"/>
              </a:lnSpc>
              <a:spcBef>
                <a:spcPts val="374"/>
              </a:spcBef>
              <a:buFont typeface="Arial" panose="020B0604020202020204" pitchFamily="34" charset="0"/>
              <a:buNone/>
              <a:defRPr sz="1600" b="0" i="0" kern="1200">
                <a:solidFill>
                  <a:srgbClr val="003341"/>
                </a:solidFill>
                <a:latin typeface="Metropolis Light"/>
                <a:ea typeface="+mn-ea"/>
                <a:cs typeface="Poppins Light" pitchFamily="2" charset="77"/>
              </a:defRPr>
            </a:lvl4pPr>
            <a:lvl5pPr marL="1828789" indent="0" algn="ctr" defTabSz="685796" rtl="0" eaLnBrk="1" latinLnBrk="0" hangingPunct="1">
              <a:lnSpc>
                <a:spcPct val="90000"/>
              </a:lnSpc>
              <a:spcBef>
                <a:spcPts val="374"/>
              </a:spcBef>
              <a:buFont typeface="Arial" panose="020B0604020202020204" pitchFamily="34" charset="0"/>
              <a:buNone/>
              <a:defRPr sz="1600" b="0" i="0" kern="1200">
                <a:solidFill>
                  <a:srgbClr val="003341"/>
                </a:solidFill>
                <a:latin typeface="Metropolis Light"/>
                <a:ea typeface="+mn-ea"/>
                <a:cs typeface="Poppins Light" pitchFamily="2" charset="77"/>
              </a:defRPr>
            </a:lvl5pPr>
            <a:lvl6pPr marL="2285987" indent="0" algn="ctr" defTabSz="685796" rtl="0" eaLnBrk="1" latinLnBrk="0" hangingPunct="1">
              <a:lnSpc>
                <a:spcPct val="90000"/>
              </a:lnSpc>
              <a:spcBef>
                <a:spcPts val="374"/>
              </a:spcBef>
              <a:buFont typeface="Arial" panose="020B0604020202020204" pitchFamily="34" charset="0"/>
              <a:buNone/>
              <a:defRPr sz="1600" kern="1200">
                <a:solidFill>
                  <a:schemeClr val="tx1"/>
                </a:solidFill>
                <a:latin typeface="+mn-lt"/>
                <a:ea typeface="+mn-ea"/>
                <a:cs typeface="+mn-cs"/>
              </a:defRPr>
            </a:lvl6pPr>
            <a:lvl7pPr marL="2743184" indent="0" algn="ctr" defTabSz="685796" rtl="0" eaLnBrk="1" latinLnBrk="0" hangingPunct="1">
              <a:lnSpc>
                <a:spcPct val="90000"/>
              </a:lnSpc>
              <a:spcBef>
                <a:spcPts val="374"/>
              </a:spcBef>
              <a:buFont typeface="Arial" panose="020B0604020202020204" pitchFamily="34" charset="0"/>
              <a:buNone/>
              <a:defRPr sz="1600" kern="1200">
                <a:solidFill>
                  <a:schemeClr val="tx1"/>
                </a:solidFill>
                <a:latin typeface="+mn-lt"/>
                <a:ea typeface="+mn-ea"/>
                <a:cs typeface="+mn-cs"/>
              </a:defRPr>
            </a:lvl7pPr>
            <a:lvl8pPr marL="3200382" indent="0" algn="ctr" defTabSz="685796" rtl="0" eaLnBrk="1" latinLnBrk="0" hangingPunct="1">
              <a:lnSpc>
                <a:spcPct val="90000"/>
              </a:lnSpc>
              <a:spcBef>
                <a:spcPts val="374"/>
              </a:spcBef>
              <a:buFont typeface="Arial" panose="020B0604020202020204" pitchFamily="34" charset="0"/>
              <a:buNone/>
              <a:defRPr sz="1600" kern="1200">
                <a:solidFill>
                  <a:schemeClr val="tx1"/>
                </a:solidFill>
                <a:latin typeface="+mn-lt"/>
                <a:ea typeface="+mn-ea"/>
                <a:cs typeface="+mn-cs"/>
              </a:defRPr>
            </a:lvl8pPr>
            <a:lvl9pPr marL="3657579" indent="0" algn="ctr" defTabSz="685796" rtl="0" eaLnBrk="1" latinLnBrk="0" hangingPunct="1">
              <a:lnSpc>
                <a:spcPct val="90000"/>
              </a:lnSpc>
              <a:spcBef>
                <a:spcPts val="374"/>
              </a:spcBef>
              <a:buFont typeface="Arial" panose="020B0604020202020204" pitchFamily="34" charset="0"/>
              <a:buNone/>
              <a:defRPr sz="1600" kern="1200">
                <a:solidFill>
                  <a:schemeClr val="tx1"/>
                </a:solidFill>
                <a:latin typeface="+mn-lt"/>
                <a:ea typeface="+mn-ea"/>
                <a:cs typeface="+mn-cs"/>
              </a:defRPr>
            </a:lvl9pPr>
          </a:lstStyle>
          <a:p>
            <a:r>
              <a:rPr lang="en-US" sz="3000">
                <a:solidFill>
                  <a:schemeClr val="bg1"/>
                </a:solidFill>
              </a:rPr>
              <a:t>Our Solution</a:t>
            </a:r>
            <a:endParaRPr lang="en-GB" sz="3000">
              <a:solidFill>
                <a:schemeClr val="bg1"/>
              </a:solidFill>
            </a:endParaRPr>
          </a:p>
        </p:txBody>
      </p:sp>
      <p:cxnSp>
        <p:nvCxnSpPr>
          <p:cNvPr id="30" name="Straight Connector 29">
            <a:extLst>
              <a:ext uri="{FF2B5EF4-FFF2-40B4-BE49-F238E27FC236}">
                <a16:creationId xmlns:a16="http://schemas.microsoft.com/office/drawing/2014/main" id="{7CEF7A58-292B-1CC1-C180-4F9CC814EE11}"/>
              </a:ext>
            </a:extLst>
          </p:cNvPr>
          <p:cNvCxnSpPr>
            <a:cxnSpLocks/>
          </p:cNvCxnSpPr>
          <p:nvPr/>
        </p:nvCxnSpPr>
        <p:spPr>
          <a:xfrm>
            <a:off x="4866287" y="1440180"/>
            <a:ext cx="3157573"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6" name="Straight Connector 35">
            <a:extLst>
              <a:ext uri="{FF2B5EF4-FFF2-40B4-BE49-F238E27FC236}">
                <a16:creationId xmlns:a16="http://schemas.microsoft.com/office/drawing/2014/main" id="{059EB7D7-7B72-9C85-1540-CA26FCB9F531}"/>
              </a:ext>
            </a:extLst>
          </p:cNvPr>
          <p:cNvCxnSpPr>
            <a:cxnSpLocks/>
          </p:cNvCxnSpPr>
          <p:nvPr/>
        </p:nvCxnSpPr>
        <p:spPr>
          <a:xfrm>
            <a:off x="4866287" y="4850130"/>
            <a:ext cx="3157573"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8" name="Straight Connector 37">
            <a:extLst>
              <a:ext uri="{FF2B5EF4-FFF2-40B4-BE49-F238E27FC236}">
                <a16:creationId xmlns:a16="http://schemas.microsoft.com/office/drawing/2014/main" id="{D6348D7B-603D-015A-57C3-C8B91FF23446}"/>
              </a:ext>
            </a:extLst>
          </p:cNvPr>
          <p:cNvCxnSpPr>
            <a:cxnSpLocks/>
          </p:cNvCxnSpPr>
          <p:nvPr/>
        </p:nvCxnSpPr>
        <p:spPr>
          <a:xfrm>
            <a:off x="8715819" y="1443990"/>
            <a:ext cx="3157573"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9" name="Straight Connector 38">
            <a:extLst>
              <a:ext uri="{FF2B5EF4-FFF2-40B4-BE49-F238E27FC236}">
                <a16:creationId xmlns:a16="http://schemas.microsoft.com/office/drawing/2014/main" id="{7D4D2A76-9440-7C8B-B066-1D6DC64F3DCE}"/>
              </a:ext>
            </a:extLst>
          </p:cNvPr>
          <p:cNvCxnSpPr>
            <a:cxnSpLocks/>
          </p:cNvCxnSpPr>
          <p:nvPr/>
        </p:nvCxnSpPr>
        <p:spPr>
          <a:xfrm>
            <a:off x="8626757" y="4850130"/>
            <a:ext cx="3157573"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sp>
        <p:nvSpPr>
          <p:cNvPr id="40" name="TextBox 39">
            <a:extLst>
              <a:ext uri="{FF2B5EF4-FFF2-40B4-BE49-F238E27FC236}">
                <a16:creationId xmlns:a16="http://schemas.microsoft.com/office/drawing/2014/main" id="{45393A88-DCCE-4C7A-4624-73602FEFE58D}"/>
              </a:ext>
            </a:extLst>
          </p:cNvPr>
          <p:cNvSpPr txBox="1"/>
          <p:nvPr/>
        </p:nvSpPr>
        <p:spPr>
          <a:xfrm>
            <a:off x="4866288" y="1799693"/>
            <a:ext cx="3240418" cy="1477328"/>
          </a:xfrm>
          <a:prstGeom prst="rect">
            <a:avLst/>
          </a:prstGeom>
          <a:noFill/>
        </p:spPr>
        <p:txBody>
          <a:bodyPr wrap="square" rtlCol="0">
            <a:spAutoFit/>
          </a:bodyPr>
          <a:lstStyle/>
          <a:p>
            <a:pPr marL="285750" indent="-285750">
              <a:buFont typeface="Arial" panose="020B0604020202020204" pitchFamily="34" charset="0"/>
              <a:buChar char="•"/>
            </a:pPr>
            <a:r>
              <a:rPr lang="en-US">
                <a:solidFill>
                  <a:schemeClr val="bg1"/>
                </a:solidFill>
                <a:latin typeface="Metropolis" panose="00000500000000000000" pitchFamily="50" charset="0"/>
              </a:rPr>
              <a:t>Who are Genedrive?</a:t>
            </a:r>
          </a:p>
          <a:p>
            <a:pPr marL="285750" indent="-285750">
              <a:buFont typeface="Arial" panose="020B0604020202020204" pitchFamily="34" charset="0"/>
              <a:buChar char="•"/>
            </a:pPr>
            <a:r>
              <a:rPr lang="en-US">
                <a:solidFill>
                  <a:schemeClr val="bg1"/>
                </a:solidFill>
                <a:latin typeface="Metropolis" panose="00000500000000000000" pitchFamily="50" charset="0"/>
              </a:rPr>
              <a:t>Our Vision &amp; Mission</a:t>
            </a:r>
          </a:p>
          <a:p>
            <a:pPr marL="285750" indent="-285750">
              <a:buFont typeface="Arial" panose="020B0604020202020204" pitchFamily="34" charset="0"/>
              <a:buChar char="•"/>
            </a:pPr>
            <a:r>
              <a:rPr lang="en-US">
                <a:solidFill>
                  <a:schemeClr val="bg1"/>
                </a:solidFill>
                <a:latin typeface="Metropolis" panose="00000500000000000000" pitchFamily="50" charset="0"/>
              </a:rPr>
              <a:t>Why Pharmacogenetics?</a:t>
            </a:r>
          </a:p>
          <a:p>
            <a:pPr marL="285750" indent="-285750">
              <a:buFont typeface="Arial" panose="020B0604020202020204" pitchFamily="34" charset="0"/>
              <a:buChar char="•"/>
            </a:pPr>
            <a:endParaRPr lang="en-US">
              <a:solidFill>
                <a:schemeClr val="bg1"/>
              </a:solidFill>
            </a:endParaRPr>
          </a:p>
          <a:p>
            <a:pPr marL="285750" indent="-285750">
              <a:buFont typeface="Arial" panose="020B0604020202020204" pitchFamily="34" charset="0"/>
              <a:buChar char="•"/>
            </a:pPr>
            <a:endParaRPr lang="en-GB"/>
          </a:p>
        </p:txBody>
      </p:sp>
      <p:sp>
        <p:nvSpPr>
          <p:cNvPr id="41" name="TextBox 40">
            <a:extLst>
              <a:ext uri="{FF2B5EF4-FFF2-40B4-BE49-F238E27FC236}">
                <a16:creationId xmlns:a16="http://schemas.microsoft.com/office/drawing/2014/main" id="{E54F19B7-955D-9768-7087-9365CEBE2CEB}"/>
              </a:ext>
            </a:extLst>
          </p:cNvPr>
          <p:cNvSpPr txBox="1"/>
          <p:nvPr/>
        </p:nvSpPr>
        <p:spPr>
          <a:xfrm>
            <a:off x="8801100" y="1791428"/>
            <a:ext cx="2777490"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Metropolis" panose="00000500000000000000" pitchFamily="50" charset="0"/>
              </a:rPr>
              <a:t>What is CYP2C19?</a:t>
            </a:r>
          </a:p>
          <a:p>
            <a:pPr marL="285750" indent="-285750">
              <a:buFont typeface="Arial" panose="020B0604020202020204" pitchFamily="34" charset="0"/>
              <a:buChar char="•"/>
            </a:pPr>
            <a:r>
              <a:rPr lang="en-US" dirty="0" err="1">
                <a:solidFill>
                  <a:schemeClr val="bg1"/>
                </a:solidFill>
                <a:latin typeface="Metropolis" panose="00000500000000000000" pitchFamily="50" charset="0"/>
              </a:rPr>
              <a:t>Metaboliser</a:t>
            </a:r>
            <a:r>
              <a:rPr lang="en-US" dirty="0">
                <a:solidFill>
                  <a:schemeClr val="bg1"/>
                </a:solidFill>
                <a:latin typeface="Metropolis" panose="00000500000000000000" pitchFamily="50" charset="0"/>
              </a:rPr>
              <a:t> Status</a:t>
            </a:r>
          </a:p>
          <a:p>
            <a:pPr marL="285750" indent="-285750">
              <a:buFont typeface="Arial" panose="020B0604020202020204" pitchFamily="34" charset="0"/>
              <a:buChar char="•"/>
            </a:pPr>
            <a:r>
              <a:rPr lang="en-US" dirty="0">
                <a:solidFill>
                  <a:schemeClr val="bg1"/>
                </a:solidFill>
                <a:latin typeface="Metropolis" panose="00000500000000000000" pitchFamily="50" charset="0"/>
              </a:rPr>
              <a:t>The Clinical Impact</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GB" dirty="0"/>
          </a:p>
        </p:txBody>
      </p:sp>
      <p:sp>
        <p:nvSpPr>
          <p:cNvPr id="42" name="TextBox 41">
            <a:extLst>
              <a:ext uri="{FF2B5EF4-FFF2-40B4-BE49-F238E27FC236}">
                <a16:creationId xmlns:a16="http://schemas.microsoft.com/office/drawing/2014/main" id="{9A601376-8140-E03D-0A75-B70732C44310}"/>
              </a:ext>
            </a:extLst>
          </p:cNvPr>
          <p:cNvSpPr txBox="1"/>
          <p:nvPr/>
        </p:nvSpPr>
        <p:spPr>
          <a:xfrm>
            <a:off x="4866287" y="5063916"/>
            <a:ext cx="3157573" cy="923330"/>
          </a:xfrm>
          <a:prstGeom prst="rect">
            <a:avLst/>
          </a:prstGeom>
          <a:noFill/>
        </p:spPr>
        <p:txBody>
          <a:bodyPr wrap="square" rtlCol="0">
            <a:spAutoFit/>
          </a:bodyPr>
          <a:lstStyle/>
          <a:p>
            <a:pPr marL="285750" indent="-285750">
              <a:buFont typeface="Arial" panose="020B0604020202020204" pitchFamily="34" charset="0"/>
              <a:buChar char="•"/>
            </a:pPr>
            <a:r>
              <a:rPr lang="en-US">
                <a:solidFill>
                  <a:schemeClr val="bg1"/>
                </a:solidFill>
                <a:latin typeface="Metropolis" panose="00000500000000000000" pitchFamily="50" charset="0"/>
              </a:rPr>
              <a:t>Simple workflow</a:t>
            </a:r>
          </a:p>
          <a:p>
            <a:pPr marL="285750" indent="-285750">
              <a:buFont typeface="Arial" panose="020B0604020202020204" pitchFamily="34" charset="0"/>
              <a:buChar char="•"/>
            </a:pPr>
            <a:r>
              <a:rPr lang="en-US">
                <a:solidFill>
                  <a:schemeClr val="bg1"/>
                </a:solidFill>
                <a:latin typeface="Metropolis" panose="00000500000000000000" pitchFamily="50" charset="0"/>
              </a:rPr>
              <a:t>Rapid actionable results</a:t>
            </a:r>
          </a:p>
          <a:p>
            <a:pPr marL="285750" indent="-285750">
              <a:buFont typeface="Arial" panose="020B0604020202020204" pitchFamily="34" charset="0"/>
              <a:buChar char="•"/>
            </a:pPr>
            <a:endParaRPr lang="en-GB"/>
          </a:p>
        </p:txBody>
      </p:sp>
      <p:sp>
        <p:nvSpPr>
          <p:cNvPr id="67" name="TextBox 66">
            <a:extLst>
              <a:ext uri="{FF2B5EF4-FFF2-40B4-BE49-F238E27FC236}">
                <a16:creationId xmlns:a16="http://schemas.microsoft.com/office/drawing/2014/main" id="{8C584DC8-7DD9-0216-5864-88AE2F8B122D}"/>
              </a:ext>
            </a:extLst>
          </p:cNvPr>
          <p:cNvSpPr txBox="1"/>
          <p:nvPr/>
        </p:nvSpPr>
        <p:spPr>
          <a:xfrm>
            <a:off x="8754534" y="5063916"/>
            <a:ext cx="3029795"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Metropolis" panose="00000500000000000000" pitchFamily="50" charset="0"/>
              </a:rPr>
              <a:t>CPIC</a:t>
            </a:r>
          </a:p>
          <a:p>
            <a:pPr marL="285750" indent="-285750">
              <a:buFont typeface="Arial" panose="020B0604020202020204" pitchFamily="34" charset="0"/>
              <a:buChar char="•"/>
            </a:pPr>
            <a:r>
              <a:rPr lang="en-US" dirty="0">
                <a:solidFill>
                  <a:schemeClr val="bg1"/>
                </a:solidFill>
                <a:latin typeface="Metropolis" panose="00000500000000000000" pitchFamily="50" charset="0"/>
              </a:rPr>
              <a:t>NICE</a:t>
            </a:r>
          </a:p>
          <a:p>
            <a:pPr marL="285750" indent="-285750">
              <a:buFont typeface="Arial" panose="020B0604020202020204" pitchFamily="34" charset="0"/>
              <a:buChar char="•"/>
            </a:pPr>
            <a:endParaRPr lang="en-GB" dirty="0"/>
          </a:p>
        </p:txBody>
      </p:sp>
      <p:cxnSp>
        <p:nvCxnSpPr>
          <p:cNvPr id="69" name="Straight Connector 68">
            <a:extLst>
              <a:ext uri="{FF2B5EF4-FFF2-40B4-BE49-F238E27FC236}">
                <a16:creationId xmlns:a16="http://schemas.microsoft.com/office/drawing/2014/main" id="{7B1601D5-AFAB-519A-D8E0-E6E20249A501}"/>
              </a:ext>
            </a:extLst>
          </p:cNvPr>
          <p:cNvCxnSpPr>
            <a:cxnSpLocks/>
          </p:cNvCxnSpPr>
          <p:nvPr/>
        </p:nvCxnSpPr>
        <p:spPr>
          <a:xfrm>
            <a:off x="492369" y="3429000"/>
            <a:ext cx="3567165" cy="0"/>
          </a:xfrm>
          <a:prstGeom prst="line">
            <a:avLst/>
          </a:prstGeom>
          <a:ln>
            <a:solidFill>
              <a:srgbClr val="00853E"/>
            </a:solidFill>
          </a:ln>
        </p:spPr>
        <p:style>
          <a:lnRef idx="3">
            <a:schemeClr val="dk1"/>
          </a:lnRef>
          <a:fillRef idx="0">
            <a:schemeClr val="dk1"/>
          </a:fillRef>
          <a:effectRef idx="2">
            <a:schemeClr val="dk1"/>
          </a:effectRef>
          <a:fontRef idx="minor">
            <a:schemeClr val="tx1"/>
          </a:fontRef>
        </p:style>
      </p:cxnSp>
      <p:sp>
        <p:nvSpPr>
          <p:cNvPr id="70" name="Subtitle 2">
            <a:extLst>
              <a:ext uri="{FF2B5EF4-FFF2-40B4-BE49-F238E27FC236}">
                <a16:creationId xmlns:a16="http://schemas.microsoft.com/office/drawing/2014/main" id="{7AA01DEE-1E11-6AA9-D531-5C387E82C8F2}"/>
              </a:ext>
            </a:extLst>
          </p:cNvPr>
          <p:cNvSpPr txBox="1">
            <a:spLocks/>
          </p:cNvSpPr>
          <p:nvPr/>
        </p:nvSpPr>
        <p:spPr>
          <a:xfrm>
            <a:off x="876244" y="3494208"/>
            <a:ext cx="2712776" cy="770497"/>
          </a:xfrm>
          <a:prstGeom prst="rect">
            <a:avLst/>
          </a:prstGeom>
        </p:spPr>
        <p:txBody>
          <a:bodyPr vert="horz" lIns="91440" tIns="45720" rIns="91440" bIns="45720" rtlCol="0">
            <a:noAutofit/>
          </a:bodyPr>
          <a:lstStyle>
            <a:lvl1pPr marL="0" indent="0" algn="l" defTabSz="685796" rtl="0" eaLnBrk="1" latinLnBrk="0" hangingPunct="1">
              <a:lnSpc>
                <a:spcPct val="90000"/>
              </a:lnSpc>
              <a:spcBef>
                <a:spcPts val="751"/>
              </a:spcBef>
              <a:buFont typeface="Arial" panose="020B0604020202020204" pitchFamily="34" charset="0"/>
              <a:buNone/>
              <a:defRPr sz="4267" b="1" i="0" kern="1200">
                <a:solidFill>
                  <a:srgbClr val="003341"/>
                </a:solidFill>
                <a:latin typeface="Montserrat" panose="00000500000000000000" pitchFamily="2" charset="0"/>
                <a:ea typeface="+mn-ea"/>
                <a:cs typeface="Poppins Light" pitchFamily="2" charset="77"/>
              </a:defRPr>
            </a:lvl1pPr>
            <a:lvl2pPr marL="457198" indent="0" algn="ctr" defTabSz="685796" rtl="0" eaLnBrk="1" latinLnBrk="0" hangingPunct="1">
              <a:lnSpc>
                <a:spcPct val="90000"/>
              </a:lnSpc>
              <a:spcBef>
                <a:spcPts val="374"/>
              </a:spcBef>
              <a:buFont typeface="Arial" panose="020B0604020202020204" pitchFamily="34" charset="0"/>
              <a:buNone/>
              <a:defRPr sz="2000" b="0" i="0" kern="1200">
                <a:solidFill>
                  <a:srgbClr val="003341"/>
                </a:solidFill>
                <a:latin typeface="Metropolis Light"/>
                <a:ea typeface="+mn-ea"/>
                <a:cs typeface="Poppins Light" pitchFamily="2" charset="77"/>
              </a:defRPr>
            </a:lvl2pPr>
            <a:lvl3pPr marL="914395" indent="0" algn="ctr" defTabSz="685796" rtl="0" eaLnBrk="1" latinLnBrk="0" hangingPunct="1">
              <a:lnSpc>
                <a:spcPct val="90000"/>
              </a:lnSpc>
              <a:spcBef>
                <a:spcPts val="374"/>
              </a:spcBef>
              <a:buFont typeface="Arial" panose="020B0604020202020204" pitchFamily="34" charset="0"/>
              <a:buNone/>
              <a:defRPr sz="1799" b="0" i="0" kern="1200">
                <a:solidFill>
                  <a:srgbClr val="003341"/>
                </a:solidFill>
                <a:latin typeface="Metropolis Light"/>
                <a:ea typeface="+mn-ea"/>
                <a:cs typeface="Poppins Light" pitchFamily="2" charset="77"/>
              </a:defRPr>
            </a:lvl3pPr>
            <a:lvl4pPr marL="1371592" indent="0" algn="ctr" defTabSz="685796" rtl="0" eaLnBrk="1" latinLnBrk="0" hangingPunct="1">
              <a:lnSpc>
                <a:spcPct val="90000"/>
              </a:lnSpc>
              <a:spcBef>
                <a:spcPts val="374"/>
              </a:spcBef>
              <a:buFont typeface="Arial" panose="020B0604020202020204" pitchFamily="34" charset="0"/>
              <a:buNone/>
              <a:defRPr sz="1600" b="0" i="0" kern="1200">
                <a:solidFill>
                  <a:srgbClr val="003341"/>
                </a:solidFill>
                <a:latin typeface="Metropolis Light"/>
                <a:ea typeface="+mn-ea"/>
                <a:cs typeface="Poppins Light" pitchFamily="2" charset="77"/>
              </a:defRPr>
            </a:lvl4pPr>
            <a:lvl5pPr marL="1828789" indent="0" algn="ctr" defTabSz="685796" rtl="0" eaLnBrk="1" latinLnBrk="0" hangingPunct="1">
              <a:lnSpc>
                <a:spcPct val="90000"/>
              </a:lnSpc>
              <a:spcBef>
                <a:spcPts val="374"/>
              </a:spcBef>
              <a:buFont typeface="Arial" panose="020B0604020202020204" pitchFamily="34" charset="0"/>
              <a:buNone/>
              <a:defRPr sz="1600" b="0" i="0" kern="1200">
                <a:solidFill>
                  <a:srgbClr val="003341"/>
                </a:solidFill>
                <a:latin typeface="Metropolis Light"/>
                <a:ea typeface="+mn-ea"/>
                <a:cs typeface="Poppins Light" pitchFamily="2" charset="77"/>
              </a:defRPr>
            </a:lvl5pPr>
            <a:lvl6pPr marL="2285987" indent="0" algn="ctr" defTabSz="685796" rtl="0" eaLnBrk="1" latinLnBrk="0" hangingPunct="1">
              <a:lnSpc>
                <a:spcPct val="90000"/>
              </a:lnSpc>
              <a:spcBef>
                <a:spcPts val="374"/>
              </a:spcBef>
              <a:buFont typeface="Arial" panose="020B0604020202020204" pitchFamily="34" charset="0"/>
              <a:buNone/>
              <a:defRPr sz="1600" kern="1200">
                <a:solidFill>
                  <a:schemeClr val="tx1"/>
                </a:solidFill>
                <a:latin typeface="+mn-lt"/>
                <a:ea typeface="+mn-ea"/>
                <a:cs typeface="+mn-cs"/>
              </a:defRPr>
            </a:lvl6pPr>
            <a:lvl7pPr marL="2743184" indent="0" algn="ctr" defTabSz="685796" rtl="0" eaLnBrk="1" latinLnBrk="0" hangingPunct="1">
              <a:lnSpc>
                <a:spcPct val="90000"/>
              </a:lnSpc>
              <a:spcBef>
                <a:spcPts val="374"/>
              </a:spcBef>
              <a:buFont typeface="Arial" panose="020B0604020202020204" pitchFamily="34" charset="0"/>
              <a:buNone/>
              <a:defRPr sz="1600" kern="1200">
                <a:solidFill>
                  <a:schemeClr val="tx1"/>
                </a:solidFill>
                <a:latin typeface="+mn-lt"/>
                <a:ea typeface="+mn-ea"/>
                <a:cs typeface="+mn-cs"/>
              </a:defRPr>
            </a:lvl7pPr>
            <a:lvl8pPr marL="3200382" indent="0" algn="ctr" defTabSz="685796" rtl="0" eaLnBrk="1" latinLnBrk="0" hangingPunct="1">
              <a:lnSpc>
                <a:spcPct val="90000"/>
              </a:lnSpc>
              <a:spcBef>
                <a:spcPts val="374"/>
              </a:spcBef>
              <a:buFont typeface="Arial" panose="020B0604020202020204" pitchFamily="34" charset="0"/>
              <a:buNone/>
              <a:defRPr sz="1600" kern="1200">
                <a:solidFill>
                  <a:schemeClr val="tx1"/>
                </a:solidFill>
                <a:latin typeface="+mn-lt"/>
                <a:ea typeface="+mn-ea"/>
                <a:cs typeface="+mn-cs"/>
              </a:defRPr>
            </a:lvl8pPr>
            <a:lvl9pPr marL="3657579" indent="0" algn="ctr" defTabSz="685796" rtl="0" eaLnBrk="1" latinLnBrk="0" hangingPunct="1">
              <a:lnSpc>
                <a:spcPct val="90000"/>
              </a:lnSpc>
              <a:spcBef>
                <a:spcPts val="374"/>
              </a:spcBef>
              <a:buFont typeface="Arial" panose="020B0604020202020204" pitchFamily="34" charset="0"/>
              <a:buNone/>
              <a:defRPr sz="1600" kern="1200">
                <a:solidFill>
                  <a:schemeClr val="tx1"/>
                </a:solidFill>
                <a:latin typeface="+mn-lt"/>
                <a:ea typeface="+mn-ea"/>
                <a:cs typeface="+mn-cs"/>
              </a:defRPr>
            </a:lvl9pPr>
          </a:lstStyle>
          <a:p>
            <a:endParaRPr lang="en-GB" b="0"/>
          </a:p>
        </p:txBody>
      </p:sp>
      <p:pic>
        <p:nvPicPr>
          <p:cNvPr id="8" name="Picture 7" descr="A network of dots and lines&#10;&#10;Description automatically generated">
            <a:extLst>
              <a:ext uri="{FF2B5EF4-FFF2-40B4-BE49-F238E27FC236}">
                <a16:creationId xmlns:a16="http://schemas.microsoft.com/office/drawing/2014/main" id="{76D7D5D4-0E7C-95DA-D57B-89ED5B8741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8184"/>
          <a:stretch/>
        </p:blipFill>
        <p:spPr>
          <a:xfrm rot="10800000">
            <a:off x="351666" y="571303"/>
            <a:ext cx="3491477" cy="1883396"/>
          </a:xfrm>
          <a:prstGeom prst="rect">
            <a:avLst/>
          </a:prstGeom>
        </p:spPr>
      </p:pic>
    </p:spTree>
    <p:extLst>
      <p:ext uri="{BB962C8B-B14F-4D97-AF65-F5344CB8AC3E}">
        <p14:creationId xmlns:p14="http://schemas.microsoft.com/office/powerpoint/2010/main" val="446387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4C0C8B3-2A7B-23EA-AA52-2FF3725918B9}"/>
              </a:ext>
            </a:extLst>
          </p:cNvPr>
          <p:cNvSpPr txBox="1"/>
          <p:nvPr/>
        </p:nvSpPr>
        <p:spPr>
          <a:xfrm>
            <a:off x="457375" y="2993904"/>
            <a:ext cx="6406390" cy="1529413"/>
          </a:xfrm>
          <a:prstGeom prst="rect">
            <a:avLst/>
          </a:prstGeom>
          <a:noFill/>
        </p:spPr>
        <p:txBody>
          <a:bodyPr wrap="square" lIns="112542" tIns="56271" rIns="112542" bIns="56271" rtlCol="0" anchor="t">
            <a:spAutoFit/>
          </a:bodyPr>
          <a:lstStyle/>
          <a:p>
            <a:pPr defTabSz="1125444">
              <a:defRPr/>
            </a:pPr>
            <a:r>
              <a:rPr lang="en-GB">
                <a:solidFill>
                  <a:srgbClr val="475C6D"/>
                </a:solidFill>
                <a:latin typeface="Metropolis Light"/>
                <a:ea typeface="+mn-lt"/>
                <a:cs typeface="+mn-lt"/>
              </a:rPr>
              <a:t>The only point-of-care genetic test to aid clinicians' therapeutic treatment decisions, for drugs that are metabolised by CYP2C19, and that are specifically affected by DNA variant alleles </a:t>
            </a:r>
            <a:r>
              <a:rPr lang="en-GB" b="1">
                <a:solidFill>
                  <a:srgbClr val="00853E"/>
                </a:solidFill>
                <a:latin typeface="Metropolis Light"/>
                <a:ea typeface="+mn-lt"/>
                <a:cs typeface="+mn-lt"/>
              </a:rPr>
              <a:t>*2, *3, *4, *8, *17 and *35</a:t>
            </a:r>
            <a:endParaRPr lang="en-US" b="1">
              <a:latin typeface="Metropolis Light"/>
              <a:ea typeface="+mn-lt"/>
              <a:cs typeface="+mn-lt"/>
            </a:endParaRPr>
          </a:p>
          <a:p>
            <a:pPr defTabSz="1125444">
              <a:defRPr/>
            </a:pPr>
            <a:endParaRPr lang="en-GB" sz="2000" b="1">
              <a:solidFill>
                <a:srgbClr val="00853E"/>
              </a:solidFill>
              <a:latin typeface="Metropolis Light"/>
              <a:ea typeface="Calibri"/>
              <a:cs typeface="Calibri"/>
            </a:endParaRPr>
          </a:p>
        </p:txBody>
      </p:sp>
      <p:sp>
        <p:nvSpPr>
          <p:cNvPr id="6" name="Subtitle 5">
            <a:extLst>
              <a:ext uri="{FF2B5EF4-FFF2-40B4-BE49-F238E27FC236}">
                <a16:creationId xmlns:a16="http://schemas.microsoft.com/office/drawing/2014/main" id="{32B9CE33-E05A-FC4F-AB03-C0E96EAB2453}"/>
              </a:ext>
            </a:extLst>
          </p:cNvPr>
          <p:cNvSpPr>
            <a:spLocks noGrp="1"/>
          </p:cNvSpPr>
          <p:nvPr>
            <p:ph type="subTitle" idx="1"/>
          </p:nvPr>
        </p:nvSpPr>
        <p:spPr/>
        <p:txBody>
          <a:bodyPr/>
          <a:lstStyle/>
          <a:p>
            <a:r>
              <a:rPr lang="en-GB" sz="2800"/>
              <a:t>Genedrive System using the CYP2C19 ID Kit</a:t>
            </a:r>
          </a:p>
        </p:txBody>
      </p:sp>
      <p:sp>
        <p:nvSpPr>
          <p:cNvPr id="5" name="Title 4">
            <a:extLst>
              <a:ext uri="{FF2B5EF4-FFF2-40B4-BE49-F238E27FC236}">
                <a16:creationId xmlns:a16="http://schemas.microsoft.com/office/drawing/2014/main" id="{516783EC-F36E-88F7-5D38-89135583D3F5}"/>
              </a:ext>
            </a:extLst>
          </p:cNvPr>
          <p:cNvSpPr>
            <a:spLocks noGrp="1"/>
          </p:cNvSpPr>
          <p:nvPr>
            <p:ph type="title"/>
          </p:nvPr>
        </p:nvSpPr>
        <p:spPr>
          <a:xfrm>
            <a:off x="436538" y="1695641"/>
            <a:ext cx="6406390" cy="820856"/>
          </a:xfrm>
        </p:spPr>
        <p:txBody>
          <a:bodyPr>
            <a:normAutofit fontScale="90000"/>
          </a:bodyPr>
          <a:lstStyle/>
          <a:p>
            <a:r>
              <a:rPr lang="en-GB" sz="2400" b="1" kern="0">
                <a:solidFill>
                  <a:srgbClr val="00853E"/>
                </a:solidFill>
                <a:cs typeface="Calibri" panose="020F0502020204030204" pitchFamily="34" charset="0"/>
              </a:rPr>
              <a:t>Pharmacogenetic test </a:t>
            </a:r>
            <a:r>
              <a:rPr lang="en-GB" sz="2400" kern="0">
                <a:ea typeface="Verdana"/>
                <a:cs typeface="Calibri" panose="020F0502020204030204" pitchFamily="34" charset="0"/>
              </a:rPr>
              <a:t>to inform clinicians on an individual's CYP2C19 genotype and metaboliser status</a:t>
            </a:r>
            <a:endParaRPr lang="en-GB" sz="2400"/>
          </a:p>
        </p:txBody>
      </p:sp>
      <p:pic>
        <p:nvPicPr>
          <p:cNvPr id="9" name="Picture 8">
            <a:extLst>
              <a:ext uri="{FF2B5EF4-FFF2-40B4-BE49-F238E27FC236}">
                <a16:creationId xmlns:a16="http://schemas.microsoft.com/office/drawing/2014/main" id="{09E90E60-D19D-AB25-4661-D4ED42DE4A6D}"/>
              </a:ext>
            </a:extLst>
          </p:cNvPr>
          <p:cNvPicPr>
            <a:picLocks noChangeAspect="1"/>
          </p:cNvPicPr>
          <p:nvPr/>
        </p:nvPicPr>
        <p:blipFill>
          <a:blip r:embed="rId3"/>
          <a:stretch>
            <a:fillRect/>
          </a:stretch>
        </p:blipFill>
        <p:spPr>
          <a:xfrm rot="19948918">
            <a:off x="7825843" y="3694397"/>
            <a:ext cx="1437881" cy="1125179"/>
          </a:xfrm>
          <a:prstGeom prst="rect">
            <a:avLst/>
          </a:prstGeom>
        </p:spPr>
      </p:pic>
      <p:pic>
        <p:nvPicPr>
          <p:cNvPr id="4" name="Picture 3" descr="A white device with a screen and a plug&#10;&#10;Description automatically generated">
            <a:extLst>
              <a:ext uri="{FF2B5EF4-FFF2-40B4-BE49-F238E27FC236}">
                <a16:creationId xmlns:a16="http://schemas.microsoft.com/office/drawing/2014/main" id="{98DFAB9A-F20D-F503-49E5-6B2E96836D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0792" y="1852236"/>
            <a:ext cx="1859109" cy="190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39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77555058-3271-8A2F-D66F-EC3074334A4D}"/>
              </a:ext>
            </a:extLst>
          </p:cNvPr>
          <p:cNvPicPr>
            <a:picLocks noChangeAspect="1"/>
          </p:cNvPicPr>
          <p:nvPr/>
        </p:nvPicPr>
        <p:blipFill>
          <a:blip r:embed="rId3"/>
          <a:stretch>
            <a:fillRect/>
          </a:stretch>
        </p:blipFill>
        <p:spPr>
          <a:xfrm>
            <a:off x="436538" y="5273985"/>
            <a:ext cx="9245943" cy="114348"/>
          </a:xfrm>
          <a:prstGeom prst="rect">
            <a:avLst/>
          </a:prstGeom>
          <a:ln>
            <a:noFill/>
          </a:ln>
        </p:spPr>
      </p:pic>
      <p:sp>
        <p:nvSpPr>
          <p:cNvPr id="3" name="Subtitle 2">
            <a:extLst>
              <a:ext uri="{FF2B5EF4-FFF2-40B4-BE49-F238E27FC236}">
                <a16:creationId xmlns:a16="http://schemas.microsoft.com/office/drawing/2014/main" id="{17FCE9AF-82A3-26AF-D99B-61E22EFA0452}"/>
              </a:ext>
            </a:extLst>
          </p:cNvPr>
          <p:cNvSpPr>
            <a:spLocks noGrp="1"/>
          </p:cNvSpPr>
          <p:nvPr>
            <p:ph type="subTitle" idx="1"/>
          </p:nvPr>
        </p:nvSpPr>
        <p:spPr/>
        <p:txBody>
          <a:bodyPr/>
          <a:lstStyle/>
          <a:p>
            <a:r>
              <a:rPr lang="en-GB" sz="4000"/>
              <a:t>Genedrive</a:t>
            </a:r>
            <a:r>
              <a:rPr lang="en-GB" sz="4000">
                <a:cs typeface="Arial" panose="020B0604020202020204" pitchFamily="34" charset="0"/>
              </a:rPr>
              <a:t>®</a:t>
            </a:r>
            <a:r>
              <a:rPr lang="en-GB" sz="4000"/>
              <a:t> System</a:t>
            </a:r>
          </a:p>
        </p:txBody>
      </p:sp>
      <p:pic>
        <p:nvPicPr>
          <p:cNvPr id="6" name="Picture 5">
            <a:extLst>
              <a:ext uri="{FF2B5EF4-FFF2-40B4-BE49-F238E27FC236}">
                <a16:creationId xmlns:a16="http://schemas.microsoft.com/office/drawing/2014/main" id="{1EB82EAC-EE4C-5429-ABD8-70C1EB6852EC}"/>
              </a:ext>
            </a:extLst>
          </p:cNvPr>
          <p:cNvPicPr>
            <a:picLocks noChangeAspect="1"/>
          </p:cNvPicPr>
          <p:nvPr/>
        </p:nvPicPr>
        <p:blipFill>
          <a:blip r:embed="rId3"/>
          <a:stretch>
            <a:fillRect/>
          </a:stretch>
        </p:blipFill>
        <p:spPr>
          <a:xfrm>
            <a:off x="426095" y="2023979"/>
            <a:ext cx="9245943" cy="114348"/>
          </a:xfrm>
          <a:prstGeom prst="rect">
            <a:avLst/>
          </a:prstGeom>
          <a:ln>
            <a:noFill/>
          </a:ln>
        </p:spPr>
      </p:pic>
      <p:sp>
        <p:nvSpPr>
          <p:cNvPr id="7" name="TextBox 6">
            <a:extLst>
              <a:ext uri="{FF2B5EF4-FFF2-40B4-BE49-F238E27FC236}">
                <a16:creationId xmlns:a16="http://schemas.microsoft.com/office/drawing/2014/main" id="{74DB4393-A11A-DA16-5486-4F16B447A4D6}"/>
              </a:ext>
            </a:extLst>
          </p:cNvPr>
          <p:cNvSpPr txBox="1"/>
          <p:nvPr/>
        </p:nvSpPr>
        <p:spPr>
          <a:xfrm>
            <a:off x="567501" y="4162444"/>
            <a:ext cx="2387231" cy="553998"/>
          </a:xfrm>
          <a:prstGeom prst="rect">
            <a:avLst/>
          </a:prstGeom>
          <a:noFill/>
        </p:spPr>
        <p:txBody>
          <a:bodyPr wrap="square" lIns="0" tIns="0" rIns="0" bIns="0" rtlCol="0">
            <a:spAutoFit/>
          </a:bodyPr>
          <a:lstStyle/>
          <a:p>
            <a:pPr marL="0" marR="0" lvl="0" indent="0" algn="ctr" defTabSz="1625519"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341"/>
                </a:solidFill>
                <a:effectLst/>
                <a:uLnTx/>
                <a:uFillTx/>
                <a:latin typeface="Metropolis"/>
                <a:ea typeface="Calibri"/>
                <a:cs typeface="Calibri"/>
              </a:rPr>
              <a:t>Uses multiplex PCR amplification and fluorescent probe-based target discrimination</a:t>
            </a:r>
            <a:endParaRPr kumimoji="0" lang="en-GB" sz="1200" b="0" i="0" u="none" strike="noStrike" kern="1200" cap="none" spc="0" normalizeH="0" baseline="0" noProof="0">
              <a:ln>
                <a:noFill/>
              </a:ln>
              <a:solidFill>
                <a:srgbClr val="003341"/>
              </a:solidFill>
              <a:effectLst/>
              <a:uLnTx/>
              <a:uFillTx/>
              <a:latin typeface="Metropolis Light" pitchFamily="2" charset="77"/>
              <a:ea typeface="+mn-ea"/>
              <a:cs typeface="+mn-cs"/>
            </a:endParaRPr>
          </a:p>
        </p:txBody>
      </p:sp>
      <p:sp>
        <p:nvSpPr>
          <p:cNvPr id="8" name="TextBox 7">
            <a:extLst>
              <a:ext uri="{FF2B5EF4-FFF2-40B4-BE49-F238E27FC236}">
                <a16:creationId xmlns:a16="http://schemas.microsoft.com/office/drawing/2014/main" id="{FB8C94C9-48AF-AF82-6D7B-0C2877A9DC63}"/>
              </a:ext>
            </a:extLst>
          </p:cNvPr>
          <p:cNvSpPr txBox="1"/>
          <p:nvPr/>
        </p:nvSpPr>
        <p:spPr>
          <a:xfrm>
            <a:off x="375295" y="2577543"/>
            <a:ext cx="2736360" cy="369332"/>
          </a:xfrm>
          <a:prstGeom prst="rect">
            <a:avLst/>
          </a:prstGeom>
          <a:noFill/>
        </p:spPr>
        <p:txBody>
          <a:bodyPr wrap="square" lIns="0" tIns="0" rIns="0" bIns="0" rtlCol="0">
            <a:spAutoFit/>
          </a:bodyPr>
          <a:lstStyle/>
          <a:p>
            <a:pPr marL="0" marR="0" lvl="0" indent="0" algn="ctr" defTabSz="1625519"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341"/>
                </a:solidFill>
                <a:effectLst/>
                <a:uLnTx/>
                <a:uFillTx/>
                <a:latin typeface="Metropolis Light" pitchFamily="2" charset="77"/>
                <a:ea typeface="+mn-ea"/>
                <a:cs typeface="+mn-cs"/>
              </a:rPr>
              <a:t>Provides rapid automated</a:t>
            </a:r>
          </a:p>
          <a:p>
            <a:pPr marL="0" marR="0" lvl="0" indent="0" algn="ctr" defTabSz="1625519"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341"/>
                </a:solidFill>
                <a:effectLst/>
                <a:uLnTx/>
                <a:uFillTx/>
                <a:latin typeface="Metropolis Light" pitchFamily="2" charset="77"/>
                <a:ea typeface="+mn-ea"/>
                <a:cs typeface="+mn-cs"/>
              </a:rPr>
              <a:t>results in approximately 69 minutes</a:t>
            </a:r>
          </a:p>
        </p:txBody>
      </p:sp>
      <p:sp>
        <p:nvSpPr>
          <p:cNvPr id="9" name="TextBox 8">
            <a:extLst>
              <a:ext uri="{FF2B5EF4-FFF2-40B4-BE49-F238E27FC236}">
                <a16:creationId xmlns:a16="http://schemas.microsoft.com/office/drawing/2014/main" id="{32B0FCC7-71DC-ED1D-1406-2980011C9C30}"/>
              </a:ext>
            </a:extLst>
          </p:cNvPr>
          <p:cNvSpPr txBox="1"/>
          <p:nvPr/>
        </p:nvSpPr>
        <p:spPr>
          <a:xfrm>
            <a:off x="6787410" y="4274635"/>
            <a:ext cx="2960917" cy="369332"/>
          </a:xfrm>
          <a:prstGeom prst="rect">
            <a:avLst/>
          </a:prstGeom>
          <a:noFill/>
        </p:spPr>
        <p:txBody>
          <a:bodyPr wrap="square" lIns="0" tIns="0" rIns="0" bIns="0" rtlCol="0">
            <a:spAutoFit/>
          </a:bodyPr>
          <a:lstStyle/>
          <a:p>
            <a:pPr marL="0" marR="0" lvl="0" indent="0" algn="ctr" defTabSz="1625519"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341"/>
                </a:solidFill>
                <a:effectLst/>
                <a:uLnTx/>
                <a:uFillTx/>
                <a:latin typeface="Metropolis Light" pitchFamily="2" charset="77"/>
                <a:ea typeface="+mn-ea"/>
                <a:cs typeface="+mn-cs"/>
              </a:rPr>
              <a:t>RFID enabled reagent lock out</a:t>
            </a:r>
          </a:p>
          <a:p>
            <a:pPr marL="0" marR="0" lvl="0" indent="0" algn="ctr" defTabSz="1625519"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341"/>
                </a:solidFill>
                <a:effectLst/>
                <a:uLnTx/>
                <a:uFillTx/>
                <a:latin typeface="Metropolis Light" pitchFamily="2" charset="77"/>
                <a:ea typeface="+mn-ea"/>
                <a:cs typeface="+mn-cs"/>
              </a:rPr>
              <a:t> to prevent use of expired tests</a:t>
            </a:r>
          </a:p>
        </p:txBody>
      </p:sp>
      <p:sp>
        <p:nvSpPr>
          <p:cNvPr id="10" name="TextBox 9">
            <a:extLst>
              <a:ext uri="{FF2B5EF4-FFF2-40B4-BE49-F238E27FC236}">
                <a16:creationId xmlns:a16="http://schemas.microsoft.com/office/drawing/2014/main" id="{DDAFC539-D7FE-3E51-8BDF-631AD3BDDB34}"/>
              </a:ext>
            </a:extLst>
          </p:cNvPr>
          <p:cNvSpPr txBox="1"/>
          <p:nvPr/>
        </p:nvSpPr>
        <p:spPr>
          <a:xfrm>
            <a:off x="6747998" y="2587564"/>
            <a:ext cx="2852220" cy="369332"/>
          </a:xfrm>
          <a:prstGeom prst="rect">
            <a:avLst/>
          </a:prstGeom>
          <a:noFill/>
        </p:spPr>
        <p:txBody>
          <a:bodyPr wrap="square" lIns="0" tIns="0" rIns="0" bIns="0" rtlCol="0">
            <a:spAutoFit/>
          </a:bodyPr>
          <a:lstStyle/>
          <a:p>
            <a:pPr marL="0" marR="0" lvl="0" indent="0" algn="ctr" defTabSz="162551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444"/>
                </a:solidFill>
                <a:effectLst/>
                <a:highlight>
                  <a:srgbClr val="FFFFFF"/>
                </a:highlight>
                <a:uLnTx/>
                <a:uFillTx/>
                <a:latin typeface="Aptos Narrow" panose="020B0004020202020204" pitchFamily="34" charset="0"/>
                <a:ea typeface="+mn-ea"/>
                <a:cs typeface="+mn-cs"/>
              </a:rPr>
              <a:t>Results export via </a:t>
            </a:r>
          </a:p>
          <a:p>
            <a:pPr marL="0" marR="0" lvl="0" indent="0" algn="ctr" defTabSz="162551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444"/>
                </a:solidFill>
                <a:effectLst/>
                <a:highlight>
                  <a:srgbClr val="FFFFFF"/>
                </a:highlight>
                <a:uLnTx/>
                <a:uFillTx/>
                <a:latin typeface="Aptos Narrow" panose="020B0004020202020204" pitchFamily="34" charset="0"/>
                <a:ea typeface="+mn-ea"/>
                <a:cs typeface="+mn-cs"/>
              </a:rPr>
              <a:t>Ethernet or </a:t>
            </a:r>
            <a:r>
              <a:rPr kumimoji="0" lang="en-US" sz="1200" b="0" i="0" u="none" strike="noStrike" kern="1200" cap="none" spc="0" normalizeH="0" baseline="0" noProof="0" err="1">
                <a:ln>
                  <a:noFill/>
                </a:ln>
                <a:solidFill>
                  <a:srgbClr val="444444"/>
                </a:solidFill>
                <a:effectLst/>
                <a:highlight>
                  <a:srgbClr val="FFFFFF"/>
                </a:highlight>
                <a:uLnTx/>
                <a:uFillTx/>
                <a:latin typeface="Aptos Narrow" panose="020B0004020202020204" pitchFamily="34" charset="0"/>
                <a:ea typeface="+mn-ea"/>
                <a:cs typeface="+mn-cs"/>
              </a:rPr>
              <a:t>WiFi</a:t>
            </a:r>
            <a:r>
              <a:rPr kumimoji="0" lang="en-US" sz="1200" b="0" i="0" u="none" strike="noStrike" kern="1200" cap="none" spc="0" normalizeH="0" baseline="0" noProof="0">
                <a:ln>
                  <a:noFill/>
                </a:ln>
                <a:solidFill>
                  <a:srgbClr val="444444"/>
                </a:solidFill>
                <a:effectLst/>
                <a:highlight>
                  <a:srgbClr val="FFFFFF"/>
                </a:highlight>
                <a:uLnTx/>
                <a:uFillTx/>
                <a:latin typeface="Aptos Narrow" panose="020B0004020202020204" pitchFamily="34" charset="0"/>
                <a:ea typeface="+mn-ea"/>
                <a:cs typeface="+mn-cs"/>
              </a:rPr>
              <a:t> to SFTP</a:t>
            </a:r>
            <a:endParaRPr kumimoji="0" lang="en-GB" sz="1200" b="0" i="0" u="none" strike="noStrike" kern="1200" cap="none" spc="0" normalizeH="0" baseline="0" noProof="0">
              <a:ln>
                <a:noFill/>
              </a:ln>
              <a:solidFill>
                <a:srgbClr val="31444C"/>
              </a:solidFill>
              <a:effectLst/>
              <a:uLnTx/>
              <a:uFillTx/>
              <a:latin typeface="Metropolis Light" pitchFamily="2" charset="77"/>
              <a:ea typeface="+mn-ea"/>
              <a:cs typeface="+mn-cs"/>
            </a:endParaRPr>
          </a:p>
        </p:txBody>
      </p:sp>
      <p:grpSp>
        <p:nvGrpSpPr>
          <p:cNvPr id="11" name="Group 10">
            <a:extLst>
              <a:ext uri="{FF2B5EF4-FFF2-40B4-BE49-F238E27FC236}">
                <a16:creationId xmlns:a16="http://schemas.microsoft.com/office/drawing/2014/main" id="{4CA052AF-0F9C-94F7-C2D7-D4C647063D32}"/>
              </a:ext>
            </a:extLst>
          </p:cNvPr>
          <p:cNvGrpSpPr/>
          <p:nvPr/>
        </p:nvGrpSpPr>
        <p:grpSpPr>
          <a:xfrm>
            <a:off x="7714525" y="1516174"/>
            <a:ext cx="958044" cy="963855"/>
            <a:chOff x="6056588" y="2410141"/>
            <a:chExt cx="772510" cy="772510"/>
          </a:xfrm>
        </p:grpSpPr>
        <p:sp>
          <p:nvSpPr>
            <p:cNvPr id="12" name="Oval 11">
              <a:extLst>
                <a:ext uri="{FF2B5EF4-FFF2-40B4-BE49-F238E27FC236}">
                  <a16:creationId xmlns:a16="http://schemas.microsoft.com/office/drawing/2014/main" id="{DEC4B67C-BA8B-C977-EF54-1AE1F14F09DB}"/>
                </a:ext>
              </a:extLst>
            </p:cNvPr>
            <p:cNvSpPr/>
            <p:nvPr/>
          </p:nvSpPr>
          <p:spPr>
            <a:xfrm>
              <a:off x="6056588" y="2410141"/>
              <a:ext cx="772510" cy="772510"/>
            </a:xfrm>
            <a:prstGeom prst="ellipse">
              <a:avLst/>
            </a:prstGeom>
            <a:solidFill>
              <a:schemeClr val="bg1"/>
            </a:solidFill>
            <a:ln w="41275">
              <a:solidFill>
                <a:srgbClr val="009F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625519"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no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70D5D168-C93E-9DA3-8A30-C059E482E1E4}"/>
                </a:ext>
              </a:extLst>
            </p:cNvPr>
            <p:cNvPicPr>
              <a:picLocks noChangeAspect="1"/>
            </p:cNvPicPr>
            <p:nvPr/>
          </p:nvPicPr>
          <p:blipFill>
            <a:blip r:embed="rId4"/>
            <a:srcRect/>
            <a:stretch/>
          </p:blipFill>
          <p:spPr>
            <a:xfrm>
              <a:off x="6128654" y="2490024"/>
              <a:ext cx="628378" cy="628378"/>
            </a:xfrm>
            <a:prstGeom prst="rect">
              <a:avLst/>
            </a:prstGeom>
          </p:spPr>
        </p:pic>
      </p:grpSp>
      <p:sp>
        <p:nvSpPr>
          <p:cNvPr id="14" name="TextBox 13">
            <a:extLst>
              <a:ext uri="{FF2B5EF4-FFF2-40B4-BE49-F238E27FC236}">
                <a16:creationId xmlns:a16="http://schemas.microsoft.com/office/drawing/2014/main" id="{E7D75C28-E119-99C0-E9DC-D2F034C60522}"/>
              </a:ext>
            </a:extLst>
          </p:cNvPr>
          <p:cNvSpPr txBox="1"/>
          <p:nvPr/>
        </p:nvSpPr>
        <p:spPr>
          <a:xfrm>
            <a:off x="3595927" y="4249228"/>
            <a:ext cx="2804676" cy="369332"/>
          </a:xfrm>
          <a:prstGeom prst="rect">
            <a:avLst/>
          </a:prstGeom>
          <a:noFill/>
        </p:spPr>
        <p:txBody>
          <a:bodyPr wrap="square" lIns="0" tIns="0" rIns="0" bIns="0" rtlCol="0">
            <a:spAutoFit/>
          </a:bodyPr>
          <a:lstStyle/>
          <a:p>
            <a:pPr marL="0" marR="0" lvl="0" indent="0" algn="ctr" defTabSz="1625519"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31444C"/>
                </a:solidFill>
                <a:effectLst/>
                <a:uLnTx/>
                <a:uFillTx/>
                <a:latin typeface="Metropolis Light" pitchFamily="2" charset="77"/>
                <a:ea typeface="+mn-ea"/>
                <a:cs typeface="+mn-cs"/>
              </a:rPr>
              <a:t>Easy to operate touch screen </a:t>
            </a:r>
          </a:p>
          <a:p>
            <a:pPr marL="0" marR="0" lvl="0" indent="0" algn="ctr" defTabSz="1625519"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31444C"/>
                </a:solidFill>
                <a:effectLst/>
                <a:uLnTx/>
                <a:uFillTx/>
                <a:latin typeface="Metropolis Light" pitchFamily="2" charset="77"/>
                <a:ea typeface="+mn-ea"/>
                <a:cs typeface="+mn-cs"/>
              </a:rPr>
              <a:t>with barcode scanning ability</a:t>
            </a:r>
          </a:p>
        </p:txBody>
      </p:sp>
      <p:pic>
        <p:nvPicPr>
          <p:cNvPr id="15" name="Picture 14">
            <a:extLst>
              <a:ext uri="{FF2B5EF4-FFF2-40B4-BE49-F238E27FC236}">
                <a16:creationId xmlns:a16="http://schemas.microsoft.com/office/drawing/2014/main" id="{7551C434-8976-5FB6-A1DB-3F4C76EBA3D0}"/>
              </a:ext>
            </a:extLst>
          </p:cNvPr>
          <p:cNvPicPr>
            <a:picLocks noChangeAspect="1"/>
          </p:cNvPicPr>
          <p:nvPr/>
        </p:nvPicPr>
        <p:blipFill>
          <a:blip r:embed="rId5"/>
          <a:stretch>
            <a:fillRect/>
          </a:stretch>
        </p:blipFill>
        <p:spPr>
          <a:xfrm>
            <a:off x="4457498" y="1540543"/>
            <a:ext cx="963855" cy="963855"/>
          </a:xfrm>
          <a:prstGeom prst="rect">
            <a:avLst/>
          </a:prstGeom>
        </p:spPr>
      </p:pic>
      <p:sp>
        <p:nvSpPr>
          <p:cNvPr id="17" name="TextBox 16">
            <a:extLst>
              <a:ext uri="{FF2B5EF4-FFF2-40B4-BE49-F238E27FC236}">
                <a16:creationId xmlns:a16="http://schemas.microsoft.com/office/drawing/2014/main" id="{B289704B-622E-510D-C73C-5FBC3082A1C9}"/>
              </a:ext>
            </a:extLst>
          </p:cNvPr>
          <p:cNvSpPr txBox="1"/>
          <p:nvPr/>
        </p:nvSpPr>
        <p:spPr>
          <a:xfrm>
            <a:off x="3185985" y="2592052"/>
            <a:ext cx="3487684" cy="369332"/>
          </a:xfrm>
          <a:prstGeom prst="rect">
            <a:avLst/>
          </a:prstGeom>
          <a:noFill/>
        </p:spPr>
        <p:txBody>
          <a:bodyPr wrap="square" lIns="0" tIns="0" rIns="0" bIns="0" rtlCol="0">
            <a:spAutoFit/>
          </a:bodyPr>
          <a:lstStyle/>
          <a:p>
            <a:pPr marL="0" marR="0" lvl="0" indent="0" algn="ctr" defTabSz="1625519"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341"/>
                </a:solidFill>
                <a:effectLst/>
                <a:uLnTx/>
                <a:uFillTx/>
                <a:latin typeface="Metropolis Light" pitchFamily="2" charset="77"/>
                <a:ea typeface="+mn-ea"/>
                <a:cs typeface="+mn-cs"/>
              </a:rPr>
              <a:t>Designed to be used in time critical situations, </a:t>
            </a:r>
          </a:p>
          <a:p>
            <a:pPr marL="0" marR="0" lvl="0" indent="0" algn="ctr" defTabSz="1625519"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341"/>
                </a:solidFill>
                <a:effectLst/>
                <a:uLnTx/>
                <a:uFillTx/>
                <a:latin typeface="Metropolis Light" pitchFamily="2" charset="77"/>
                <a:ea typeface="+mn-ea"/>
                <a:cs typeface="+mn-cs"/>
              </a:rPr>
              <a:t>prior to antibiotic treatment prescription</a:t>
            </a:r>
          </a:p>
        </p:txBody>
      </p:sp>
      <p:sp>
        <p:nvSpPr>
          <p:cNvPr id="25" name="Oval 24">
            <a:extLst>
              <a:ext uri="{FF2B5EF4-FFF2-40B4-BE49-F238E27FC236}">
                <a16:creationId xmlns:a16="http://schemas.microsoft.com/office/drawing/2014/main" id="{6B0095AD-71D6-BB18-C522-5C1820417F8A}"/>
              </a:ext>
            </a:extLst>
          </p:cNvPr>
          <p:cNvSpPr/>
          <p:nvPr/>
        </p:nvSpPr>
        <p:spPr>
          <a:xfrm>
            <a:off x="1282095" y="1537411"/>
            <a:ext cx="958044" cy="963853"/>
          </a:xfrm>
          <a:prstGeom prst="ellipse">
            <a:avLst/>
          </a:prstGeom>
          <a:solidFill>
            <a:schemeClr val="bg1"/>
          </a:solidFill>
          <a:ln w="41275">
            <a:solidFill>
              <a:srgbClr val="009F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625519"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noFill/>
              <a:effectLst/>
              <a:uLnTx/>
              <a:uFillTx/>
              <a:latin typeface="Calibri" panose="020F0502020204030204"/>
              <a:ea typeface="+mn-ea"/>
              <a:cs typeface="+mn-cs"/>
            </a:endParaRPr>
          </a:p>
        </p:txBody>
      </p:sp>
      <p:pic>
        <p:nvPicPr>
          <p:cNvPr id="30" name="Picture 29">
            <a:extLst>
              <a:ext uri="{FF2B5EF4-FFF2-40B4-BE49-F238E27FC236}">
                <a16:creationId xmlns:a16="http://schemas.microsoft.com/office/drawing/2014/main" id="{5C3C97FD-E98D-C783-B73D-C4E8D6D84A65}"/>
              </a:ext>
            </a:extLst>
          </p:cNvPr>
          <p:cNvPicPr>
            <a:picLocks noChangeAspect="1"/>
          </p:cNvPicPr>
          <p:nvPr/>
        </p:nvPicPr>
        <p:blipFill>
          <a:blip r:embed="rId6"/>
          <a:stretch>
            <a:fillRect/>
          </a:stretch>
        </p:blipFill>
        <p:spPr>
          <a:xfrm>
            <a:off x="7662812" y="4874819"/>
            <a:ext cx="1061467" cy="1061467"/>
          </a:xfrm>
          <a:prstGeom prst="rect">
            <a:avLst/>
          </a:prstGeom>
        </p:spPr>
      </p:pic>
      <p:grpSp>
        <p:nvGrpSpPr>
          <p:cNvPr id="31" name="Group 30">
            <a:extLst>
              <a:ext uri="{FF2B5EF4-FFF2-40B4-BE49-F238E27FC236}">
                <a16:creationId xmlns:a16="http://schemas.microsoft.com/office/drawing/2014/main" id="{27FDB3DC-239C-BEE1-3D84-4CF1A1B7916D}"/>
              </a:ext>
            </a:extLst>
          </p:cNvPr>
          <p:cNvGrpSpPr/>
          <p:nvPr/>
        </p:nvGrpSpPr>
        <p:grpSpPr>
          <a:xfrm>
            <a:off x="4514033" y="4904103"/>
            <a:ext cx="963855" cy="968459"/>
            <a:chOff x="4164300" y="2410141"/>
            <a:chExt cx="772510" cy="772510"/>
          </a:xfrm>
        </p:grpSpPr>
        <p:sp>
          <p:nvSpPr>
            <p:cNvPr id="32" name="Oval 31">
              <a:extLst>
                <a:ext uri="{FF2B5EF4-FFF2-40B4-BE49-F238E27FC236}">
                  <a16:creationId xmlns:a16="http://schemas.microsoft.com/office/drawing/2014/main" id="{2F28408A-8022-A42E-A71B-F0F992E6E3E5}"/>
                </a:ext>
              </a:extLst>
            </p:cNvPr>
            <p:cNvSpPr/>
            <p:nvPr/>
          </p:nvSpPr>
          <p:spPr>
            <a:xfrm>
              <a:off x="4164300" y="2410141"/>
              <a:ext cx="772510" cy="772510"/>
            </a:xfrm>
            <a:prstGeom prst="ellipse">
              <a:avLst/>
            </a:prstGeom>
            <a:solidFill>
              <a:schemeClr val="bg1"/>
            </a:solidFill>
            <a:ln w="41275">
              <a:solidFill>
                <a:srgbClr val="009F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625519"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noFill/>
                <a:effectLst/>
                <a:uLnTx/>
                <a:uFillTx/>
                <a:latin typeface="Calibri" panose="020F0502020204030204"/>
                <a:ea typeface="+mn-ea"/>
                <a:cs typeface="+mn-cs"/>
              </a:endParaRPr>
            </a:p>
          </p:txBody>
        </p:sp>
        <p:pic>
          <p:nvPicPr>
            <p:cNvPr id="33" name="Picture 32" descr="A blue and grey circle with black circles&#10;&#10;Description automatically generated with medium confidence">
              <a:extLst>
                <a:ext uri="{FF2B5EF4-FFF2-40B4-BE49-F238E27FC236}">
                  <a16:creationId xmlns:a16="http://schemas.microsoft.com/office/drawing/2014/main" id="{E9A9BBA5-6A51-5E9E-19A1-B34EE9308A81}"/>
                </a:ext>
              </a:extLst>
            </p:cNvPr>
            <p:cNvPicPr>
              <a:picLocks noChangeAspect="1"/>
            </p:cNvPicPr>
            <p:nvPr/>
          </p:nvPicPr>
          <p:blipFill>
            <a:blip r:embed="rId7"/>
            <a:stretch>
              <a:fillRect/>
            </a:stretch>
          </p:blipFill>
          <p:spPr>
            <a:xfrm>
              <a:off x="4236366" y="2490024"/>
              <a:ext cx="628378" cy="628378"/>
            </a:xfrm>
            <a:prstGeom prst="rect">
              <a:avLst/>
            </a:prstGeom>
          </p:spPr>
        </p:pic>
      </p:grpSp>
      <p:grpSp>
        <p:nvGrpSpPr>
          <p:cNvPr id="34" name="Group 33">
            <a:extLst>
              <a:ext uri="{FF2B5EF4-FFF2-40B4-BE49-F238E27FC236}">
                <a16:creationId xmlns:a16="http://schemas.microsoft.com/office/drawing/2014/main" id="{DD6BA761-C6E4-ACF0-19EA-0FE2F41656A6}"/>
              </a:ext>
            </a:extLst>
          </p:cNvPr>
          <p:cNvGrpSpPr/>
          <p:nvPr/>
        </p:nvGrpSpPr>
        <p:grpSpPr>
          <a:xfrm>
            <a:off x="1282091" y="4849230"/>
            <a:ext cx="958047" cy="963855"/>
            <a:chOff x="1166787" y="5077382"/>
            <a:chExt cx="1030013" cy="1030013"/>
          </a:xfrm>
        </p:grpSpPr>
        <p:sp>
          <p:nvSpPr>
            <p:cNvPr id="35" name="Oval 34">
              <a:extLst>
                <a:ext uri="{FF2B5EF4-FFF2-40B4-BE49-F238E27FC236}">
                  <a16:creationId xmlns:a16="http://schemas.microsoft.com/office/drawing/2014/main" id="{1F3E77A5-2D20-E1B7-D836-99961EF1931C}"/>
                </a:ext>
              </a:extLst>
            </p:cNvPr>
            <p:cNvSpPr/>
            <p:nvPr/>
          </p:nvSpPr>
          <p:spPr>
            <a:xfrm>
              <a:off x="1166787" y="5077382"/>
              <a:ext cx="1030013" cy="1030013"/>
            </a:xfrm>
            <a:prstGeom prst="ellipse">
              <a:avLst/>
            </a:prstGeom>
            <a:solidFill>
              <a:schemeClr val="bg1"/>
            </a:solidFill>
            <a:ln w="41275">
              <a:solidFill>
                <a:srgbClr val="009F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625519"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noFill/>
                <a:effectLst/>
                <a:uLnTx/>
                <a:uFillTx/>
                <a:latin typeface="Calibri" panose="020F0502020204030204"/>
                <a:ea typeface="+mn-ea"/>
                <a:cs typeface="+mn-cs"/>
              </a:endParaRPr>
            </a:p>
          </p:txBody>
        </p:sp>
        <p:pic>
          <p:nvPicPr>
            <p:cNvPr id="36" name="Picture 35" descr="A blue square with arrows pointing to the center&#10;&#10;Description automatically generated">
              <a:extLst>
                <a:ext uri="{FF2B5EF4-FFF2-40B4-BE49-F238E27FC236}">
                  <a16:creationId xmlns:a16="http://schemas.microsoft.com/office/drawing/2014/main" id="{0A8B7A49-3D13-5CA5-DD76-2ACE9A211BD6}"/>
                </a:ext>
              </a:extLst>
            </p:cNvPr>
            <p:cNvPicPr>
              <a:picLocks noChangeAspect="1"/>
            </p:cNvPicPr>
            <p:nvPr/>
          </p:nvPicPr>
          <p:blipFill>
            <a:blip r:embed="rId8"/>
            <a:stretch>
              <a:fillRect/>
            </a:stretch>
          </p:blipFill>
          <p:spPr>
            <a:xfrm>
              <a:off x="1265804" y="5183893"/>
              <a:ext cx="831978" cy="837837"/>
            </a:xfrm>
            <a:prstGeom prst="rect">
              <a:avLst/>
            </a:prstGeom>
          </p:spPr>
        </p:pic>
      </p:grpSp>
      <p:sp>
        <p:nvSpPr>
          <p:cNvPr id="37" name="TextBox 36">
            <a:extLst>
              <a:ext uri="{FF2B5EF4-FFF2-40B4-BE49-F238E27FC236}">
                <a16:creationId xmlns:a16="http://schemas.microsoft.com/office/drawing/2014/main" id="{532C2D46-6643-65ED-3AD5-C1947D23359C}"/>
              </a:ext>
            </a:extLst>
          </p:cNvPr>
          <p:cNvSpPr txBox="1"/>
          <p:nvPr/>
        </p:nvSpPr>
        <p:spPr>
          <a:xfrm>
            <a:off x="375296" y="5884875"/>
            <a:ext cx="3023537"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341"/>
                </a:solidFill>
                <a:effectLst/>
                <a:uLnTx/>
                <a:uFillTx/>
                <a:latin typeface="Metropolis"/>
                <a:ea typeface="Calibri"/>
                <a:cs typeface="Calibri"/>
              </a:rPr>
              <a:t>Compact benchtop design allowing it to be placed at the point-of-care or laboratory setting</a:t>
            </a:r>
          </a:p>
        </p:txBody>
      </p:sp>
      <p:sp>
        <p:nvSpPr>
          <p:cNvPr id="38" name="TextBox 37">
            <a:extLst>
              <a:ext uri="{FF2B5EF4-FFF2-40B4-BE49-F238E27FC236}">
                <a16:creationId xmlns:a16="http://schemas.microsoft.com/office/drawing/2014/main" id="{BD998338-A43B-8211-E569-760C30F2BFE6}"/>
              </a:ext>
            </a:extLst>
          </p:cNvPr>
          <p:cNvSpPr txBox="1"/>
          <p:nvPr/>
        </p:nvSpPr>
        <p:spPr>
          <a:xfrm>
            <a:off x="3696297" y="5932433"/>
            <a:ext cx="2705537" cy="369332"/>
          </a:xfrm>
          <a:prstGeom prst="rect">
            <a:avLst/>
          </a:prstGeom>
          <a:noFill/>
        </p:spPr>
        <p:txBody>
          <a:bodyPr wrap="square" lIns="0" tIns="0" rIns="0" bIns="0" rtlCol="0">
            <a:spAutoFit/>
          </a:bodyPr>
          <a:lstStyle/>
          <a:p>
            <a:pPr marL="0" marR="0" lvl="0" indent="0" algn="ctr" defTabSz="1625519"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341"/>
                </a:solidFill>
                <a:effectLst/>
                <a:uLnTx/>
                <a:uFillTx/>
                <a:latin typeface="Metropolis Light" pitchFamily="2" charset="77"/>
                <a:ea typeface="+mn-ea"/>
                <a:cs typeface="+mn-cs"/>
              </a:rPr>
              <a:t> Flexible connectivity to </a:t>
            </a:r>
          </a:p>
          <a:p>
            <a:pPr marL="0" marR="0" lvl="0" indent="0" algn="ctr" defTabSz="1625519"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341"/>
                </a:solidFill>
                <a:effectLst/>
                <a:uLnTx/>
                <a:uFillTx/>
                <a:latin typeface="Metropolis Light" pitchFamily="2" charset="77"/>
                <a:ea typeface="+mn-ea"/>
                <a:cs typeface="+mn-cs"/>
              </a:rPr>
              <a:t>external systems/middleware providers</a:t>
            </a:r>
          </a:p>
        </p:txBody>
      </p:sp>
      <p:sp>
        <p:nvSpPr>
          <p:cNvPr id="39" name="TextBox 38">
            <a:extLst>
              <a:ext uri="{FF2B5EF4-FFF2-40B4-BE49-F238E27FC236}">
                <a16:creationId xmlns:a16="http://schemas.microsoft.com/office/drawing/2014/main" id="{B7EFA9FC-6F11-E4A5-3FB6-436042005482}"/>
              </a:ext>
            </a:extLst>
          </p:cNvPr>
          <p:cNvSpPr txBox="1"/>
          <p:nvPr/>
        </p:nvSpPr>
        <p:spPr>
          <a:xfrm>
            <a:off x="6756100" y="6002049"/>
            <a:ext cx="3023537" cy="369332"/>
          </a:xfrm>
          <a:prstGeom prst="rect">
            <a:avLst/>
          </a:prstGeom>
          <a:noFill/>
        </p:spPr>
        <p:txBody>
          <a:bodyPr wrap="square" lIns="0" tIns="0" rIns="0" bIns="0" rtlCol="0">
            <a:spAutoFit/>
          </a:bodyPr>
          <a:lstStyle/>
          <a:p>
            <a:pPr marL="0" marR="0" lvl="0" indent="0" algn="ctr" defTabSz="1625519"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31444C"/>
                </a:solidFill>
                <a:effectLst/>
                <a:uLnTx/>
                <a:uFillTx/>
                <a:latin typeface="Metropolis Light" pitchFamily="2" charset="77"/>
                <a:ea typeface="+mn-ea"/>
                <a:cs typeface="+mn-cs"/>
              </a:rPr>
              <a:t>Optional Bluetooth printer </a:t>
            </a:r>
          </a:p>
          <a:p>
            <a:pPr marL="0" marR="0" lvl="0" indent="0" algn="ctr" defTabSz="1625519"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31444C"/>
                </a:solidFill>
                <a:effectLst/>
                <a:uLnTx/>
                <a:uFillTx/>
                <a:latin typeface="Metropolis Light" pitchFamily="2" charset="77"/>
                <a:ea typeface="+mn-ea"/>
                <a:cs typeface="+mn-cs"/>
              </a:rPr>
              <a:t>for instant results recording</a:t>
            </a:r>
          </a:p>
        </p:txBody>
      </p:sp>
      <p:pic>
        <p:nvPicPr>
          <p:cNvPr id="40" name="Picture 39">
            <a:extLst>
              <a:ext uri="{FF2B5EF4-FFF2-40B4-BE49-F238E27FC236}">
                <a16:creationId xmlns:a16="http://schemas.microsoft.com/office/drawing/2014/main" id="{1AE05984-5A49-9209-5466-4F41D15A8189}"/>
              </a:ext>
            </a:extLst>
          </p:cNvPr>
          <p:cNvPicPr>
            <a:picLocks noChangeAspect="1"/>
          </p:cNvPicPr>
          <p:nvPr/>
        </p:nvPicPr>
        <p:blipFill>
          <a:blip r:embed="rId3"/>
          <a:stretch>
            <a:fillRect/>
          </a:stretch>
        </p:blipFill>
        <p:spPr>
          <a:xfrm>
            <a:off x="375295" y="3621871"/>
            <a:ext cx="9245943" cy="114348"/>
          </a:xfrm>
          <a:prstGeom prst="rect">
            <a:avLst/>
          </a:prstGeom>
          <a:ln>
            <a:noFill/>
          </a:ln>
        </p:spPr>
      </p:pic>
      <p:grpSp>
        <p:nvGrpSpPr>
          <p:cNvPr id="27" name="Group 26">
            <a:extLst>
              <a:ext uri="{FF2B5EF4-FFF2-40B4-BE49-F238E27FC236}">
                <a16:creationId xmlns:a16="http://schemas.microsoft.com/office/drawing/2014/main" id="{14D735C6-60D2-CF43-9A2A-A76F1A273D8E}"/>
              </a:ext>
            </a:extLst>
          </p:cNvPr>
          <p:cNvGrpSpPr/>
          <p:nvPr/>
        </p:nvGrpSpPr>
        <p:grpSpPr>
          <a:xfrm>
            <a:off x="1262532" y="3131282"/>
            <a:ext cx="958045" cy="973061"/>
            <a:chOff x="557839" y="2410141"/>
            <a:chExt cx="772510" cy="772510"/>
          </a:xfrm>
        </p:grpSpPr>
        <p:sp>
          <p:nvSpPr>
            <p:cNvPr id="28" name="Oval 27">
              <a:extLst>
                <a:ext uri="{FF2B5EF4-FFF2-40B4-BE49-F238E27FC236}">
                  <a16:creationId xmlns:a16="http://schemas.microsoft.com/office/drawing/2014/main" id="{849C3173-D56C-25ED-FCEF-87F901DB81EE}"/>
                </a:ext>
              </a:extLst>
            </p:cNvPr>
            <p:cNvSpPr/>
            <p:nvPr/>
          </p:nvSpPr>
          <p:spPr>
            <a:xfrm>
              <a:off x="557839" y="2410141"/>
              <a:ext cx="772510" cy="772510"/>
            </a:xfrm>
            <a:prstGeom prst="ellipse">
              <a:avLst/>
            </a:prstGeom>
            <a:solidFill>
              <a:schemeClr val="bg1"/>
            </a:solidFill>
            <a:ln w="41275">
              <a:solidFill>
                <a:srgbClr val="009F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625519"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noFill/>
                <a:effectLst/>
                <a:uLnTx/>
                <a:uFillTx/>
                <a:latin typeface="Calibri" panose="020F0502020204030204"/>
                <a:ea typeface="+mn-ea"/>
                <a:cs typeface="+mn-cs"/>
              </a:endParaRPr>
            </a:p>
          </p:txBody>
        </p:sp>
        <p:pic>
          <p:nvPicPr>
            <p:cNvPr id="29" name="Picture 28">
              <a:extLst>
                <a:ext uri="{FF2B5EF4-FFF2-40B4-BE49-F238E27FC236}">
                  <a16:creationId xmlns:a16="http://schemas.microsoft.com/office/drawing/2014/main" id="{C5D77BAC-9BBD-B8C6-C789-0042B4F57898}"/>
                </a:ext>
              </a:extLst>
            </p:cNvPr>
            <p:cNvPicPr>
              <a:picLocks noChangeAspect="1"/>
            </p:cNvPicPr>
            <p:nvPr/>
          </p:nvPicPr>
          <p:blipFill>
            <a:blip r:embed="rId9"/>
            <a:srcRect/>
            <a:stretch/>
          </p:blipFill>
          <p:spPr>
            <a:xfrm>
              <a:off x="632102" y="2490024"/>
              <a:ext cx="623983" cy="628378"/>
            </a:xfrm>
            <a:prstGeom prst="rect">
              <a:avLst/>
            </a:prstGeom>
          </p:spPr>
        </p:pic>
      </p:grpSp>
      <p:grpSp>
        <p:nvGrpSpPr>
          <p:cNvPr id="18" name="Group 17">
            <a:extLst>
              <a:ext uri="{FF2B5EF4-FFF2-40B4-BE49-F238E27FC236}">
                <a16:creationId xmlns:a16="http://schemas.microsoft.com/office/drawing/2014/main" id="{1C120C42-2B65-E550-F5DC-6E540096ECD3}"/>
              </a:ext>
            </a:extLst>
          </p:cNvPr>
          <p:cNvGrpSpPr/>
          <p:nvPr/>
        </p:nvGrpSpPr>
        <p:grpSpPr>
          <a:xfrm>
            <a:off x="4514032" y="3170742"/>
            <a:ext cx="926600" cy="963855"/>
            <a:chOff x="4890902" y="2410141"/>
            <a:chExt cx="772510" cy="772510"/>
          </a:xfrm>
        </p:grpSpPr>
        <p:sp>
          <p:nvSpPr>
            <p:cNvPr id="19" name="Oval 18">
              <a:extLst>
                <a:ext uri="{FF2B5EF4-FFF2-40B4-BE49-F238E27FC236}">
                  <a16:creationId xmlns:a16="http://schemas.microsoft.com/office/drawing/2014/main" id="{D640F544-0562-F3E4-C788-BFB4157DA4FA}"/>
                </a:ext>
              </a:extLst>
            </p:cNvPr>
            <p:cNvSpPr/>
            <p:nvPr/>
          </p:nvSpPr>
          <p:spPr>
            <a:xfrm>
              <a:off x="4890902" y="2410141"/>
              <a:ext cx="772510" cy="772510"/>
            </a:xfrm>
            <a:prstGeom prst="ellipse">
              <a:avLst/>
            </a:prstGeom>
            <a:solidFill>
              <a:schemeClr val="bg1"/>
            </a:solidFill>
            <a:ln w="41275">
              <a:solidFill>
                <a:srgbClr val="009F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625519"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no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21D46A58-EF55-6F18-2848-6FDE98C74CF7}"/>
                </a:ext>
              </a:extLst>
            </p:cNvPr>
            <p:cNvPicPr>
              <a:picLocks noChangeAspect="1"/>
            </p:cNvPicPr>
            <p:nvPr/>
          </p:nvPicPr>
          <p:blipFill>
            <a:blip r:embed="rId10"/>
            <a:srcRect/>
            <a:stretch/>
          </p:blipFill>
          <p:spPr>
            <a:xfrm>
              <a:off x="4962968" y="2490024"/>
              <a:ext cx="628378" cy="628378"/>
            </a:xfrm>
            <a:prstGeom prst="rect">
              <a:avLst/>
            </a:prstGeom>
          </p:spPr>
        </p:pic>
      </p:grpSp>
      <p:grpSp>
        <p:nvGrpSpPr>
          <p:cNvPr id="21" name="Group 20">
            <a:extLst>
              <a:ext uri="{FF2B5EF4-FFF2-40B4-BE49-F238E27FC236}">
                <a16:creationId xmlns:a16="http://schemas.microsoft.com/office/drawing/2014/main" id="{ED59FE02-B996-B234-DA8D-0CEDAC79C74E}"/>
              </a:ext>
            </a:extLst>
          </p:cNvPr>
          <p:cNvGrpSpPr/>
          <p:nvPr/>
        </p:nvGrpSpPr>
        <p:grpSpPr>
          <a:xfrm>
            <a:off x="7714525" y="3200673"/>
            <a:ext cx="963855" cy="963856"/>
            <a:chOff x="3611049" y="2410141"/>
            <a:chExt cx="772510" cy="772510"/>
          </a:xfrm>
        </p:grpSpPr>
        <p:sp>
          <p:nvSpPr>
            <p:cNvPr id="22" name="Oval 21">
              <a:extLst>
                <a:ext uri="{FF2B5EF4-FFF2-40B4-BE49-F238E27FC236}">
                  <a16:creationId xmlns:a16="http://schemas.microsoft.com/office/drawing/2014/main" id="{753CAD6F-0969-2E0B-B022-470057A36A1C}"/>
                </a:ext>
              </a:extLst>
            </p:cNvPr>
            <p:cNvSpPr/>
            <p:nvPr/>
          </p:nvSpPr>
          <p:spPr>
            <a:xfrm>
              <a:off x="3611049" y="2410141"/>
              <a:ext cx="772510" cy="772510"/>
            </a:xfrm>
            <a:prstGeom prst="ellipse">
              <a:avLst/>
            </a:prstGeom>
            <a:solidFill>
              <a:schemeClr val="bg1"/>
            </a:solidFill>
            <a:ln w="41275">
              <a:solidFill>
                <a:srgbClr val="009F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625519"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no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5EA03B36-DA56-9767-0860-0E9F6A9D7E09}"/>
                </a:ext>
              </a:extLst>
            </p:cNvPr>
            <p:cNvPicPr>
              <a:picLocks noChangeAspect="1"/>
            </p:cNvPicPr>
            <p:nvPr/>
          </p:nvPicPr>
          <p:blipFill>
            <a:blip r:embed="rId11"/>
            <a:srcRect/>
            <a:stretch/>
          </p:blipFill>
          <p:spPr>
            <a:xfrm>
              <a:off x="3683115" y="2490024"/>
              <a:ext cx="628378" cy="628378"/>
            </a:xfrm>
            <a:prstGeom prst="rect">
              <a:avLst/>
            </a:prstGeom>
          </p:spPr>
        </p:pic>
      </p:grpSp>
      <p:pic>
        <p:nvPicPr>
          <p:cNvPr id="43" name="Picture 42" descr="A blue clock with blue numbers&#10;&#10;Description automatically generated">
            <a:extLst>
              <a:ext uri="{FF2B5EF4-FFF2-40B4-BE49-F238E27FC236}">
                <a16:creationId xmlns:a16="http://schemas.microsoft.com/office/drawing/2014/main" id="{D43C3429-724F-3802-0036-F1A6E265CABA}"/>
              </a:ext>
            </a:extLst>
          </p:cNvPr>
          <p:cNvPicPr>
            <a:picLocks noChangeAspect="1"/>
          </p:cNvPicPr>
          <p:nvPr/>
        </p:nvPicPr>
        <p:blipFill>
          <a:blip r:embed="rId12"/>
          <a:stretch>
            <a:fillRect/>
          </a:stretch>
        </p:blipFill>
        <p:spPr>
          <a:xfrm>
            <a:off x="1090223" y="1351707"/>
            <a:ext cx="1341780" cy="1341780"/>
          </a:xfrm>
          <a:prstGeom prst="rect">
            <a:avLst/>
          </a:prstGeom>
        </p:spPr>
      </p:pic>
    </p:spTree>
    <p:extLst>
      <p:ext uri="{BB962C8B-B14F-4D97-AF65-F5344CB8AC3E}">
        <p14:creationId xmlns:p14="http://schemas.microsoft.com/office/powerpoint/2010/main" val="2597821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1829FFE-70AF-EBD5-58F6-F937DA1D63CB}"/>
              </a:ext>
            </a:extLst>
          </p:cNvPr>
          <p:cNvSpPr>
            <a:spLocks noGrp="1"/>
          </p:cNvSpPr>
          <p:nvPr>
            <p:ph type="subTitle" idx="1"/>
          </p:nvPr>
        </p:nvSpPr>
        <p:spPr/>
        <p:txBody>
          <a:bodyPr/>
          <a:lstStyle/>
          <a:p>
            <a:r>
              <a:rPr lang="en-GB" sz="4000"/>
              <a:t>Genedrive</a:t>
            </a:r>
            <a:r>
              <a:rPr lang="en-GB" sz="4000">
                <a:latin typeface="Arial" panose="020B0604020202020204" pitchFamily="34" charset="0"/>
                <a:cs typeface="Arial" panose="020B0604020202020204" pitchFamily="34" charset="0"/>
              </a:rPr>
              <a:t>®</a:t>
            </a:r>
            <a:r>
              <a:rPr lang="en-GB" sz="4000"/>
              <a:t> CYP2C19 ID KIT</a:t>
            </a:r>
          </a:p>
        </p:txBody>
      </p:sp>
      <p:sp>
        <p:nvSpPr>
          <p:cNvPr id="3" name="Text Placeholder 2">
            <a:extLst>
              <a:ext uri="{FF2B5EF4-FFF2-40B4-BE49-F238E27FC236}">
                <a16:creationId xmlns:a16="http://schemas.microsoft.com/office/drawing/2014/main" id="{C5DE3A92-547B-CE2A-816A-BE78A52BD01B}"/>
              </a:ext>
            </a:extLst>
          </p:cNvPr>
          <p:cNvSpPr>
            <a:spLocks noGrp="1"/>
          </p:cNvSpPr>
          <p:nvPr>
            <p:ph type="body" sz="quarter" idx="17"/>
          </p:nvPr>
        </p:nvSpPr>
        <p:spPr>
          <a:xfrm>
            <a:off x="454123" y="2051825"/>
            <a:ext cx="7068763" cy="4222596"/>
          </a:xfrm>
        </p:spPr>
        <p:txBody>
          <a:bodyPr>
            <a:normAutofit lnSpcReduction="10000"/>
          </a:bodyPr>
          <a:lstStyle/>
          <a:p>
            <a:pPr algn="l" rtl="0" fontAlgn="base"/>
            <a:r>
              <a:rPr lang="en-US" sz="1867" b="1" dirty="0">
                <a:solidFill>
                  <a:srgbClr val="00853E"/>
                </a:solidFill>
                <a:ea typeface="Calibri"/>
                <a:cs typeface="Calibri"/>
              </a:rPr>
              <a:t>Point of care genetic test </a:t>
            </a:r>
            <a:r>
              <a:rPr lang="en-US" sz="1867" dirty="0">
                <a:solidFill>
                  <a:srgbClr val="475C6D"/>
                </a:solidFill>
                <a:ea typeface="Calibri"/>
                <a:cs typeface="Calibri"/>
              </a:rPr>
              <a:t>to be used in time critical situations, to guide therapeutics that are </a:t>
            </a:r>
            <a:r>
              <a:rPr lang="en-US" sz="1867" dirty="0" err="1">
                <a:solidFill>
                  <a:srgbClr val="475C6D"/>
                </a:solidFill>
                <a:ea typeface="Calibri"/>
                <a:cs typeface="Calibri"/>
              </a:rPr>
              <a:t>metabolised</a:t>
            </a:r>
            <a:r>
              <a:rPr lang="en-US" sz="1867" dirty="0">
                <a:solidFill>
                  <a:srgbClr val="475C6D"/>
                </a:solidFill>
                <a:ea typeface="Calibri"/>
                <a:cs typeface="Calibri"/>
              </a:rPr>
              <a:t> by Cytochrome P450 2C19 (CYP2C19)</a:t>
            </a:r>
            <a:endParaRPr lang="en-US" sz="1867" dirty="0">
              <a:solidFill>
                <a:srgbClr val="000000"/>
              </a:solidFill>
              <a:ea typeface="Calibri"/>
              <a:cs typeface="Calibri"/>
            </a:endParaRPr>
          </a:p>
          <a:p>
            <a:pPr fontAlgn="base"/>
            <a:r>
              <a:rPr lang="en-US" sz="1800" b="1" i="0" dirty="0">
                <a:solidFill>
                  <a:srgbClr val="00853E"/>
                </a:solidFill>
                <a:effectLst/>
                <a:highlight>
                  <a:srgbClr val="FFFFFF"/>
                </a:highlight>
                <a:latin typeface="Metropolis"/>
              </a:rPr>
              <a:t>Allows </a:t>
            </a:r>
            <a:r>
              <a:rPr lang="en-US" sz="1800" b="1" i="0" dirty="0" err="1">
                <a:solidFill>
                  <a:srgbClr val="00853E"/>
                </a:solidFill>
                <a:effectLst/>
                <a:highlight>
                  <a:srgbClr val="FFFFFF"/>
                </a:highlight>
                <a:latin typeface="Metropolis"/>
              </a:rPr>
              <a:t>personalised</a:t>
            </a:r>
            <a:r>
              <a:rPr lang="en-US" sz="1800" b="1" i="0" dirty="0">
                <a:solidFill>
                  <a:srgbClr val="00853E"/>
                </a:solidFill>
                <a:effectLst/>
                <a:highlight>
                  <a:srgbClr val="FFFFFF"/>
                </a:highlight>
                <a:latin typeface="Metropolis"/>
              </a:rPr>
              <a:t> treatment </a:t>
            </a:r>
            <a:r>
              <a:rPr lang="en-US" sz="1800" b="0" i="0" dirty="0">
                <a:solidFill>
                  <a:srgbClr val="444444"/>
                </a:solidFill>
                <a:effectLst/>
                <a:highlight>
                  <a:srgbClr val="FFFFFF"/>
                </a:highlight>
                <a:latin typeface="Metropolis"/>
              </a:rPr>
              <a:t>for drugs </a:t>
            </a:r>
            <a:r>
              <a:rPr lang="en-US" sz="1800" b="0" i="0" dirty="0" err="1">
                <a:solidFill>
                  <a:srgbClr val="444444"/>
                </a:solidFill>
                <a:effectLst/>
                <a:highlight>
                  <a:srgbClr val="FFFFFF"/>
                </a:highlight>
                <a:latin typeface="Metropolis"/>
              </a:rPr>
              <a:t>metabolised</a:t>
            </a:r>
            <a:r>
              <a:rPr lang="en-US" sz="1800" b="0" i="0" dirty="0">
                <a:solidFill>
                  <a:srgbClr val="444444"/>
                </a:solidFill>
                <a:effectLst/>
                <a:highlight>
                  <a:srgbClr val="FFFFFF"/>
                </a:highlight>
                <a:latin typeface="Metropolis"/>
              </a:rPr>
              <a:t> by CYP2C19, including the antiplatelet Clopidogrel</a:t>
            </a:r>
          </a:p>
          <a:p>
            <a:pPr fontAlgn="base"/>
            <a:r>
              <a:rPr lang="en-US" sz="1867" b="1" dirty="0">
                <a:solidFill>
                  <a:srgbClr val="00853E"/>
                </a:solidFill>
                <a:ea typeface="Calibri"/>
                <a:cs typeface="Calibri"/>
              </a:rPr>
              <a:t>Non-invasive</a:t>
            </a:r>
            <a:r>
              <a:rPr lang="en-US" sz="1867" b="1" dirty="0">
                <a:solidFill>
                  <a:srgbClr val="009BA4"/>
                </a:solidFill>
                <a:ea typeface="Calibri"/>
                <a:cs typeface="Calibri"/>
              </a:rPr>
              <a:t> </a:t>
            </a:r>
            <a:r>
              <a:rPr lang="en-US" sz="1867" dirty="0">
                <a:solidFill>
                  <a:srgbClr val="425563"/>
                </a:solidFill>
                <a:ea typeface="Calibri"/>
                <a:cs typeface="Calibri"/>
              </a:rPr>
              <a:t>test, using single buccal swab</a:t>
            </a:r>
            <a:endParaRPr lang="en-US" sz="1867" dirty="0">
              <a:solidFill>
                <a:srgbClr val="000000"/>
              </a:solidFill>
              <a:ea typeface="Calibri"/>
              <a:cs typeface="Calibri"/>
            </a:endParaRPr>
          </a:p>
          <a:p>
            <a:pPr algn="l" rtl="0" fontAlgn="base"/>
            <a:r>
              <a:rPr lang="en-US" sz="1867" b="1" dirty="0">
                <a:solidFill>
                  <a:srgbClr val="00853E"/>
                </a:solidFill>
                <a:ea typeface="Calibri"/>
                <a:cs typeface="Calibri"/>
              </a:rPr>
              <a:t>Simple workflow</a:t>
            </a:r>
            <a:endParaRPr lang="en-US" sz="1867" dirty="0">
              <a:solidFill>
                <a:srgbClr val="000000"/>
              </a:solidFill>
              <a:ea typeface="Calibri"/>
              <a:cs typeface="Calibri"/>
            </a:endParaRPr>
          </a:p>
          <a:p>
            <a:pPr fontAlgn="base"/>
            <a:r>
              <a:rPr lang="en-US" sz="1867" b="1" dirty="0">
                <a:solidFill>
                  <a:srgbClr val="00853E"/>
                </a:solidFill>
                <a:ea typeface="Calibri"/>
                <a:cs typeface="Calibri"/>
              </a:rPr>
              <a:t>Rapid</a:t>
            </a:r>
            <a:r>
              <a:rPr lang="en-US" sz="1867" dirty="0">
                <a:solidFill>
                  <a:srgbClr val="00853E"/>
                </a:solidFill>
                <a:ea typeface="Calibri"/>
                <a:cs typeface="Calibri"/>
              </a:rPr>
              <a:t> </a:t>
            </a:r>
            <a:r>
              <a:rPr lang="en-GB" sz="1867" dirty="0">
                <a:solidFill>
                  <a:srgbClr val="425563"/>
                </a:solidFill>
                <a:ea typeface="Calibri"/>
                <a:cs typeface="Calibri"/>
              </a:rPr>
              <a:t>actionable results in approximately 69 minutes including </a:t>
            </a:r>
            <a:r>
              <a:rPr lang="en-GB" sz="1867" dirty="0" err="1">
                <a:solidFill>
                  <a:srgbClr val="425563"/>
                </a:solidFill>
                <a:ea typeface="Calibri"/>
                <a:cs typeface="Calibri"/>
              </a:rPr>
              <a:t>diplotype</a:t>
            </a:r>
            <a:r>
              <a:rPr lang="en-GB" sz="1867" dirty="0">
                <a:solidFill>
                  <a:srgbClr val="425563"/>
                </a:solidFill>
                <a:ea typeface="Calibri"/>
                <a:cs typeface="Calibri"/>
              </a:rPr>
              <a:t> and metaboliser status</a:t>
            </a:r>
          </a:p>
          <a:p>
            <a:pPr algn="l" rtl="0" fontAlgn="base"/>
            <a:r>
              <a:rPr lang="en-US" sz="1867" b="1" dirty="0">
                <a:solidFill>
                  <a:srgbClr val="00853E"/>
                </a:solidFill>
                <a:ea typeface="Calibri"/>
                <a:cs typeface="Calibri"/>
              </a:rPr>
              <a:t>Easy adoption</a:t>
            </a:r>
            <a:r>
              <a:rPr lang="en-US" sz="1867" dirty="0">
                <a:solidFill>
                  <a:srgbClr val="00853E"/>
                </a:solidFill>
                <a:ea typeface="Calibri"/>
                <a:cs typeface="Calibri"/>
              </a:rPr>
              <a:t> </a:t>
            </a:r>
            <a:r>
              <a:rPr lang="en-US" sz="1867" dirty="0">
                <a:solidFill>
                  <a:srgbClr val="475C6D"/>
                </a:solidFill>
                <a:ea typeface="Calibri"/>
                <a:cs typeface="Calibri"/>
              </a:rPr>
              <a:t>into existing workflows</a:t>
            </a:r>
          </a:p>
          <a:p>
            <a:pPr algn="l" rtl="0" fontAlgn="base"/>
            <a:r>
              <a:rPr lang="en-US" sz="1867" b="1" dirty="0">
                <a:solidFill>
                  <a:srgbClr val="00853E"/>
                </a:solidFill>
                <a:ea typeface="Calibri"/>
                <a:cs typeface="Calibri"/>
              </a:rPr>
              <a:t>No cold storage </a:t>
            </a:r>
            <a:r>
              <a:rPr lang="en-US" sz="1867" dirty="0">
                <a:solidFill>
                  <a:srgbClr val="475C6D"/>
                </a:solidFill>
                <a:ea typeface="Calibri"/>
                <a:cs typeface="Calibri"/>
              </a:rPr>
              <a:t>required for reagents</a:t>
            </a:r>
            <a:endParaRPr lang="en-US" sz="1867" dirty="0">
              <a:solidFill>
                <a:srgbClr val="000000"/>
              </a:solidFill>
              <a:ea typeface="Calibri"/>
              <a:cs typeface="Calibri"/>
            </a:endParaRPr>
          </a:p>
          <a:p>
            <a:r>
              <a:rPr lang="en-GB" sz="1867" dirty="0">
                <a:ea typeface="Calibri"/>
                <a:cs typeface="Calibri"/>
              </a:rPr>
              <a:t>Comprehensive variant coverage </a:t>
            </a:r>
            <a:r>
              <a:rPr lang="en-GB" sz="1867" b="1" dirty="0">
                <a:solidFill>
                  <a:srgbClr val="00853E"/>
                </a:solidFill>
                <a:ea typeface="Calibri"/>
                <a:cs typeface="Calibri"/>
              </a:rPr>
              <a:t>identifying clinically relevant alleles of CYP2C19 </a:t>
            </a:r>
            <a:r>
              <a:rPr lang="en-GB" sz="1867" dirty="0">
                <a:ea typeface="Calibri"/>
                <a:cs typeface="Calibri"/>
              </a:rPr>
              <a:t>Loss of Function (*2, *3, *4, *8, *35) and gain of function (*17) </a:t>
            </a:r>
            <a:endParaRPr lang="en-GB" sz="1867" dirty="0">
              <a:ea typeface="Calibri" panose="020F0502020204030204" pitchFamily="34" charset="0"/>
              <a:cs typeface="Calibri" panose="020F0502020204030204" pitchFamily="34" charset="0"/>
            </a:endParaRPr>
          </a:p>
        </p:txBody>
      </p:sp>
      <p:pic>
        <p:nvPicPr>
          <p:cNvPr id="6" name="Picture 5" descr="A close-up of a test kit&#10;&#10;Description automatically generated">
            <a:extLst>
              <a:ext uri="{FF2B5EF4-FFF2-40B4-BE49-F238E27FC236}">
                <a16:creationId xmlns:a16="http://schemas.microsoft.com/office/drawing/2014/main" id="{734B3D0C-4320-78B5-ADF8-4B68D41BF7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6407" y="3748614"/>
            <a:ext cx="2941920" cy="1981199"/>
          </a:xfrm>
          <a:prstGeom prst="rect">
            <a:avLst/>
          </a:prstGeom>
        </p:spPr>
      </p:pic>
      <p:pic>
        <p:nvPicPr>
          <p:cNvPr id="8" name="Picture 7">
            <a:extLst>
              <a:ext uri="{FF2B5EF4-FFF2-40B4-BE49-F238E27FC236}">
                <a16:creationId xmlns:a16="http://schemas.microsoft.com/office/drawing/2014/main" id="{FA985D79-ED37-9334-DB1B-14AEA6F5E1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1847" y="1780634"/>
            <a:ext cx="3349755" cy="1967980"/>
          </a:xfrm>
          <a:prstGeom prst="rect">
            <a:avLst/>
          </a:prstGeom>
        </p:spPr>
      </p:pic>
    </p:spTree>
    <p:extLst>
      <p:ext uri="{BB962C8B-B14F-4D97-AF65-F5344CB8AC3E}">
        <p14:creationId xmlns:p14="http://schemas.microsoft.com/office/powerpoint/2010/main" val="1373888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3200">
                <a:latin typeface="Montserrat" panose="00000500000000000000" pitchFamily="2" charset="0"/>
              </a:rPr>
              <a:t>Genedrive CYP2C19 ID Kit Workflow</a:t>
            </a:r>
            <a:endParaRPr lang="en-GB" sz="3200">
              <a:latin typeface="Montserrat" panose="00000500000000000000" pitchFamily="2" charset="0"/>
              <a:cs typeface="Calibri" panose="020F0502020204030204" pitchFamily="34" charset="0"/>
            </a:endParaRPr>
          </a:p>
        </p:txBody>
      </p:sp>
      <p:sp>
        <p:nvSpPr>
          <p:cNvPr id="14" name="Text Placeholder 13">
            <a:extLst>
              <a:ext uri="{FF2B5EF4-FFF2-40B4-BE49-F238E27FC236}">
                <a16:creationId xmlns:a16="http://schemas.microsoft.com/office/drawing/2014/main" id="{3DC1E902-B4DF-472F-7954-C9658073382F}"/>
              </a:ext>
            </a:extLst>
          </p:cNvPr>
          <p:cNvSpPr>
            <a:spLocks noGrp="1"/>
          </p:cNvSpPr>
          <p:nvPr>
            <p:ph type="body" sz="quarter" idx="4294967295"/>
          </p:nvPr>
        </p:nvSpPr>
        <p:spPr>
          <a:xfrm>
            <a:off x="446860" y="1744925"/>
            <a:ext cx="8995457" cy="1040369"/>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r>
              <a:rPr lang="en-GB" sz="2000">
                <a:latin typeface="Montserrat" panose="00000500000000000000" pitchFamily="2" charset="0"/>
              </a:rPr>
              <a:t>Simple workflow</a:t>
            </a:r>
          </a:p>
        </p:txBody>
      </p:sp>
      <p:pic>
        <p:nvPicPr>
          <p:cNvPr id="17" name="Picture 16" descr="A person with a swab on their mouth&#10;&#10;Description automatically generated">
            <a:extLst>
              <a:ext uri="{FF2B5EF4-FFF2-40B4-BE49-F238E27FC236}">
                <a16:creationId xmlns:a16="http://schemas.microsoft.com/office/drawing/2014/main" id="{1654C3D8-0C7D-E3E4-0B3D-4D646A32953D}"/>
              </a:ext>
            </a:extLst>
          </p:cNvPr>
          <p:cNvPicPr>
            <a:picLocks noChangeAspect="1"/>
          </p:cNvPicPr>
          <p:nvPr/>
        </p:nvPicPr>
        <p:blipFill>
          <a:blip r:embed="rId3"/>
          <a:stretch>
            <a:fillRect/>
          </a:stretch>
        </p:blipFill>
        <p:spPr>
          <a:xfrm>
            <a:off x="279922" y="3143731"/>
            <a:ext cx="1753765" cy="1460887"/>
          </a:xfrm>
          <a:prstGeom prst="rect">
            <a:avLst/>
          </a:prstGeom>
        </p:spPr>
      </p:pic>
      <p:pic>
        <p:nvPicPr>
          <p:cNvPr id="19" name="Picture 18" descr="A hand holding a test tube&#10;&#10;Description automatically generated">
            <a:extLst>
              <a:ext uri="{FF2B5EF4-FFF2-40B4-BE49-F238E27FC236}">
                <a16:creationId xmlns:a16="http://schemas.microsoft.com/office/drawing/2014/main" id="{23A01482-ADF0-1D34-6A0A-3F58EE37C853}"/>
              </a:ext>
            </a:extLst>
          </p:cNvPr>
          <p:cNvPicPr>
            <a:picLocks noChangeAspect="1"/>
          </p:cNvPicPr>
          <p:nvPr/>
        </p:nvPicPr>
        <p:blipFill>
          <a:blip r:embed="rId4"/>
          <a:stretch>
            <a:fillRect/>
          </a:stretch>
        </p:blipFill>
        <p:spPr>
          <a:xfrm>
            <a:off x="4039248" y="3151407"/>
            <a:ext cx="1736213" cy="1453211"/>
          </a:xfrm>
          <a:prstGeom prst="rect">
            <a:avLst/>
          </a:prstGeom>
        </p:spPr>
      </p:pic>
      <p:pic>
        <p:nvPicPr>
          <p:cNvPr id="27" name="Picture 26" descr="A close-up of hands in gloves holding a syringe&#10;&#10;Description automatically generated">
            <a:extLst>
              <a:ext uri="{FF2B5EF4-FFF2-40B4-BE49-F238E27FC236}">
                <a16:creationId xmlns:a16="http://schemas.microsoft.com/office/drawing/2014/main" id="{6CAEB735-088F-FD65-4EDD-7926D72F26EE}"/>
              </a:ext>
            </a:extLst>
          </p:cNvPr>
          <p:cNvPicPr>
            <a:picLocks noChangeAspect="1"/>
          </p:cNvPicPr>
          <p:nvPr/>
        </p:nvPicPr>
        <p:blipFill>
          <a:blip r:embed="rId5"/>
          <a:stretch>
            <a:fillRect/>
          </a:stretch>
        </p:blipFill>
        <p:spPr>
          <a:xfrm>
            <a:off x="5903576" y="3154881"/>
            <a:ext cx="1736213" cy="1449737"/>
          </a:xfrm>
          <a:prstGeom prst="rect">
            <a:avLst/>
          </a:prstGeom>
        </p:spPr>
      </p:pic>
      <p:sp>
        <p:nvSpPr>
          <p:cNvPr id="28" name="TextBox 27">
            <a:extLst>
              <a:ext uri="{FF2B5EF4-FFF2-40B4-BE49-F238E27FC236}">
                <a16:creationId xmlns:a16="http://schemas.microsoft.com/office/drawing/2014/main" id="{7B8C528E-8430-6E6D-B4C1-6B6C168E4E95}"/>
              </a:ext>
            </a:extLst>
          </p:cNvPr>
          <p:cNvSpPr txBox="1"/>
          <p:nvPr/>
        </p:nvSpPr>
        <p:spPr>
          <a:xfrm>
            <a:off x="689498" y="4724400"/>
            <a:ext cx="1753765" cy="379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67" b="1" i="0" u="none" strike="noStrike" kern="1200" cap="none" spc="0" normalizeH="0" baseline="0" noProof="0">
                <a:ln>
                  <a:noFill/>
                </a:ln>
                <a:solidFill>
                  <a:srgbClr val="003341"/>
                </a:solidFill>
                <a:effectLst/>
                <a:uLnTx/>
                <a:uFillTx/>
                <a:latin typeface="Metropolis" panose="00000500000000000000" pitchFamily="50" charset="0"/>
              </a:rPr>
              <a:t>Swab </a:t>
            </a:r>
          </a:p>
        </p:txBody>
      </p:sp>
      <p:sp>
        <p:nvSpPr>
          <p:cNvPr id="29" name="TextBox 28">
            <a:extLst>
              <a:ext uri="{FF2B5EF4-FFF2-40B4-BE49-F238E27FC236}">
                <a16:creationId xmlns:a16="http://schemas.microsoft.com/office/drawing/2014/main" id="{B507E4A2-9324-7DBB-A4E5-15833666E652}"/>
              </a:ext>
            </a:extLst>
          </p:cNvPr>
          <p:cNvSpPr txBox="1"/>
          <p:nvPr/>
        </p:nvSpPr>
        <p:spPr>
          <a:xfrm>
            <a:off x="2571378" y="4724400"/>
            <a:ext cx="1753765" cy="379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67" b="1" i="0" u="none" strike="noStrike" kern="1200" cap="none" spc="0" normalizeH="0" baseline="0" noProof="0">
                <a:ln>
                  <a:noFill/>
                </a:ln>
                <a:solidFill>
                  <a:srgbClr val="003341"/>
                </a:solidFill>
                <a:effectLst/>
                <a:uLnTx/>
                <a:uFillTx/>
                <a:latin typeface="Metropolis" panose="00000500000000000000" pitchFamily="50" charset="0"/>
              </a:rPr>
              <a:t>Mix	</a:t>
            </a:r>
            <a:endParaRPr kumimoji="0" lang="en-GB" sz="1867" b="0" i="0" u="none" strike="noStrike" kern="1200" cap="none" spc="0" normalizeH="0" baseline="0" noProof="0">
              <a:ln>
                <a:noFill/>
              </a:ln>
              <a:solidFill>
                <a:srgbClr val="003341"/>
              </a:solidFill>
              <a:effectLst/>
              <a:uLnTx/>
              <a:uFillTx/>
              <a:latin typeface="Metropolis" panose="00000500000000000000" pitchFamily="50" charset="0"/>
            </a:endParaRPr>
          </a:p>
        </p:txBody>
      </p:sp>
      <p:sp>
        <p:nvSpPr>
          <p:cNvPr id="30" name="TextBox 29">
            <a:extLst>
              <a:ext uri="{FF2B5EF4-FFF2-40B4-BE49-F238E27FC236}">
                <a16:creationId xmlns:a16="http://schemas.microsoft.com/office/drawing/2014/main" id="{01E5B381-765C-B478-514E-A829538F346A}"/>
              </a:ext>
            </a:extLst>
          </p:cNvPr>
          <p:cNvSpPr txBox="1"/>
          <p:nvPr/>
        </p:nvSpPr>
        <p:spPr>
          <a:xfrm>
            <a:off x="4453258" y="4724021"/>
            <a:ext cx="1753765" cy="379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67" b="1" i="0" u="none" strike="noStrike" kern="1200" cap="none" spc="0" normalizeH="0" baseline="0" noProof="0">
                <a:ln>
                  <a:noFill/>
                </a:ln>
                <a:solidFill>
                  <a:srgbClr val="003341"/>
                </a:solidFill>
                <a:effectLst/>
                <a:uLnTx/>
                <a:uFillTx/>
                <a:latin typeface="Metropolis" panose="00000500000000000000" pitchFamily="50" charset="0"/>
              </a:rPr>
              <a:t>Invert</a:t>
            </a:r>
            <a:endParaRPr kumimoji="0" lang="en-GB" sz="1867" b="0" i="0" u="none" strike="noStrike" kern="1200" cap="none" spc="0" normalizeH="0" baseline="0" noProof="0">
              <a:ln>
                <a:noFill/>
              </a:ln>
              <a:solidFill>
                <a:srgbClr val="003341"/>
              </a:solidFill>
              <a:effectLst/>
              <a:uLnTx/>
              <a:uFillTx/>
              <a:latin typeface="Metropolis" panose="00000500000000000000" pitchFamily="50" charset="0"/>
            </a:endParaRPr>
          </a:p>
        </p:txBody>
      </p:sp>
      <p:sp>
        <p:nvSpPr>
          <p:cNvPr id="31" name="TextBox 30">
            <a:extLst>
              <a:ext uri="{FF2B5EF4-FFF2-40B4-BE49-F238E27FC236}">
                <a16:creationId xmlns:a16="http://schemas.microsoft.com/office/drawing/2014/main" id="{8C83CC4C-0FFB-78C2-CFC8-29F52239C6AF}"/>
              </a:ext>
            </a:extLst>
          </p:cNvPr>
          <p:cNvSpPr txBox="1"/>
          <p:nvPr/>
        </p:nvSpPr>
        <p:spPr>
          <a:xfrm>
            <a:off x="6121997" y="4724021"/>
            <a:ext cx="1753765" cy="379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67" b="1" i="0" u="none" strike="noStrike" kern="1200" cap="none" spc="0" normalizeH="0" baseline="0" noProof="0">
                <a:ln>
                  <a:noFill/>
                </a:ln>
                <a:solidFill>
                  <a:srgbClr val="003341"/>
                </a:solidFill>
                <a:effectLst/>
                <a:uLnTx/>
                <a:uFillTx/>
                <a:latin typeface="Metropolis" panose="00000500000000000000" pitchFamily="50" charset="0"/>
              </a:rPr>
              <a:t>Transfer</a:t>
            </a:r>
            <a:endParaRPr kumimoji="0" lang="en-GB" sz="1867" b="0" i="0" u="none" strike="noStrike" kern="1200" cap="none" spc="0" normalizeH="0" baseline="0" noProof="0">
              <a:ln>
                <a:noFill/>
              </a:ln>
              <a:solidFill>
                <a:srgbClr val="003341"/>
              </a:solidFill>
              <a:effectLst/>
              <a:uLnTx/>
              <a:uFillTx/>
              <a:latin typeface="Metropolis" panose="00000500000000000000" pitchFamily="50" charset="0"/>
            </a:endParaRPr>
          </a:p>
        </p:txBody>
      </p:sp>
      <p:sp>
        <p:nvSpPr>
          <p:cNvPr id="32" name="TextBox 31">
            <a:extLst>
              <a:ext uri="{FF2B5EF4-FFF2-40B4-BE49-F238E27FC236}">
                <a16:creationId xmlns:a16="http://schemas.microsoft.com/office/drawing/2014/main" id="{B38E2E7A-AB63-11FB-62B6-29B99122F7ED}"/>
              </a:ext>
            </a:extLst>
          </p:cNvPr>
          <p:cNvSpPr txBox="1"/>
          <p:nvPr/>
        </p:nvSpPr>
        <p:spPr>
          <a:xfrm>
            <a:off x="7856080" y="4724021"/>
            <a:ext cx="1753765" cy="379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67" b="1" i="0" u="none" strike="noStrike" kern="1200" cap="none" spc="0" normalizeH="0" baseline="0" noProof="0">
                <a:ln>
                  <a:noFill/>
                </a:ln>
                <a:solidFill>
                  <a:srgbClr val="003341"/>
                </a:solidFill>
                <a:effectLst/>
                <a:uLnTx/>
                <a:uFillTx/>
                <a:latin typeface="Metropolis" panose="00000500000000000000" pitchFamily="50" charset="0"/>
              </a:rPr>
              <a:t>Reconstitute</a:t>
            </a:r>
            <a:endParaRPr kumimoji="0" lang="en-GB" sz="1867" b="0" i="0" u="none" strike="noStrike" kern="1200" cap="none" spc="0" normalizeH="0" baseline="0" noProof="0">
              <a:ln>
                <a:noFill/>
              </a:ln>
              <a:solidFill>
                <a:srgbClr val="003341"/>
              </a:solidFill>
              <a:effectLst/>
              <a:uLnTx/>
              <a:uFillTx/>
              <a:latin typeface="Metropolis" panose="00000500000000000000" pitchFamily="50" charset="0"/>
            </a:endParaRPr>
          </a:p>
        </p:txBody>
      </p:sp>
      <p:sp>
        <p:nvSpPr>
          <p:cNvPr id="33" name="TextBox 32">
            <a:extLst>
              <a:ext uri="{FF2B5EF4-FFF2-40B4-BE49-F238E27FC236}">
                <a16:creationId xmlns:a16="http://schemas.microsoft.com/office/drawing/2014/main" id="{CBAF9847-624A-D537-4C56-27F3B4BE9922}"/>
              </a:ext>
            </a:extLst>
          </p:cNvPr>
          <p:cNvSpPr txBox="1"/>
          <p:nvPr/>
        </p:nvSpPr>
        <p:spPr>
          <a:xfrm>
            <a:off x="9742056" y="4724021"/>
            <a:ext cx="1516846" cy="379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67" b="1" i="0" u="none" strike="noStrike" kern="1200" cap="none" spc="0" normalizeH="0" baseline="0" noProof="0">
                <a:ln>
                  <a:noFill/>
                </a:ln>
                <a:solidFill>
                  <a:schemeClr val="bg1"/>
                </a:solidFill>
                <a:effectLst/>
                <a:uLnTx/>
                <a:uFillTx/>
                <a:latin typeface="Metropolis" panose="00000500000000000000" pitchFamily="50" charset="0"/>
              </a:rPr>
              <a:t>Start test</a:t>
            </a:r>
            <a:endParaRPr kumimoji="0" lang="en-GB" sz="1867" b="0" i="0" u="none" strike="noStrike" kern="1200" cap="none" spc="0" normalizeH="0" baseline="0" noProof="0">
              <a:ln>
                <a:noFill/>
              </a:ln>
              <a:solidFill>
                <a:schemeClr val="bg1"/>
              </a:solidFill>
              <a:effectLst/>
              <a:uLnTx/>
              <a:uFillTx/>
              <a:latin typeface="Metropolis" panose="00000500000000000000" pitchFamily="50" charset="0"/>
            </a:endParaRPr>
          </a:p>
        </p:txBody>
      </p:sp>
      <p:pic>
        <p:nvPicPr>
          <p:cNvPr id="5" name="Picture 4" descr="A person holding a device&#10;&#10;Description automatically generated with medium confidence">
            <a:extLst>
              <a:ext uri="{FF2B5EF4-FFF2-40B4-BE49-F238E27FC236}">
                <a16:creationId xmlns:a16="http://schemas.microsoft.com/office/drawing/2014/main" id="{CD765E49-DE96-830C-DC93-A93C871F144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98841" y="3154881"/>
            <a:ext cx="1740380" cy="1449737"/>
          </a:xfrm>
          <a:prstGeom prst="rect">
            <a:avLst/>
          </a:prstGeom>
        </p:spPr>
      </p:pic>
      <p:pic>
        <p:nvPicPr>
          <p:cNvPr id="7" name="Picture 6" descr="A close-up of hands in gloves holding a needle&#10;&#10;Description automatically generated">
            <a:extLst>
              <a:ext uri="{FF2B5EF4-FFF2-40B4-BE49-F238E27FC236}">
                <a16:creationId xmlns:a16="http://schemas.microsoft.com/office/drawing/2014/main" id="{3F6DD5FE-6B50-999A-BBC7-AEEFA10F51C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13288" y="3143731"/>
            <a:ext cx="1766908" cy="1478902"/>
          </a:xfrm>
          <a:prstGeom prst="rect">
            <a:avLst/>
          </a:prstGeom>
        </p:spPr>
      </p:pic>
      <p:pic>
        <p:nvPicPr>
          <p:cNvPr id="6" name="Picture 5" descr="A close-up of a device&#10;&#10;Description automatically generated">
            <a:extLst>
              <a:ext uri="{FF2B5EF4-FFF2-40B4-BE49-F238E27FC236}">
                <a16:creationId xmlns:a16="http://schemas.microsoft.com/office/drawing/2014/main" id="{FF70D2BB-0A3F-BC9D-90AB-0556FF85ABA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08416" y="3143730"/>
            <a:ext cx="1775394" cy="1478903"/>
          </a:xfrm>
          <a:prstGeom prst="rect">
            <a:avLst/>
          </a:prstGeom>
          <a:solidFill>
            <a:schemeClr val="bg1"/>
          </a:solidFill>
          <a:ln>
            <a:solidFill>
              <a:srgbClr val="009FE3"/>
            </a:solidFill>
          </a:ln>
        </p:spPr>
      </p:pic>
    </p:spTree>
    <p:extLst>
      <p:ext uri="{BB962C8B-B14F-4D97-AF65-F5344CB8AC3E}">
        <p14:creationId xmlns:p14="http://schemas.microsoft.com/office/powerpoint/2010/main" val="3362874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a:extLst>
              <a:ext uri="{FF2B5EF4-FFF2-40B4-BE49-F238E27FC236}">
                <a16:creationId xmlns:a16="http://schemas.microsoft.com/office/drawing/2014/main" id="{B9FFDDA5-23FE-4D6E-7088-CC8B22DF384C}"/>
              </a:ext>
            </a:extLst>
          </p:cNvPr>
          <p:cNvSpPr>
            <a:spLocks noGrp="1"/>
          </p:cNvSpPr>
          <p:nvPr>
            <p:ph type="subTitle" idx="1"/>
          </p:nvPr>
        </p:nvSpPr>
        <p:spPr/>
        <p:txBody>
          <a:bodyPr/>
          <a:lstStyle/>
          <a:p>
            <a:r>
              <a:rPr lang="en-GB" sz="4000"/>
              <a:t>Results</a:t>
            </a:r>
          </a:p>
        </p:txBody>
      </p:sp>
      <p:sp>
        <p:nvSpPr>
          <p:cNvPr id="15" name="TextBox 14">
            <a:extLst>
              <a:ext uri="{FF2B5EF4-FFF2-40B4-BE49-F238E27FC236}">
                <a16:creationId xmlns:a16="http://schemas.microsoft.com/office/drawing/2014/main" id="{7396B208-374A-7028-2919-1AD562106233}"/>
              </a:ext>
            </a:extLst>
          </p:cNvPr>
          <p:cNvSpPr txBox="1"/>
          <p:nvPr/>
        </p:nvSpPr>
        <p:spPr>
          <a:xfrm>
            <a:off x="404937" y="1435423"/>
            <a:ext cx="11350525" cy="357470"/>
          </a:xfrm>
          <a:prstGeom prst="rect">
            <a:avLst/>
          </a:prstGeom>
          <a:noFill/>
        </p:spPr>
        <p:txBody>
          <a:bodyPr wrap="square" rtlCol="0">
            <a:spAutoFit/>
          </a:bodyPr>
          <a:lstStyle/>
          <a:p>
            <a:r>
              <a:rPr lang="en-US" sz="1723">
                <a:solidFill>
                  <a:srgbClr val="475C6D"/>
                </a:solidFill>
                <a:latin typeface="Montserrat" panose="00000500000000000000" pitchFamily="2" charset="0"/>
                <a:cs typeface="Arial" panose="020B0604020202020204" pitchFamily="34" charset="0"/>
              </a:rPr>
              <a:t>Clear actionable results screens showing the </a:t>
            </a:r>
            <a:r>
              <a:rPr lang="en-US" sz="1723" err="1">
                <a:solidFill>
                  <a:srgbClr val="475C6D"/>
                </a:solidFill>
                <a:latin typeface="Montserrat" panose="00000500000000000000" pitchFamily="2" charset="0"/>
                <a:cs typeface="Arial" panose="020B0604020202020204" pitchFamily="34" charset="0"/>
              </a:rPr>
              <a:t>diplotype</a:t>
            </a:r>
            <a:r>
              <a:rPr lang="en-US" sz="1723">
                <a:solidFill>
                  <a:srgbClr val="475C6D"/>
                </a:solidFill>
                <a:latin typeface="Montserrat" panose="00000500000000000000" pitchFamily="2" charset="0"/>
                <a:cs typeface="Arial" panose="020B0604020202020204" pitchFamily="34" charset="0"/>
              </a:rPr>
              <a:t> identified and CPIC-coded </a:t>
            </a:r>
            <a:r>
              <a:rPr lang="en-US" sz="1723" err="1">
                <a:solidFill>
                  <a:srgbClr val="475C6D"/>
                </a:solidFill>
                <a:latin typeface="Montserrat" panose="00000500000000000000" pitchFamily="2" charset="0"/>
                <a:cs typeface="Arial" panose="020B0604020202020204" pitchFamily="34" charset="0"/>
              </a:rPr>
              <a:t>metaboliser</a:t>
            </a:r>
            <a:r>
              <a:rPr lang="en-US" sz="1723">
                <a:solidFill>
                  <a:srgbClr val="475C6D"/>
                </a:solidFill>
                <a:latin typeface="Montserrat" panose="00000500000000000000" pitchFamily="2" charset="0"/>
                <a:cs typeface="Arial" panose="020B0604020202020204" pitchFamily="34" charset="0"/>
              </a:rPr>
              <a:t> status</a:t>
            </a:r>
            <a:endParaRPr lang="en-GB" sz="1723">
              <a:solidFill>
                <a:srgbClr val="475C6D"/>
              </a:solidFill>
              <a:latin typeface="Montserrat" panose="00000500000000000000" pitchFamily="2" charset="0"/>
              <a:cs typeface="Arial" panose="020B0604020202020204" pitchFamily="34" charset="0"/>
            </a:endParaRPr>
          </a:p>
        </p:txBody>
      </p:sp>
      <p:sp>
        <p:nvSpPr>
          <p:cNvPr id="3" name="Rectangle: Rounded Corners 2">
            <a:extLst>
              <a:ext uri="{FF2B5EF4-FFF2-40B4-BE49-F238E27FC236}">
                <a16:creationId xmlns:a16="http://schemas.microsoft.com/office/drawing/2014/main" id="{AB059BC5-79D8-DE8B-3C07-30067523A00D}"/>
              </a:ext>
            </a:extLst>
          </p:cNvPr>
          <p:cNvSpPr/>
          <p:nvPr/>
        </p:nvSpPr>
        <p:spPr>
          <a:xfrm>
            <a:off x="670981" y="4400125"/>
            <a:ext cx="1767419" cy="1673893"/>
          </a:xfrm>
          <a:prstGeom prst="roundRect">
            <a:avLst/>
          </a:prstGeom>
          <a:solidFill>
            <a:srgbClr val="00853E"/>
          </a:solidFill>
          <a:ln>
            <a:solidFill>
              <a:srgbClr val="0085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latin typeface="Montserrat" panose="00000500000000000000" pitchFamily="2" charset="0"/>
              </a:rPr>
              <a:t>Consider clopidogrel </a:t>
            </a:r>
          </a:p>
          <a:p>
            <a:pPr algn="ctr"/>
            <a:endParaRPr lang="en-GB" sz="1723" dirty="0"/>
          </a:p>
        </p:txBody>
      </p:sp>
      <p:sp>
        <p:nvSpPr>
          <p:cNvPr id="4" name="Rectangle: Rounded Corners 3">
            <a:extLst>
              <a:ext uri="{FF2B5EF4-FFF2-40B4-BE49-F238E27FC236}">
                <a16:creationId xmlns:a16="http://schemas.microsoft.com/office/drawing/2014/main" id="{09D86C69-E3B5-0D2D-1CD3-129960DC5679}"/>
              </a:ext>
            </a:extLst>
          </p:cNvPr>
          <p:cNvSpPr/>
          <p:nvPr/>
        </p:nvSpPr>
        <p:spPr>
          <a:xfrm>
            <a:off x="2980462" y="4400125"/>
            <a:ext cx="1767419" cy="1673893"/>
          </a:xfrm>
          <a:prstGeom prst="roundRect">
            <a:avLst/>
          </a:prstGeom>
          <a:solidFill>
            <a:srgbClr val="00853E"/>
          </a:solidFill>
          <a:ln>
            <a:solidFill>
              <a:srgbClr val="0085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latin typeface="Montserrat" panose="00000500000000000000" pitchFamily="2" charset="0"/>
              </a:rPr>
              <a:t>Consider clopidogrel </a:t>
            </a:r>
          </a:p>
          <a:p>
            <a:pPr algn="ctr"/>
            <a:r>
              <a:rPr lang="en-GB" sz="2215" dirty="0"/>
              <a:t> </a:t>
            </a:r>
          </a:p>
        </p:txBody>
      </p:sp>
      <p:sp>
        <p:nvSpPr>
          <p:cNvPr id="5" name="Rectangle: Rounded Corners 4">
            <a:extLst>
              <a:ext uri="{FF2B5EF4-FFF2-40B4-BE49-F238E27FC236}">
                <a16:creationId xmlns:a16="http://schemas.microsoft.com/office/drawing/2014/main" id="{76EAEAD9-3028-A22B-3162-9943D54AEE0E}"/>
              </a:ext>
            </a:extLst>
          </p:cNvPr>
          <p:cNvSpPr/>
          <p:nvPr/>
        </p:nvSpPr>
        <p:spPr>
          <a:xfrm>
            <a:off x="5289942" y="4426102"/>
            <a:ext cx="1767419" cy="1673894"/>
          </a:xfrm>
          <a:prstGeom prst="roundRect">
            <a:avLst/>
          </a:prstGeom>
          <a:solidFill>
            <a:srgbClr val="00853E"/>
          </a:solidFill>
          <a:ln>
            <a:solidFill>
              <a:srgbClr val="0085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latin typeface="Montserrat" panose="00000500000000000000" pitchFamily="2" charset="0"/>
              </a:rPr>
              <a:t>Consider clopidogrel </a:t>
            </a:r>
          </a:p>
          <a:p>
            <a:pPr algn="ctr"/>
            <a:r>
              <a:rPr lang="en-GB" sz="2215"/>
              <a:t> </a:t>
            </a:r>
          </a:p>
        </p:txBody>
      </p:sp>
      <p:sp>
        <p:nvSpPr>
          <p:cNvPr id="7" name="Rectangle: Rounded Corners 6">
            <a:extLst>
              <a:ext uri="{FF2B5EF4-FFF2-40B4-BE49-F238E27FC236}">
                <a16:creationId xmlns:a16="http://schemas.microsoft.com/office/drawing/2014/main" id="{657314BE-AEB1-F272-8C69-A62E13B39F1A}"/>
              </a:ext>
            </a:extLst>
          </p:cNvPr>
          <p:cNvSpPr/>
          <p:nvPr/>
        </p:nvSpPr>
        <p:spPr>
          <a:xfrm>
            <a:off x="7599423" y="4426101"/>
            <a:ext cx="1767419" cy="1673893"/>
          </a:xfrm>
          <a:prstGeom prst="round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latin typeface="Montserrat" panose="00000500000000000000" pitchFamily="2" charset="0"/>
              </a:rPr>
              <a:t>Consider alternative treatment </a:t>
            </a:r>
          </a:p>
        </p:txBody>
      </p:sp>
      <p:sp>
        <p:nvSpPr>
          <p:cNvPr id="9" name="Rectangle: Rounded Corners 8">
            <a:extLst>
              <a:ext uri="{FF2B5EF4-FFF2-40B4-BE49-F238E27FC236}">
                <a16:creationId xmlns:a16="http://schemas.microsoft.com/office/drawing/2014/main" id="{E738D149-8E83-BDFF-3BF3-75EE963868AB}"/>
              </a:ext>
            </a:extLst>
          </p:cNvPr>
          <p:cNvSpPr/>
          <p:nvPr/>
        </p:nvSpPr>
        <p:spPr>
          <a:xfrm>
            <a:off x="9753600" y="4426101"/>
            <a:ext cx="1767419" cy="1673893"/>
          </a:xfrm>
          <a:prstGeom prst="round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latin typeface="Montserrat" panose="00000500000000000000" pitchFamily="2" charset="0"/>
              </a:rPr>
              <a:t>Consider alternative treatment </a:t>
            </a:r>
          </a:p>
        </p:txBody>
      </p:sp>
      <p:pic>
        <p:nvPicPr>
          <p:cNvPr id="17" name="Picture 16" descr="A white box with a green circle and a green label&#10;&#10;Description automatically generated with medium confidence">
            <a:extLst>
              <a:ext uri="{FF2B5EF4-FFF2-40B4-BE49-F238E27FC236}">
                <a16:creationId xmlns:a16="http://schemas.microsoft.com/office/drawing/2014/main" id="{6D46A204-5D5C-DC2B-41B3-52516E5AD5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981" y="2008052"/>
            <a:ext cx="2076097" cy="2115543"/>
          </a:xfrm>
          <a:prstGeom prst="rect">
            <a:avLst/>
          </a:prstGeom>
        </p:spPr>
      </p:pic>
      <p:pic>
        <p:nvPicPr>
          <p:cNvPr id="19" name="Picture 18" descr="A white box with a green circle and text&#10;&#10;Description automatically generated">
            <a:extLst>
              <a:ext uri="{FF2B5EF4-FFF2-40B4-BE49-F238E27FC236}">
                <a16:creationId xmlns:a16="http://schemas.microsoft.com/office/drawing/2014/main" id="{40C512CD-152E-0ECB-88F4-D3090CBCC4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4240" y="2008051"/>
            <a:ext cx="2076098" cy="2115544"/>
          </a:xfrm>
          <a:prstGeom prst="rect">
            <a:avLst/>
          </a:prstGeom>
        </p:spPr>
      </p:pic>
      <p:pic>
        <p:nvPicPr>
          <p:cNvPr id="21" name="Picture 20">
            <a:extLst>
              <a:ext uri="{FF2B5EF4-FFF2-40B4-BE49-F238E27FC236}">
                <a16:creationId xmlns:a16="http://schemas.microsoft.com/office/drawing/2014/main" id="{D51664EC-D0A0-D219-168F-E0E36FD9F2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5602" y="1954159"/>
            <a:ext cx="2076098" cy="2115544"/>
          </a:xfrm>
          <a:prstGeom prst="rect">
            <a:avLst/>
          </a:prstGeom>
        </p:spPr>
      </p:pic>
      <p:pic>
        <p:nvPicPr>
          <p:cNvPr id="23" name="Picture 22" descr="A white box with a red circle and a black background&#10;&#10;Description automatically generated">
            <a:extLst>
              <a:ext uri="{FF2B5EF4-FFF2-40B4-BE49-F238E27FC236}">
                <a16:creationId xmlns:a16="http://schemas.microsoft.com/office/drawing/2014/main" id="{E55F9BD7-AFDB-6BBC-0AA9-583626DE56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3254" y="1954160"/>
            <a:ext cx="2076098" cy="2115544"/>
          </a:xfrm>
          <a:prstGeom prst="rect">
            <a:avLst/>
          </a:prstGeom>
        </p:spPr>
      </p:pic>
      <p:pic>
        <p:nvPicPr>
          <p:cNvPr id="25" name="Picture 24" descr="A white box with a red circle and text&#10;&#10;Description automatically generated">
            <a:extLst>
              <a:ext uri="{FF2B5EF4-FFF2-40B4-BE49-F238E27FC236}">
                <a16:creationId xmlns:a16="http://schemas.microsoft.com/office/drawing/2014/main" id="{A55ED014-9A0C-724B-A14F-CF21E13040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79364" y="1954159"/>
            <a:ext cx="2076098" cy="2115544"/>
          </a:xfrm>
          <a:prstGeom prst="rect">
            <a:avLst/>
          </a:prstGeom>
        </p:spPr>
      </p:pic>
    </p:spTree>
    <p:extLst>
      <p:ext uri="{BB962C8B-B14F-4D97-AF65-F5344CB8AC3E}">
        <p14:creationId xmlns:p14="http://schemas.microsoft.com/office/powerpoint/2010/main" val="1296757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02E23C-AC90-B449-9B7C-705E5D62B2FE}"/>
              </a:ext>
            </a:extLst>
          </p:cNvPr>
          <p:cNvSpPr>
            <a:spLocks noGrp="1"/>
          </p:cNvSpPr>
          <p:nvPr>
            <p:ph type="title"/>
          </p:nvPr>
        </p:nvSpPr>
        <p:spPr/>
        <p:txBody>
          <a:bodyPr>
            <a:normAutofit/>
          </a:bodyPr>
          <a:lstStyle/>
          <a:p>
            <a:pPr algn="ctr"/>
            <a:r>
              <a:rPr lang="en-US" sz="4923" b="1">
                <a:ea typeface="Verdana"/>
              </a:rPr>
              <a:t>Product Range</a:t>
            </a:r>
          </a:p>
        </p:txBody>
      </p:sp>
    </p:spTree>
    <p:extLst>
      <p:ext uri="{BB962C8B-B14F-4D97-AF65-F5344CB8AC3E}">
        <p14:creationId xmlns:p14="http://schemas.microsoft.com/office/powerpoint/2010/main" val="748150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vert="horz" lIns="0" tIns="0" rIns="0" bIns="0" rtlCol="0" anchor="t">
            <a:noAutofit/>
          </a:bodyPr>
          <a:lstStyle/>
          <a:p>
            <a:pPr marL="285744" indent="-285744">
              <a:lnSpc>
                <a:spcPct val="150000"/>
              </a:lnSpc>
              <a:spcBef>
                <a:spcPts val="600"/>
              </a:spcBef>
            </a:pPr>
            <a:r>
              <a:rPr lang="en-GB" sz="2933"/>
              <a:t>Genedrive</a:t>
            </a:r>
            <a:r>
              <a:rPr lang="en-GB" sz="2933">
                <a:latin typeface="Arial" panose="020B0604020202020204" pitchFamily="34" charset="0"/>
                <a:cs typeface="Arial" panose="020B0604020202020204" pitchFamily="34" charset="0"/>
              </a:rPr>
              <a:t>®</a:t>
            </a:r>
            <a:r>
              <a:rPr lang="en-GB" sz="2933"/>
              <a:t> CYP2C19 Product Range</a:t>
            </a:r>
            <a:endParaRPr lang="en-US" sz="2933">
              <a:ea typeface="Calibri"/>
              <a:cs typeface="Calibri"/>
            </a:endParaRPr>
          </a:p>
        </p:txBody>
      </p:sp>
      <p:pic>
        <p:nvPicPr>
          <p:cNvPr id="7" name="Picture 6">
            <a:extLst>
              <a:ext uri="{FF2B5EF4-FFF2-40B4-BE49-F238E27FC236}">
                <a16:creationId xmlns:a16="http://schemas.microsoft.com/office/drawing/2014/main" id="{368DE094-0869-D17B-C2BA-A0B74C1AB9C3}"/>
              </a:ext>
            </a:extLst>
          </p:cNvPr>
          <p:cNvPicPr>
            <a:picLocks noChangeAspect="1"/>
          </p:cNvPicPr>
          <p:nvPr/>
        </p:nvPicPr>
        <p:blipFill>
          <a:blip r:embed="rId2"/>
          <a:stretch>
            <a:fillRect/>
          </a:stretch>
        </p:blipFill>
        <p:spPr>
          <a:xfrm>
            <a:off x="7889634" y="2985744"/>
            <a:ext cx="1725801" cy="1635528"/>
          </a:xfrm>
          <a:prstGeom prst="rect">
            <a:avLst/>
          </a:prstGeom>
        </p:spPr>
      </p:pic>
      <p:sp>
        <p:nvSpPr>
          <p:cNvPr id="8" name="TextBox 7">
            <a:extLst>
              <a:ext uri="{FF2B5EF4-FFF2-40B4-BE49-F238E27FC236}">
                <a16:creationId xmlns:a16="http://schemas.microsoft.com/office/drawing/2014/main" id="{97B2FC65-4921-A6FE-3F66-9AB706943E60}"/>
              </a:ext>
            </a:extLst>
          </p:cNvPr>
          <p:cNvSpPr txBox="1"/>
          <p:nvPr/>
        </p:nvSpPr>
        <p:spPr>
          <a:xfrm>
            <a:off x="7896157" y="5227801"/>
            <a:ext cx="2052799" cy="954300"/>
          </a:xfrm>
          <a:prstGeom prst="rect">
            <a:avLst/>
          </a:prstGeom>
          <a:solidFill>
            <a:schemeClr val="bg1"/>
          </a:solidFill>
        </p:spPr>
        <p:txBody>
          <a:bodyPr wrap="square" lIns="91440" tIns="45720" rIns="91440" bIns="45720" rtlCol="0" anchor="t">
            <a:spAutoFit/>
          </a:bodyPr>
          <a:lstStyle/>
          <a:p>
            <a:pPr defTabSz="1219170"/>
            <a:r>
              <a:rPr lang="en-US" sz="1850" dirty="0">
                <a:solidFill>
                  <a:srgbClr val="003341"/>
                </a:solidFill>
                <a:latin typeface="Metropolis Light"/>
                <a:cs typeface="Calibri"/>
              </a:rPr>
              <a:t>Label Printer and charging cradle </a:t>
            </a:r>
          </a:p>
          <a:p>
            <a:pPr defTabSz="1219170"/>
            <a:r>
              <a:rPr lang="en-GB" sz="1850" dirty="0">
                <a:solidFill>
                  <a:srgbClr val="003341"/>
                </a:solidFill>
                <a:latin typeface="Metropolis Light"/>
              </a:rPr>
              <a:t>GS-PTR-01</a:t>
            </a:r>
          </a:p>
        </p:txBody>
      </p:sp>
      <p:sp>
        <p:nvSpPr>
          <p:cNvPr id="9" name="TextBox 8">
            <a:extLst>
              <a:ext uri="{FF2B5EF4-FFF2-40B4-BE49-F238E27FC236}">
                <a16:creationId xmlns:a16="http://schemas.microsoft.com/office/drawing/2014/main" id="{1961F91A-183E-5C16-6E69-48723101E989}"/>
              </a:ext>
            </a:extLst>
          </p:cNvPr>
          <p:cNvSpPr txBox="1"/>
          <p:nvPr/>
        </p:nvSpPr>
        <p:spPr>
          <a:xfrm>
            <a:off x="286955" y="5224607"/>
            <a:ext cx="2159767" cy="666977"/>
          </a:xfrm>
          <a:prstGeom prst="rect">
            <a:avLst/>
          </a:prstGeom>
          <a:noFill/>
        </p:spPr>
        <p:txBody>
          <a:bodyPr wrap="square" rtlCol="0">
            <a:spAutoFit/>
          </a:bodyPr>
          <a:lstStyle/>
          <a:p>
            <a:pPr defTabSz="1219170"/>
            <a:r>
              <a:rPr lang="en-GB" sz="1867">
                <a:solidFill>
                  <a:srgbClr val="003341"/>
                </a:solidFill>
                <a:latin typeface="Metropolis Light"/>
              </a:rPr>
              <a:t>Genedrive System</a:t>
            </a:r>
          </a:p>
          <a:p>
            <a:pPr defTabSz="1219170"/>
            <a:r>
              <a:rPr lang="en-GB" sz="1867">
                <a:solidFill>
                  <a:srgbClr val="003341"/>
                </a:solidFill>
                <a:latin typeface="Metropolis Light"/>
              </a:rPr>
              <a:t>GS-003</a:t>
            </a:r>
          </a:p>
        </p:txBody>
      </p:sp>
      <p:pic>
        <p:nvPicPr>
          <p:cNvPr id="11" name="Picture 10">
            <a:extLst>
              <a:ext uri="{FF2B5EF4-FFF2-40B4-BE49-F238E27FC236}">
                <a16:creationId xmlns:a16="http://schemas.microsoft.com/office/drawing/2014/main" id="{EC4F674C-0DB5-2C0F-CB63-A6C906E40AC6}"/>
              </a:ext>
            </a:extLst>
          </p:cNvPr>
          <p:cNvPicPr>
            <a:picLocks noChangeAspect="1"/>
          </p:cNvPicPr>
          <p:nvPr/>
        </p:nvPicPr>
        <p:blipFill>
          <a:blip r:embed="rId3"/>
          <a:stretch>
            <a:fillRect/>
          </a:stretch>
        </p:blipFill>
        <p:spPr>
          <a:xfrm>
            <a:off x="2442422" y="3497985"/>
            <a:ext cx="2371256" cy="1416993"/>
          </a:xfrm>
          <a:prstGeom prst="rect">
            <a:avLst/>
          </a:prstGeom>
        </p:spPr>
      </p:pic>
      <p:sp>
        <p:nvSpPr>
          <p:cNvPr id="13" name="TextBox 12">
            <a:extLst>
              <a:ext uri="{FF2B5EF4-FFF2-40B4-BE49-F238E27FC236}">
                <a16:creationId xmlns:a16="http://schemas.microsoft.com/office/drawing/2014/main" id="{8FE7F924-2DA4-9E36-8A1E-D88122D7D3AB}"/>
              </a:ext>
            </a:extLst>
          </p:cNvPr>
          <p:cNvSpPr txBox="1"/>
          <p:nvPr/>
        </p:nvSpPr>
        <p:spPr>
          <a:xfrm>
            <a:off x="2415396" y="5208222"/>
            <a:ext cx="2568872" cy="681581"/>
          </a:xfrm>
          <a:prstGeom prst="rect">
            <a:avLst/>
          </a:prstGeom>
          <a:noFill/>
        </p:spPr>
        <p:txBody>
          <a:bodyPr wrap="square">
            <a:spAutoFit/>
          </a:bodyPr>
          <a:lstStyle/>
          <a:p>
            <a:pPr defTabSz="1219170"/>
            <a:r>
              <a:rPr lang="en-US" sz="1867" dirty="0">
                <a:solidFill>
                  <a:srgbClr val="003341"/>
                </a:solidFill>
                <a:latin typeface="Calibri" panose="020F0502020204030204"/>
              </a:rPr>
              <a:t>Genedrive® CYP2C19 ID Kit (</a:t>
            </a:r>
            <a:r>
              <a:rPr lang="en-US" sz="1867" dirty="0">
                <a:solidFill>
                  <a:srgbClr val="003341"/>
                </a:solidFill>
                <a:latin typeface="Metropolis Light"/>
              </a:rPr>
              <a:t>ID-CYP2C19-01</a:t>
            </a:r>
            <a:r>
              <a:rPr lang="en-US" sz="1867" dirty="0">
                <a:solidFill>
                  <a:srgbClr val="003341"/>
                </a:solidFill>
                <a:latin typeface="Calibri" panose="020F0502020204030204"/>
              </a:rPr>
              <a:t>)</a:t>
            </a:r>
          </a:p>
        </p:txBody>
      </p:sp>
      <p:pic>
        <p:nvPicPr>
          <p:cNvPr id="4" name="Picture 3" descr="A white device with a screen and a plug&#10;&#10;Description automatically generated">
            <a:extLst>
              <a:ext uri="{FF2B5EF4-FFF2-40B4-BE49-F238E27FC236}">
                <a16:creationId xmlns:a16="http://schemas.microsoft.com/office/drawing/2014/main" id="{EB0F38C9-4195-6D74-B413-C70B386227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150" y="2961924"/>
            <a:ext cx="1918652" cy="19674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96FAEBA-76F6-AB40-9A1F-74B24A6B438F}"/>
              </a:ext>
            </a:extLst>
          </p:cNvPr>
          <p:cNvSpPr txBox="1"/>
          <p:nvPr/>
        </p:nvSpPr>
        <p:spPr>
          <a:xfrm>
            <a:off x="5003320" y="5222598"/>
            <a:ext cx="2942683" cy="938719"/>
          </a:xfrm>
          <a:prstGeom prst="rect">
            <a:avLst/>
          </a:prstGeom>
          <a:noFill/>
        </p:spPr>
        <p:txBody>
          <a:bodyPr wrap="square" lIns="91440" tIns="45720" rIns="91440" bIns="45720" anchor="t">
            <a:spAutoFit/>
          </a:bodyPr>
          <a:lstStyle/>
          <a:p>
            <a:pPr defTabSz="1219170"/>
            <a:r>
              <a:rPr lang="en-US" sz="1850" dirty="0">
                <a:solidFill>
                  <a:srgbClr val="003341"/>
                </a:solidFill>
                <a:latin typeface="Calibri" panose="020F0502020204030204"/>
              </a:rPr>
              <a:t>Genedrive® CYP2C19 Control Kit (</a:t>
            </a:r>
            <a:r>
              <a:rPr lang="en-GB" b="0" i="0" dirty="0">
                <a:solidFill>
                  <a:srgbClr val="242424"/>
                </a:solidFill>
                <a:effectLst/>
                <a:latin typeface="Metropolis Light"/>
              </a:rPr>
              <a:t>CYP2C19-CTRL-01</a:t>
            </a:r>
            <a:r>
              <a:rPr lang="en-US" dirty="0">
                <a:solidFill>
                  <a:srgbClr val="003341"/>
                </a:solidFill>
                <a:latin typeface="Metropolis Light"/>
              </a:rPr>
              <a:t>)</a:t>
            </a:r>
            <a:endParaRPr lang="en-US" sz="1850" dirty="0">
              <a:solidFill>
                <a:srgbClr val="003341"/>
              </a:solidFill>
              <a:latin typeface="Metropolis Light"/>
            </a:endParaRPr>
          </a:p>
        </p:txBody>
      </p:sp>
      <p:pic>
        <p:nvPicPr>
          <p:cNvPr id="12" name="Picture 11" descr="A package of medical equipment&#10;&#10;Description automatically generated">
            <a:extLst>
              <a:ext uri="{FF2B5EF4-FFF2-40B4-BE49-F238E27FC236}">
                <a16:creationId xmlns:a16="http://schemas.microsoft.com/office/drawing/2014/main" id="{7ECD7D66-273B-A63B-AD75-81F379E6B9A4}"/>
              </a:ext>
            </a:extLst>
          </p:cNvPr>
          <p:cNvPicPr>
            <a:picLocks noChangeAspect="1"/>
          </p:cNvPicPr>
          <p:nvPr/>
        </p:nvPicPr>
        <p:blipFill>
          <a:blip r:embed="rId3"/>
          <a:stretch>
            <a:fillRect/>
          </a:stretch>
        </p:blipFill>
        <p:spPr>
          <a:xfrm rot="21300000">
            <a:off x="5044723" y="3613003"/>
            <a:ext cx="2371256" cy="1416993"/>
          </a:xfrm>
          <a:prstGeom prst="rect">
            <a:avLst/>
          </a:prstGeom>
        </p:spPr>
      </p:pic>
      <p:sp>
        <p:nvSpPr>
          <p:cNvPr id="5" name="Text Placeholder 2">
            <a:extLst>
              <a:ext uri="{FF2B5EF4-FFF2-40B4-BE49-F238E27FC236}">
                <a16:creationId xmlns:a16="http://schemas.microsoft.com/office/drawing/2014/main" id="{927FA009-035B-2218-B159-2F9F8FC820A7}"/>
              </a:ext>
            </a:extLst>
          </p:cNvPr>
          <p:cNvSpPr txBox="1">
            <a:spLocks/>
          </p:cNvSpPr>
          <p:nvPr/>
        </p:nvSpPr>
        <p:spPr>
          <a:xfrm>
            <a:off x="6557702" y="6508727"/>
            <a:ext cx="3391254" cy="534037"/>
          </a:xfrm>
          <a:prstGeom prst="rect">
            <a:avLst/>
          </a:prstGeom>
        </p:spPr>
        <p:txBody>
          <a:bodyPr vert="horz" lIns="91440" tIns="45720" rIns="91440" bIns="45720" rtlCol="0">
            <a:normAutofit/>
          </a:bodyPr>
          <a:lstStyle>
            <a:lvl1pPr marL="171446" indent="-171446" algn="l" defTabSz="685783" rtl="0" eaLnBrk="1" latinLnBrk="0" hangingPunct="1">
              <a:lnSpc>
                <a:spcPct val="90000"/>
              </a:lnSpc>
              <a:spcBef>
                <a:spcPts val="751"/>
              </a:spcBef>
              <a:buClr>
                <a:schemeClr val="tx1"/>
              </a:buClr>
              <a:buSzPct val="70000"/>
              <a:buFont typeface="Arial" panose="020B0604020202020204" pitchFamily="34" charset="0"/>
              <a:buChar char="•"/>
              <a:defRPr sz="2133" b="0" i="0" kern="1200">
                <a:solidFill>
                  <a:srgbClr val="003341"/>
                </a:solidFill>
                <a:latin typeface="Metropolis Light"/>
                <a:ea typeface="+mn-ea"/>
                <a:cs typeface="Poppins Light" pitchFamily="2" charset="77"/>
              </a:defRPr>
            </a:lvl1pPr>
            <a:lvl2pPr marL="514338" indent="-171446" algn="l" defTabSz="685783" rtl="0" eaLnBrk="1" latinLnBrk="0" hangingPunct="1">
              <a:lnSpc>
                <a:spcPct val="90000"/>
              </a:lnSpc>
              <a:spcBef>
                <a:spcPts val="375"/>
              </a:spcBef>
              <a:buClr>
                <a:schemeClr val="tx1"/>
              </a:buClr>
              <a:buSzPct val="70000"/>
              <a:buFont typeface="Arial" panose="020B0604020202020204" pitchFamily="34" charset="0"/>
              <a:buChar char="•"/>
              <a:defRPr sz="2133" b="0" i="0" kern="1200">
                <a:solidFill>
                  <a:srgbClr val="003341"/>
                </a:solidFill>
                <a:latin typeface="Metropolis Light"/>
                <a:ea typeface="+mn-ea"/>
                <a:cs typeface="Poppins Light" pitchFamily="2" charset="77"/>
              </a:defRPr>
            </a:lvl2pPr>
            <a:lvl3pPr marL="857229" indent="-171446" algn="l" defTabSz="685783" rtl="0" eaLnBrk="1" latinLnBrk="0" hangingPunct="1">
              <a:lnSpc>
                <a:spcPct val="90000"/>
              </a:lnSpc>
              <a:spcBef>
                <a:spcPts val="375"/>
              </a:spcBef>
              <a:buClr>
                <a:schemeClr val="tx1"/>
              </a:buClr>
              <a:buSzPct val="70000"/>
              <a:buFont typeface="Arial" panose="020B0604020202020204" pitchFamily="34" charset="0"/>
              <a:buChar char="•"/>
              <a:defRPr sz="2133" b="0" i="0" kern="1200">
                <a:solidFill>
                  <a:srgbClr val="003341"/>
                </a:solidFill>
                <a:latin typeface="Metropolis Light"/>
                <a:ea typeface="+mn-ea"/>
                <a:cs typeface="Poppins Light" pitchFamily="2" charset="77"/>
              </a:defRPr>
            </a:lvl3pPr>
            <a:lvl4pPr marL="1200121" indent="-171446" algn="l" defTabSz="685783" rtl="0" eaLnBrk="1" latinLnBrk="0" hangingPunct="1">
              <a:lnSpc>
                <a:spcPct val="90000"/>
              </a:lnSpc>
              <a:spcBef>
                <a:spcPts val="375"/>
              </a:spcBef>
              <a:buClr>
                <a:schemeClr val="tx1"/>
              </a:buClr>
              <a:buSzPct val="70000"/>
              <a:buFont typeface="Arial" panose="020B0604020202020204" pitchFamily="34" charset="0"/>
              <a:buChar char="•"/>
              <a:defRPr sz="2133" b="0" i="0" kern="1200">
                <a:solidFill>
                  <a:srgbClr val="003341"/>
                </a:solidFill>
                <a:latin typeface="Metropolis Light"/>
                <a:ea typeface="+mn-ea"/>
                <a:cs typeface="Poppins Light" pitchFamily="2" charset="77"/>
              </a:defRPr>
            </a:lvl4pPr>
            <a:lvl5pPr marL="1543012" indent="-171446" algn="l" defTabSz="685783" rtl="0" eaLnBrk="1" latinLnBrk="0" hangingPunct="1">
              <a:lnSpc>
                <a:spcPct val="90000"/>
              </a:lnSpc>
              <a:spcBef>
                <a:spcPts val="375"/>
              </a:spcBef>
              <a:buClr>
                <a:schemeClr val="tx1"/>
              </a:buClr>
              <a:buSzPct val="70000"/>
              <a:buFont typeface="Arial" panose="020B0604020202020204" pitchFamily="34" charset="0"/>
              <a:buChar char="•"/>
              <a:defRPr sz="2133" b="0" i="0" kern="1200">
                <a:solidFill>
                  <a:srgbClr val="003341"/>
                </a:solidFill>
                <a:latin typeface="Metropolis Light"/>
                <a:ea typeface="+mn-ea"/>
                <a:cs typeface="Poppins Light" pitchFamily="2" charset="77"/>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fontAlgn="base"/>
            <a:r>
              <a:rPr lang="en-US" sz="1200" b="1" dirty="0">
                <a:solidFill>
                  <a:schemeClr val="accent2"/>
                </a:solidFill>
                <a:ea typeface="Calibri"/>
                <a:cs typeface="Calibri"/>
              </a:rPr>
              <a:t>Images are intended as representations</a:t>
            </a:r>
            <a:endParaRPr lang="en-GB" sz="1200" dirty="0">
              <a:solidFill>
                <a:schemeClr val="accent2"/>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8730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6B73BF-01F1-71F1-8F1D-3A69CBCDC063}"/>
              </a:ext>
            </a:extLst>
          </p:cNvPr>
          <p:cNvSpPr/>
          <p:nvPr/>
        </p:nvSpPr>
        <p:spPr>
          <a:xfrm>
            <a:off x="9702136" y="0"/>
            <a:ext cx="2491109" cy="6858000"/>
          </a:xfrm>
          <a:prstGeom prst="rect">
            <a:avLst/>
          </a:prstGeom>
          <a:gradFill flip="none" rotWithShape="1">
            <a:gsLst>
              <a:gs pos="0">
                <a:srgbClr val="00853E"/>
              </a:gs>
              <a:gs pos="100000">
                <a:srgbClr val="003341"/>
              </a:gs>
              <a:gs pos="50000">
                <a:srgbClr val="00853E"/>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40">
              <a:defRPr/>
            </a:pPr>
            <a:endParaRPr lang="en-US" sz="2400">
              <a:solidFill>
                <a:srgbClr val="FFFFFF"/>
              </a:solidFill>
              <a:latin typeface="Calibri" panose="020F0502020204030204"/>
            </a:endParaRPr>
          </a:p>
        </p:txBody>
      </p:sp>
      <p:pic>
        <p:nvPicPr>
          <p:cNvPr id="21" name="Picture 20">
            <a:extLst>
              <a:ext uri="{FF2B5EF4-FFF2-40B4-BE49-F238E27FC236}">
                <a16:creationId xmlns:a16="http://schemas.microsoft.com/office/drawing/2014/main" id="{C0564E47-5E6C-3279-7139-EFC93C714BD8}"/>
              </a:ext>
            </a:extLst>
          </p:cNvPr>
          <p:cNvPicPr>
            <a:picLocks noChangeAspect="1"/>
          </p:cNvPicPr>
          <p:nvPr/>
        </p:nvPicPr>
        <p:blipFill>
          <a:blip r:embed="rId3"/>
          <a:srcRect/>
          <a:stretch/>
        </p:blipFill>
        <p:spPr>
          <a:xfrm>
            <a:off x="10080423" y="6372475"/>
            <a:ext cx="1757916" cy="292247"/>
          </a:xfrm>
          <a:prstGeom prst="rect">
            <a:avLst/>
          </a:prstGeom>
        </p:spPr>
      </p:pic>
      <p:pic>
        <p:nvPicPr>
          <p:cNvPr id="22" name="Picture 21" descr="A colorful lines and dots&#10;&#10;Description automatically generated">
            <a:extLst>
              <a:ext uri="{FF2B5EF4-FFF2-40B4-BE49-F238E27FC236}">
                <a16:creationId xmlns:a16="http://schemas.microsoft.com/office/drawing/2014/main" id="{E5CAC1BC-438F-B917-52D4-1CD9D847488D}"/>
              </a:ext>
            </a:extLst>
          </p:cNvPr>
          <p:cNvPicPr>
            <a:picLocks noChangeAspect="1"/>
          </p:cNvPicPr>
          <p:nvPr/>
        </p:nvPicPr>
        <p:blipFill rotWithShape="1">
          <a:blip r:embed="rId4">
            <a:alphaModFix amt="30000"/>
          </a:blip>
          <a:srcRect l="11498" t="11057" r="53621" b="716"/>
          <a:stretch/>
        </p:blipFill>
        <p:spPr>
          <a:xfrm>
            <a:off x="9718756" y="0"/>
            <a:ext cx="2473245" cy="6256168"/>
          </a:xfrm>
          <a:prstGeom prst="rect">
            <a:avLst/>
          </a:prstGeom>
          <a:effectLst>
            <a:outerShdw blurRad="50800" dist="50800" dir="5400000" sx="1000" sy="1000" algn="ctr" rotWithShape="0">
              <a:srgbClr val="000000"/>
            </a:outerShdw>
            <a:reflection endPos="0" dist="50800" dir="5400000" sy="-100000" algn="bl" rotWithShape="0"/>
          </a:effectLst>
        </p:spPr>
      </p:pic>
      <p:pic>
        <p:nvPicPr>
          <p:cNvPr id="2" name="Picture 1">
            <a:extLst>
              <a:ext uri="{FF2B5EF4-FFF2-40B4-BE49-F238E27FC236}">
                <a16:creationId xmlns:a16="http://schemas.microsoft.com/office/drawing/2014/main" id="{553DDBDC-1BE8-007B-755E-4521710247E0}"/>
              </a:ext>
            </a:extLst>
          </p:cNvPr>
          <p:cNvPicPr>
            <a:picLocks noChangeAspect="1"/>
          </p:cNvPicPr>
          <p:nvPr/>
        </p:nvPicPr>
        <p:blipFill>
          <a:blip r:embed="rId3"/>
          <a:srcRect/>
          <a:stretch/>
        </p:blipFill>
        <p:spPr>
          <a:xfrm>
            <a:off x="10080423" y="6372475"/>
            <a:ext cx="1757916" cy="292247"/>
          </a:xfrm>
          <a:prstGeom prst="rect">
            <a:avLst/>
          </a:prstGeom>
        </p:spPr>
      </p:pic>
      <p:sp>
        <p:nvSpPr>
          <p:cNvPr id="14" name="TextBox 13">
            <a:extLst>
              <a:ext uri="{FF2B5EF4-FFF2-40B4-BE49-F238E27FC236}">
                <a16:creationId xmlns:a16="http://schemas.microsoft.com/office/drawing/2014/main" id="{A412CB22-CEF1-CA35-C084-ED4E3DE2E808}"/>
              </a:ext>
            </a:extLst>
          </p:cNvPr>
          <p:cNvSpPr txBox="1"/>
          <p:nvPr/>
        </p:nvSpPr>
        <p:spPr>
          <a:xfrm>
            <a:off x="322319" y="739852"/>
            <a:ext cx="9069372" cy="655372"/>
          </a:xfrm>
          <a:prstGeom prst="rect">
            <a:avLst/>
          </a:prstGeom>
          <a:noFill/>
        </p:spPr>
        <p:txBody>
          <a:bodyPr wrap="square" lIns="0" tIns="0" rIns="0" bIns="0" rtlCol="0" anchor="t">
            <a:spAutoFit/>
          </a:bodyPr>
          <a:lstStyle/>
          <a:p>
            <a:pPr defTabSz="1219140">
              <a:lnSpc>
                <a:spcPct val="150000"/>
              </a:lnSpc>
              <a:defRPr/>
            </a:pPr>
            <a:r>
              <a:rPr lang="en-US" sz="3200" b="1" err="1">
                <a:solidFill>
                  <a:srgbClr val="003341"/>
                </a:solidFill>
                <a:latin typeface="Montserrat"/>
              </a:rPr>
              <a:t>Genedrive</a:t>
            </a:r>
            <a:r>
              <a:rPr lang="en-US" sz="3200" b="1">
                <a:solidFill>
                  <a:srgbClr val="003341"/>
                </a:solidFill>
                <a:latin typeface="Montserrat"/>
              </a:rPr>
              <a:t>® CYP2C19 ID Kit</a:t>
            </a:r>
          </a:p>
        </p:txBody>
      </p:sp>
      <p:cxnSp>
        <p:nvCxnSpPr>
          <p:cNvPr id="18" name="Straight Connector 17">
            <a:extLst>
              <a:ext uri="{FF2B5EF4-FFF2-40B4-BE49-F238E27FC236}">
                <a16:creationId xmlns:a16="http://schemas.microsoft.com/office/drawing/2014/main" id="{38787BCA-D4A8-7078-1996-06399519F8E2}"/>
              </a:ext>
            </a:extLst>
          </p:cNvPr>
          <p:cNvCxnSpPr>
            <a:cxnSpLocks/>
          </p:cNvCxnSpPr>
          <p:nvPr/>
        </p:nvCxnSpPr>
        <p:spPr>
          <a:xfrm>
            <a:off x="322319" y="558055"/>
            <a:ext cx="9120000" cy="0"/>
          </a:xfrm>
          <a:prstGeom prst="line">
            <a:avLst/>
          </a:prstGeom>
          <a:ln w="12700">
            <a:solidFill>
              <a:srgbClr val="009BA4"/>
            </a:solidFill>
          </a:ln>
        </p:spPr>
        <p:style>
          <a:lnRef idx="1">
            <a:schemeClr val="accent1"/>
          </a:lnRef>
          <a:fillRef idx="0">
            <a:schemeClr val="accent1"/>
          </a:fillRef>
          <a:effectRef idx="0">
            <a:schemeClr val="accent1"/>
          </a:effectRef>
          <a:fontRef idx="minor">
            <a:schemeClr val="tx1"/>
          </a:fontRef>
        </p:style>
      </p:cxnSp>
      <p:graphicFrame>
        <p:nvGraphicFramePr>
          <p:cNvPr id="3" name="Table 5">
            <a:extLst>
              <a:ext uri="{FF2B5EF4-FFF2-40B4-BE49-F238E27FC236}">
                <a16:creationId xmlns:a16="http://schemas.microsoft.com/office/drawing/2014/main" id="{14A5AC3C-196B-B42A-62E2-F1532E6BAFF8}"/>
              </a:ext>
            </a:extLst>
          </p:cNvPr>
          <p:cNvGraphicFramePr>
            <a:graphicFrameLocks noGrp="1"/>
          </p:cNvGraphicFramePr>
          <p:nvPr>
            <p:extLst>
              <p:ext uri="{D42A27DB-BD31-4B8C-83A1-F6EECF244321}">
                <p14:modId xmlns:p14="http://schemas.microsoft.com/office/powerpoint/2010/main" val="532170439"/>
              </p:ext>
            </p:extLst>
          </p:nvPr>
        </p:nvGraphicFramePr>
        <p:xfrm>
          <a:off x="315302" y="1455881"/>
          <a:ext cx="7877909" cy="1026945"/>
        </p:xfrm>
        <a:graphic>
          <a:graphicData uri="http://schemas.openxmlformats.org/drawingml/2006/table">
            <a:tbl>
              <a:tblPr firstRow="1" bandRow="1">
                <a:tableStyleId>{7DF18680-E054-41AD-8BC1-D1AEF772440D}</a:tableStyleId>
              </a:tblPr>
              <a:tblGrid>
                <a:gridCol w="1964067">
                  <a:extLst>
                    <a:ext uri="{9D8B030D-6E8A-4147-A177-3AD203B41FA5}">
                      <a16:colId xmlns:a16="http://schemas.microsoft.com/office/drawing/2014/main" val="1361779223"/>
                    </a:ext>
                  </a:extLst>
                </a:gridCol>
                <a:gridCol w="3798277">
                  <a:extLst>
                    <a:ext uri="{9D8B030D-6E8A-4147-A177-3AD203B41FA5}">
                      <a16:colId xmlns:a16="http://schemas.microsoft.com/office/drawing/2014/main" val="1016870940"/>
                    </a:ext>
                  </a:extLst>
                </a:gridCol>
                <a:gridCol w="2115565">
                  <a:extLst>
                    <a:ext uri="{9D8B030D-6E8A-4147-A177-3AD203B41FA5}">
                      <a16:colId xmlns:a16="http://schemas.microsoft.com/office/drawing/2014/main" val="341322926"/>
                    </a:ext>
                  </a:extLst>
                </a:gridCol>
              </a:tblGrid>
              <a:tr h="342315">
                <a:tc gridSpan="3">
                  <a:txBody>
                    <a:bodyPr/>
                    <a:lstStyle/>
                    <a:p>
                      <a:r>
                        <a:rPr lang="en-US" sz="1500">
                          <a:solidFill>
                            <a:schemeClr val="bg1"/>
                          </a:solidFill>
                          <a:latin typeface="Calibri" panose="020F0502020204030204" pitchFamily="34" charset="0"/>
                          <a:cs typeface="Calibri" panose="020F0502020204030204" pitchFamily="34" charset="0"/>
                        </a:rPr>
                        <a:t>Kit Components</a:t>
                      </a:r>
                      <a:endParaRPr lang="en-GB" sz="1500">
                        <a:solidFill>
                          <a:schemeClr val="bg1"/>
                        </a:solidFill>
                        <a:latin typeface="Calibri" panose="020F0502020204030204" pitchFamily="34" charset="0"/>
                        <a:cs typeface="Calibri" panose="020F0502020204030204" pitchFamily="34" charset="0"/>
                      </a:endParaRPr>
                    </a:p>
                  </a:txBody>
                  <a:tcPr marL="84407" marR="84407" marT="42203" marB="42203">
                    <a:solidFill>
                      <a:srgbClr val="00853E"/>
                    </a:solidFill>
                  </a:tcPr>
                </a:tc>
                <a:tc hMerge="1">
                  <a:txBody>
                    <a:bodyPr/>
                    <a:lstStyle/>
                    <a:p>
                      <a:endParaRPr lang="en-GB">
                        <a:solidFill>
                          <a:srgbClr val="009BA3"/>
                        </a:solidFill>
                      </a:endParaRPr>
                    </a:p>
                  </a:txBody>
                  <a:tcPr>
                    <a:solidFill>
                      <a:srgbClr val="009BA3"/>
                    </a:solidFill>
                  </a:tcPr>
                </a:tc>
                <a:tc hMerge="1">
                  <a:txBody>
                    <a:bodyPr/>
                    <a:lstStyle/>
                    <a:p>
                      <a:endParaRPr lang="en-GB">
                        <a:solidFill>
                          <a:srgbClr val="009BA3"/>
                        </a:solidFill>
                      </a:endParaRPr>
                    </a:p>
                  </a:txBody>
                  <a:tcPr>
                    <a:solidFill>
                      <a:srgbClr val="009BA3"/>
                    </a:solidFill>
                  </a:tcPr>
                </a:tc>
                <a:extLst>
                  <a:ext uri="{0D108BD9-81ED-4DB2-BD59-A6C34878D82A}">
                    <a16:rowId xmlns:a16="http://schemas.microsoft.com/office/drawing/2014/main" val="4247089156"/>
                  </a:ext>
                </a:extLst>
              </a:tr>
              <a:tr h="342315">
                <a:tc>
                  <a:txBody>
                    <a:bodyPr/>
                    <a:lstStyle/>
                    <a:p>
                      <a:r>
                        <a:rPr lang="en-US" sz="1500" b="1">
                          <a:solidFill>
                            <a:schemeClr val="bg1"/>
                          </a:solidFill>
                          <a:latin typeface="Calibri" panose="020F0502020204030204" pitchFamily="34" charset="0"/>
                          <a:cs typeface="Calibri" panose="020F0502020204030204" pitchFamily="34" charset="0"/>
                        </a:rPr>
                        <a:t>Product Code</a:t>
                      </a:r>
                      <a:endParaRPr lang="en-GB" sz="1500" b="1">
                        <a:solidFill>
                          <a:schemeClr val="bg1"/>
                        </a:solidFill>
                        <a:latin typeface="Calibri" panose="020F0502020204030204" pitchFamily="34" charset="0"/>
                        <a:cs typeface="Calibri" panose="020F0502020204030204" pitchFamily="34" charset="0"/>
                      </a:endParaRPr>
                    </a:p>
                  </a:txBody>
                  <a:tcPr marL="84407" marR="84407" marT="42203" marB="42203">
                    <a:solidFill>
                      <a:srgbClr val="00853E"/>
                    </a:solidFill>
                  </a:tcPr>
                </a:tc>
                <a:tc>
                  <a:txBody>
                    <a:bodyPr/>
                    <a:lstStyle/>
                    <a:p>
                      <a:r>
                        <a:rPr lang="en-US" sz="1500" b="1">
                          <a:solidFill>
                            <a:schemeClr val="bg1"/>
                          </a:solidFill>
                          <a:latin typeface="Calibri" panose="020F0502020204030204" pitchFamily="34" charset="0"/>
                          <a:cs typeface="Calibri" panose="020F0502020204030204" pitchFamily="34" charset="0"/>
                        </a:rPr>
                        <a:t>Product Description</a:t>
                      </a:r>
                      <a:endParaRPr lang="en-GB" sz="1500" b="1">
                        <a:solidFill>
                          <a:schemeClr val="bg1"/>
                        </a:solidFill>
                        <a:latin typeface="Calibri" panose="020F0502020204030204" pitchFamily="34" charset="0"/>
                        <a:cs typeface="Calibri" panose="020F0502020204030204" pitchFamily="34" charset="0"/>
                      </a:endParaRPr>
                    </a:p>
                  </a:txBody>
                  <a:tcPr marL="84407" marR="84407" marT="42203" marB="42203">
                    <a:solidFill>
                      <a:srgbClr val="00853E"/>
                    </a:solidFill>
                  </a:tcPr>
                </a:tc>
                <a:tc>
                  <a:txBody>
                    <a:bodyPr/>
                    <a:lstStyle/>
                    <a:p>
                      <a:r>
                        <a:rPr lang="en-US" sz="1500" b="1">
                          <a:solidFill>
                            <a:schemeClr val="bg1"/>
                          </a:solidFill>
                          <a:latin typeface="Calibri" panose="020F0502020204030204" pitchFamily="34" charset="0"/>
                          <a:cs typeface="Calibri" panose="020F0502020204030204" pitchFamily="34" charset="0"/>
                        </a:rPr>
                        <a:t>Box Quantity</a:t>
                      </a:r>
                      <a:endParaRPr lang="en-GB" sz="1500" b="1">
                        <a:solidFill>
                          <a:schemeClr val="bg1"/>
                        </a:solidFill>
                        <a:latin typeface="Calibri" panose="020F0502020204030204" pitchFamily="34" charset="0"/>
                        <a:cs typeface="Calibri" panose="020F0502020204030204" pitchFamily="34" charset="0"/>
                      </a:endParaRPr>
                    </a:p>
                  </a:txBody>
                  <a:tcPr marL="84407" marR="84407" marT="42203" marB="42203">
                    <a:solidFill>
                      <a:srgbClr val="00853E"/>
                    </a:solidFill>
                  </a:tcPr>
                </a:tc>
                <a:extLst>
                  <a:ext uri="{0D108BD9-81ED-4DB2-BD59-A6C34878D82A}">
                    <a16:rowId xmlns:a16="http://schemas.microsoft.com/office/drawing/2014/main" val="3569786479"/>
                  </a:ext>
                </a:extLst>
              </a:tr>
              <a:tr h="342315">
                <a:tc>
                  <a:txBody>
                    <a:bodyPr/>
                    <a:lstStyle/>
                    <a:p>
                      <a:r>
                        <a:rPr lang="en-US" sz="1500">
                          <a:latin typeface="Calibri" panose="020F0502020204030204" pitchFamily="34" charset="0"/>
                          <a:cs typeface="Calibri" panose="020F0502020204030204" pitchFamily="34" charset="0"/>
                        </a:rPr>
                        <a:t>ID-CYP2C19-01</a:t>
                      </a:r>
                      <a:endParaRPr lang="en-GB" sz="1500">
                        <a:latin typeface="Calibri" panose="020F0502020204030204" pitchFamily="34" charset="0"/>
                        <a:cs typeface="Calibri" panose="020F0502020204030204" pitchFamily="34" charset="0"/>
                      </a:endParaRPr>
                    </a:p>
                  </a:txBody>
                  <a:tcPr marL="84407" marR="84407" marT="42203" marB="42203">
                    <a:solidFill>
                      <a:schemeClr val="bg1">
                        <a:lumMod val="95000"/>
                      </a:schemeClr>
                    </a:solidFill>
                  </a:tcPr>
                </a:tc>
                <a:tc>
                  <a:txBody>
                    <a:bodyPr/>
                    <a:lstStyle/>
                    <a:p>
                      <a:r>
                        <a:rPr lang="en-US" sz="1500">
                          <a:latin typeface="Calibri" panose="020F0502020204030204" pitchFamily="34" charset="0"/>
                          <a:cs typeface="Calibri" panose="020F0502020204030204" pitchFamily="34" charset="0"/>
                        </a:rPr>
                        <a:t>Genedrive® CYP2C19 ID Kit</a:t>
                      </a:r>
                      <a:endParaRPr lang="en-GB" sz="1500">
                        <a:latin typeface="Calibri" panose="020F0502020204030204" pitchFamily="34" charset="0"/>
                        <a:cs typeface="Calibri" panose="020F0502020204030204" pitchFamily="34" charset="0"/>
                      </a:endParaRPr>
                    </a:p>
                  </a:txBody>
                  <a:tcPr marL="84407" marR="84407" marT="42203" marB="42203">
                    <a:solidFill>
                      <a:schemeClr val="bg1">
                        <a:lumMod val="95000"/>
                      </a:schemeClr>
                    </a:solidFill>
                  </a:tcPr>
                </a:tc>
                <a:tc>
                  <a:txBody>
                    <a:bodyPr/>
                    <a:lstStyle/>
                    <a:p>
                      <a:r>
                        <a:rPr lang="en-US" sz="1500">
                          <a:latin typeface="Calibri" panose="020F0502020204030204" pitchFamily="34" charset="0"/>
                          <a:cs typeface="Calibri" panose="020F0502020204030204" pitchFamily="34" charset="0"/>
                        </a:rPr>
                        <a:t>10 test kits</a:t>
                      </a:r>
                      <a:endParaRPr lang="en-GB" sz="1500">
                        <a:latin typeface="Calibri" panose="020F0502020204030204" pitchFamily="34" charset="0"/>
                        <a:cs typeface="Calibri" panose="020F0502020204030204" pitchFamily="34" charset="0"/>
                      </a:endParaRPr>
                    </a:p>
                  </a:txBody>
                  <a:tcPr marL="84407" marR="84407" marT="42203" marB="42203">
                    <a:solidFill>
                      <a:schemeClr val="bg1">
                        <a:lumMod val="95000"/>
                      </a:schemeClr>
                    </a:solidFill>
                  </a:tcPr>
                </a:tc>
                <a:extLst>
                  <a:ext uri="{0D108BD9-81ED-4DB2-BD59-A6C34878D82A}">
                    <a16:rowId xmlns:a16="http://schemas.microsoft.com/office/drawing/2014/main" val="1638937472"/>
                  </a:ext>
                </a:extLst>
              </a:tr>
            </a:tbl>
          </a:graphicData>
        </a:graphic>
      </p:graphicFrame>
      <p:sp>
        <p:nvSpPr>
          <p:cNvPr id="35" name="TextBox 34">
            <a:extLst>
              <a:ext uri="{FF2B5EF4-FFF2-40B4-BE49-F238E27FC236}">
                <a16:creationId xmlns:a16="http://schemas.microsoft.com/office/drawing/2014/main" id="{D5C7F391-9AA2-169E-8CE4-75F80BC7D6AA}"/>
              </a:ext>
            </a:extLst>
          </p:cNvPr>
          <p:cNvSpPr txBox="1"/>
          <p:nvPr/>
        </p:nvSpPr>
        <p:spPr>
          <a:xfrm>
            <a:off x="1810126" y="5102976"/>
            <a:ext cx="1734909" cy="584775"/>
          </a:xfrm>
          <a:prstGeom prst="rect">
            <a:avLst/>
          </a:prstGeom>
          <a:noFill/>
        </p:spPr>
        <p:txBody>
          <a:bodyPr wrap="square" lIns="91440" tIns="45720" rIns="91440" bIns="45720" rtlCol="0" anchor="t">
            <a:spAutoFit/>
          </a:bodyPr>
          <a:lstStyle/>
          <a:p>
            <a:pPr defTabSz="914377"/>
            <a:r>
              <a:rPr lang="en-GB" sz="1600" dirty="0">
                <a:solidFill>
                  <a:srgbClr val="475C6D"/>
                </a:solidFill>
                <a:latin typeface="Calibri"/>
              </a:rPr>
              <a:t>1 x  CYP2C19</a:t>
            </a:r>
          </a:p>
          <a:p>
            <a:pPr defTabSz="914377"/>
            <a:r>
              <a:rPr lang="en-GB" sz="1600" dirty="0">
                <a:solidFill>
                  <a:srgbClr val="475C6D"/>
                </a:solidFill>
                <a:latin typeface="Calibri"/>
              </a:rPr>
              <a:t> lysis buffer</a:t>
            </a:r>
          </a:p>
        </p:txBody>
      </p:sp>
      <p:sp>
        <p:nvSpPr>
          <p:cNvPr id="36" name="TextBox 35">
            <a:extLst>
              <a:ext uri="{FF2B5EF4-FFF2-40B4-BE49-F238E27FC236}">
                <a16:creationId xmlns:a16="http://schemas.microsoft.com/office/drawing/2014/main" id="{F2B7F4AA-4B5C-7BAF-10F9-D3D96B345459}"/>
              </a:ext>
            </a:extLst>
          </p:cNvPr>
          <p:cNvSpPr txBox="1"/>
          <p:nvPr/>
        </p:nvSpPr>
        <p:spPr>
          <a:xfrm>
            <a:off x="3658272" y="5076522"/>
            <a:ext cx="1556689" cy="830997"/>
          </a:xfrm>
          <a:prstGeom prst="rect">
            <a:avLst/>
          </a:prstGeom>
          <a:noFill/>
        </p:spPr>
        <p:txBody>
          <a:bodyPr wrap="square" rtlCol="0">
            <a:spAutoFit/>
          </a:bodyPr>
          <a:lstStyle/>
          <a:p>
            <a:pPr defTabSz="914377"/>
            <a:r>
              <a:rPr lang="en-GB" sz="1600">
                <a:solidFill>
                  <a:srgbClr val="475C6D"/>
                </a:solidFill>
                <a:latin typeface="Calibri"/>
              </a:rPr>
              <a:t>1 x Transfer Capillary Pipette (20ul)</a:t>
            </a:r>
          </a:p>
        </p:txBody>
      </p:sp>
      <p:sp>
        <p:nvSpPr>
          <p:cNvPr id="37" name="TextBox 36">
            <a:extLst>
              <a:ext uri="{FF2B5EF4-FFF2-40B4-BE49-F238E27FC236}">
                <a16:creationId xmlns:a16="http://schemas.microsoft.com/office/drawing/2014/main" id="{97464DD1-E0B2-F35E-7201-339A667E8656}"/>
              </a:ext>
            </a:extLst>
          </p:cNvPr>
          <p:cNvSpPr txBox="1"/>
          <p:nvPr/>
        </p:nvSpPr>
        <p:spPr>
          <a:xfrm>
            <a:off x="5349626" y="5111149"/>
            <a:ext cx="2285964" cy="1077218"/>
          </a:xfrm>
          <a:prstGeom prst="rect">
            <a:avLst/>
          </a:prstGeom>
          <a:noFill/>
        </p:spPr>
        <p:txBody>
          <a:bodyPr wrap="square" rtlCol="0">
            <a:spAutoFit/>
          </a:bodyPr>
          <a:lstStyle/>
          <a:p>
            <a:pPr defTabSz="914377"/>
            <a:r>
              <a:rPr lang="en-GB" sz="1600" dirty="0">
                <a:solidFill>
                  <a:srgbClr val="475C6D"/>
                </a:solidFill>
                <a:latin typeface="Calibri"/>
              </a:rPr>
              <a:t>1 x </a:t>
            </a:r>
            <a:r>
              <a:rPr lang="en-US" sz="1600" dirty="0">
                <a:solidFill>
                  <a:srgbClr val="475C6D"/>
                </a:solidFill>
                <a:latin typeface="Calibri"/>
              </a:rPr>
              <a:t>Genedrive assay cartridge containing </a:t>
            </a:r>
            <a:r>
              <a:rPr lang="en-US" sz="1600" dirty="0" err="1">
                <a:solidFill>
                  <a:srgbClr val="475C6D"/>
                </a:solidFill>
                <a:latin typeface="Calibri"/>
              </a:rPr>
              <a:t>lyophilised</a:t>
            </a:r>
            <a:r>
              <a:rPr lang="en-US" sz="1600" dirty="0">
                <a:solidFill>
                  <a:srgbClr val="475C6D"/>
                </a:solidFill>
                <a:latin typeface="Calibri"/>
              </a:rPr>
              <a:t> amplification reagents</a:t>
            </a:r>
            <a:endParaRPr lang="en-GB" sz="1600" dirty="0">
              <a:solidFill>
                <a:srgbClr val="475C6D"/>
              </a:solidFill>
              <a:latin typeface="Calibri"/>
            </a:endParaRPr>
          </a:p>
        </p:txBody>
      </p:sp>
      <p:sp>
        <p:nvSpPr>
          <p:cNvPr id="38" name="TextBox 37">
            <a:extLst>
              <a:ext uri="{FF2B5EF4-FFF2-40B4-BE49-F238E27FC236}">
                <a16:creationId xmlns:a16="http://schemas.microsoft.com/office/drawing/2014/main" id="{A9C3468F-4C67-BABC-6621-2B439A400A36}"/>
              </a:ext>
            </a:extLst>
          </p:cNvPr>
          <p:cNvSpPr txBox="1"/>
          <p:nvPr/>
        </p:nvSpPr>
        <p:spPr>
          <a:xfrm>
            <a:off x="7770255" y="5111150"/>
            <a:ext cx="1874324" cy="584775"/>
          </a:xfrm>
          <a:prstGeom prst="rect">
            <a:avLst/>
          </a:prstGeom>
          <a:noFill/>
        </p:spPr>
        <p:txBody>
          <a:bodyPr wrap="square" rtlCol="0">
            <a:spAutoFit/>
          </a:bodyPr>
          <a:lstStyle/>
          <a:p>
            <a:pPr defTabSz="844062">
              <a:defRPr/>
            </a:pPr>
            <a:r>
              <a:rPr lang="en-US" sz="1600">
                <a:solidFill>
                  <a:srgbClr val="475C6D"/>
                </a:solidFill>
                <a:latin typeface="Calibri"/>
              </a:rPr>
              <a:t>1 x assay cartridge lid with RFID tag</a:t>
            </a:r>
            <a:endParaRPr lang="en-US" sz="1600">
              <a:solidFill>
                <a:srgbClr val="425563"/>
              </a:solidFill>
              <a:latin typeface="Calibri"/>
              <a:cs typeface="Calibri" panose="020F0502020204030204" pitchFamily="34" charset="0"/>
            </a:endParaRPr>
          </a:p>
        </p:txBody>
      </p:sp>
      <p:pic>
        <p:nvPicPr>
          <p:cNvPr id="16" name="Picture 15" descr="A close-up of a pipette&#10;&#10;Description automatically generated">
            <a:extLst>
              <a:ext uri="{FF2B5EF4-FFF2-40B4-BE49-F238E27FC236}">
                <a16:creationId xmlns:a16="http://schemas.microsoft.com/office/drawing/2014/main" id="{73120823-B516-E761-DC83-34AB42883DD4}"/>
              </a:ext>
            </a:extLst>
          </p:cNvPr>
          <p:cNvPicPr>
            <a:picLocks noChangeAspect="1"/>
          </p:cNvPicPr>
          <p:nvPr/>
        </p:nvPicPr>
        <p:blipFill>
          <a:blip r:embed="rId5"/>
          <a:stretch>
            <a:fillRect/>
          </a:stretch>
        </p:blipFill>
        <p:spPr>
          <a:xfrm>
            <a:off x="3807019" y="3313721"/>
            <a:ext cx="1462688" cy="1695871"/>
          </a:xfrm>
          <a:prstGeom prst="rect">
            <a:avLst/>
          </a:prstGeom>
        </p:spPr>
      </p:pic>
      <p:pic>
        <p:nvPicPr>
          <p:cNvPr id="19" name="Picture 18">
            <a:extLst>
              <a:ext uri="{FF2B5EF4-FFF2-40B4-BE49-F238E27FC236}">
                <a16:creationId xmlns:a16="http://schemas.microsoft.com/office/drawing/2014/main" id="{7555AF9F-3EB9-027D-1CC4-51F8AC5023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13695" y="1121778"/>
            <a:ext cx="3349755" cy="1967980"/>
          </a:xfrm>
          <a:prstGeom prst="rect">
            <a:avLst/>
          </a:prstGeom>
        </p:spPr>
      </p:pic>
      <p:pic>
        <p:nvPicPr>
          <p:cNvPr id="6" name="Picture 5" descr="A white text on a black background&#10;&#10;Description automatically generated">
            <a:extLst>
              <a:ext uri="{FF2B5EF4-FFF2-40B4-BE49-F238E27FC236}">
                <a16:creationId xmlns:a16="http://schemas.microsoft.com/office/drawing/2014/main" id="{D5C36A65-D5AA-9DD4-8C51-D8A6322E6B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pic>
        <p:nvPicPr>
          <p:cNvPr id="7" name="Picture 6" descr="A black device with a white label&#10;&#10;Description automatically generated">
            <a:extLst>
              <a:ext uri="{FF2B5EF4-FFF2-40B4-BE49-F238E27FC236}">
                <a16:creationId xmlns:a16="http://schemas.microsoft.com/office/drawing/2014/main" id="{4EB54659-3305-336A-837D-BA074D5DC3C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7914" y="3407064"/>
            <a:ext cx="2089598" cy="1694533"/>
          </a:xfrm>
          <a:prstGeom prst="rect">
            <a:avLst/>
          </a:prstGeom>
        </p:spPr>
      </p:pic>
      <p:pic>
        <p:nvPicPr>
          <p:cNvPr id="11" name="Picture 10" descr="A clear plastic container with three long tips&#10;&#10;Description automatically generated">
            <a:extLst>
              <a:ext uri="{FF2B5EF4-FFF2-40B4-BE49-F238E27FC236}">
                <a16:creationId xmlns:a16="http://schemas.microsoft.com/office/drawing/2014/main" id="{AF47534F-C4BA-0465-2AE1-F7281800E2D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24826" y="3285052"/>
            <a:ext cx="1834465" cy="1791470"/>
          </a:xfrm>
          <a:prstGeom prst="rect">
            <a:avLst/>
          </a:prstGeom>
        </p:spPr>
      </p:pic>
      <p:pic>
        <p:nvPicPr>
          <p:cNvPr id="13" name="Picture 12" descr="A close-up of a swab&#10;&#10;Description automatically generated">
            <a:extLst>
              <a:ext uri="{FF2B5EF4-FFF2-40B4-BE49-F238E27FC236}">
                <a16:creationId xmlns:a16="http://schemas.microsoft.com/office/drawing/2014/main" id="{B991D429-221A-2102-4210-F0F578A4AFC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6077" y="3293336"/>
            <a:ext cx="1950724" cy="1847092"/>
          </a:xfrm>
          <a:prstGeom prst="rect">
            <a:avLst/>
          </a:prstGeom>
        </p:spPr>
      </p:pic>
      <p:sp>
        <p:nvSpPr>
          <p:cNvPr id="20" name="TextBox 19">
            <a:extLst>
              <a:ext uri="{FF2B5EF4-FFF2-40B4-BE49-F238E27FC236}">
                <a16:creationId xmlns:a16="http://schemas.microsoft.com/office/drawing/2014/main" id="{F2438FD7-99DA-BBC6-A287-F84B19406680}"/>
              </a:ext>
            </a:extLst>
          </p:cNvPr>
          <p:cNvSpPr txBox="1"/>
          <p:nvPr/>
        </p:nvSpPr>
        <p:spPr>
          <a:xfrm>
            <a:off x="96693" y="5102976"/>
            <a:ext cx="1734909" cy="338554"/>
          </a:xfrm>
          <a:prstGeom prst="rect">
            <a:avLst/>
          </a:prstGeom>
          <a:noFill/>
        </p:spPr>
        <p:txBody>
          <a:bodyPr wrap="square" lIns="91440" tIns="45720" rIns="91440" bIns="45720" rtlCol="0" anchor="t">
            <a:spAutoFit/>
          </a:bodyPr>
          <a:lstStyle/>
          <a:p>
            <a:pPr defTabSz="914377"/>
            <a:r>
              <a:rPr lang="en-GB" sz="1600" dirty="0">
                <a:solidFill>
                  <a:srgbClr val="475C6D"/>
                </a:solidFill>
                <a:latin typeface="Calibri"/>
              </a:rPr>
              <a:t>1 x  buccal swab</a:t>
            </a:r>
          </a:p>
        </p:txBody>
      </p:sp>
      <p:pic>
        <p:nvPicPr>
          <p:cNvPr id="24" name="Picture 23" descr="A close-up of a test tube&#10;&#10;Description automatically generated">
            <a:extLst>
              <a:ext uri="{FF2B5EF4-FFF2-40B4-BE49-F238E27FC236}">
                <a16:creationId xmlns:a16="http://schemas.microsoft.com/office/drawing/2014/main" id="{E5348484-C074-4E90-2337-4FCC74E9042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14036" y="3241520"/>
            <a:ext cx="1740412" cy="1950724"/>
          </a:xfrm>
          <a:prstGeom prst="rect">
            <a:avLst/>
          </a:prstGeom>
        </p:spPr>
      </p:pic>
      <p:sp>
        <p:nvSpPr>
          <p:cNvPr id="5" name="Text Placeholder 2">
            <a:extLst>
              <a:ext uri="{FF2B5EF4-FFF2-40B4-BE49-F238E27FC236}">
                <a16:creationId xmlns:a16="http://schemas.microsoft.com/office/drawing/2014/main" id="{049425E5-F56B-23B0-AC6C-2C5451053E44}"/>
              </a:ext>
            </a:extLst>
          </p:cNvPr>
          <p:cNvSpPr txBox="1">
            <a:spLocks/>
          </p:cNvSpPr>
          <p:nvPr/>
        </p:nvSpPr>
        <p:spPr>
          <a:xfrm>
            <a:off x="5022441" y="6518598"/>
            <a:ext cx="3391254" cy="534037"/>
          </a:xfrm>
          <a:prstGeom prst="rect">
            <a:avLst/>
          </a:prstGeom>
        </p:spPr>
        <p:txBody>
          <a:bodyPr vert="horz" lIns="91440" tIns="45720" rIns="91440" bIns="45720" rtlCol="0">
            <a:normAutofit/>
          </a:bodyPr>
          <a:lstStyle>
            <a:lvl1pPr marL="171446" indent="-171446" algn="l" defTabSz="685783" rtl="0" eaLnBrk="1" latinLnBrk="0" hangingPunct="1">
              <a:lnSpc>
                <a:spcPct val="90000"/>
              </a:lnSpc>
              <a:spcBef>
                <a:spcPts val="751"/>
              </a:spcBef>
              <a:buClr>
                <a:schemeClr val="tx1"/>
              </a:buClr>
              <a:buSzPct val="70000"/>
              <a:buFont typeface="Arial" panose="020B0604020202020204" pitchFamily="34" charset="0"/>
              <a:buChar char="•"/>
              <a:defRPr sz="2133" b="0" i="0" kern="1200">
                <a:solidFill>
                  <a:srgbClr val="003341"/>
                </a:solidFill>
                <a:latin typeface="Metropolis Light"/>
                <a:ea typeface="+mn-ea"/>
                <a:cs typeface="Poppins Light" pitchFamily="2" charset="77"/>
              </a:defRPr>
            </a:lvl1pPr>
            <a:lvl2pPr marL="514338" indent="-171446" algn="l" defTabSz="685783" rtl="0" eaLnBrk="1" latinLnBrk="0" hangingPunct="1">
              <a:lnSpc>
                <a:spcPct val="90000"/>
              </a:lnSpc>
              <a:spcBef>
                <a:spcPts val="375"/>
              </a:spcBef>
              <a:buClr>
                <a:schemeClr val="tx1"/>
              </a:buClr>
              <a:buSzPct val="70000"/>
              <a:buFont typeface="Arial" panose="020B0604020202020204" pitchFamily="34" charset="0"/>
              <a:buChar char="•"/>
              <a:defRPr sz="2133" b="0" i="0" kern="1200">
                <a:solidFill>
                  <a:srgbClr val="003341"/>
                </a:solidFill>
                <a:latin typeface="Metropolis Light"/>
                <a:ea typeface="+mn-ea"/>
                <a:cs typeface="Poppins Light" pitchFamily="2" charset="77"/>
              </a:defRPr>
            </a:lvl2pPr>
            <a:lvl3pPr marL="857229" indent="-171446" algn="l" defTabSz="685783" rtl="0" eaLnBrk="1" latinLnBrk="0" hangingPunct="1">
              <a:lnSpc>
                <a:spcPct val="90000"/>
              </a:lnSpc>
              <a:spcBef>
                <a:spcPts val="375"/>
              </a:spcBef>
              <a:buClr>
                <a:schemeClr val="tx1"/>
              </a:buClr>
              <a:buSzPct val="70000"/>
              <a:buFont typeface="Arial" panose="020B0604020202020204" pitchFamily="34" charset="0"/>
              <a:buChar char="•"/>
              <a:defRPr sz="2133" b="0" i="0" kern="1200">
                <a:solidFill>
                  <a:srgbClr val="003341"/>
                </a:solidFill>
                <a:latin typeface="Metropolis Light"/>
                <a:ea typeface="+mn-ea"/>
                <a:cs typeface="Poppins Light" pitchFamily="2" charset="77"/>
              </a:defRPr>
            </a:lvl3pPr>
            <a:lvl4pPr marL="1200121" indent="-171446" algn="l" defTabSz="685783" rtl="0" eaLnBrk="1" latinLnBrk="0" hangingPunct="1">
              <a:lnSpc>
                <a:spcPct val="90000"/>
              </a:lnSpc>
              <a:spcBef>
                <a:spcPts val="375"/>
              </a:spcBef>
              <a:buClr>
                <a:schemeClr val="tx1"/>
              </a:buClr>
              <a:buSzPct val="70000"/>
              <a:buFont typeface="Arial" panose="020B0604020202020204" pitchFamily="34" charset="0"/>
              <a:buChar char="•"/>
              <a:defRPr sz="2133" b="0" i="0" kern="1200">
                <a:solidFill>
                  <a:srgbClr val="003341"/>
                </a:solidFill>
                <a:latin typeface="Metropolis Light"/>
                <a:ea typeface="+mn-ea"/>
                <a:cs typeface="Poppins Light" pitchFamily="2" charset="77"/>
              </a:defRPr>
            </a:lvl4pPr>
            <a:lvl5pPr marL="1543012" indent="-171446" algn="l" defTabSz="685783" rtl="0" eaLnBrk="1" latinLnBrk="0" hangingPunct="1">
              <a:lnSpc>
                <a:spcPct val="90000"/>
              </a:lnSpc>
              <a:spcBef>
                <a:spcPts val="375"/>
              </a:spcBef>
              <a:buClr>
                <a:schemeClr val="tx1"/>
              </a:buClr>
              <a:buSzPct val="70000"/>
              <a:buFont typeface="Arial" panose="020B0604020202020204" pitchFamily="34" charset="0"/>
              <a:buChar char="•"/>
              <a:defRPr sz="2133" b="0" i="0" kern="1200">
                <a:solidFill>
                  <a:srgbClr val="003341"/>
                </a:solidFill>
                <a:latin typeface="Metropolis Light"/>
                <a:ea typeface="+mn-ea"/>
                <a:cs typeface="Poppins Light" pitchFamily="2" charset="77"/>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fontAlgn="base"/>
            <a:r>
              <a:rPr lang="en-US" sz="1200" b="1" dirty="0">
                <a:solidFill>
                  <a:schemeClr val="accent2"/>
                </a:solidFill>
                <a:ea typeface="Calibri"/>
                <a:cs typeface="Calibri"/>
              </a:rPr>
              <a:t>Images are intended as representations</a:t>
            </a:r>
            <a:endParaRPr lang="en-GB" sz="1200" dirty="0">
              <a:solidFill>
                <a:schemeClr val="accent2"/>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3102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6B73BF-01F1-71F1-8F1D-3A69CBCDC063}"/>
              </a:ext>
            </a:extLst>
          </p:cNvPr>
          <p:cNvSpPr/>
          <p:nvPr/>
        </p:nvSpPr>
        <p:spPr>
          <a:xfrm>
            <a:off x="9702136" y="0"/>
            <a:ext cx="2491109" cy="6858000"/>
          </a:xfrm>
          <a:prstGeom prst="rect">
            <a:avLst/>
          </a:prstGeom>
          <a:gradFill flip="none" rotWithShape="1">
            <a:gsLst>
              <a:gs pos="0">
                <a:srgbClr val="00853E"/>
              </a:gs>
              <a:gs pos="100000">
                <a:srgbClr val="003341"/>
              </a:gs>
              <a:gs pos="50000">
                <a:srgbClr val="00853E"/>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40">
              <a:defRPr/>
            </a:pPr>
            <a:endParaRPr lang="en-US" sz="2400">
              <a:solidFill>
                <a:srgbClr val="FFFFFF"/>
              </a:solidFill>
              <a:latin typeface="Calibri" panose="020F0502020204030204"/>
            </a:endParaRPr>
          </a:p>
        </p:txBody>
      </p:sp>
      <p:pic>
        <p:nvPicPr>
          <p:cNvPr id="21" name="Picture 20">
            <a:extLst>
              <a:ext uri="{FF2B5EF4-FFF2-40B4-BE49-F238E27FC236}">
                <a16:creationId xmlns:a16="http://schemas.microsoft.com/office/drawing/2014/main" id="{C0564E47-5E6C-3279-7139-EFC93C714BD8}"/>
              </a:ext>
            </a:extLst>
          </p:cNvPr>
          <p:cNvPicPr>
            <a:picLocks noChangeAspect="1"/>
          </p:cNvPicPr>
          <p:nvPr/>
        </p:nvPicPr>
        <p:blipFill>
          <a:blip r:embed="rId3"/>
          <a:srcRect/>
          <a:stretch/>
        </p:blipFill>
        <p:spPr>
          <a:xfrm>
            <a:off x="10080423" y="6372475"/>
            <a:ext cx="1757916" cy="292247"/>
          </a:xfrm>
          <a:prstGeom prst="rect">
            <a:avLst/>
          </a:prstGeom>
        </p:spPr>
      </p:pic>
      <p:pic>
        <p:nvPicPr>
          <p:cNvPr id="22" name="Picture 21" descr="A colorful lines and dots&#10;&#10;Description automatically generated">
            <a:extLst>
              <a:ext uri="{FF2B5EF4-FFF2-40B4-BE49-F238E27FC236}">
                <a16:creationId xmlns:a16="http://schemas.microsoft.com/office/drawing/2014/main" id="{E5CAC1BC-438F-B917-52D4-1CD9D847488D}"/>
              </a:ext>
            </a:extLst>
          </p:cNvPr>
          <p:cNvPicPr>
            <a:picLocks noChangeAspect="1"/>
          </p:cNvPicPr>
          <p:nvPr/>
        </p:nvPicPr>
        <p:blipFill rotWithShape="1">
          <a:blip r:embed="rId4">
            <a:alphaModFix amt="30000"/>
          </a:blip>
          <a:srcRect l="11498" t="11057" r="53621" b="716"/>
          <a:stretch/>
        </p:blipFill>
        <p:spPr>
          <a:xfrm>
            <a:off x="9718756" y="0"/>
            <a:ext cx="2473245" cy="6256168"/>
          </a:xfrm>
          <a:prstGeom prst="rect">
            <a:avLst/>
          </a:prstGeom>
          <a:effectLst>
            <a:outerShdw blurRad="50800" dist="50800" dir="5400000" sx="1000" sy="1000" algn="ctr" rotWithShape="0">
              <a:srgbClr val="000000"/>
            </a:outerShdw>
            <a:reflection endPos="0" dist="50800" dir="5400000" sy="-100000" algn="bl" rotWithShape="0"/>
          </a:effectLst>
        </p:spPr>
      </p:pic>
      <p:pic>
        <p:nvPicPr>
          <p:cNvPr id="2" name="Picture 1">
            <a:extLst>
              <a:ext uri="{FF2B5EF4-FFF2-40B4-BE49-F238E27FC236}">
                <a16:creationId xmlns:a16="http://schemas.microsoft.com/office/drawing/2014/main" id="{553DDBDC-1BE8-007B-755E-4521710247E0}"/>
              </a:ext>
            </a:extLst>
          </p:cNvPr>
          <p:cNvPicPr>
            <a:picLocks noChangeAspect="1"/>
          </p:cNvPicPr>
          <p:nvPr/>
        </p:nvPicPr>
        <p:blipFill>
          <a:blip r:embed="rId3"/>
          <a:srcRect/>
          <a:stretch/>
        </p:blipFill>
        <p:spPr>
          <a:xfrm>
            <a:off x="10080423" y="6372475"/>
            <a:ext cx="1757916" cy="292247"/>
          </a:xfrm>
          <a:prstGeom prst="rect">
            <a:avLst/>
          </a:prstGeom>
        </p:spPr>
      </p:pic>
      <p:sp>
        <p:nvSpPr>
          <p:cNvPr id="14" name="TextBox 13">
            <a:extLst>
              <a:ext uri="{FF2B5EF4-FFF2-40B4-BE49-F238E27FC236}">
                <a16:creationId xmlns:a16="http://schemas.microsoft.com/office/drawing/2014/main" id="{A412CB22-CEF1-CA35-C084-ED4E3DE2E808}"/>
              </a:ext>
            </a:extLst>
          </p:cNvPr>
          <p:cNvSpPr txBox="1"/>
          <p:nvPr/>
        </p:nvSpPr>
        <p:spPr>
          <a:xfrm>
            <a:off x="322319" y="739852"/>
            <a:ext cx="9069372" cy="655372"/>
          </a:xfrm>
          <a:prstGeom prst="rect">
            <a:avLst/>
          </a:prstGeom>
          <a:noFill/>
        </p:spPr>
        <p:txBody>
          <a:bodyPr wrap="square" lIns="0" tIns="0" rIns="0" bIns="0" rtlCol="0" anchor="t">
            <a:spAutoFit/>
          </a:bodyPr>
          <a:lstStyle/>
          <a:p>
            <a:pPr defTabSz="1219140">
              <a:lnSpc>
                <a:spcPct val="150000"/>
              </a:lnSpc>
              <a:defRPr/>
            </a:pPr>
            <a:r>
              <a:rPr lang="en-US" sz="3200" b="1" dirty="0">
                <a:solidFill>
                  <a:srgbClr val="003341"/>
                </a:solidFill>
                <a:latin typeface="Montserrat"/>
              </a:rPr>
              <a:t>Genedrive® CYP2C19 Control Kit</a:t>
            </a:r>
          </a:p>
        </p:txBody>
      </p:sp>
      <p:cxnSp>
        <p:nvCxnSpPr>
          <p:cNvPr id="18" name="Straight Connector 17">
            <a:extLst>
              <a:ext uri="{FF2B5EF4-FFF2-40B4-BE49-F238E27FC236}">
                <a16:creationId xmlns:a16="http://schemas.microsoft.com/office/drawing/2014/main" id="{38787BCA-D4A8-7078-1996-06399519F8E2}"/>
              </a:ext>
            </a:extLst>
          </p:cNvPr>
          <p:cNvCxnSpPr>
            <a:cxnSpLocks/>
          </p:cNvCxnSpPr>
          <p:nvPr/>
        </p:nvCxnSpPr>
        <p:spPr>
          <a:xfrm>
            <a:off x="322319" y="558055"/>
            <a:ext cx="9120000" cy="0"/>
          </a:xfrm>
          <a:prstGeom prst="line">
            <a:avLst/>
          </a:prstGeom>
          <a:ln w="12700">
            <a:solidFill>
              <a:srgbClr val="009BA4"/>
            </a:solidFill>
          </a:ln>
        </p:spPr>
        <p:style>
          <a:lnRef idx="1">
            <a:schemeClr val="accent1"/>
          </a:lnRef>
          <a:fillRef idx="0">
            <a:schemeClr val="accent1"/>
          </a:fillRef>
          <a:effectRef idx="0">
            <a:schemeClr val="accent1"/>
          </a:effectRef>
          <a:fontRef idx="minor">
            <a:schemeClr val="tx1"/>
          </a:fontRef>
        </p:style>
      </p:cxnSp>
      <p:graphicFrame>
        <p:nvGraphicFramePr>
          <p:cNvPr id="3" name="Table 5">
            <a:extLst>
              <a:ext uri="{FF2B5EF4-FFF2-40B4-BE49-F238E27FC236}">
                <a16:creationId xmlns:a16="http://schemas.microsoft.com/office/drawing/2014/main" id="{14A5AC3C-196B-B42A-62E2-F1532E6BAFF8}"/>
              </a:ext>
            </a:extLst>
          </p:cNvPr>
          <p:cNvGraphicFramePr>
            <a:graphicFrameLocks noGrp="1"/>
          </p:cNvGraphicFramePr>
          <p:nvPr>
            <p:extLst>
              <p:ext uri="{D42A27DB-BD31-4B8C-83A1-F6EECF244321}">
                <p14:modId xmlns:p14="http://schemas.microsoft.com/office/powerpoint/2010/main" val="4128684380"/>
              </p:ext>
            </p:extLst>
          </p:nvPr>
        </p:nvGraphicFramePr>
        <p:xfrm>
          <a:off x="315302" y="1455881"/>
          <a:ext cx="7877909" cy="1026945"/>
        </p:xfrm>
        <a:graphic>
          <a:graphicData uri="http://schemas.openxmlformats.org/drawingml/2006/table">
            <a:tbl>
              <a:tblPr firstRow="1" bandRow="1">
                <a:tableStyleId>{7DF18680-E054-41AD-8BC1-D1AEF772440D}</a:tableStyleId>
              </a:tblPr>
              <a:tblGrid>
                <a:gridCol w="1964067">
                  <a:extLst>
                    <a:ext uri="{9D8B030D-6E8A-4147-A177-3AD203B41FA5}">
                      <a16:colId xmlns:a16="http://schemas.microsoft.com/office/drawing/2014/main" val="1361779223"/>
                    </a:ext>
                  </a:extLst>
                </a:gridCol>
                <a:gridCol w="3798277">
                  <a:extLst>
                    <a:ext uri="{9D8B030D-6E8A-4147-A177-3AD203B41FA5}">
                      <a16:colId xmlns:a16="http://schemas.microsoft.com/office/drawing/2014/main" val="1016870940"/>
                    </a:ext>
                  </a:extLst>
                </a:gridCol>
                <a:gridCol w="2115565">
                  <a:extLst>
                    <a:ext uri="{9D8B030D-6E8A-4147-A177-3AD203B41FA5}">
                      <a16:colId xmlns:a16="http://schemas.microsoft.com/office/drawing/2014/main" val="341322926"/>
                    </a:ext>
                  </a:extLst>
                </a:gridCol>
              </a:tblGrid>
              <a:tr h="342315">
                <a:tc gridSpan="3">
                  <a:txBody>
                    <a:bodyPr/>
                    <a:lstStyle/>
                    <a:p>
                      <a:r>
                        <a:rPr lang="en-US" sz="1500">
                          <a:solidFill>
                            <a:schemeClr val="bg1"/>
                          </a:solidFill>
                          <a:latin typeface="Calibri" panose="020F0502020204030204" pitchFamily="34" charset="0"/>
                          <a:cs typeface="Calibri" panose="020F0502020204030204" pitchFamily="34" charset="0"/>
                        </a:rPr>
                        <a:t>Kit Components</a:t>
                      </a:r>
                      <a:endParaRPr lang="en-GB" sz="1500">
                        <a:solidFill>
                          <a:schemeClr val="bg1"/>
                        </a:solidFill>
                        <a:latin typeface="Calibri" panose="020F0502020204030204" pitchFamily="34" charset="0"/>
                        <a:cs typeface="Calibri" panose="020F0502020204030204" pitchFamily="34" charset="0"/>
                      </a:endParaRPr>
                    </a:p>
                  </a:txBody>
                  <a:tcPr marL="84407" marR="84407" marT="42203" marB="42203">
                    <a:solidFill>
                      <a:srgbClr val="00853E"/>
                    </a:solidFill>
                  </a:tcPr>
                </a:tc>
                <a:tc hMerge="1">
                  <a:txBody>
                    <a:bodyPr/>
                    <a:lstStyle/>
                    <a:p>
                      <a:endParaRPr lang="en-GB">
                        <a:solidFill>
                          <a:srgbClr val="009BA3"/>
                        </a:solidFill>
                      </a:endParaRPr>
                    </a:p>
                  </a:txBody>
                  <a:tcPr>
                    <a:solidFill>
                      <a:srgbClr val="009BA3"/>
                    </a:solidFill>
                  </a:tcPr>
                </a:tc>
                <a:tc hMerge="1">
                  <a:txBody>
                    <a:bodyPr/>
                    <a:lstStyle/>
                    <a:p>
                      <a:endParaRPr lang="en-GB">
                        <a:solidFill>
                          <a:srgbClr val="009BA3"/>
                        </a:solidFill>
                      </a:endParaRPr>
                    </a:p>
                  </a:txBody>
                  <a:tcPr>
                    <a:solidFill>
                      <a:srgbClr val="009BA3"/>
                    </a:solidFill>
                  </a:tcPr>
                </a:tc>
                <a:extLst>
                  <a:ext uri="{0D108BD9-81ED-4DB2-BD59-A6C34878D82A}">
                    <a16:rowId xmlns:a16="http://schemas.microsoft.com/office/drawing/2014/main" val="4247089156"/>
                  </a:ext>
                </a:extLst>
              </a:tr>
              <a:tr h="342315">
                <a:tc>
                  <a:txBody>
                    <a:bodyPr/>
                    <a:lstStyle/>
                    <a:p>
                      <a:r>
                        <a:rPr lang="en-US" sz="1500" b="1">
                          <a:solidFill>
                            <a:schemeClr val="bg1"/>
                          </a:solidFill>
                          <a:latin typeface="Calibri" panose="020F0502020204030204" pitchFamily="34" charset="0"/>
                          <a:cs typeface="Calibri" panose="020F0502020204030204" pitchFamily="34" charset="0"/>
                        </a:rPr>
                        <a:t>Product Code</a:t>
                      </a:r>
                      <a:endParaRPr lang="en-GB" sz="1500" b="1">
                        <a:solidFill>
                          <a:schemeClr val="bg1"/>
                        </a:solidFill>
                        <a:latin typeface="Calibri" panose="020F0502020204030204" pitchFamily="34" charset="0"/>
                        <a:cs typeface="Calibri" panose="020F0502020204030204" pitchFamily="34" charset="0"/>
                      </a:endParaRPr>
                    </a:p>
                  </a:txBody>
                  <a:tcPr marL="84407" marR="84407" marT="42203" marB="42203">
                    <a:solidFill>
                      <a:srgbClr val="00853E"/>
                    </a:solidFill>
                  </a:tcPr>
                </a:tc>
                <a:tc>
                  <a:txBody>
                    <a:bodyPr/>
                    <a:lstStyle/>
                    <a:p>
                      <a:r>
                        <a:rPr lang="en-US" sz="1500" b="1">
                          <a:solidFill>
                            <a:schemeClr val="bg1"/>
                          </a:solidFill>
                          <a:latin typeface="Calibri" panose="020F0502020204030204" pitchFamily="34" charset="0"/>
                          <a:cs typeface="Calibri" panose="020F0502020204030204" pitchFamily="34" charset="0"/>
                        </a:rPr>
                        <a:t>Product Description</a:t>
                      </a:r>
                      <a:endParaRPr lang="en-GB" sz="1500" b="1">
                        <a:solidFill>
                          <a:schemeClr val="bg1"/>
                        </a:solidFill>
                        <a:latin typeface="Calibri" panose="020F0502020204030204" pitchFamily="34" charset="0"/>
                        <a:cs typeface="Calibri" panose="020F0502020204030204" pitchFamily="34" charset="0"/>
                      </a:endParaRPr>
                    </a:p>
                  </a:txBody>
                  <a:tcPr marL="84407" marR="84407" marT="42203" marB="42203">
                    <a:solidFill>
                      <a:srgbClr val="00853E"/>
                    </a:solidFill>
                  </a:tcPr>
                </a:tc>
                <a:tc>
                  <a:txBody>
                    <a:bodyPr/>
                    <a:lstStyle/>
                    <a:p>
                      <a:r>
                        <a:rPr lang="en-US" sz="1500" b="1">
                          <a:solidFill>
                            <a:schemeClr val="bg1"/>
                          </a:solidFill>
                          <a:latin typeface="Calibri" panose="020F0502020204030204" pitchFamily="34" charset="0"/>
                          <a:cs typeface="Calibri" panose="020F0502020204030204" pitchFamily="34" charset="0"/>
                        </a:rPr>
                        <a:t>Box Quantity</a:t>
                      </a:r>
                      <a:endParaRPr lang="en-GB" sz="1500" b="1">
                        <a:solidFill>
                          <a:schemeClr val="bg1"/>
                        </a:solidFill>
                        <a:latin typeface="Calibri" panose="020F0502020204030204" pitchFamily="34" charset="0"/>
                        <a:cs typeface="Calibri" panose="020F0502020204030204" pitchFamily="34" charset="0"/>
                      </a:endParaRPr>
                    </a:p>
                  </a:txBody>
                  <a:tcPr marL="84407" marR="84407" marT="42203" marB="42203">
                    <a:solidFill>
                      <a:srgbClr val="00853E"/>
                    </a:solidFill>
                  </a:tcPr>
                </a:tc>
                <a:extLst>
                  <a:ext uri="{0D108BD9-81ED-4DB2-BD59-A6C34878D82A}">
                    <a16:rowId xmlns:a16="http://schemas.microsoft.com/office/drawing/2014/main" val="3569786479"/>
                  </a:ext>
                </a:extLst>
              </a:tr>
              <a:tr h="342315">
                <a:tc>
                  <a:txBody>
                    <a:bodyPr/>
                    <a:lstStyle/>
                    <a:p>
                      <a:r>
                        <a:rPr lang="en-US" sz="1500">
                          <a:latin typeface="Calibri" panose="020F0502020204030204" pitchFamily="34" charset="0"/>
                          <a:cs typeface="Calibri" panose="020F0502020204030204" pitchFamily="34" charset="0"/>
                        </a:rPr>
                        <a:t>CYP2C19-CTRL-01</a:t>
                      </a:r>
                      <a:endParaRPr lang="en-GB" sz="1500">
                        <a:latin typeface="Calibri" panose="020F0502020204030204" pitchFamily="34" charset="0"/>
                        <a:cs typeface="Calibri" panose="020F0502020204030204" pitchFamily="34" charset="0"/>
                      </a:endParaRPr>
                    </a:p>
                  </a:txBody>
                  <a:tcPr marL="84407" marR="84407" marT="42203" marB="42203">
                    <a:solidFill>
                      <a:schemeClr val="bg1">
                        <a:lumMod val="95000"/>
                      </a:schemeClr>
                    </a:solidFill>
                  </a:tcPr>
                </a:tc>
                <a:tc>
                  <a:txBody>
                    <a:bodyPr/>
                    <a:lstStyle/>
                    <a:p>
                      <a:r>
                        <a:rPr lang="en-US" sz="1500">
                          <a:latin typeface="Calibri" panose="020F0502020204030204" pitchFamily="34" charset="0"/>
                          <a:cs typeface="Calibri" panose="020F0502020204030204" pitchFamily="34" charset="0"/>
                        </a:rPr>
                        <a:t>Genedrive® CYP2C19 Control Kit</a:t>
                      </a:r>
                      <a:endParaRPr lang="en-GB" sz="1500">
                        <a:latin typeface="Calibri" panose="020F0502020204030204" pitchFamily="34" charset="0"/>
                        <a:cs typeface="Calibri" panose="020F0502020204030204" pitchFamily="34" charset="0"/>
                      </a:endParaRPr>
                    </a:p>
                  </a:txBody>
                  <a:tcPr marL="84407" marR="84407" marT="42203" marB="42203">
                    <a:solidFill>
                      <a:schemeClr val="bg1">
                        <a:lumMod val="95000"/>
                      </a:schemeClr>
                    </a:solidFill>
                  </a:tcPr>
                </a:tc>
                <a:tc>
                  <a:txBody>
                    <a:bodyPr/>
                    <a:lstStyle/>
                    <a:p>
                      <a:r>
                        <a:rPr lang="en-US" sz="1500">
                          <a:latin typeface="Calibri" panose="020F0502020204030204" pitchFamily="34" charset="0"/>
                          <a:cs typeface="Calibri" panose="020F0502020204030204" pitchFamily="34" charset="0"/>
                        </a:rPr>
                        <a:t>10 test kits</a:t>
                      </a:r>
                      <a:endParaRPr lang="en-GB" sz="1500">
                        <a:latin typeface="Calibri" panose="020F0502020204030204" pitchFamily="34" charset="0"/>
                        <a:cs typeface="Calibri" panose="020F0502020204030204" pitchFamily="34" charset="0"/>
                      </a:endParaRPr>
                    </a:p>
                  </a:txBody>
                  <a:tcPr marL="84407" marR="84407" marT="42203" marB="42203">
                    <a:solidFill>
                      <a:schemeClr val="bg1">
                        <a:lumMod val="95000"/>
                      </a:schemeClr>
                    </a:solidFill>
                  </a:tcPr>
                </a:tc>
                <a:extLst>
                  <a:ext uri="{0D108BD9-81ED-4DB2-BD59-A6C34878D82A}">
                    <a16:rowId xmlns:a16="http://schemas.microsoft.com/office/drawing/2014/main" val="1638937472"/>
                  </a:ext>
                </a:extLst>
              </a:tr>
            </a:tbl>
          </a:graphicData>
        </a:graphic>
      </p:graphicFrame>
      <p:sp>
        <p:nvSpPr>
          <p:cNvPr id="35" name="TextBox 34">
            <a:extLst>
              <a:ext uri="{FF2B5EF4-FFF2-40B4-BE49-F238E27FC236}">
                <a16:creationId xmlns:a16="http://schemas.microsoft.com/office/drawing/2014/main" id="{D5C7F391-9AA2-169E-8CE4-75F80BC7D6AA}"/>
              </a:ext>
            </a:extLst>
          </p:cNvPr>
          <p:cNvSpPr txBox="1"/>
          <p:nvPr/>
        </p:nvSpPr>
        <p:spPr>
          <a:xfrm>
            <a:off x="654403" y="5032757"/>
            <a:ext cx="1734909" cy="584775"/>
          </a:xfrm>
          <a:prstGeom prst="rect">
            <a:avLst/>
          </a:prstGeom>
          <a:noFill/>
        </p:spPr>
        <p:txBody>
          <a:bodyPr wrap="square" lIns="91440" tIns="45720" rIns="91440" bIns="45720" rtlCol="0" anchor="t">
            <a:spAutoFit/>
          </a:bodyPr>
          <a:lstStyle/>
          <a:p>
            <a:pPr defTabSz="914377"/>
            <a:r>
              <a:rPr lang="en-GB" sz="1600" dirty="0">
                <a:solidFill>
                  <a:srgbClr val="475C6D"/>
                </a:solidFill>
                <a:latin typeface="Calibri"/>
              </a:rPr>
              <a:t>1 x Control lysis buffer</a:t>
            </a:r>
          </a:p>
        </p:txBody>
      </p:sp>
      <p:sp>
        <p:nvSpPr>
          <p:cNvPr id="36" name="TextBox 35">
            <a:extLst>
              <a:ext uri="{FF2B5EF4-FFF2-40B4-BE49-F238E27FC236}">
                <a16:creationId xmlns:a16="http://schemas.microsoft.com/office/drawing/2014/main" id="{F2B7F4AA-4B5C-7BAF-10F9-D3D96B345459}"/>
              </a:ext>
            </a:extLst>
          </p:cNvPr>
          <p:cNvSpPr txBox="1"/>
          <p:nvPr/>
        </p:nvSpPr>
        <p:spPr>
          <a:xfrm>
            <a:off x="2502549" y="5006303"/>
            <a:ext cx="1556689" cy="830997"/>
          </a:xfrm>
          <a:prstGeom prst="rect">
            <a:avLst/>
          </a:prstGeom>
          <a:noFill/>
        </p:spPr>
        <p:txBody>
          <a:bodyPr wrap="square" rtlCol="0">
            <a:spAutoFit/>
          </a:bodyPr>
          <a:lstStyle/>
          <a:p>
            <a:pPr defTabSz="914377"/>
            <a:r>
              <a:rPr lang="en-GB" sz="1600">
                <a:solidFill>
                  <a:srgbClr val="475C6D"/>
                </a:solidFill>
                <a:latin typeface="Calibri"/>
              </a:rPr>
              <a:t>1 x Transfer Capillary Pipette (20ul)</a:t>
            </a:r>
          </a:p>
        </p:txBody>
      </p:sp>
      <p:sp>
        <p:nvSpPr>
          <p:cNvPr id="37" name="TextBox 36">
            <a:extLst>
              <a:ext uri="{FF2B5EF4-FFF2-40B4-BE49-F238E27FC236}">
                <a16:creationId xmlns:a16="http://schemas.microsoft.com/office/drawing/2014/main" id="{97464DD1-E0B2-F35E-7201-339A667E8656}"/>
              </a:ext>
            </a:extLst>
          </p:cNvPr>
          <p:cNvSpPr txBox="1"/>
          <p:nvPr/>
        </p:nvSpPr>
        <p:spPr>
          <a:xfrm>
            <a:off x="4193903" y="5040930"/>
            <a:ext cx="2285964" cy="1077218"/>
          </a:xfrm>
          <a:prstGeom prst="rect">
            <a:avLst/>
          </a:prstGeom>
          <a:noFill/>
        </p:spPr>
        <p:txBody>
          <a:bodyPr wrap="square" rtlCol="0">
            <a:spAutoFit/>
          </a:bodyPr>
          <a:lstStyle/>
          <a:p>
            <a:pPr defTabSz="914377"/>
            <a:r>
              <a:rPr lang="en-GB" sz="1600" dirty="0">
                <a:solidFill>
                  <a:srgbClr val="425563"/>
                </a:solidFill>
                <a:latin typeface="Calibri"/>
              </a:rPr>
              <a:t>1 x </a:t>
            </a:r>
            <a:r>
              <a:rPr lang="en-US" sz="1600" dirty="0">
                <a:solidFill>
                  <a:srgbClr val="425563"/>
                </a:solidFill>
                <a:latin typeface="Calibri"/>
              </a:rPr>
              <a:t>CYP2C19 Positive assay cartridge containing </a:t>
            </a:r>
            <a:r>
              <a:rPr lang="en-US" sz="1600" dirty="0" err="1">
                <a:solidFill>
                  <a:srgbClr val="425563"/>
                </a:solidFill>
                <a:latin typeface="Calibri"/>
              </a:rPr>
              <a:t>lyophilised</a:t>
            </a:r>
            <a:r>
              <a:rPr lang="en-US" sz="1600" dirty="0">
                <a:solidFill>
                  <a:srgbClr val="425563"/>
                </a:solidFill>
                <a:latin typeface="Calibri"/>
              </a:rPr>
              <a:t> control reagents</a:t>
            </a:r>
            <a:endParaRPr lang="en-GB" sz="1600" dirty="0">
              <a:solidFill>
                <a:srgbClr val="425563"/>
              </a:solidFill>
              <a:latin typeface="Calibri"/>
            </a:endParaRPr>
          </a:p>
        </p:txBody>
      </p:sp>
      <p:sp>
        <p:nvSpPr>
          <p:cNvPr id="38" name="TextBox 37">
            <a:extLst>
              <a:ext uri="{FF2B5EF4-FFF2-40B4-BE49-F238E27FC236}">
                <a16:creationId xmlns:a16="http://schemas.microsoft.com/office/drawing/2014/main" id="{A9C3468F-4C67-BABC-6621-2B439A400A36}"/>
              </a:ext>
            </a:extLst>
          </p:cNvPr>
          <p:cNvSpPr txBox="1"/>
          <p:nvPr/>
        </p:nvSpPr>
        <p:spPr>
          <a:xfrm>
            <a:off x="6614532" y="5040931"/>
            <a:ext cx="1874324" cy="584775"/>
          </a:xfrm>
          <a:prstGeom prst="rect">
            <a:avLst/>
          </a:prstGeom>
          <a:noFill/>
        </p:spPr>
        <p:txBody>
          <a:bodyPr wrap="square" rtlCol="0">
            <a:spAutoFit/>
          </a:bodyPr>
          <a:lstStyle/>
          <a:p>
            <a:pPr defTabSz="844062">
              <a:defRPr/>
            </a:pPr>
            <a:r>
              <a:rPr lang="en-US" sz="1600">
                <a:solidFill>
                  <a:srgbClr val="475C6D"/>
                </a:solidFill>
                <a:latin typeface="Calibri"/>
              </a:rPr>
              <a:t>1 x assay cartridge lid with RFID tag</a:t>
            </a:r>
            <a:endParaRPr lang="en-US" sz="1600">
              <a:solidFill>
                <a:srgbClr val="425563"/>
              </a:solidFill>
              <a:latin typeface="Calibri"/>
              <a:cs typeface="Calibri" panose="020F0502020204030204" pitchFamily="34" charset="0"/>
            </a:endParaRPr>
          </a:p>
        </p:txBody>
      </p:sp>
      <p:pic>
        <p:nvPicPr>
          <p:cNvPr id="16" name="Picture 15" descr="A close-up of a pipette&#10;&#10;Description automatically generated">
            <a:extLst>
              <a:ext uri="{FF2B5EF4-FFF2-40B4-BE49-F238E27FC236}">
                <a16:creationId xmlns:a16="http://schemas.microsoft.com/office/drawing/2014/main" id="{73120823-B516-E761-DC83-34AB42883DD4}"/>
              </a:ext>
            </a:extLst>
          </p:cNvPr>
          <p:cNvPicPr>
            <a:picLocks noChangeAspect="1"/>
          </p:cNvPicPr>
          <p:nvPr/>
        </p:nvPicPr>
        <p:blipFill>
          <a:blip r:embed="rId5"/>
          <a:stretch>
            <a:fillRect/>
          </a:stretch>
        </p:blipFill>
        <p:spPr>
          <a:xfrm>
            <a:off x="2651296" y="3243502"/>
            <a:ext cx="1462688" cy="1695871"/>
          </a:xfrm>
          <a:prstGeom prst="rect">
            <a:avLst/>
          </a:prstGeom>
        </p:spPr>
      </p:pic>
      <p:pic>
        <p:nvPicPr>
          <p:cNvPr id="6" name="Picture 5" descr="A white text on a black background&#10;&#10;Description automatically generated">
            <a:extLst>
              <a:ext uri="{FF2B5EF4-FFF2-40B4-BE49-F238E27FC236}">
                <a16:creationId xmlns:a16="http://schemas.microsoft.com/office/drawing/2014/main" id="{D5C36A65-D5AA-9DD4-8C51-D8A6322E6B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pic>
        <p:nvPicPr>
          <p:cNvPr id="5" name="Picture 4" descr="A black device with a white label&#10;&#10;Description automatically generated">
            <a:extLst>
              <a:ext uri="{FF2B5EF4-FFF2-40B4-BE49-F238E27FC236}">
                <a16:creationId xmlns:a16="http://schemas.microsoft.com/office/drawing/2014/main" id="{03F90E3D-0A2D-8719-B1E2-7FF81B6CEA3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59075" y="3356496"/>
            <a:ext cx="2089598" cy="1694533"/>
          </a:xfrm>
          <a:prstGeom prst="rect">
            <a:avLst/>
          </a:prstGeom>
        </p:spPr>
      </p:pic>
      <p:pic>
        <p:nvPicPr>
          <p:cNvPr id="7" name="Picture 6">
            <a:extLst>
              <a:ext uri="{FF2B5EF4-FFF2-40B4-BE49-F238E27FC236}">
                <a16:creationId xmlns:a16="http://schemas.microsoft.com/office/drawing/2014/main" id="{343DBF44-BDDD-3AD7-E7FF-9FF8F09009DE}"/>
              </a:ext>
            </a:extLst>
          </p:cNvPr>
          <p:cNvPicPr>
            <a:picLocks noChangeAspect="1"/>
          </p:cNvPicPr>
          <p:nvPr/>
        </p:nvPicPr>
        <p:blipFill>
          <a:blip r:embed="rId8"/>
          <a:stretch>
            <a:fillRect/>
          </a:stretch>
        </p:blipFill>
        <p:spPr>
          <a:xfrm>
            <a:off x="4293192" y="3195221"/>
            <a:ext cx="1835055" cy="1792379"/>
          </a:xfrm>
          <a:prstGeom prst="rect">
            <a:avLst/>
          </a:prstGeom>
        </p:spPr>
      </p:pic>
      <p:pic>
        <p:nvPicPr>
          <p:cNvPr id="8" name="Picture 7" descr="A close-up of a test tube&#10;&#10;Description automatically generated">
            <a:extLst>
              <a:ext uri="{FF2B5EF4-FFF2-40B4-BE49-F238E27FC236}">
                <a16:creationId xmlns:a16="http://schemas.microsoft.com/office/drawing/2014/main" id="{221CB962-8234-99FB-D3B7-AFC69F50708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6915" y="3090206"/>
            <a:ext cx="1740412" cy="1950724"/>
          </a:xfrm>
          <a:prstGeom prst="rect">
            <a:avLst/>
          </a:prstGeom>
        </p:spPr>
      </p:pic>
      <p:sp>
        <p:nvSpPr>
          <p:cNvPr id="11" name="Text Placeholder 2">
            <a:extLst>
              <a:ext uri="{FF2B5EF4-FFF2-40B4-BE49-F238E27FC236}">
                <a16:creationId xmlns:a16="http://schemas.microsoft.com/office/drawing/2014/main" id="{4A5A3E73-8FBB-EAC2-2E55-56E69584916F}"/>
              </a:ext>
            </a:extLst>
          </p:cNvPr>
          <p:cNvSpPr txBox="1">
            <a:spLocks/>
          </p:cNvSpPr>
          <p:nvPr/>
        </p:nvSpPr>
        <p:spPr>
          <a:xfrm>
            <a:off x="5022441" y="6518598"/>
            <a:ext cx="3391254" cy="534037"/>
          </a:xfrm>
          <a:prstGeom prst="rect">
            <a:avLst/>
          </a:prstGeom>
        </p:spPr>
        <p:txBody>
          <a:bodyPr vert="horz" lIns="91440" tIns="45720" rIns="91440" bIns="45720" rtlCol="0">
            <a:normAutofit/>
          </a:bodyPr>
          <a:lstStyle>
            <a:lvl1pPr marL="171446" indent="-171446" algn="l" defTabSz="685783" rtl="0" eaLnBrk="1" latinLnBrk="0" hangingPunct="1">
              <a:lnSpc>
                <a:spcPct val="90000"/>
              </a:lnSpc>
              <a:spcBef>
                <a:spcPts val="751"/>
              </a:spcBef>
              <a:buClr>
                <a:schemeClr val="tx1"/>
              </a:buClr>
              <a:buSzPct val="70000"/>
              <a:buFont typeface="Arial" panose="020B0604020202020204" pitchFamily="34" charset="0"/>
              <a:buChar char="•"/>
              <a:defRPr sz="2133" b="0" i="0" kern="1200">
                <a:solidFill>
                  <a:srgbClr val="003341"/>
                </a:solidFill>
                <a:latin typeface="Metropolis Light"/>
                <a:ea typeface="+mn-ea"/>
                <a:cs typeface="Poppins Light" pitchFamily="2" charset="77"/>
              </a:defRPr>
            </a:lvl1pPr>
            <a:lvl2pPr marL="514338" indent="-171446" algn="l" defTabSz="685783" rtl="0" eaLnBrk="1" latinLnBrk="0" hangingPunct="1">
              <a:lnSpc>
                <a:spcPct val="90000"/>
              </a:lnSpc>
              <a:spcBef>
                <a:spcPts val="375"/>
              </a:spcBef>
              <a:buClr>
                <a:schemeClr val="tx1"/>
              </a:buClr>
              <a:buSzPct val="70000"/>
              <a:buFont typeface="Arial" panose="020B0604020202020204" pitchFamily="34" charset="0"/>
              <a:buChar char="•"/>
              <a:defRPr sz="2133" b="0" i="0" kern="1200">
                <a:solidFill>
                  <a:srgbClr val="003341"/>
                </a:solidFill>
                <a:latin typeface="Metropolis Light"/>
                <a:ea typeface="+mn-ea"/>
                <a:cs typeface="Poppins Light" pitchFamily="2" charset="77"/>
              </a:defRPr>
            </a:lvl2pPr>
            <a:lvl3pPr marL="857229" indent="-171446" algn="l" defTabSz="685783" rtl="0" eaLnBrk="1" latinLnBrk="0" hangingPunct="1">
              <a:lnSpc>
                <a:spcPct val="90000"/>
              </a:lnSpc>
              <a:spcBef>
                <a:spcPts val="375"/>
              </a:spcBef>
              <a:buClr>
                <a:schemeClr val="tx1"/>
              </a:buClr>
              <a:buSzPct val="70000"/>
              <a:buFont typeface="Arial" panose="020B0604020202020204" pitchFamily="34" charset="0"/>
              <a:buChar char="•"/>
              <a:defRPr sz="2133" b="0" i="0" kern="1200">
                <a:solidFill>
                  <a:srgbClr val="003341"/>
                </a:solidFill>
                <a:latin typeface="Metropolis Light"/>
                <a:ea typeface="+mn-ea"/>
                <a:cs typeface="Poppins Light" pitchFamily="2" charset="77"/>
              </a:defRPr>
            </a:lvl3pPr>
            <a:lvl4pPr marL="1200121" indent="-171446" algn="l" defTabSz="685783" rtl="0" eaLnBrk="1" latinLnBrk="0" hangingPunct="1">
              <a:lnSpc>
                <a:spcPct val="90000"/>
              </a:lnSpc>
              <a:spcBef>
                <a:spcPts val="375"/>
              </a:spcBef>
              <a:buClr>
                <a:schemeClr val="tx1"/>
              </a:buClr>
              <a:buSzPct val="70000"/>
              <a:buFont typeface="Arial" panose="020B0604020202020204" pitchFamily="34" charset="0"/>
              <a:buChar char="•"/>
              <a:defRPr sz="2133" b="0" i="0" kern="1200">
                <a:solidFill>
                  <a:srgbClr val="003341"/>
                </a:solidFill>
                <a:latin typeface="Metropolis Light"/>
                <a:ea typeface="+mn-ea"/>
                <a:cs typeface="Poppins Light" pitchFamily="2" charset="77"/>
              </a:defRPr>
            </a:lvl4pPr>
            <a:lvl5pPr marL="1543012" indent="-171446" algn="l" defTabSz="685783" rtl="0" eaLnBrk="1" latinLnBrk="0" hangingPunct="1">
              <a:lnSpc>
                <a:spcPct val="90000"/>
              </a:lnSpc>
              <a:spcBef>
                <a:spcPts val="375"/>
              </a:spcBef>
              <a:buClr>
                <a:schemeClr val="tx1"/>
              </a:buClr>
              <a:buSzPct val="70000"/>
              <a:buFont typeface="Arial" panose="020B0604020202020204" pitchFamily="34" charset="0"/>
              <a:buChar char="•"/>
              <a:defRPr sz="2133" b="0" i="0" kern="1200">
                <a:solidFill>
                  <a:srgbClr val="003341"/>
                </a:solidFill>
                <a:latin typeface="Metropolis Light"/>
                <a:ea typeface="+mn-ea"/>
                <a:cs typeface="Poppins Light" pitchFamily="2" charset="77"/>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fontAlgn="base"/>
            <a:r>
              <a:rPr lang="en-US" sz="1200" b="1" dirty="0">
                <a:solidFill>
                  <a:schemeClr val="accent2"/>
                </a:solidFill>
                <a:ea typeface="Calibri"/>
                <a:cs typeface="Calibri"/>
              </a:rPr>
              <a:t>Images are intended as representations</a:t>
            </a:r>
            <a:endParaRPr lang="en-GB" sz="1200" dirty="0">
              <a:solidFill>
                <a:schemeClr val="accent2"/>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5907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6B73BF-01F1-71F1-8F1D-3A69CBCDC063}"/>
              </a:ext>
            </a:extLst>
          </p:cNvPr>
          <p:cNvSpPr/>
          <p:nvPr/>
        </p:nvSpPr>
        <p:spPr>
          <a:xfrm>
            <a:off x="9702136" y="0"/>
            <a:ext cx="2491109" cy="6858000"/>
          </a:xfrm>
          <a:prstGeom prst="rect">
            <a:avLst/>
          </a:prstGeom>
          <a:gradFill flip="none" rotWithShape="1">
            <a:gsLst>
              <a:gs pos="0">
                <a:srgbClr val="00853E"/>
              </a:gs>
              <a:gs pos="100000">
                <a:srgbClr val="003341"/>
              </a:gs>
              <a:gs pos="50000">
                <a:srgbClr val="00853E"/>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40">
              <a:defRPr/>
            </a:pPr>
            <a:endParaRPr lang="en-US" sz="2400">
              <a:solidFill>
                <a:srgbClr val="FFFFFF"/>
              </a:solidFill>
              <a:latin typeface="Calibri" panose="020F0502020204030204"/>
            </a:endParaRPr>
          </a:p>
        </p:txBody>
      </p:sp>
      <p:pic>
        <p:nvPicPr>
          <p:cNvPr id="21" name="Picture 20">
            <a:extLst>
              <a:ext uri="{FF2B5EF4-FFF2-40B4-BE49-F238E27FC236}">
                <a16:creationId xmlns:a16="http://schemas.microsoft.com/office/drawing/2014/main" id="{C0564E47-5E6C-3279-7139-EFC93C714BD8}"/>
              </a:ext>
            </a:extLst>
          </p:cNvPr>
          <p:cNvPicPr>
            <a:picLocks noChangeAspect="1"/>
          </p:cNvPicPr>
          <p:nvPr/>
        </p:nvPicPr>
        <p:blipFill>
          <a:blip r:embed="rId3"/>
          <a:srcRect/>
          <a:stretch/>
        </p:blipFill>
        <p:spPr>
          <a:xfrm>
            <a:off x="10080423" y="6372475"/>
            <a:ext cx="1757916" cy="292247"/>
          </a:xfrm>
          <a:prstGeom prst="rect">
            <a:avLst/>
          </a:prstGeom>
        </p:spPr>
      </p:pic>
      <p:pic>
        <p:nvPicPr>
          <p:cNvPr id="22" name="Picture 21" descr="A colorful lines and dots&#10;&#10;Description automatically generated">
            <a:extLst>
              <a:ext uri="{FF2B5EF4-FFF2-40B4-BE49-F238E27FC236}">
                <a16:creationId xmlns:a16="http://schemas.microsoft.com/office/drawing/2014/main" id="{E5CAC1BC-438F-B917-52D4-1CD9D847488D}"/>
              </a:ext>
            </a:extLst>
          </p:cNvPr>
          <p:cNvPicPr>
            <a:picLocks noChangeAspect="1"/>
          </p:cNvPicPr>
          <p:nvPr/>
        </p:nvPicPr>
        <p:blipFill rotWithShape="1">
          <a:blip r:embed="rId4">
            <a:alphaModFix amt="30000"/>
          </a:blip>
          <a:srcRect l="11498" t="11057" r="53621" b="716"/>
          <a:stretch/>
        </p:blipFill>
        <p:spPr>
          <a:xfrm>
            <a:off x="9718756" y="0"/>
            <a:ext cx="2473245" cy="6256168"/>
          </a:xfrm>
          <a:prstGeom prst="rect">
            <a:avLst/>
          </a:prstGeom>
          <a:effectLst>
            <a:outerShdw blurRad="50800" dist="50800" dir="5400000" sx="1000" sy="1000" algn="ctr" rotWithShape="0">
              <a:srgbClr val="000000"/>
            </a:outerShdw>
            <a:reflection endPos="0" dist="50800" dir="5400000" sy="-100000" algn="bl" rotWithShape="0"/>
          </a:effectLst>
        </p:spPr>
      </p:pic>
      <p:pic>
        <p:nvPicPr>
          <p:cNvPr id="2" name="Picture 1">
            <a:extLst>
              <a:ext uri="{FF2B5EF4-FFF2-40B4-BE49-F238E27FC236}">
                <a16:creationId xmlns:a16="http://schemas.microsoft.com/office/drawing/2014/main" id="{553DDBDC-1BE8-007B-755E-4521710247E0}"/>
              </a:ext>
            </a:extLst>
          </p:cNvPr>
          <p:cNvPicPr>
            <a:picLocks noChangeAspect="1"/>
          </p:cNvPicPr>
          <p:nvPr/>
        </p:nvPicPr>
        <p:blipFill>
          <a:blip r:embed="rId3"/>
          <a:srcRect/>
          <a:stretch/>
        </p:blipFill>
        <p:spPr>
          <a:xfrm>
            <a:off x="10080423" y="6372475"/>
            <a:ext cx="1757916" cy="292247"/>
          </a:xfrm>
          <a:prstGeom prst="rect">
            <a:avLst/>
          </a:prstGeom>
        </p:spPr>
      </p:pic>
      <p:sp>
        <p:nvSpPr>
          <p:cNvPr id="14" name="TextBox 13">
            <a:extLst>
              <a:ext uri="{FF2B5EF4-FFF2-40B4-BE49-F238E27FC236}">
                <a16:creationId xmlns:a16="http://schemas.microsoft.com/office/drawing/2014/main" id="{A412CB22-CEF1-CA35-C084-ED4E3DE2E808}"/>
              </a:ext>
            </a:extLst>
          </p:cNvPr>
          <p:cNvSpPr txBox="1"/>
          <p:nvPr/>
        </p:nvSpPr>
        <p:spPr>
          <a:xfrm>
            <a:off x="322319" y="739852"/>
            <a:ext cx="9069372" cy="655372"/>
          </a:xfrm>
          <a:prstGeom prst="rect">
            <a:avLst/>
          </a:prstGeom>
          <a:noFill/>
        </p:spPr>
        <p:txBody>
          <a:bodyPr wrap="square" lIns="0" tIns="0" rIns="0" bIns="0" rtlCol="0" anchor="t">
            <a:spAutoFit/>
          </a:bodyPr>
          <a:lstStyle/>
          <a:p>
            <a:pPr defTabSz="1219140">
              <a:lnSpc>
                <a:spcPct val="150000"/>
              </a:lnSpc>
              <a:defRPr/>
            </a:pPr>
            <a:r>
              <a:rPr lang="en-US" sz="3200" b="1">
                <a:solidFill>
                  <a:srgbClr val="003341"/>
                </a:solidFill>
                <a:latin typeface="Montserrat"/>
              </a:rPr>
              <a:t>Bluetooth Label Printer</a:t>
            </a:r>
          </a:p>
        </p:txBody>
      </p:sp>
      <p:cxnSp>
        <p:nvCxnSpPr>
          <p:cNvPr id="18" name="Straight Connector 17">
            <a:extLst>
              <a:ext uri="{FF2B5EF4-FFF2-40B4-BE49-F238E27FC236}">
                <a16:creationId xmlns:a16="http://schemas.microsoft.com/office/drawing/2014/main" id="{38787BCA-D4A8-7078-1996-06399519F8E2}"/>
              </a:ext>
            </a:extLst>
          </p:cNvPr>
          <p:cNvCxnSpPr>
            <a:cxnSpLocks/>
          </p:cNvCxnSpPr>
          <p:nvPr/>
        </p:nvCxnSpPr>
        <p:spPr>
          <a:xfrm>
            <a:off x="322319" y="558055"/>
            <a:ext cx="9120000" cy="0"/>
          </a:xfrm>
          <a:prstGeom prst="line">
            <a:avLst/>
          </a:prstGeom>
          <a:ln w="12700">
            <a:solidFill>
              <a:srgbClr val="009BA4"/>
            </a:solidFill>
          </a:ln>
        </p:spPr>
        <p:style>
          <a:lnRef idx="1">
            <a:schemeClr val="accent1"/>
          </a:lnRef>
          <a:fillRef idx="0">
            <a:schemeClr val="accent1"/>
          </a:fillRef>
          <a:effectRef idx="0">
            <a:schemeClr val="accent1"/>
          </a:effectRef>
          <a:fontRef idx="minor">
            <a:schemeClr val="tx1"/>
          </a:fontRef>
        </p:style>
      </p:cxnSp>
      <p:graphicFrame>
        <p:nvGraphicFramePr>
          <p:cNvPr id="3" name="Table 5">
            <a:extLst>
              <a:ext uri="{FF2B5EF4-FFF2-40B4-BE49-F238E27FC236}">
                <a16:creationId xmlns:a16="http://schemas.microsoft.com/office/drawing/2014/main" id="{14A5AC3C-196B-B42A-62E2-F1532E6BAFF8}"/>
              </a:ext>
            </a:extLst>
          </p:cNvPr>
          <p:cNvGraphicFramePr>
            <a:graphicFrameLocks noGrp="1"/>
          </p:cNvGraphicFramePr>
          <p:nvPr>
            <p:extLst>
              <p:ext uri="{D42A27DB-BD31-4B8C-83A1-F6EECF244321}">
                <p14:modId xmlns:p14="http://schemas.microsoft.com/office/powerpoint/2010/main" val="1694485397"/>
              </p:ext>
            </p:extLst>
          </p:nvPr>
        </p:nvGraphicFramePr>
        <p:xfrm>
          <a:off x="315302" y="1455881"/>
          <a:ext cx="7877909" cy="1369260"/>
        </p:xfrm>
        <a:graphic>
          <a:graphicData uri="http://schemas.openxmlformats.org/drawingml/2006/table">
            <a:tbl>
              <a:tblPr firstRow="1" bandRow="1">
                <a:tableStyleId>{7DF18680-E054-41AD-8BC1-D1AEF772440D}</a:tableStyleId>
              </a:tblPr>
              <a:tblGrid>
                <a:gridCol w="1964067">
                  <a:extLst>
                    <a:ext uri="{9D8B030D-6E8A-4147-A177-3AD203B41FA5}">
                      <a16:colId xmlns:a16="http://schemas.microsoft.com/office/drawing/2014/main" val="1361779223"/>
                    </a:ext>
                  </a:extLst>
                </a:gridCol>
                <a:gridCol w="3798277">
                  <a:extLst>
                    <a:ext uri="{9D8B030D-6E8A-4147-A177-3AD203B41FA5}">
                      <a16:colId xmlns:a16="http://schemas.microsoft.com/office/drawing/2014/main" val="1016870940"/>
                    </a:ext>
                  </a:extLst>
                </a:gridCol>
                <a:gridCol w="2115565">
                  <a:extLst>
                    <a:ext uri="{9D8B030D-6E8A-4147-A177-3AD203B41FA5}">
                      <a16:colId xmlns:a16="http://schemas.microsoft.com/office/drawing/2014/main" val="341322926"/>
                    </a:ext>
                  </a:extLst>
                </a:gridCol>
              </a:tblGrid>
              <a:tr h="342315">
                <a:tc gridSpan="3">
                  <a:txBody>
                    <a:bodyPr/>
                    <a:lstStyle/>
                    <a:p>
                      <a:r>
                        <a:rPr lang="en-US" sz="1500">
                          <a:solidFill>
                            <a:schemeClr val="bg1"/>
                          </a:solidFill>
                          <a:latin typeface="Calibri" panose="020F0502020204030204" pitchFamily="34" charset="0"/>
                          <a:cs typeface="Calibri" panose="020F0502020204030204" pitchFamily="34" charset="0"/>
                        </a:rPr>
                        <a:t>Kit Components</a:t>
                      </a:r>
                      <a:endParaRPr lang="en-GB" sz="1500">
                        <a:solidFill>
                          <a:schemeClr val="bg1"/>
                        </a:solidFill>
                        <a:latin typeface="Calibri" panose="020F0502020204030204" pitchFamily="34" charset="0"/>
                        <a:cs typeface="Calibri" panose="020F0502020204030204" pitchFamily="34" charset="0"/>
                      </a:endParaRPr>
                    </a:p>
                  </a:txBody>
                  <a:tcPr marL="84407" marR="84407" marT="42203" marB="42203">
                    <a:solidFill>
                      <a:srgbClr val="00853E"/>
                    </a:solidFill>
                  </a:tcPr>
                </a:tc>
                <a:tc hMerge="1">
                  <a:txBody>
                    <a:bodyPr/>
                    <a:lstStyle/>
                    <a:p>
                      <a:endParaRPr lang="en-GB">
                        <a:solidFill>
                          <a:srgbClr val="009BA3"/>
                        </a:solidFill>
                      </a:endParaRPr>
                    </a:p>
                  </a:txBody>
                  <a:tcPr>
                    <a:solidFill>
                      <a:srgbClr val="009BA3"/>
                    </a:solidFill>
                  </a:tcPr>
                </a:tc>
                <a:tc hMerge="1">
                  <a:txBody>
                    <a:bodyPr/>
                    <a:lstStyle/>
                    <a:p>
                      <a:endParaRPr lang="en-GB">
                        <a:solidFill>
                          <a:srgbClr val="009BA3"/>
                        </a:solidFill>
                      </a:endParaRPr>
                    </a:p>
                  </a:txBody>
                  <a:tcPr>
                    <a:solidFill>
                      <a:srgbClr val="009BA3"/>
                    </a:solidFill>
                  </a:tcPr>
                </a:tc>
                <a:extLst>
                  <a:ext uri="{0D108BD9-81ED-4DB2-BD59-A6C34878D82A}">
                    <a16:rowId xmlns:a16="http://schemas.microsoft.com/office/drawing/2014/main" val="4247089156"/>
                  </a:ext>
                </a:extLst>
              </a:tr>
              <a:tr h="342315">
                <a:tc>
                  <a:txBody>
                    <a:bodyPr/>
                    <a:lstStyle/>
                    <a:p>
                      <a:r>
                        <a:rPr lang="en-US" sz="1500" b="1">
                          <a:solidFill>
                            <a:schemeClr val="bg1"/>
                          </a:solidFill>
                          <a:latin typeface="Calibri" panose="020F0502020204030204" pitchFamily="34" charset="0"/>
                          <a:cs typeface="Calibri" panose="020F0502020204030204" pitchFamily="34" charset="0"/>
                        </a:rPr>
                        <a:t>Product Code</a:t>
                      </a:r>
                      <a:endParaRPr lang="en-GB" sz="1500" b="1">
                        <a:solidFill>
                          <a:schemeClr val="bg1"/>
                        </a:solidFill>
                        <a:latin typeface="Calibri" panose="020F0502020204030204" pitchFamily="34" charset="0"/>
                        <a:cs typeface="Calibri" panose="020F0502020204030204" pitchFamily="34" charset="0"/>
                      </a:endParaRPr>
                    </a:p>
                  </a:txBody>
                  <a:tcPr marL="84407" marR="84407" marT="42203" marB="42203">
                    <a:solidFill>
                      <a:srgbClr val="00853E"/>
                    </a:solidFill>
                  </a:tcPr>
                </a:tc>
                <a:tc>
                  <a:txBody>
                    <a:bodyPr/>
                    <a:lstStyle/>
                    <a:p>
                      <a:r>
                        <a:rPr lang="en-US" sz="1500" b="1">
                          <a:solidFill>
                            <a:schemeClr val="bg1"/>
                          </a:solidFill>
                          <a:latin typeface="Calibri" panose="020F0502020204030204" pitchFamily="34" charset="0"/>
                          <a:cs typeface="Calibri" panose="020F0502020204030204" pitchFamily="34" charset="0"/>
                        </a:rPr>
                        <a:t>Product Description</a:t>
                      </a:r>
                      <a:endParaRPr lang="en-GB" sz="1500" b="1">
                        <a:solidFill>
                          <a:schemeClr val="bg1"/>
                        </a:solidFill>
                        <a:latin typeface="Calibri" panose="020F0502020204030204" pitchFamily="34" charset="0"/>
                        <a:cs typeface="Calibri" panose="020F0502020204030204" pitchFamily="34" charset="0"/>
                      </a:endParaRPr>
                    </a:p>
                  </a:txBody>
                  <a:tcPr marL="84407" marR="84407" marT="42203" marB="42203">
                    <a:solidFill>
                      <a:srgbClr val="00853E"/>
                    </a:solidFill>
                  </a:tcPr>
                </a:tc>
                <a:tc>
                  <a:txBody>
                    <a:bodyPr/>
                    <a:lstStyle/>
                    <a:p>
                      <a:r>
                        <a:rPr lang="en-US" sz="1500" b="1">
                          <a:solidFill>
                            <a:schemeClr val="bg1"/>
                          </a:solidFill>
                          <a:latin typeface="Calibri" panose="020F0502020204030204" pitchFamily="34" charset="0"/>
                          <a:cs typeface="Calibri" panose="020F0502020204030204" pitchFamily="34" charset="0"/>
                        </a:rPr>
                        <a:t>Box Quantity</a:t>
                      </a:r>
                      <a:endParaRPr lang="en-GB" sz="1500" b="1">
                        <a:solidFill>
                          <a:schemeClr val="bg1"/>
                        </a:solidFill>
                        <a:latin typeface="Calibri" panose="020F0502020204030204" pitchFamily="34" charset="0"/>
                        <a:cs typeface="Calibri" panose="020F0502020204030204" pitchFamily="34" charset="0"/>
                      </a:endParaRPr>
                    </a:p>
                  </a:txBody>
                  <a:tcPr marL="84407" marR="84407" marT="42203" marB="42203">
                    <a:solidFill>
                      <a:srgbClr val="00853E"/>
                    </a:solidFill>
                  </a:tcPr>
                </a:tc>
                <a:extLst>
                  <a:ext uri="{0D108BD9-81ED-4DB2-BD59-A6C34878D82A}">
                    <a16:rowId xmlns:a16="http://schemas.microsoft.com/office/drawing/2014/main" val="3569786479"/>
                  </a:ext>
                </a:extLst>
              </a:tr>
              <a:tr h="342315">
                <a:tc>
                  <a:txBody>
                    <a:bodyPr/>
                    <a:lstStyle/>
                    <a:p>
                      <a:r>
                        <a:rPr lang="en-US" sz="1400" dirty="0">
                          <a:solidFill>
                            <a:schemeClr val="tx1"/>
                          </a:solidFill>
                          <a:latin typeface="Calibri" panose="020F0502020204030204" pitchFamily="34" charset="0"/>
                          <a:cs typeface="Calibri" panose="020F0502020204030204" pitchFamily="34" charset="0"/>
                        </a:rPr>
                        <a:t>GS-PTR-01</a:t>
                      </a:r>
                      <a:endParaRPr lang="en-GB" sz="1400" dirty="0">
                        <a:solidFill>
                          <a:schemeClr val="tx1"/>
                        </a:solidFill>
                        <a:latin typeface="Calibri" panose="020F0502020204030204" pitchFamily="34" charset="0"/>
                        <a:cs typeface="Calibri" panose="020F0502020204030204" pitchFamily="34" charset="0"/>
                      </a:endParaRPr>
                    </a:p>
                  </a:txBody>
                  <a:tcPr marL="112542" marR="112542" marT="56271" marB="56271">
                    <a:solidFill>
                      <a:schemeClr val="bg1">
                        <a:lumMod val="95000"/>
                      </a:schemeClr>
                    </a:solidFill>
                  </a:tcPr>
                </a:tc>
                <a:tc>
                  <a:txBody>
                    <a:bodyPr/>
                    <a:lstStyle/>
                    <a:p>
                      <a:r>
                        <a:rPr lang="en-US" sz="1400">
                          <a:solidFill>
                            <a:schemeClr val="tx1"/>
                          </a:solidFill>
                          <a:latin typeface="Calibri" panose="020F0502020204030204" pitchFamily="34" charset="0"/>
                          <a:cs typeface="Calibri" panose="020F0502020204030204" pitchFamily="34" charset="0"/>
                        </a:rPr>
                        <a:t>Bluetooth label printer</a:t>
                      </a:r>
                      <a:endParaRPr lang="en-GB" sz="1400">
                        <a:solidFill>
                          <a:schemeClr val="tx1"/>
                        </a:solidFill>
                        <a:latin typeface="Calibri" panose="020F0502020204030204" pitchFamily="34" charset="0"/>
                        <a:cs typeface="Calibri" panose="020F0502020204030204" pitchFamily="34" charset="0"/>
                      </a:endParaRPr>
                    </a:p>
                  </a:txBody>
                  <a:tcPr marL="112542" marR="112542" marT="56271" marB="56271">
                    <a:solidFill>
                      <a:schemeClr val="bg1">
                        <a:lumMod val="95000"/>
                      </a:schemeClr>
                    </a:solidFill>
                  </a:tcPr>
                </a:tc>
                <a:tc>
                  <a:txBody>
                    <a:bodyPr/>
                    <a:lstStyle/>
                    <a:p>
                      <a:r>
                        <a:rPr lang="en-US" sz="1400">
                          <a:solidFill>
                            <a:schemeClr val="tx1"/>
                          </a:solidFill>
                          <a:latin typeface="Calibri" panose="020F0502020204030204" pitchFamily="34" charset="0"/>
                          <a:cs typeface="Calibri" panose="020F0502020204030204" pitchFamily="34" charset="0"/>
                        </a:rPr>
                        <a:t>1 </a:t>
                      </a:r>
                      <a:endParaRPr lang="en-GB" sz="1400">
                        <a:solidFill>
                          <a:schemeClr val="tx1"/>
                        </a:solidFill>
                        <a:latin typeface="Calibri" panose="020F0502020204030204" pitchFamily="34" charset="0"/>
                        <a:cs typeface="Calibri" panose="020F0502020204030204" pitchFamily="34" charset="0"/>
                      </a:endParaRPr>
                    </a:p>
                  </a:txBody>
                  <a:tcPr marL="112542" marR="112542" marT="56271" marB="56271">
                    <a:solidFill>
                      <a:schemeClr val="bg1">
                        <a:lumMod val="95000"/>
                      </a:schemeClr>
                    </a:solidFill>
                  </a:tcPr>
                </a:tc>
                <a:extLst>
                  <a:ext uri="{0D108BD9-81ED-4DB2-BD59-A6C34878D82A}">
                    <a16:rowId xmlns:a16="http://schemas.microsoft.com/office/drawing/2014/main" val="1638937472"/>
                  </a:ext>
                </a:extLst>
              </a:tr>
              <a:tr h="342315">
                <a:tc>
                  <a:txBody>
                    <a:bodyPr/>
                    <a:lstStyle/>
                    <a:p>
                      <a:r>
                        <a:rPr lang="en-GB" sz="1400" dirty="0">
                          <a:solidFill>
                            <a:schemeClr val="tx1"/>
                          </a:solidFill>
                          <a:latin typeface="Calibri" panose="020F0502020204030204" pitchFamily="34" charset="0"/>
                          <a:cs typeface="Calibri" panose="020F0502020204030204" pitchFamily="34" charset="0"/>
                        </a:rPr>
                        <a:t>GS-PTR-02</a:t>
                      </a:r>
                    </a:p>
                  </a:txBody>
                  <a:tcPr marL="112542" marR="112542" marT="56271" marB="56271">
                    <a:solidFill>
                      <a:schemeClr val="bg1">
                        <a:lumMod val="95000"/>
                      </a:schemeClr>
                    </a:solidFill>
                  </a:tcPr>
                </a:tc>
                <a:tc>
                  <a:txBody>
                    <a:bodyPr/>
                    <a:lstStyle/>
                    <a:p>
                      <a:r>
                        <a:rPr lang="en-US" sz="1400">
                          <a:solidFill>
                            <a:schemeClr val="tx1"/>
                          </a:solidFill>
                          <a:latin typeface="Calibri" panose="020F0502020204030204" pitchFamily="34" charset="0"/>
                          <a:cs typeface="Calibri" panose="020F0502020204030204" pitchFamily="34" charset="0"/>
                        </a:rPr>
                        <a:t>Replacement label</a:t>
                      </a:r>
                      <a:endParaRPr lang="en-GB" sz="1400">
                        <a:solidFill>
                          <a:schemeClr val="tx1"/>
                        </a:solidFill>
                        <a:latin typeface="Calibri" panose="020F0502020204030204" pitchFamily="34" charset="0"/>
                        <a:cs typeface="Calibri" panose="020F0502020204030204" pitchFamily="34" charset="0"/>
                      </a:endParaRPr>
                    </a:p>
                  </a:txBody>
                  <a:tcPr marL="112542" marR="112542" marT="56271" marB="56271">
                    <a:solidFill>
                      <a:schemeClr val="bg1">
                        <a:lumMod val="95000"/>
                      </a:schemeClr>
                    </a:solidFill>
                  </a:tcPr>
                </a:tc>
                <a:tc>
                  <a:txBody>
                    <a:bodyPr/>
                    <a:lstStyle/>
                    <a:p>
                      <a:r>
                        <a:rPr lang="en-US" sz="1400" dirty="0">
                          <a:solidFill>
                            <a:schemeClr val="tx1"/>
                          </a:solidFill>
                          <a:latin typeface="Calibri" panose="020F0502020204030204" pitchFamily="34" charset="0"/>
                          <a:cs typeface="Calibri" panose="020F0502020204030204" pitchFamily="34" charset="0"/>
                        </a:rPr>
                        <a:t>2 rolls of 200</a:t>
                      </a:r>
                      <a:endParaRPr lang="en-GB" sz="1400" dirty="0">
                        <a:solidFill>
                          <a:schemeClr val="tx1"/>
                        </a:solidFill>
                        <a:latin typeface="Calibri" panose="020F0502020204030204" pitchFamily="34" charset="0"/>
                        <a:cs typeface="Calibri" panose="020F0502020204030204" pitchFamily="34" charset="0"/>
                      </a:endParaRPr>
                    </a:p>
                  </a:txBody>
                  <a:tcPr marL="112542" marR="112542" marT="56271" marB="56271">
                    <a:solidFill>
                      <a:schemeClr val="bg1">
                        <a:lumMod val="95000"/>
                      </a:schemeClr>
                    </a:solidFill>
                  </a:tcPr>
                </a:tc>
                <a:extLst>
                  <a:ext uri="{0D108BD9-81ED-4DB2-BD59-A6C34878D82A}">
                    <a16:rowId xmlns:a16="http://schemas.microsoft.com/office/drawing/2014/main" val="2663963462"/>
                  </a:ext>
                </a:extLst>
              </a:tr>
            </a:tbl>
          </a:graphicData>
        </a:graphic>
      </p:graphicFrame>
      <p:pic>
        <p:nvPicPr>
          <p:cNvPr id="6" name="Picture 5" descr="A picture containing car, printer&#10;&#10;Description automatically generated">
            <a:extLst>
              <a:ext uri="{FF2B5EF4-FFF2-40B4-BE49-F238E27FC236}">
                <a16:creationId xmlns:a16="http://schemas.microsoft.com/office/drawing/2014/main" id="{3FF118D9-D9FA-309D-97E5-5DC224C5F9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8793" y="2246457"/>
            <a:ext cx="4294133" cy="3752530"/>
          </a:xfrm>
          <a:prstGeom prst="rect">
            <a:avLst/>
          </a:prstGeom>
        </p:spPr>
      </p:pic>
      <p:sp>
        <p:nvSpPr>
          <p:cNvPr id="11" name="TextBox 10">
            <a:extLst>
              <a:ext uri="{FF2B5EF4-FFF2-40B4-BE49-F238E27FC236}">
                <a16:creationId xmlns:a16="http://schemas.microsoft.com/office/drawing/2014/main" id="{1353C11C-120E-023A-2B90-EE4DC07AAFFC}"/>
              </a:ext>
            </a:extLst>
          </p:cNvPr>
          <p:cNvSpPr txBox="1"/>
          <p:nvPr/>
        </p:nvSpPr>
        <p:spPr>
          <a:xfrm>
            <a:off x="394136" y="3370921"/>
            <a:ext cx="7799075" cy="2285241"/>
          </a:xfrm>
          <a:prstGeom prst="rect">
            <a:avLst/>
          </a:prstGeom>
          <a:noFill/>
        </p:spPr>
        <p:txBody>
          <a:bodyPr wrap="square">
            <a:spAutoFit/>
          </a:bodyPr>
          <a:lstStyle/>
          <a:p>
            <a:pPr marL="14850" marR="6252" defTabSz="1125444">
              <a:lnSpc>
                <a:spcPts val="2129"/>
              </a:lnSpc>
              <a:spcBef>
                <a:spcPts val="388"/>
              </a:spcBef>
              <a:buSzPct val="81250"/>
              <a:tabLst>
                <a:tab pos="366551" algn="l"/>
                <a:tab pos="367332" algn="l"/>
              </a:tabLst>
              <a:defRPr/>
            </a:pPr>
            <a:r>
              <a:rPr lang="en-US" sz="1800">
                <a:solidFill>
                  <a:srgbClr val="003341"/>
                </a:solidFill>
                <a:latin typeface="Metropolis Light"/>
                <a:cs typeface="Calibri" panose="020F0502020204030204" pitchFamily="34" charset="0"/>
              </a:rPr>
              <a:t>The Bluetooth label printer and charging cradle is an optional accessory, with custom labels, available from </a:t>
            </a:r>
            <a:r>
              <a:rPr lang="en-US" sz="1800" err="1">
                <a:solidFill>
                  <a:srgbClr val="003341"/>
                </a:solidFill>
                <a:latin typeface="Metropolis Light"/>
                <a:cs typeface="Calibri" panose="020F0502020204030204" pitchFamily="34" charset="0"/>
              </a:rPr>
              <a:t>Genedrive</a:t>
            </a:r>
            <a:endParaRPr lang="en-US" sz="1800">
              <a:solidFill>
                <a:srgbClr val="003341"/>
              </a:solidFill>
              <a:latin typeface="Metropolis Light"/>
              <a:cs typeface="Calibri" panose="020F0502020204030204" pitchFamily="34" charset="0"/>
            </a:endParaRPr>
          </a:p>
          <a:p>
            <a:pPr marL="354470" marR="6252" indent="-351701" defTabSz="1125444">
              <a:spcBef>
                <a:spcPts val="738"/>
              </a:spcBef>
              <a:buSzPct val="81250"/>
              <a:buFontTx/>
              <a:buChar char="•"/>
              <a:tabLst>
                <a:tab pos="366551" algn="l"/>
                <a:tab pos="367332" algn="l"/>
              </a:tabLst>
              <a:defRPr/>
            </a:pPr>
            <a:r>
              <a:rPr lang="en-US" sz="1800">
                <a:solidFill>
                  <a:srgbClr val="003341"/>
                </a:solidFill>
                <a:latin typeface="Metropolis Light"/>
                <a:cs typeface="Calibri" panose="020F0502020204030204" pitchFamily="34" charset="0"/>
              </a:rPr>
              <a:t>A handheld label printer with charging cradle</a:t>
            </a:r>
          </a:p>
          <a:p>
            <a:pPr marL="354470" marR="6252" indent="-351701" defTabSz="1125444">
              <a:spcBef>
                <a:spcPts val="738"/>
              </a:spcBef>
              <a:buSzPct val="81250"/>
              <a:buFontTx/>
              <a:buChar char="•"/>
              <a:tabLst>
                <a:tab pos="366551" algn="l"/>
                <a:tab pos="367332" algn="l"/>
              </a:tabLst>
              <a:defRPr/>
            </a:pPr>
            <a:r>
              <a:rPr lang="en-US" sz="1800">
                <a:solidFill>
                  <a:srgbClr val="003341"/>
                </a:solidFill>
                <a:latin typeface="Metropolis Light"/>
                <a:cs typeface="Calibri" panose="020F0502020204030204" pitchFamily="34" charset="0"/>
              </a:rPr>
              <a:t>The charging cradle connects to the </a:t>
            </a:r>
            <a:r>
              <a:rPr lang="en-US" sz="1800" err="1">
                <a:solidFill>
                  <a:srgbClr val="003341"/>
                </a:solidFill>
                <a:latin typeface="Metropolis Light"/>
                <a:cs typeface="Calibri" panose="020F0502020204030204" pitchFamily="34" charset="0"/>
              </a:rPr>
              <a:t>Genedrive</a:t>
            </a:r>
            <a:r>
              <a:rPr lang="en-US" sz="1800" baseline="30000">
                <a:solidFill>
                  <a:srgbClr val="003341"/>
                </a:solidFill>
                <a:latin typeface="Metropolis Light"/>
                <a:cs typeface="Calibri" panose="020F0502020204030204" pitchFamily="34" charset="0"/>
              </a:rPr>
              <a:t>®</a:t>
            </a:r>
            <a:r>
              <a:rPr lang="en-US" sz="1800">
                <a:solidFill>
                  <a:srgbClr val="003341"/>
                </a:solidFill>
                <a:latin typeface="Metropolis Light"/>
                <a:cs typeface="Calibri" panose="020F0502020204030204" pitchFamily="34" charset="0"/>
              </a:rPr>
              <a:t> System via the USB cable provided and slots into USB 2.0 port</a:t>
            </a:r>
          </a:p>
          <a:p>
            <a:pPr marL="354470" marR="6252" indent="-351701" defTabSz="1125444">
              <a:spcBef>
                <a:spcPts val="738"/>
              </a:spcBef>
              <a:buSzPct val="81250"/>
              <a:buFontTx/>
              <a:buChar char="•"/>
              <a:tabLst>
                <a:tab pos="366551" algn="l"/>
                <a:tab pos="367332" algn="l"/>
              </a:tabLst>
              <a:defRPr/>
            </a:pPr>
            <a:r>
              <a:rPr lang="en-US" sz="1800">
                <a:solidFill>
                  <a:srgbClr val="003341"/>
                </a:solidFill>
                <a:latin typeface="Metropolis Light"/>
                <a:cs typeface="Calibri" panose="020F0502020204030204" pitchFamily="34" charset="0"/>
              </a:rPr>
              <a:t>The label printer connects via Bluetooth enabling printing of labels containing test details and patient information</a:t>
            </a:r>
          </a:p>
        </p:txBody>
      </p:sp>
      <p:pic>
        <p:nvPicPr>
          <p:cNvPr id="7" name="Picture 6" descr="A white text on a black background&#10;&#10;Description automatically generated">
            <a:extLst>
              <a:ext uri="{FF2B5EF4-FFF2-40B4-BE49-F238E27FC236}">
                <a16:creationId xmlns:a16="http://schemas.microsoft.com/office/drawing/2014/main" id="{14FA9C6C-4B07-4BC0-A703-9683888EEE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1292290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412CB22-CEF1-CA35-C084-ED4E3DE2E808}"/>
              </a:ext>
            </a:extLst>
          </p:cNvPr>
          <p:cNvSpPr txBox="1"/>
          <p:nvPr/>
        </p:nvSpPr>
        <p:spPr>
          <a:xfrm>
            <a:off x="333961" y="726889"/>
            <a:ext cx="3979855" cy="660822"/>
          </a:xfrm>
          <a:prstGeom prst="rect">
            <a:avLst/>
          </a:prstGeom>
          <a:noFill/>
        </p:spPr>
        <p:txBody>
          <a:bodyPr wrap="square" lIns="0" tIns="0" rIns="0" bIns="0" rtlCol="0">
            <a:spAutoFit/>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3341"/>
                </a:solidFill>
                <a:effectLst/>
                <a:uLnTx/>
                <a:uFillTx/>
                <a:latin typeface="Montserrat" pitchFamily="2" charset="77"/>
                <a:ea typeface="+mn-ea"/>
                <a:cs typeface="+mn-cs"/>
              </a:rPr>
              <a:t>Our Vision</a:t>
            </a:r>
            <a:endParaRPr kumimoji="0" lang="en-US" sz="3200" b="0" i="0" u="none" strike="noStrike" kern="1200" cap="none" spc="0" normalizeH="0" baseline="0" noProof="0">
              <a:ln>
                <a:noFill/>
              </a:ln>
              <a:solidFill>
                <a:srgbClr val="003341"/>
              </a:solidFill>
              <a:effectLst/>
              <a:uLnTx/>
              <a:uFillTx/>
              <a:latin typeface="Metropolis Medium" pitchFamily="2" charset="77"/>
              <a:ea typeface="+mn-ea"/>
              <a:cs typeface="+mn-cs"/>
            </a:endParaRPr>
          </a:p>
        </p:txBody>
      </p:sp>
      <p:sp>
        <p:nvSpPr>
          <p:cNvPr id="3" name="TextBox 2">
            <a:extLst>
              <a:ext uri="{FF2B5EF4-FFF2-40B4-BE49-F238E27FC236}">
                <a16:creationId xmlns:a16="http://schemas.microsoft.com/office/drawing/2014/main" id="{9054A84C-1886-2753-9401-4AB7A92DFCC3}"/>
              </a:ext>
            </a:extLst>
          </p:cNvPr>
          <p:cNvSpPr txBox="1"/>
          <p:nvPr/>
        </p:nvSpPr>
        <p:spPr>
          <a:xfrm>
            <a:off x="446860" y="2661418"/>
            <a:ext cx="3866956" cy="1618200"/>
          </a:xfrm>
          <a:prstGeom prst="rect">
            <a:avLst/>
          </a:prstGeom>
          <a:noFill/>
        </p:spPr>
        <p:txBody>
          <a:bodyPr wrap="square" lIns="0" tIns="0" rIns="0" bIns="0" rtlCol="0">
            <a:spAutoFit/>
          </a:bodyPr>
          <a:lstStyle/>
          <a:p>
            <a:pPr marL="0" marR="0" lvl="0" indent="0" algn="l" defTabSz="1219170" rtl="0" eaLnBrk="1" fontAlgn="auto" latinLnBrk="0" hangingPunct="1">
              <a:lnSpc>
                <a:spcPct val="150000"/>
              </a:lnSpc>
              <a:spcBef>
                <a:spcPts val="0"/>
              </a:spcBef>
              <a:spcAft>
                <a:spcPts val="400"/>
              </a:spcAft>
              <a:buClrTx/>
              <a:buSzTx/>
              <a:buFontTx/>
              <a:buNone/>
              <a:tabLst/>
              <a:defRPr/>
            </a:pPr>
            <a:r>
              <a:rPr kumimoji="0" lang="en-GB" sz="1800" b="1" i="0" u="none" strike="noStrike" kern="1200" cap="none" spc="0" normalizeH="0" baseline="0" noProof="0" dirty="0">
                <a:ln>
                  <a:noFill/>
                </a:ln>
                <a:solidFill>
                  <a:srgbClr val="003341"/>
                </a:solidFill>
                <a:effectLst/>
                <a:uLnTx/>
                <a:uFillTx/>
                <a:latin typeface="Montserrat" panose="00000500000000000000" pitchFamily="2" charset="0"/>
                <a:ea typeface="+mn-ea"/>
                <a:cs typeface="+mn-cs"/>
              </a:rPr>
              <a:t>Our Vision </a:t>
            </a:r>
            <a:r>
              <a:rPr kumimoji="0" lang="en-GB" sz="1800" b="0" i="0" u="none" strike="noStrike" kern="1200" cap="none" spc="0" normalizeH="0" baseline="0" noProof="0" dirty="0">
                <a:ln>
                  <a:noFill/>
                </a:ln>
                <a:solidFill>
                  <a:srgbClr val="003341"/>
                </a:solidFill>
                <a:effectLst/>
                <a:uLnTx/>
                <a:uFillTx/>
                <a:latin typeface="Montserrat" panose="00000500000000000000" pitchFamily="2" charset="0"/>
                <a:ea typeface="+mn-ea"/>
                <a:cs typeface="+mn-cs"/>
              </a:rPr>
              <a:t>is to become the leading company globally in point-of-care, pharmacogenetic testing</a:t>
            </a:r>
            <a:endParaRPr kumimoji="0" lang="en-GB" sz="1800" b="0" i="0" u="none" strike="noStrike" kern="1200" cap="none" spc="0" normalizeH="0" baseline="0" noProof="0" dirty="0">
              <a:ln>
                <a:noFill/>
              </a:ln>
              <a:solidFill>
                <a:srgbClr val="8597A3"/>
              </a:solidFill>
              <a:effectLst/>
              <a:uLnTx/>
              <a:uFillTx/>
              <a:latin typeface="Metropolis Light" pitchFamily="2" charset="77"/>
              <a:ea typeface="+mn-ea"/>
              <a:cs typeface="+mn-cs"/>
            </a:endParaRPr>
          </a:p>
        </p:txBody>
      </p:sp>
      <p:cxnSp>
        <p:nvCxnSpPr>
          <p:cNvPr id="26" name="Straight Connector 25">
            <a:extLst>
              <a:ext uri="{FF2B5EF4-FFF2-40B4-BE49-F238E27FC236}">
                <a16:creationId xmlns:a16="http://schemas.microsoft.com/office/drawing/2014/main" id="{69E95F9E-85E1-077C-06EA-FE9FE7DC08CE}"/>
              </a:ext>
            </a:extLst>
          </p:cNvPr>
          <p:cNvCxnSpPr>
            <a:cxnSpLocks/>
          </p:cNvCxnSpPr>
          <p:nvPr/>
        </p:nvCxnSpPr>
        <p:spPr>
          <a:xfrm>
            <a:off x="322319" y="558055"/>
            <a:ext cx="9120000" cy="0"/>
          </a:xfrm>
          <a:prstGeom prst="line">
            <a:avLst/>
          </a:prstGeom>
          <a:ln w="12700">
            <a:solidFill>
              <a:srgbClr val="009BA4"/>
            </a:solidFill>
          </a:ln>
        </p:spPr>
        <p:style>
          <a:lnRef idx="1">
            <a:schemeClr val="accent1"/>
          </a:lnRef>
          <a:fillRef idx="0">
            <a:schemeClr val="accent1"/>
          </a:fillRef>
          <a:effectRef idx="0">
            <a:schemeClr val="accent1"/>
          </a:effectRef>
          <a:fontRef idx="minor">
            <a:schemeClr val="tx1"/>
          </a:fontRef>
        </p:style>
      </p:cxnSp>
      <p:pic>
        <p:nvPicPr>
          <p:cNvPr id="31" name="Picture 30" descr="A colorful lines and dots&#10;&#10;Description automatically generated">
            <a:extLst>
              <a:ext uri="{FF2B5EF4-FFF2-40B4-BE49-F238E27FC236}">
                <a16:creationId xmlns:a16="http://schemas.microsoft.com/office/drawing/2014/main" id="{A29C4AE4-F76C-C5F9-0422-E2007D904C44}"/>
              </a:ext>
            </a:extLst>
          </p:cNvPr>
          <p:cNvPicPr>
            <a:picLocks noChangeAspect="1"/>
          </p:cNvPicPr>
          <p:nvPr/>
        </p:nvPicPr>
        <p:blipFill rotWithShape="1">
          <a:blip r:embed="rId3">
            <a:alphaModFix amt="31000"/>
          </a:blip>
          <a:srcRect l="65126" t="2378" r="-206" b="715"/>
          <a:stretch/>
        </p:blipFill>
        <p:spPr>
          <a:xfrm>
            <a:off x="9718755" y="1021815"/>
            <a:ext cx="1775229" cy="4904232"/>
          </a:xfrm>
          <a:prstGeom prst="rect">
            <a:avLst/>
          </a:prstGeom>
        </p:spPr>
      </p:pic>
      <p:pic>
        <p:nvPicPr>
          <p:cNvPr id="32" name="Picture 31">
            <a:extLst>
              <a:ext uri="{FF2B5EF4-FFF2-40B4-BE49-F238E27FC236}">
                <a16:creationId xmlns:a16="http://schemas.microsoft.com/office/drawing/2014/main" id="{D3E21CF2-1047-24F8-7588-891C8D7F57EB}"/>
              </a:ext>
            </a:extLst>
          </p:cNvPr>
          <p:cNvPicPr>
            <a:picLocks noChangeAspect="1"/>
          </p:cNvPicPr>
          <p:nvPr/>
        </p:nvPicPr>
        <p:blipFill>
          <a:blip r:embed="rId4"/>
          <a:srcRect/>
          <a:stretch/>
        </p:blipFill>
        <p:spPr>
          <a:xfrm>
            <a:off x="10077043" y="6372474"/>
            <a:ext cx="1757916" cy="292247"/>
          </a:xfrm>
          <a:prstGeom prst="rect">
            <a:avLst/>
          </a:prstGeom>
        </p:spPr>
      </p:pic>
      <p:sp>
        <p:nvSpPr>
          <p:cNvPr id="11" name="TextBox 10">
            <a:extLst>
              <a:ext uri="{FF2B5EF4-FFF2-40B4-BE49-F238E27FC236}">
                <a16:creationId xmlns:a16="http://schemas.microsoft.com/office/drawing/2014/main" id="{59E866C1-A3FF-AB89-1063-9DB5555FEDB1}"/>
              </a:ext>
            </a:extLst>
          </p:cNvPr>
          <p:cNvSpPr txBox="1"/>
          <p:nvPr/>
        </p:nvSpPr>
        <p:spPr>
          <a:xfrm>
            <a:off x="4932948" y="2564599"/>
            <a:ext cx="4560000" cy="2126031"/>
          </a:xfrm>
          <a:prstGeom prst="rect">
            <a:avLst/>
          </a:prstGeom>
          <a:noFill/>
        </p:spPr>
        <p:txBody>
          <a:bodyPr wrap="square">
            <a:spAutoFit/>
          </a:bodyPr>
          <a:lstStyle/>
          <a:p>
            <a:pPr marL="0" marR="0" lvl="0" indent="0" algn="l" defTabSz="1219170" rtl="0" eaLnBrk="1" fontAlgn="auto" latinLnBrk="0" hangingPunct="1">
              <a:lnSpc>
                <a:spcPct val="150000"/>
              </a:lnSpc>
              <a:spcBef>
                <a:spcPts val="0"/>
              </a:spcBef>
              <a:spcAft>
                <a:spcPts val="400"/>
              </a:spcAft>
              <a:buClrTx/>
              <a:buSzTx/>
              <a:buFontTx/>
              <a:buNone/>
              <a:tabLst/>
              <a:defRPr/>
            </a:pPr>
            <a:r>
              <a:rPr kumimoji="0" lang="en-GB" sz="1800" b="1" i="0" u="none" strike="noStrike" kern="1200" cap="none" spc="0" normalizeH="0" baseline="0" noProof="0">
                <a:ln>
                  <a:noFill/>
                </a:ln>
                <a:solidFill>
                  <a:srgbClr val="003341"/>
                </a:solidFill>
                <a:effectLst/>
                <a:uLnTx/>
                <a:uFillTx/>
                <a:latin typeface="Montserrat" panose="00000500000000000000" pitchFamily="2" charset="0"/>
                <a:ea typeface="+mn-ea"/>
                <a:cs typeface="+mn-cs"/>
              </a:rPr>
              <a:t>Our Mission </a:t>
            </a:r>
            <a:r>
              <a:rPr kumimoji="0" lang="en-GB" sz="1800" b="0" i="0" u="none" strike="noStrike" kern="1200" cap="none" spc="0" normalizeH="0" baseline="0" noProof="0">
                <a:ln>
                  <a:noFill/>
                </a:ln>
                <a:solidFill>
                  <a:srgbClr val="003341"/>
                </a:solidFill>
                <a:effectLst/>
                <a:uLnTx/>
                <a:uFillTx/>
                <a:latin typeface="Montserrat" panose="00000500000000000000" pitchFamily="2" charset="0"/>
                <a:ea typeface="+mn-ea"/>
                <a:cs typeface="+mn-cs"/>
              </a:rPr>
              <a:t>is to design and develop easy-to-use, point-of-care pharmacogenetic tests that can be used in time critical settings that directly improve clinical outcomes</a:t>
            </a:r>
            <a:endParaRPr kumimoji="0" lang="en-GB" sz="1800" b="0" i="0" u="none" strike="noStrike" kern="1200" cap="none" spc="0" normalizeH="0" baseline="0" noProof="0">
              <a:ln>
                <a:noFill/>
              </a:ln>
              <a:solidFill>
                <a:srgbClr val="8597A3"/>
              </a:solidFill>
              <a:effectLst/>
              <a:uLnTx/>
              <a:uFillTx/>
              <a:latin typeface="Metropolis Light" pitchFamily="2" charset="77"/>
              <a:ea typeface="+mn-ea"/>
              <a:cs typeface="+mn-cs"/>
            </a:endParaRPr>
          </a:p>
        </p:txBody>
      </p:sp>
      <p:sp>
        <p:nvSpPr>
          <p:cNvPr id="4" name="TextBox 3">
            <a:extLst>
              <a:ext uri="{FF2B5EF4-FFF2-40B4-BE49-F238E27FC236}">
                <a16:creationId xmlns:a16="http://schemas.microsoft.com/office/drawing/2014/main" id="{E78D332A-883E-0620-C2F1-7DD3B50C961C}"/>
              </a:ext>
            </a:extLst>
          </p:cNvPr>
          <p:cNvSpPr txBox="1"/>
          <p:nvPr/>
        </p:nvSpPr>
        <p:spPr>
          <a:xfrm>
            <a:off x="4882320" y="736079"/>
            <a:ext cx="4560000" cy="660822"/>
          </a:xfrm>
          <a:prstGeom prst="rect">
            <a:avLst/>
          </a:prstGeom>
          <a:noFill/>
        </p:spPr>
        <p:txBody>
          <a:bodyPr wrap="square" lIns="0" tIns="0" rIns="0" bIns="0" rtlCol="0">
            <a:spAutoFit/>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3341"/>
                </a:solidFill>
                <a:effectLst/>
                <a:uLnTx/>
                <a:uFillTx/>
                <a:latin typeface="Montserrat" pitchFamily="2" charset="77"/>
                <a:ea typeface="+mn-ea"/>
                <a:cs typeface="+mn-cs"/>
              </a:rPr>
              <a:t>Our Mission</a:t>
            </a:r>
            <a:endParaRPr kumimoji="0" lang="en-US" sz="3200" b="0" i="0" u="none" strike="noStrike" kern="1200" cap="none" spc="0" normalizeH="0" baseline="0" noProof="0">
              <a:ln>
                <a:noFill/>
              </a:ln>
              <a:solidFill>
                <a:srgbClr val="003341"/>
              </a:solidFill>
              <a:effectLst/>
              <a:uLnTx/>
              <a:uFillTx/>
              <a:latin typeface="Metropolis Medium" pitchFamily="2" charset="77"/>
              <a:ea typeface="+mn-ea"/>
              <a:cs typeface="+mn-cs"/>
            </a:endParaRPr>
          </a:p>
        </p:txBody>
      </p:sp>
    </p:spTree>
    <p:extLst>
      <p:ext uri="{BB962C8B-B14F-4D97-AF65-F5344CB8AC3E}">
        <p14:creationId xmlns:p14="http://schemas.microsoft.com/office/powerpoint/2010/main" val="205260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P spid="11"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A560B-EC11-E92D-C445-E43CBA86644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36D349-118C-3890-2BEB-4A5CCE9B8365}"/>
              </a:ext>
            </a:extLst>
          </p:cNvPr>
          <p:cNvSpPr>
            <a:spLocks noGrp="1"/>
          </p:cNvSpPr>
          <p:nvPr>
            <p:ph type="subTitle" idx="1"/>
          </p:nvPr>
        </p:nvSpPr>
        <p:spPr>
          <a:xfrm>
            <a:off x="158510" y="526550"/>
            <a:ext cx="10262050" cy="803316"/>
          </a:xfrm>
        </p:spPr>
        <p:txBody>
          <a:bodyPr vert="horz" lIns="0" tIns="0" rIns="0" bIns="0" rtlCol="0" anchor="t">
            <a:noAutofit/>
          </a:bodyPr>
          <a:lstStyle/>
          <a:p>
            <a:pPr marL="285115" indent="-285115">
              <a:lnSpc>
                <a:spcPct val="150000"/>
              </a:lnSpc>
              <a:spcBef>
                <a:spcPts val="600"/>
              </a:spcBef>
            </a:pPr>
            <a:r>
              <a:rPr lang="en-GB" sz="2800" dirty="0" err="1">
                <a:latin typeface="Montserrat"/>
                <a:cs typeface="Poppins Light"/>
              </a:rPr>
              <a:t>Genedrive</a:t>
            </a:r>
            <a:r>
              <a:rPr lang="en-GB" sz="2800" dirty="0">
                <a:latin typeface="Montserrat"/>
                <a:cs typeface="Poppins Light"/>
              </a:rPr>
              <a:t> CYP2C19 Stability &amp; Storage Conditions</a:t>
            </a:r>
            <a:endParaRPr lang="en-US" sz="2800">
              <a:ea typeface="Calibri"/>
              <a:cs typeface="Calibri"/>
            </a:endParaRPr>
          </a:p>
        </p:txBody>
      </p:sp>
      <p:pic>
        <p:nvPicPr>
          <p:cNvPr id="10" name="Picture 9">
            <a:extLst>
              <a:ext uri="{FF2B5EF4-FFF2-40B4-BE49-F238E27FC236}">
                <a16:creationId xmlns:a16="http://schemas.microsoft.com/office/drawing/2014/main" id="{A9264A26-282C-A360-B784-307FF83063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4743" y="1735993"/>
            <a:ext cx="2595151" cy="1747672"/>
          </a:xfrm>
          <a:prstGeom prst="rect">
            <a:avLst/>
          </a:prstGeom>
        </p:spPr>
      </p:pic>
      <p:pic>
        <p:nvPicPr>
          <p:cNvPr id="11" name="Picture 10">
            <a:extLst>
              <a:ext uri="{FF2B5EF4-FFF2-40B4-BE49-F238E27FC236}">
                <a16:creationId xmlns:a16="http://schemas.microsoft.com/office/drawing/2014/main" id="{9DEE3651-EC7E-6526-179E-98F4595F46A2}"/>
              </a:ext>
            </a:extLst>
          </p:cNvPr>
          <p:cNvPicPr>
            <a:picLocks noChangeAspect="1"/>
          </p:cNvPicPr>
          <p:nvPr/>
        </p:nvPicPr>
        <p:blipFill>
          <a:blip r:embed="rId3"/>
          <a:stretch>
            <a:fillRect/>
          </a:stretch>
        </p:blipFill>
        <p:spPr>
          <a:xfrm>
            <a:off x="6660116" y="3432178"/>
            <a:ext cx="2975105" cy="1747672"/>
          </a:xfrm>
          <a:prstGeom prst="rect">
            <a:avLst/>
          </a:prstGeom>
        </p:spPr>
      </p:pic>
      <p:sp>
        <p:nvSpPr>
          <p:cNvPr id="12" name="TextBox 11">
            <a:extLst>
              <a:ext uri="{FF2B5EF4-FFF2-40B4-BE49-F238E27FC236}">
                <a16:creationId xmlns:a16="http://schemas.microsoft.com/office/drawing/2014/main" id="{F6CD60E3-84F8-70B3-8FAB-34B57E3BE43F}"/>
              </a:ext>
            </a:extLst>
          </p:cNvPr>
          <p:cNvSpPr txBox="1"/>
          <p:nvPr/>
        </p:nvSpPr>
        <p:spPr>
          <a:xfrm>
            <a:off x="313113" y="1505990"/>
            <a:ext cx="7799075" cy="1644040"/>
          </a:xfrm>
          <a:prstGeom prst="rect">
            <a:avLst/>
          </a:prstGeom>
          <a:noFill/>
        </p:spPr>
        <p:txBody>
          <a:bodyPr wrap="square">
            <a:spAutoFit/>
          </a:bodyPr>
          <a:lstStyle/>
          <a:p>
            <a:pPr marL="14850" marR="6252" defTabSz="1125444">
              <a:lnSpc>
                <a:spcPts val="2129"/>
              </a:lnSpc>
              <a:spcBef>
                <a:spcPts val="388"/>
              </a:spcBef>
              <a:buSzPct val="81250"/>
              <a:tabLst>
                <a:tab pos="366551" algn="l"/>
                <a:tab pos="367332" algn="l"/>
              </a:tabLst>
              <a:defRPr/>
            </a:pPr>
            <a:r>
              <a:rPr lang="en-US" sz="1800">
                <a:solidFill>
                  <a:srgbClr val="003341"/>
                </a:solidFill>
                <a:latin typeface="Metropolis Light"/>
                <a:cs typeface="Calibri" panose="020F0502020204030204" pitchFamily="34" charset="0"/>
              </a:rPr>
              <a:t>Operating conditions:</a:t>
            </a:r>
          </a:p>
          <a:p>
            <a:pPr marL="14850" marR="6252" defTabSz="1125444">
              <a:lnSpc>
                <a:spcPts val="2129"/>
              </a:lnSpc>
              <a:spcBef>
                <a:spcPts val="388"/>
              </a:spcBef>
              <a:buSzPct val="81250"/>
              <a:tabLst>
                <a:tab pos="366551" algn="l"/>
                <a:tab pos="367332" algn="l"/>
              </a:tabLst>
              <a:defRPr/>
            </a:pPr>
            <a:r>
              <a:rPr lang="en-US" sz="1800" err="1">
                <a:solidFill>
                  <a:srgbClr val="003341"/>
                </a:solidFill>
                <a:latin typeface="Metropolis Light"/>
                <a:cs typeface="Calibri" panose="020F0502020204030204" pitchFamily="34" charset="0"/>
              </a:rPr>
              <a:t>Genedrive</a:t>
            </a:r>
            <a:r>
              <a:rPr lang="en-US" sz="1800">
                <a:solidFill>
                  <a:srgbClr val="003341"/>
                </a:solidFill>
                <a:latin typeface="Metropolis Light"/>
                <a:cs typeface="Calibri" panose="020F0502020204030204" pitchFamily="34" charset="0"/>
              </a:rPr>
              <a:t>® CYP2C19 ID Kit must be operated on the</a:t>
            </a:r>
          </a:p>
          <a:p>
            <a:pPr marL="14850" marR="6252" defTabSz="1125444">
              <a:lnSpc>
                <a:spcPts val="2129"/>
              </a:lnSpc>
              <a:spcBef>
                <a:spcPts val="388"/>
              </a:spcBef>
              <a:buSzPct val="81250"/>
              <a:tabLst>
                <a:tab pos="366551" algn="l"/>
                <a:tab pos="367332" algn="l"/>
              </a:tabLst>
              <a:defRPr/>
            </a:pPr>
            <a:r>
              <a:rPr lang="en-US" sz="1800" err="1">
                <a:solidFill>
                  <a:srgbClr val="003341"/>
                </a:solidFill>
                <a:latin typeface="Metropolis Light"/>
                <a:cs typeface="Calibri" panose="020F0502020204030204" pitchFamily="34" charset="0"/>
              </a:rPr>
              <a:t>Genedrive</a:t>
            </a:r>
            <a:r>
              <a:rPr lang="en-US" sz="1800">
                <a:solidFill>
                  <a:srgbClr val="003341"/>
                </a:solidFill>
                <a:latin typeface="Metropolis Light"/>
                <a:cs typeface="Calibri" panose="020F0502020204030204" pitchFamily="34" charset="0"/>
              </a:rPr>
              <a:t>® System under the following conditions:</a:t>
            </a:r>
          </a:p>
          <a:p>
            <a:pPr marL="300600" marR="6252" indent="-285750" defTabSz="1125444">
              <a:lnSpc>
                <a:spcPts val="2129"/>
              </a:lnSpc>
              <a:spcBef>
                <a:spcPts val="388"/>
              </a:spcBef>
              <a:buSzPct val="81250"/>
              <a:buFont typeface="Arial" panose="020B0604020202020204" pitchFamily="34" charset="0"/>
              <a:buChar char="•"/>
              <a:tabLst>
                <a:tab pos="366551" algn="l"/>
                <a:tab pos="367332" algn="l"/>
              </a:tabLst>
              <a:defRPr/>
            </a:pPr>
            <a:r>
              <a:rPr lang="en-US" sz="1800">
                <a:solidFill>
                  <a:srgbClr val="003341"/>
                </a:solidFill>
                <a:latin typeface="Metropolis Light"/>
                <a:cs typeface="Calibri" panose="020F0502020204030204" pitchFamily="34" charset="0"/>
              </a:rPr>
              <a:t>Operating temperature 18°C – 30°C</a:t>
            </a:r>
          </a:p>
          <a:p>
            <a:pPr marL="300600" marR="6252" indent="-285750" defTabSz="1125444">
              <a:lnSpc>
                <a:spcPts val="2129"/>
              </a:lnSpc>
              <a:spcBef>
                <a:spcPts val="388"/>
              </a:spcBef>
              <a:buSzPct val="81250"/>
              <a:buFont typeface="Arial" panose="020B0604020202020204" pitchFamily="34" charset="0"/>
              <a:buChar char="•"/>
              <a:tabLst>
                <a:tab pos="366551" algn="l"/>
                <a:tab pos="367332" algn="l"/>
              </a:tabLst>
              <a:defRPr/>
            </a:pPr>
            <a:r>
              <a:rPr lang="en-US" sz="1800">
                <a:solidFill>
                  <a:srgbClr val="003341"/>
                </a:solidFill>
                <a:latin typeface="Metropolis Light"/>
                <a:cs typeface="Calibri" panose="020F0502020204030204" pitchFamily="34" charset="0"/>
              </a:rPr>
              <a:t>Operating humidity: up to 75% RH</a:t>
            </a:r>
          </a:p>
        </p:txBody>
      </p:sp>
      <p:sp>
        <p:nvSpPr>
          <p:cNvPr id="17" name="TextBox 16">
            <a:extLst>
              <a:ext uri="{FF2B5EF4-FFF2-40B4-BE49-F238E27FC236}">
                <a16:creationId xmlns:a16="http://schemas.microsoft.com/office/drawing/2014/main" id="{5E3622E2-A9BC-319A-1D66-117EEDE2063F}"/>
              </a:ext>
            </a:extLst>
          </p:cNvPr>
          <p:cNvSpPr txBox="1"/>
          <p:nvPr/>
        </p:nvSpPr>
        <p:spPr>
          <a:xfrm>
            <a:off x="313113" y="3663253"/>
            <a:ext cx="6874765" cy="2308324"/>
          </a:xfrm>
          <a:prstGeom prst="rect">
            <a:avLst/>
          </a:prstGeom>
          <a:noFill/>
        </p:spPr>
        <p:txBody>
          <a:bodyPr wrap="square">
            <a:spAutoFit/>
          </a:bodyPr>
          <a:lstStyle/>
          <a:p>
            <a:r>
              <a:rPr lang="en-US" b="1">
                <a:latin typeface="Metropolis" panose="00000500000000000000" pitchFamily="50" charset="0"/>
              </a:rPr>
              <a:t>Storage and Shelf Life</a:t>
            </a:r>
          </a:p>
          <a:p>
            <a:pPr marL="285750" indent="-285750">
              <a:buFont typeface="Arial" panose="020B0604020202020204" pitchFamily="34" charset="0"/>
              <a:buChar char="•"/>
            </a:pPr>
            <a:r>
              <a:rPr lang="en-US">
                <a:latin typeface="Metropolis" panose="00000500000000000000" pitchFamily="50" charset="0"/>
              </a:rPr>
              <a:t>Genedrive® CYP2C19 ID Kit must be stored between </a:t>
            </a:r>
            <a:br>
              <a:rPr lang="en-US">
                <a:latin typeface="Metropolis" panose="00000500000000000000" pitchFamily="50" charset="0"/>
              </a:rPr>
            </a:br>
            <a:r>
              <a:rPr lang="en-US">
                <a:latin typeface="Metropolis" panose="00000500000000000000" pitchFamily="50" charset="0"/>
              </a:rPr>
              <a:t>2°C and 30°C. </a:t>
            </a:r>
          </a:p>
          <a:p>
            <a:pPr marL="285750" indent="-285750">
              <a:buFont typeface="Arial" panose="020B0604020202020204" pitchFamily="34" charset="0"/>
              <a:buChar char="•"/>
            </a:pPr>
            <a:r>
              <a:rPr lang="en-US">
                <a:latin typeface="Metropolis" panose="00000500000000000000" pitchFamily="50" charset="0"/>
              </a:rPr>
              <a:t>Once the Genedrive assay cartridge has been removed from the foil pouch and the strip cap has been removed it is stable up to 30°C for 2 hours.</a:t>
            </a:r>
          </a:p>
          <a:p>
            <a:pPr marL="285750" indent="-285750">
              <a:buFont typeface="Arial" panose="020B0604020202020204" pitchFamily="34" charset="0"/>
              <a:buChar char="•"/>
            </a:pPr>
            <a:r>
              <a:rPr lang="en-US">
                <a:latin typeface="Metropolis" panose="00000500000000000000" pitchFamily="50" charset="0"/>
              </a:rPr>
              <a:t>Collected Specimens are stable in the Lysis buffer for 70 days</a:t>
            </a:r>
            <a:endParaRPr lang="en-GB">
              <a:latin typeface="Metropolis" panose="00000500000000000000" pitchFamily="50" charset="0"/>
            </a:endParaRPr>
          </a:p>
        </p:txBody>
      </p:sp>
    </p:spTree>
    <p:extLst>
      <p:ext uri="{BB962C8B-B14F-4D97-AF65-F5344CB8AC3E}">
        <p14:creationId xmlns:p14="http://schemas.microsoft.com/office/powerpoint/2010/main" val="46420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02E23C-AC90-B449-9B7C-705E5D62B2FE}"/>
              </a:ext>
            </a:extLst>
          </p:cNvPr>
          <p:cNvSpPr>
            <a:spLocks noGrp="1"/>
          </p:cNvSpPr>
          <p:nvPr>
            <p:ph type="title"/>
          </p:nvPr>
        </p:nvSpPr>
        <p:spPr>
          <a:xfrm>
            <a:off x="563419" y="2795919"/>
            <a:ext cx="11359184" cy="1373309"/>
          </a:xfrm>
        </p:spPr>
        <p:txBody>
          <a:bodyPr>
            <a:normAutofit fontScale="90000"/>
          </a:bodyPr>
          <a:lstStyle/>
          <a:p>
            <a:pPr algn="ctr"/>
            <a:r>
              <a:rPr lang="en-US" sz="4923" b="1">
                <a:ea typeface="Verdana"/>
              </a:rPr>
              <a:t>Product Demonstration</a:t>
            </a:r>
            <a:br>
              <a:rPr lang="en-US" sz="4923" b="1">
                <a:ea typeface="Verdana"/>
              </a:rPr>
            </a:br>
            <a:r>
              <a:rPr lang="en-US" sz="4923" b="1">
                <a:ea typeface="Verdana"/>
              </a:rPr>
              <a:t>See GPM-159 for test procedure</a:t>
            </a:r>
          </a:p>
        </p:txBody>
      </p:sp>
    </p:spTree>
    <p:extLst>
      <p:ext uri="{BB962C8B-B14F-4D97-AF65-F5344CB8AC3E}">
        <p14:creationId xmlns:p14="http://schemas.microsoft.com/office/powerpoint/2010/main" val="1989532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CE264-0535-B821-9B96-6636CE33E25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9DA6E89-2A4A-F406-8A2F-23049A7ED037}"/>
              </a:ext>
            </a:extLst>
          </p:cNvPr>
          <p:cNvSpPr>
            <a:spLocks noGrp="1"/>
          </p:cNvSpPr>
          <p:nvPr>
            <p:ph type="title"/>
          </p:nvPr>
        </p:nvSpPr>
        <p:spPr>
          <a:xfrm>
            <a:off x="563419" y="2795919"/>
            <a:ext cx="11359184" cy="1057623"/>
          </a:xfrm>
        </p:spPr>
        <p:txBody>
          <a:bodyPr>
            <a:normAutofit fontScale="90000"/>
          </a:bodyPr>
          <a:lstStyle/>
          <a:p>
            <a:pPr algn="ctr"/>
            <a:r>
              <a:rPr lang="en-US" sz="4923" b="1" err="1">
                <a:ea typeface="Verdana"/>
              </a:rPr>
              <a:t>Genedrive</a:t>
            </a:r>
            <a:br>
              <a:rPr lang="en-US" sz="4923" b="1">
                <a:ea typeface="Verdana"/>
              </a:rPr>
            </a:br>
            <a:r>
              <a:rPr lang="en-US" sz="4923" b="1">
                <a:ea typeface="Verdana"/>
              </a:rPr>
              <a:t> Performance Data</a:t>
            </a:r>
          </a:p>
        </p:txBody>
      </p:sp>
    </p:spTree>
    <p:extLst>
      <p:ext uri="{BB962C8B-B14F-4D97-AF65-F5344CB8AC3E}">
        <p14:creationId xmlns:p14="http://schemas.microsoft.com/office/powerpoint/2010/main" val="418763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F44D35D-C35C-A99D-87A0-88DF4310F5DF}"/>
              </a:ext>
            </a:extLst>
          </p:cNvPr>
          <p:cNvSpPr>
            <a:spLocks noGrp="1"/>
          </p:cNvSpPr>
          <p:nvPr>
            <p:ph type="body" sz="quarter" idx="17"/>
          </p:nvPr>
        </p:nvSpPr>
        <p:spPr>
          <a:xfrm>
            <a:off x="4856947" y="1733904"/>
            <a:ext cx="7161071" cy="708573"/>
          </a:xfrm>
          <a:solidFill>
            <a:schemeClr val="bg1"/>
          </a:solidFill>
        </p:spPr>
        <p:txBody>
          <a:bodyPr>
            <a:noAutofit/>
          </a:bodyPr>
          <a:lstStyle/>
          <a:p>
            <a:pPr marL="0" indent="0">
              <a:buNone/>
            </a:pPr>
            <a:r>
              <a:rPr lang="en-GB" sz="1800" b="0" dirty="0">
                <a:solidFill>
                  <a:srgbClr val="425563"/>
                </a:solidFill>
              </a:rPr>
              <a:t>For loss of function and gain of function the overall results were as follows:</a:t>
            </a:r>
            <a:endParaRPr lang="en-GB" sz="1800" dirty="0">
              <a:solidFill>
                <a:srgbClr val="425563"/>
              </a:solidFill>
            </a:endParaRPr>
          </a:p>
        </p:txBody>
      </p:sp>
      <p:sp>
        <p:nvSpPr>
          <p:cNvPr id="4" name="Subtitle 3">
            <a:extLst>
              <a:ext uri="{FF2B5EF4-FFF2-40B4-BE49-F238E27FC236}">
                <a16:creationId xmlns:a16="http://schemas.microsoft.com/office/drawing/2014/main" id="{D9FEF1DE-7B23-3A40-BBDC-78B190D6CB34}"/>
              </a:ext>
            </a:extLst>
          </p:cNvPr>
          <p:cNvSpPr>
            <a:spLocks noGrp="1"/>
          </p:cNvSpPr>
          <p:nvPr>
            <p:ph type="subTitle" idx="1"/>
          </p:nvPr>
        </p:nvSpPr>
        <p:spPr/>
        <p:txBody>
          <a:bodyPr/>
          <a:lstStyle/>
          <a:p>
            <a:r>
              <a:rPr lang="en-GB" dirty="0"/>
              <a:t>Clinical Performance </a:t>
            </a:r>
          </a:p>
        </p:txBody>
      </p:sp>
      <p:pic>
        <p:nvPicPr>
          <p:cNvPr id="8" name="Picture 7">
            <a:extLst>
              <a:ext uri="{FF2B5EF4-FFF2-40B4-BE49-F238E27FC236}">
                <a16:creationId xmlns:a16="http://schemas.microsoft.com/office/drawing/2014/main" id="{CAC32E35-7EB4-B8AA-C9FA-4BF0FFF2BA62}"/>
              </a:ext>
            </a:extLst>
          </p:cNvPr>
          <p:cNvPicPr>
            <a:picLocks noChangeAspect="1"/>
          </p:cNvPicPr>
          <p:nvPr/>
        </p:nvPicPr>
        <p:blipFill>
          <a:blip r:embed="rId3"/>
          <a:srcRect t="6232"/>
          <a:stretch/>
        </p:blipFill>
        <p:spPr>
          <a:xfrm>
            <a:off x="4881448" y="2427801"/>
            <a:ext cx="7161071" cy="3666617"/>
          </a:xfrm>
          <a:prstGeom prst="rect">
            <a:avLst/>
          </a:prstGeom>
        </p:spPr>
      </p:pic>
      <p:sp>
        <p:nvSpPr>
          <p:cNvPr id="10" name="TextBox 9">
            <a:extLst>
              <a:ext uri="{FF2B5EF4-FFF2-40B4-BE49-F238E27FC236}">
                <a16:creationId xmlns:a16="http://schemas.microsoft.com/office/drawing/2014/main" id="{8E75587D-6E68-A7AD-7E4C-2FB3C4C272A4}"/>
              </a:ext>
            </a:extLst>
          </p:cNvPr>
          <p:cNvSpPr txBox="1"/>
          <p:nvPr/>
        </p:nvSpPr>
        <p:spPr>
          <a:xfrm>
            <a:off x="436538" y="1532271"/>
            <a:ext cx="4180114" cy="4801314"/>
          </a:xfrm>
          <a:prstGeom prst="rect">
            <a:avLst/>
          </a:prstGeom>
          <a:noFill/>
        </p:spPr>
        <p:txBody>
          <a:bodyPr wrap="square">
            <a:spAutoFit/>
          </a:bodyPr>
          <a:lstStyle/>
          <a:p>
            <a:r>
              <a:rPr lang="en-US" dirty="0">
                <a:solidFill>
                  <a:srgbClr val="425563"/>
                </a:solidFill>
                <a:latin typeface="Metropolis"/>
              </a:rPr>
              <a:t>An external clinical performance study was conducted on behalf of GDL at Manchester University NHS Foundation Trust (MFT) in a near-patient setting. CYP2C19 </a:t>
            </a:r>
            <a:r>
              <a:rPr lang="en-US" dirty="0" err="1">
                <a:solidFill>
                  <a:srgbClr val="425563"/>
                </a:solidFill>
                <a:latin typeface="Metropolis"/>
              </a:rPr>
              <a:t>diplotype</a:t>
            </a:r>
            <a:r>
              <a:rPr lang="en-US" dirty="0">
                <a:solidFill>
                  <a:srgbClr val="425563"/>
                </a:solidFill>
                <a:latin typeface="Metropolis"/>
              </a:rPr>
              <a:t> alleles were genotyped in 204 adult specimens. </a:t>
            </a:r>
          </a:p>
          <a:p>
            <a:endParaRPr lang="en-US" dirty="0">
              <a:solidFill>
                <a:srgbClr val="425563"/>
              </a:solidFill>
              <a:latin typeface="Metropolis"/>
            </a:endParaRPr>
          </a:p>
          <a:p>
            <a:r>
              <a:rPr lang="en-US" dirty="0">
                <a:solidFill>
                  <a:srgbClr val="425563"/>
                </a:solidFill>
                <a:latin typeface="Metropolis"/>
              </a:rPr>
              <a:t>Accuracy was assessed by comparing results to validated reference methods, including the Agena™ </a:t>
            </a:r>
            <a:r>
              <a:rPr lang="en-US" dirty="0" err="1">
                <a:solidFill>
                  <a:srgbClr val="425563"/>
                </a:solidFill>
                <a:latin typeface="Metropolis"/>
              </a:rPr>
              <a:t>iPLEX</a:t>
            </a:r>
            <a:r>
              <a:rPr lang="en-US" dirty="0">
                <a:solidFill>
                  <a:srgbClr val="425563"/>
                </a:solidFill>
                <a:latin typeface="Metropolis"/>
              </a:rPr>
              <a:t> PGx 74 assay (</a:t>
            </a:r>
            <a:r>
              <a:rPr lang="en-US" dirty="0" err="1">
                <a:solidFill>
                  <a:srgbClr val="425563"/>
                </a:solidFill>
                <a:latin typeface="Metropolis"/>
              </a:rPr>
              <a:t>MassARRAY</a:t>
            </a:r>
            <a:r>
              <a:rPr lang="en-US" dirty="0">
                <a:solidFill>
                  <a:srgbClr val="425563"/>
                </a:solidFill>
                <a:latin typeface="Metropolis"/>
              </a:rPr>
              <a:t>) and Sanger Sequencing.</a:t>
            </a:r>
          </a:p>
          <a:p>
            <a:endParaRPr lang="en-US" dirty="0">
              <a:solidFill>
                <a:srgbClr val="425563"/>
              </a:solidFill>
              <a:latin typeface="Metropolis" panose="00000500000000000000" pitchFamily="50" charset="0"/>
            </a:endParaRPr>
          </a:p>
          <a:p>
            <a:pPr algn="l"/>
            <a:r>
              <a:rPr lang="en-GB" sz="1800" b="1" i="0" u="none" strike="noStrike" baseline="0" dirty="0">
                <a:solidFill>
                  <a:srgbClr val="425563"/>
                </a:solidFill>
                <a:latin typeface="Metropolis" panose="00000500000000000000" pitchFamily="50" charset="0"/>
              </a:rPr>
              <a:t>Efficiency &amp; Test Fail Rate</a:t>
            </a:r>
          </a:p>
          <a:p>
            <a:pPr algn="l"/>
            <a:r>
              <a:rPr lang="en-US" sz="1800" b="0" i="0" u="none" strike="noStrike" baseline="0" dirty="0">
                <a:solidFill>
                  <a:srgbClr val="425563"/>
                </a:solidFill>
                <a:latin typeface="Metropolis" panose="00000500000000000000" pitchFamily="50" charset="0"/>
              </a:rPr>
              <a:t>Valid results were obtained from 202 clinical specimens, resulting in</a:t>
            </a:r>
          </a:p>
          <a:p>
            <a:pPr algn="l"/>
            <a:r>
              <a:rPr lang="en-US" sz="1800" b="0" i="0" u="none" strike="noStrike" baseline="0" dirty="0">
                <a:solidFill>
                  <a:srgbClr val="425563"/>
                </a:solidFill>
                <a:latin typeface="Metropolis" panose="00000500000000000000" pitchFamily="50" charset="0"/>
              </a:rPr>
              <a:t>efficiency of 99.02% (valid result on first run) and test fail rate of 0.98%</a:t>
            </a:r>
            <a:endParaRPr lang="en-GB" dirty="0">
              <a:solidFill>
                <a:srgbClr val="425563"/>
              </a:solidFill>
              <a:latin typeface="Metropolis" panose="00000500000000000000" pitchFamily="50" charset="0"/>
            </a:endParaRPr>
          </a:p>
        </p:txBody>
      </p:sp>
    </p:spTree>
    <p:extLst>
      <p:ext uri="{BB962C8B-B14F-4D97-AF65-F5344CB8AC3E}">
        <p14:creationId xmlns:p14="http://schemas.microsoft.com/office/powerpoint/2010/main" val="105718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A7B68-386B-5E5A-17FB-85A01A1B344C}"/>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99558B3D-546F-4CF7-A11A-148E21991579}"/>
              </a:ext>
            </a:extLst>
          </p:cNvPr>
          <p:cNvSpPr txBox="1"/>
          <p:nvPr/>
        </p:nvSpPr>
        <p:spPr>
          <a:xfrm>
            <a:off x="400678" y="641020"/>
            <a:ext cx="9041641" cy="4708981"/>
          </a:xfrm>
          <a:prstGeom prst="rect">
            <a:avLst/>
          </a:prstGeom>
          <a:noFill/>
        </p:spPr>
        <p:txBody>
          <a:bodyPr wrap="square">
            <a:spAutoFit/>
          </a:bodyPr>
          <a:lstStyle/>
          <a:p>
            <a:pPr algn="l"/>
            <a:r>
              <a:rPr lang="en-GB" sz="4000" b="1" i="0" u="none" strike="noStrike" baseline="0" dirty="0">
                <a:solidFill>
                  <a:srgbClr val="313131"/>
                </a:solidFill>
                <a:latin typeface="Metropolis-Bold"/>
              </a:rPr>
              <a:t>Repeatability and Reproducibility</a:t>
            </a:r>
          </a:p>
          <a:p>
            <a:pPr algn="l"/>
            <a:endParaRPr lang="en-GB" sz="2000" b="1" i="0" u="none" strike="noStrike" baseline="0" dirty="0">
              <a:solidFill>
                <a:srgbClr val="1A1A1A"/>
              </a:solidFill>
              <a:latin typeface="Metropolis Light"/>
            </a:endParaRPr>
          </a:p>
          <a:p>
            <a:pPr algn="l"/>
            <a:endParaRPr lang="en-GB" sz="2000" b="1" dirty="0">
              <a:solidFill>
                <a:srgbClr val="1A1A1A"/>
              </a:solidFill>
              <a:latin typeface="Metropolis Light"/>
            </a:endParaRPr>
          </a:p>
          <a:p>
            <a:pPr algn="l"/>
            <a:r>
              <a:rPr lang="en-GB" sz="2000" b="1" i="0" u="none" strike="noStrike" baseline="0" dirty="0">
                <a:solidFill>
                  <a:srgbClr val="425563"/>
                </a:solidFill>
                <a:latin typeface="Metropolis Light"/>
              </a:rPr>
              <a:t>Precision (Intra-laboratory Repeatability)</a:t>
            </a:r>
          </a:p>
          <a:p>
            <a:pPr algn="l"/>
            <a:r>
              <a:rPr lang="en-US" sz="2000" b="0" i="0" u="none" strike="noStrike" baseline="0" dirty="0">
                <a:solidFill>
                  <a:srgbClr val="425563"/>
                </a:solidFill>
                <a:latin typeface="Metropolis Light"/>
              </a:rPr>
              <a:t>The performance of the Genedrive® CYP2C19 ID Kit was evaluated at a single internal site across five days.</a:t>
            </a:r>
          </a:p>
          <a:p>
            <a:pPr marL="342900" indent="-342900" algn="l">
              <a:buFont typeface="Arial" panose="020B0604020202020204" pitchFamily="34" charset="0"/>
              <a:buChar char="•"/>
            </a:pPr>
            <a:r>
              <a:rPr lang="en-US" sz="2000" b="0" i="0" u="none" strike="noStrike" baseline="0" dirty="0">
                <a:solidFill>
                  <a:srgbClr val="425563"/>
                </a:solidFill>
                <a:latin typeface="Metropolis Light"/>
              </a:rPr>
              <a:t>A total of 80 tests were performed, with 100% repeatability observed with respect to </a:t>
            </a:r>
            <a:r>
              <a:rPr lang="en-US" sz="2000" b="0" i="0" u="none" strike="noStrike" baseline="0" dirty="0" err="1">
                <a:solidFill>
                  <a:srgbClr val="425563"/>
                </a:solidFill>
                <a:latin typeface="Metropolis Light"/>
              </a:rPr>
              <a:t>GoF</a:t>
            </a:r>
            <a:r>
              <a:rPr lang="en-US" sz="2000" b="0" i="0" u="none" strike="noStrike" baseline="0" dirty="0">
                <a:solidFill>
                  <a:srgbClr val="425563"/>
                </a:solidFill>
                <a:latin typeface="Metropolis Light"/>
              </a:rPr>
              <a:t> and </a:t>
            </a:r>
            <a:r>
              <a:rPr lang="en-US" sz="2000" b="0" i="0" u="none" strike="noStrike" baseline="0" dirty="0" err="1">
                <a:solidFill>
                  <a:srgbClr val="425563"/>
                </a:solidFill>
                <a:latin typeface="Metropolis Light"/>
              </a:rPr>
              <a:t>LoF</a:t>
            </a:r>
            <a:r>
              <a:rPr lang="en-US" sz="2000" b="0" i="0" u="none" strike="noStrike" baseline="0" dirty="0">
                <a:solidFill>
                  <a:srgbClr val="425563"/>
                </a:solidFill>
                <a:latin typeface="Metropolis Light"/>
              </a:rPr>
              <a:t>, and 98.75% for * allele, </a:t>
            </a:r>
            <a:r>
              <a:rPr lang="en-US" sz="2000" b="0" i="0" u="none" strike="noStrike" baseline="0" dirty="0" err="1">
                <a:solidFill>
                  <a:srgbClr val="425563"/>
                </a:solidFill>
                <a:latin typeface="Metropolis Light"/>
              </a:rPr>
              <a:t>diplotype</a:t>
            </a:r>
            <a:r>
              <a:rPr lang="en-US" sz="2000" b="0" i="0" u="none" strike="noStrike" baseline="0" dirty="0">
                <a:solidFill>
                  <a:srgbClr val="425563"/>
                </a:solidFill>
                <a:latin typeface="Metropolis Light"/>
              </a:rPr>
              <a:t> and </a:t>
            </a:r>
            <a:r>
              <a:rPr lang="en-US" sz="2000" b="0" i="0" u="none" strike="noStrike" baseline="0" dirty="0" err="1">
                <a:solidFill>
                  <a:srgbClr val="425563"/>
                </a:solidFill>
                <a:latin typeface="Metropolis Light"/>
              </a:rPr>
              <a:t>metaboliser</a:t>
            </a:r>
            <a:r>
              <a:rPr lang="en-US" sz="2000" b="0" i="0" u="none" strike="noStrike" baseline="0" dirty="0">
                <a:solidFill>
                  <a:srgbClr val="425563"/>
                </a:solidFill>
                <a:latin typeface="Metropolis Light"/>
              </a:rPr>
              <a:t> status.</a:t>
            </a:r>
          </a:p>
          <a:p>
            <a:pPr algn="l"/>
            <a:endParaRPr lang="en-GB" sz="2000" b="1" i="0" u="none" strike="noStrike" baseline="0" dirty="0">
              <a:solidFill>
                <a:srgbClr val="425563"/>
              </a:solidFill>
              <a:latin typeface="Metropolis Light"/>
            </a:endParaRPr>
          </a:p>
          <a:p>
            <a:pPr algn="l"/>
            <a:r>
              <a:rPr lang="en-GB" sz="2000" b="1" i="0" u="none" strike="noStrike" baseline="0" dirty="0">
                <a:solidFill>
                  <a:srgbClr val="425563"/>
                </a:solidFill>
                <a:latin typeface="Metropolis Light"/>
              </a:rPr>
              <a:t>Precision (Inter-laboratory Reproducibility)</a:t>
            </a:r>
          </a:p>
          <a:p>
            <a:pPr algn="l"/>
            <a:r>
              <a:rPr lang="en-US" sz="2000" b="0" i="0" u="none" strike="noStrike" baseline="0" dirty="0">
                <a:solidFill>
                  <a:srgbClr val="425563"/>
                </a:solidFill>
                <a:latin typeface="Metropolis Light"/>
              </a:rPr>
              <a:t>The performance of the Genedrive® CYP2C19 ID Kit was evaluated at three sites (one</a:t>
            </a:r>
          </a:p>
          <a:p>
            <a:pPr algn="l"/>
            <a:r>
              <a:rPr lang="en-US" sz="2000" b="0" i="0" u="none" strike="noStrike" baseline="0" dirty="0">
                <a:solidFill>
                  <a:srgbClr val="425563"/>
                </a:solidFill>
                <a:latin typeface="Metropolis Light"/>
              </a:rPr>
              <a:t>internal, two clinical) across five days per site. </a:t>
            </a:r>
          </a:p>
          <a:p>
            <a:pPr marL="285750" indent="-285750" algn="l">
              <a:buFont typeface="Arial" panose="020B0604020202020204" pitchFamily="34" charset="0"/>
              <a:buChar char="•"/>
            </a:pPr>
            <a:r>
              <a:rPr lang="en-US" sz="2000" b="0" i="0" u="none" strike="noStrike" baseline="0" dirty="0">
                <a:solidFill>
                  <a:srgbClr val="425563"/>
                </a:solidFill>
                <a:latin typeface="Metropolis Light"/>
              </a:rPr>
              <a:t>100% accuracy was observed across 180 tests (* allele, </a:t>
            </a:r>
            <a:r>
              <a:rPr lang="en-US" sz="2000" b="0" i="0" u="none" strike="noStrike" baseline="0" dirty="0" err="1">
                <a:solidFill>
                  <a:srgbClr val="425563"/>
                </a:solidFill>
                <a:latin typeface="Metropolis Light"/>
              </a:rPr>
              <a:t>diplotype</a:t>
            </a:r>
            <a:r>
              <a:rPr lang="en-US" sz="2000" b="0" i="0" u="none" strike="noStrike" baseline="0" dirty="0">
                <a:solidFill>
                  <a:srgbClr val="425563"/>
                </a:solidFill>
                <a:latin typeface="Metropolis Light"/>
              </a:rPr>
              <a:t>, </a:t>
            </a:r>
            <a:r>
              <a:rPr lang="en-US" sz="2000" b="0" i="0" u="none" strike="noStrike" baseline="0" dirty="0" err="1">
                <a:solidFill>
                  <a:srgbClr val="425563"/>
                </a:solidFill>
                <a:latin typeface="Metropolis Light"/>
              </a:rPr>
              <a:t>metaboliser</a:t>
            </a:r>
            <a:r>
              <a:rPr lang="en-US" sz="2000" b="0" i="0" u="none" strike="noStrike" baseline="0" dirty="0">
                <a:solidFill>
                  <a:srgbClr val="425563"/>
                </a:solidFill>
                <a:latin typeface="Metropolis Light"/>
              </a:rPr>
              <a:t> status and phenotype (</a:t>
            </a:r>
            <a:r>
              <a:rPr lang="en-US" sz="2000" b="0" i="0" u="none" strike="noStrike" baseline="0" dirty="0" err="1">
                <a:solidFill>
                  <a:srgbClr val="425563"/>
                </a:solidFill>
                <a:latin typeface="Metropolis Light"/>
              </a:rPr>
              <a:t>GoF</a:t>
            </a:r>
            <a:r>
              <a:rPr lang="en-US" sz="2000" b="0" i="0" u="none" strike="noStrike" baseline="0" dirty="0">
                <a:solidFill>
                  <a:srgbClr val="425563"/>
                </a:solidFill>
                <a:latin typeface="Metropolis Light"/>
              </a:rPr>
              <a:t>, </a:t>
            </a:r>
            <a:r>
              <a:rPr lang="en-US" sz="2000" b="0" i="0" u="none" strike="noStrike" baseline="0" dirty="0" err="1">
                <a:solidFill>
                  <a:srgbClr val="425563"/>
                </a:solidFill>
                <a:latin typeface="Metropolis Light"/>
              </a:rPr>
              <a:t>LoF</a:t>
            </a:r>
            <a:r>
              <a:rPr lang="en-US" sz="2000" b="0" i="0" u="none" strike="noStrike" baseline="0" dirty="0">
                <a:solidFill>
                  <a:srgbClr val="425563"/>
                </a:solidFill>
                <a:latin typeface="Metropolis Light"/>
              </a:rPr>
              <a:t>).</a:t>
            </a:r>
            <a:endParaRPr lang="en-GB" sz="5400" dirty="0">
              <a:solidFill>
                <a:srgbClr val="425563"/>
              </a:solidFill>
              <a:latin typeface="Metropolis Light"/>
            </a:endParaRPr>
          </a:p>
        </p:txBody>
      </p:sp>
    </p:spTree>
    <p:extLst>
      <p:ext uri="{BB962C8B-B14F-4D97-AF65-F5344CB8AC3E}">
        <p14:creationId xmlns:p14="http://schemas.microsoft.com/office/powerpoint/2010/main" val="446072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F6EB68-D7DC-A584-C2E3-2E262FD6CE15}"/>
              </a:ext>
            </a:extLst>
          </p:cNvPr>
          <p:cNvSpPr>
            <a:spLocks noGrp="1"/>
          </p:cNvSpPr>
          <p:nvPr>
            <p:ph type="body" sz="quarter" idx="17"/>
          </p:nvPr>
        </p:nvSpPr>
        <p:spPr>
          <a:xfrm>
            <a:off x="443802" y="4085863"/>
            <a:ext cx="8998517" cy="2326512"/>
          </a:xfrm>
        </p:spPr>
        <p:txBody>
          <a:bodyPr>
            <a:normAutofit/>
          </a:bodyPr>
          <a:lstStyle/>
          <a:p>
            <a:r>
              <a:rPr lang="en-US" sz="1800" dirty="0">
                <a:solidFill>
                  <a:srgbClr val="425563"/>
                </a:solidFill>
              </a:rPr>
              <a:t>The effect of potential cross reactive commensal organisms was evaluated with pools of Oral, Skin, Gut and Mycobiome pooled target genomic DNA. </a:t>
            </a:r>
          </a:p>
          <a:p>
            <a:r>
              <a:rPr lang="en-US" sz="1800" dirty="0">
                <a:solidFill>
                  <a:srgbClr val="425563"/>
                </a:solidFill>
              </a:rPr>
              <a:t>100% exclusivity was observed</a:t>
            </a:r>
          </a:p>
          <a:p>
            <a:r>
              <a:rPr lang="en-US" sz="1800" dirty="0">
                <a:solidFill>
                  <a:srgbClr val="425563"/>
                </a:solidFill>
              </a:rPr>
              <a:t>Interference of all targeted * alleles at 3 x </a:t>
            </a:r>
            <a:r>
              <a:rPr lang="en-US" sz="1800" dirty="0" err="1">
                <a:solidFill>
                  <a:srgbClr val="425563"/>
                </a:solidFill>
              </a:rPr>
              <a:t>LoD</a:t>
            </a:r>
            <a:r>
              <a:rPr lang="en-US" sz="1800" dirty="0">
                <a:solidFill>
                  <a:srgbClr val="425563"/>
                </a:solidFill>
              </a:rPr>
              <a:t> was assessed by challenge of pooled genomic DNA at copies per test as indicated in the Kit IFU. </a:t>
            </a:r>
          </a:p>
          <a:p>
            <a:r>
              <a:rPr lang="en-US" sz="1800" dirty="0">
                <a:solidFill>
                  <a:srgbClr val="425563"/>
                </a:solidFill>
              </a:rPr>
              <a:t>No interference at 3X </a:t>
            </a:r>
            <a:r>
              <a:rPr lang="en-US" sz="1800" dirty="0" err="1">
                <a:solidFill>
                  <a:srgbClr val="425563"/>
                </a:solidFill>
              </a:rPr>
              <a:t>LoD</a:t>
            </a:r>
            <a:r>
              <a:rPr lang="en-US" sz="1800" dirty="0">
                <a:solidFill>
                  <a:srgbClr val="425563"/>
                </a:solidFill>
              </a:rPr>
              <a:t> was observed with Oral, Skin, Mycobiome or Gut genomic DNA.</a:t>
            </a:r>
          </a:p>
          <a:p>
            <a:endParaRPr lang="en-US" dirty="0"/>
          </a:p>
        </p:txBody>
      </p:sp>
      <p:sp>
        <p:nvSpPr>
          <p:cNvPr id="3" name="Subtitle 2">
            <a:extLst>
              <a:ext uri="{FF2B5EF4-FFF2-40B4-BE49-F238E27FC236}">
                <a16:creationId xmlns:a16="http://schemas.microsoft.com/office/drawing/2014/main" id="{F86642A5-0585-A456-F45A-683DA1FABB59}"/>
              </a:ext>
            </a:extLst>
          </p:cNvPr>
          <p:cNvSpPr>
            <a:spLocks noGrp="1"/>
          </p:cNvSpPr>
          <p:nvPr>
            <p:ph type="subTitle" idx="1"/>
          </p:nvPr>
        </p:nvSpPr>
        <p:spPr>
          <a:xfrm>
            <a:off x="443802" y="2997409"/>
            <a:ext cx="9005781" cy="748289"/>
          </a:xfrm>
        </p:spPr>
        <p:txBody>
          <a:bodyPr/>
          <a:lstStyle/>
          <a:p>
            <a:r>
              <a:rPr lang="en-US" sz="2800" dirty="0">
                <a:solidFill>
                  <a:srgbClr val="425563"/>
                </a:solidFill>
              </a:rPr>
              <a:t>Analytical specificity (cross reactivity) and interference</a:t>
            </a:r>
            <a:endParaRPr lang="en-GB" sz="2800" dirty="0">
              <a:solidFill>
                <a:srgbClr val="425563"/>
              </a:solidFill>
            </a:endParaRPr>
          </a:p>
        </p:txBody>
      </p:sp>
      <p:sp>
        <p:nvSpPr>
          <p:cNvPr id="7" name="TextBox 6">
            <a:extLst>
              <a:ext uri="{FF2B5EF4-FFF2-40B4-BE49-F238E27FC236}">
                <a16:creationId xmlns:a16="http://schemas.microsoft.com/office/drawing/2014/main" id="{CA011A7E-E01B-CD3E-0EB6-2BCBFEABBB82}"/>
              </a:ext>
            </a:extLst>
          </p:cNvPr>
          <p:cNvSpPr txBox="1"/>
          <p:nvPr/>
        </p:nvSpPr>
        <p:spPr>
          <a:xfrm>
            <a:off x="436538" y="1349716"/>
            <a:ext cx="9005781" cy="1200329"/>
          </a:xfrm>
          <a:prstGeom prst="rect">
            <a:avLst/>
          </a:prstGeom>
          <a:noFill/>
        </p:spPr>
        <p:txBody>
          <a:bodyPr wrap="square">
            <a:spAutoFit/>
          </a:bodyPr>
          <a:lstStyle/>
          <a:p>
            <a:pPr marL="342900" indent="-342900">
              <a:buFont typeface="Arial" panose="020B0604020202020204" pitchFamily="34" charset="0"/>
              <a:buChar char="•"/>
            </a:pPr>
            <a:r>
              <a:rPr lang="en-US" dirty="0">
                <a:solidFill>
                  <a:srgbClr val="425563"/>
                </a:solidFill>
                <a:latin typeface="Metropolis Light"/>
              </a:rPr>
              <a:t>The analytical sensitivity, or Limit of detection (</a:t>
            </a:r>
            <a:r>
              <a:rPr lang="en-US" dirty="0" err="1">
                <a:solidFill>
                  <a:srgbClr val="425563"/>
                </a:solidFill>
                <a:latin typeface="Metropolis Light"/>
              </a:rPr>
              <a:t>LoD</a:t>
            </a:r>
            <a:r>
              <a:rPr lang="en-US" dirty="0">
                <a:solidFill>
                  <a:srgbClr val="425563"/>
                </a:solidFill>
                <a:latin typeface="Metropolis Light"/>
              </a:rPr>
              <a:t>) is defined as the lowest concentration which &gt;95% of the tested specimens generate a positive result. </a:t>
            </a:r>
          </a:p>
          <a:p>
            <a:pPr marL="342900" indent="-342900">
              <a:buFont typeface="Arial" panose="020B0604020202020204" pitchFamily="34" charset="0"/>
              <a:buChar char="•"/>
            </a:pPr>
            <a:r>
              <a:rPr lang="en-US" dirty="0">
                <a:solidFill>
                  <a:srgbClr val="425563"/>
                </a:solidFill>
                <a:latin typeface="Metropolis Light"/>
              </a:rPr>
              <a:t>The clinical </a:t>
            </a:r>
            <a:r>
              <a:rPr lang="en-US" dirty="0" err="1">
                <a:solidFill>
                  <a:srgbClr val="425563"/>
                </a:solidFill>
                <a:latin typeface="Metropolis Light"/>
              </a:rPr>
              <a:t>LoD</a:t>
            </a:r>
            <a:r>
              <a:rPr lang="en-US" dirty="0">
                <a:solidFill>
                  <a:srgbClr val="425563"/>
                </a:solidFill>
                <a:latin typeface="Metropolis Light"/>
              </a:rPr>
              <a:t> of the Genedrive® CYP2C19 ID Kit is 71.5 cells per reaction, which equates to &lt;5% of an average buccal swab.</a:t>
            </a:r>
          </a:p>
        </p:txBody>
      </p:sp>
      <p:sp>
        <p:nvSpPr>
          <p:cNvPr id="11" name="TextBox 10">
            <a:extLst>
              <a:ext uri="{FF2B5EF4-FFF2-40B4-BE49-F238E27FC236}">
                <a16:creationId xmlns:a16="http://schemas.microsoft.com/office/drawing/2014/main" id="{D81B220C-2920-A9DC-F8A9-600B5A72E8F2}"/>
              </a:ext>
            </a:extLst>
          </p:cNvPr>
          <p:cNvSpPr txBox="1"/>
          <p:nvPr/>
        </p:nvSpPr>
        <p:spPr>
          <a:xfrm>
            <a:off x="429274" y="611214"/>
            <a:ext cx="9005781" cy="535531"/>
          </a:xfrm>
          <a:prstGeom prst="rect">
            <a:avLst/>
          </a:prstGeom>
          <a:noFill/>
        </p:spPr>
        <p:txBody>
          <a:bodyPr wrap="square">
            <a:spAutoFit/>
          </a:bodyPr>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srgbClr val="003341"/>
                </a:solidFill>
                <a:effectLst/>
                <a:uLnTx/>
                <a:uFillTx/>
                <a:latin typeface="Montserrat" panose="00000500000000000000" pitchFamily="2" charset="0"/>
                <a:ea typeface="+mn-ea"/>
                <a:cs typeface="Poppins Light" pitchFamily="2" charset="77"/>
              </a:rPr>
              <a:t>Analytical Sensitivity (Limit Of Detection)</a:t>
            </a:r>
            <a:endParaRPr kumimoji="0" lang="en-GB" sz="3200" b="1" i="0" u="none" strike="noStrike" kern="1200" cap="none" spc="0" normalizeH="0" baseline="0" noProof="0">
              <a:ln>
                <a:noFill/>
              </a:ln>
              <a:solidFill>
                <a:srgbClr val="003341"/>
              </a:solidFill>
              <a:effectLst/>
              <a:uLnTx/>
              <a:uFillTx/>
              <a:latin typeface="Montserrat" panose="00000500000000000000" pitchFamily="2" charset="0"/>
              <a:ea typeface="+mn-ea"/>
              <a:cs typeface="Poppins Light" pitchFamily="2" charset="77"/>
            </a:endParaRPr>
          </a:p>
        </p:txBody>
      </p:sp>
    </p:spTree>
    <p:extLst>
      <p:ext uri="{BB962C8B-B14F-4D97-AF65-F5344CB8AC3E}">
        <p14:creationId xmlns:p14="http://schemas.microsoft.com/office/powerpoint/2010/main" val="2074793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6E6E80-E927-B44C-F400-FBAA1BBDB620}"/>
              </a:ext>
            </a:extLst>
          </p:cNvPr>
          <p:cNvSpPr>
            <a:spLocks noGrp="1"/>
          </p:cNvSpPr>
          <p:nvPr>
            <p:ph type="body" sz="quarter" idx="10"/>
          </p:nvPr>
        </p:nvSpPr>
        <p:spPr/>
        <p:txBody>
          <a:bodyPr>
            <a:normAutofit fontScale="85000" lnSpcReduction="10000"/>
          </a:bodyPr>
          <a:lstStyle/>
          <a:p>
            <a:pPr>
              <a:lnSpc>
                <a:spcPct val="100000"/>
              </a:lnSpc>
            </a:pPr>
            <a:r>
              <a:rPr lang="en-GB" sz="4667" b="1" dirty="0">
                <a:latin typeface="Metropolis" panose="00000500000000000000" pitchFamily="50" charset="0"/>
                <a:cs typeface="Calibri" panose="020F0502020204030204" pitchFamily="34" charset="0"/>
              </a:rPr>
              <a:t>Results</a:t>
            </a:r>
          </a:p>
          <a:p>
            <a:pPr>
              <a:lnSpc>
                <a:spcPct val="100000"/>
              </a:lnSpc>
            </a:pPr>
            <a:endParaRPr lang="en-GB" sz="2133" dirty="0">
              <a:cs typeface="Calibri" panose="020F0502020204030204" pitchFamily="34" charset="0"/>
            </a:endParaRPr>
          </a:p>
          <a:p>
            <a:pPr>
              <a:lnSpc>
                <a:spcPct val="100000"/>
              </a:lnSpc>
            </a:pPr>
            <a:r>
              <a:rPr lang="en-GB" sz="2133" dirty="0">
                <a:latin typeface="Metropolis" panose="00000500000000000000" pitchFamily="50" charset="0"/>
                <a:cs typeface="Calibri" panose="020F0502020204030204" pitchFamily="34" charset="0"/>
              </a:rPr>
              <a:t>Upon completion the test results are displayed on the screen.</a:t>
            </a:r>
          </a:p>
          <a:p>
            <a:pPr>
              <a:lnSpc>
                <a:spcPct val="100000"/>
              </a:lnSpc>
            </a:pPr>
            <a:endParaRPr lang="en-GB" sz="2133" dirty="0">
              <a:latin typeface="Metropolis" panose="00000500000000000000" pitchFamily="50" charset="0"/>
              <a:cs typeface="Calibri" panose="020F0502020204030204" pitchFamily="34" charset="0"/>
            </a:endParaRPr>
          </a:p>
          <a:p>
            <a:pPr>
              <a:lnSpc>
                <a:spcPct val="100000"/>
              </a:lnSpc>
            </a:pPr>
            <a:r>
              <a:rPr lang="en-GB" sz="2133" dirty="0">
                <a:latin typeface="Metropolis" panose="00000500000000000000" pitchFamily="50" charset="0"/>
                <a:cs typeface="Calibri" panose="020F0502020204030204" pitchFamily="34" charset="0"/>
              </a:rPr>
              <a:t>The results are presented as </a:t>
            </a:r>
            <a:r>
              <a:rPr lang="en-GB" sz="2133" dirty="0" err="1">
                <a:latin typeface="Metropolis" panose="00000500000000000000" pitchFamily="50" charset="0"/>
                <a:cs typeface="Calibri" panose="020F0502020204030204" pitchFamily="34" charset="0"/>
              </a:rPr>
              <a:t>diplotype</a:t>
            </a:r>
            <a:r>
              <a:rPr lang="en-GB" sz="2133" dirty="0">
                <a:latin typeface="Metropolis" panose="00000500000000000000" pitchFamily="50" charset="0"/>
                <a:cs typeface="Calibri" panose="020F0502020204030204" pitchFamily="34" charset="0"/>
              </a:rPr>
              <a:t> identified and CPIC-coded metaboliser status.</a:t>
            </a:r>
          </a:p>
          <a:p>
            <a:pPr>
              <a:lnSpc>
                <a:spcPct val="100000"/>
              </a:lnSpc>
            </a:pPr>
            <a:endParaRPr lang="en-GB" sz="2133" dirty="0">
              <a:latin typeface="Metropolis" panose="00000500000000000000" pitchFamily="50" charset="0"/>
              <a:cs typeface="Calibri" panose="020F0502020204030204" pitchFamily="34" charset="0"/>
            </a:endParaRPr>
          </a:p>
          <a:p>
            <a:pPr>
              <a:lnSpc>
                <a:spcPct val="100000"/>
              </a:lnSpc>
            </a:pPr>
            <a:r>
              <a:rPr lang="en-US" sz="2133" dirty="0">
                <a:latin typeface="Metropolis" panose="00000500000000000000" pitchFamily="50" charset="0"/>
                <a:cs typeface="Calibri" panose="020F0502020204030204" pitchFamily="34" charset="0"/>
              </a:rPr>
              <a:t>In the event of a ‘Test Failed’ result, the same patient specimen should be retested.</a:t>
            </a:r>
            <a:endParaRPr lang="en-GB" sz="2133" dirty="0">
              <a:latin typeface="Metropolis" panose="00000500000000000000" pitchFamily="50" charset="0"/>
              <a:cs typeface="Calibri" panose="020F0502020204030204" pitchFamily="34" charset="0"/>
            </a:endParaRPr>
          </a:p>
          <a:p>
            <a:pPr>
              <a:lnSpc>
                <a:spcPct val="100000"/>
              </a:lnSpc>
            </a:pPr>
            <a:endParaRPr lang="en-GB" sz="2133" dirty="0">
              <a:latin typeface="Metropolis" panose="00000500000000000000" pitchFamily="50" charset="0"/>
              <a:cs typeface="Calibri" panose="020F0502020204030204" pitchFamily="34" charset="0"/>
            </a:endParaRPr>
          </a:p>
          <a:p>
            <a:pPr>
              <a:lnSpc>
                <a:spcPct val="100000"/>
              </a:lnSpc>
            </a:pPr>
            <a:r>
              <a:rPr lang="en-GB" sz="2133" dirty="0">
                <a:latin typeface="Metropolis" panose="00000500000000000000" pitchFamily="50" charset="0"/>
                <a:cs typeface="Calibri" panose="020F0502020204030204" pitchFamily="34" charset="0"/>
              </a:rPr>
              <a:t>In the event of a repeated </a:t>
            </a:r>
            <a:r>
              <a:rPr lang="en-US" sz="2133" dirty="0">
                <a:latin typeface="Metropolis" panose="00000500000000000000" pitchFamily="50" charset="0"/>
                <a:cs typeface="Calibri" panose="020F0502020204030204" pitchFamily="34" charset="0"/>
              </a:rPr>
              <a:t>‘Test Failed’ result or</a:t>
            </a:r>
            <a:r>
              <a:rPr lang="en-GB" sz="2133" dirty="0">
                <a:latin typeface="Metropolis" panose="00000500000000000000" pitchFamily="50" charset="0"/>
                <a:cs typeface="Calibri" panose="020F0502020204030204" pitchFamily="34" charset="0"/>
              </a:rPr>
              <a:t>  ‘No Human DNA’ result, take a fresh buccal swab from the same patient and repeat the procedure.</a:t>
            </a:r>
          </a:p>
          <a:p>
            <a:pPr>
              <a:lnSpc>
                <a:spcPct val="100000"/>
              </a:lnSpc>
            </a:pPr>
            <a:endParaRPr lang="en-GB" sz="2133" dirty="0">
              <a:latin typeface="Metropolis" panose="00000500000000000000" pitchFamily="50" charset="0"/>
              <a:cs typeface="Calibri" panose="020F0502020204030204" pitchFamily="34" charset="0"/>
            </a:endParaRPr>
          </a:p>
          <a:p>
            <a:pPr>
              <a:lnSpc>
                <a:spcPct val="100000"/>
              </a:lnSpc>
            </a:pPr>
            <a:r>
              <a:rPr lang="en-GB" sz="2133" dirty="0">
                <a:latin typeface="Metropolis" panose="00000500000000000000" pitchFamily="50" charset="0"/>
                <a:cs typeface="Calibri" panose="020F0502020204030204" pitchFamily="34" charset="0"/>
              </a:rPr>
              <a:t>Result history can be searched and filtered on the </a:t>
            </a:r>
            <a:r>
              <a:rPr lang="en-GB" sz="2133" dirty="0" err="1">
                <a:latin typeface="Metropolis" panose="00000500000000000000" pitchFamily="50" charset="0"/>
                <a:cs typeface="Calibri" panose="020F0502020204030204" pitchFamily="34" charset="0"/>
              </a:rPr>
              <a:t>Genedrive</a:t>
            </a:r>
            <a:r>
              <a:rPr lang="en-GB" sz="2133" dirty="0">
                <a:latin typeface="Metropolis" panose="00000500000000000000" pitchFamily="50" charset="0"/>
                <a:cs typeface="Calibri" panose="020F0502020204030204" pitchFamily="34" charset="0"/>
              </a:rPr>
              <a:t> System.</a:t>
            </a:r>
          </a:p>
        </p:txBody>
      </p:sp>
      <p:pic>
        <p:nvPicPr>
          <p:cNvPr id="3" name="Picture 2">
            <a:extLst>
              <a:ext uri="{FF2B5EF4-FFF2-40B4-BE49-F238E27FC236}">
                <a16:creationId xmlns:a16="http://schemas.microsoft.com/office/drawing/2014/main" id="{05DE29F0-1D80-97DC-FB30-43113A746226}"/>
              </a:ext>
            </a:extLst>
          </p:cNvPr>
          <p:cNvPicPr>
            <a:picLocks noChangeAspect="1"/>
          </p:cNvPicPr>
          <p:nvPr/>
        </p:nvPicPr>
        <p:blipFill>
          <a:blip r:embed="rId3"/>
          <a:stretch>
            <a:fillRect/>
          </a:stretch>
        </p:blipFill>
        <p:spPr>
          <a:xfrm>
            <a:off x="996949" y="0"/>
            <a:ext cx="5099051" cy="6493397"/>
          </a:xfrm>
          <a:prstGeom prst="rect">
            <a:avLst/>
          </a:prstGeom>
        </p:spPr>
      </p:pic>
    </p:spTree>
    <p:extLst>
      <p:ext uri="{BB962C8B-B14F-4D97-AF65-F5344CB8AC3E}">
        <p14:creationId xmlns:p14="http://schemas.microsoft.com/office/powerpoint/2010/main" val="4061351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02E23C-AC90-B449-9B7C-705E5D62B2FE}"/>
              </a:ext>
            </a:extLst>
          </p:cNvPr>
          <p:cNvSpPr>
            <a:spLocks noGrp="1"/>
          </p:cNvSpPr>
          <p:nvPr>
            <p:ph type="title"/>
          </p:nvPr>
        </p:nvSpPr>
        <p:spPr/>
        <p:txBody>
          <a:bodyPr>
            <a:normAutofit/>
          </a:bodyPr>
          <a:lstStyle/>
          <a:p>
            <a:pPr algn="ctr"/>
            <a:r>
              <a:rPr lang="en-US" sz="4900" b="1">
                <a:ea typeface="Verdana"/>
                <a:cs typeface="Poppins"/>
              </a:rPr>
              <a:t>The Guidance</a:t>
            </a:r>
            <a:endParaRPr lang="en-US" sz="4923" b="1">
              <a:ea typeface="Verdana"/>
            </a:endParaRPr>
          </a:p>
        </p:txBody>
      </p:sp>
    </p:spTree>
    <p:extLst>
      <p:ext uri="{BB962C8B-B14F-4D97-AF65-F5344CB8AC3E}">
        <p14:creationId xmlns:p14="http://schemas.microsoft.com/office/powerpoint/2010/main" val="42239267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51371CE-3314-8BEF-3888-0D00E769A6CC}"/>
              </a:ext>
            </a:extLst>
          </p:cNvPr>
          <p:cNvSpPr>
            <a:spLocks noGrp="1"/>
          </p:cNvSpPr>
          <p:nvPr>
            <p:ph type="subTitle" idx="1"/>
          </p:nvPr>
        </p:nvSpPr>
        <p:spPr/>
        <p:txBody>
          <a:bodyPr vert="horz" lIns="91440" tIns="45720" rIns="91440" bIns="45720" rtlCol="0" anchor="t">
            <a:noAutofit/>
          </a:bodyPr>
          <a:lstStyle/>
          <a:p>
            <a:r>
              <a:rPr lang="en-GB" sz="4250">
                <a:latin typeface="Montserrat"/>
                <a:cs typeface="Poppins Light"/>
              </a:rPr>
              <a:t>CPIC Guidance</a:t>
            </a:r>
            <a:endParaRPr lang="en-GB"/>
          </a:p>
        </p:txBody>
      </p:sp>
      <p:sp>
        <p:nvSpPr>
          <p:cNvPr id="8" name="TextBox 7">
            <a:extLst>
              <a:ext uri="{FF2B5EF4-FFF2-40B4-BE49-F238E27FC236}">
                <a16:creationId xmlns:a16="http://schemas.microsoft.com/office/drawing/2014/main" id="{F35A3CB8-B852-9022-B064-258F04E0B438}"/>
              </a:ext>
            </a:extLst>
          </p:cNvPr>
          <p:cNvSpPr txBox="1"/>
          <p:nvPr/>
        </p:nvSpPr>
        <p:spPr>
          <a:xfrm>
            <a:off x="436538" y="1788048"/>
            <a:ext cx="8155329" cy="2277547"/>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3341"/>
                </a:solidFill>
                <a:effectLst/>
                <a:uLnTx/>
                <a:uFillTx/>
                <a:latin typeface="Metropolis"/>
                <a:ea typeface="+mn-ea"/>
                <a:cs typeface="Poppins Light"/>
              </a:rPr>
              <a:t>CYP2C19 </a:t>
            </a:r>
            <a:r>
              <a:rPr kumimoji="0" lang="en-US" sz="1800" b="1" i="0" u="none" strike="noStrike" kern="1200" cap="none" spc="0" normalizeH="0" baseline="0" noProof="0">
                <a:ln>
                  <a:noFill/>
                </a:ln>
                <a:solidFill>
                  <a:srgbClr val="003341"/>
                </a:solidFill>
                <a:effectLst/>
                <a:uLnTx/>
                <a:uFillTx/>
                <a:latin typeface="Metropolis"/>
                <a:ea typeface="+mn-ea"/>
                <a:cs typeface="Poppins Light"/>
              </a:rPr>
              <a:t>intermediate</a:t>
            </a:r>
            <a:r>
              <a:rPr kumimoji="0" lang="en-US" sz="1800" b="0" i="0" u="none" strike="noStrike" kern="1200" cap="none" spc="0" normalizeH="0" baseline="0" noProof="0">
                <a:ln>
                  <a:noFill/>
                </a:ln>
                <a:solidFill>
                  <a:srgbClr val="003341"/>
                </a:solidFill>
                <a:effectLst/>
                <a:uLnTx/>
                <a:uFillTx/>
                <a:latin typeface="Metropolis"/>
                <a:ea typeface="+mn-ea"/>
                <a:cs typeface="Poppins Light"/>
              </a:rPr>
              <a:t> and </a:t>
            </a:r>
            <a:r>
              <a:rPr kumimoji="0" lang="en-US" sz="1800" b="1" i="0" u="none" strike="noStrike" kern="1200" cap="none" spc="0" normalizeH="0" baseline="0" noProof="0">
                <a:ln>
                  <a:noFill/>
                </a:ln>
                <a:solidFill>
                  <a:srgbClr val="003341"/>
                </a:solidFill>
                <a:effectLst/>
                <a:uLnTx/>
                <a:uFillTx/>
                <a:latin typeface="Metropolis"/>
                <a:ea typeface="+mn-ea"/>
                <a:cs typeface="Poppins Light"/>
              </a:rPr>
              <a:t>poor </a:t>
            </a:r>
            <a:r>
              <a:rPr kumimoji="0" lang="en-US" sz="1800" b="1" i="0" u="none" strike="noStrike" kern="1200" cap="none" spc="0" normalizeH="0" baseline="0" noProof="0" err="1">
                <a:ln>
                  <a:noFill/>
                </a:ln>
                <a:solidFill>
                  <a:srgbClr val="003341"/>
                </a:solidFill>
                <a:effectLst/>
                <a:uLnTx/>
                <a:uFillTx/>
                <a:latin typeface="Metropolis"/>
                <a:ea typeface="+mn-ea"/>
                <a:cs typeface="Poppins Light"/>
              </a:rPr>
              <a:t>metabolisers</a:t>
            </a:r>
            <a:r>
              <a:rPr kumimoji="0" lang="en-US" sz="1800" b="1" i="0" u="none" strike="noStrike" kern="1200" cap="none" spc="0" normalizeH="0" baseline="0" noProof="0">
                <a:ln>
                  <a:noFill/>
                </a:ln>
                <a:solidFill>
                  <a:srgbClr val="003341"/>
                </a:solidFill>
                <a:effectLst/>
                <a:uLnTx/>
                <a:uFillTx/>
                <a:latin typeface="Metropolis"/>
                <a:ea typeface="+mn-ea"/>
                <a:cs typeface="Poppins Light"/>
              </a:rPr>
              <a:t> </a:t>
            </a:r>
            <a:r>
              <a:rPr kumimoji="0" lang="en-US" sz="1800" b="0" i="0" u="none" strike="noStrike" kern="1200" cap="none" spc="0" normalizeH="0" baseline="0" noProof="0">
                <a:ln>
                  <a:noFill/>
                </a:ln>
                <a:solidFill>
                  <a:srgbClr val="003341"/>
                </a:solidFill>
                <a:effectLst/>
                <a:uLnTx/>
                <a:uFillTx/>
                <a:latin typeface="Metropolis"/>
                <a:ea typeface="+mn-ea"/>
                <a:cs typeface="Poppins Light"/>
              </a:rPr>
              <a:t>who receive clopidogrel experience reduced platelet inhibition and </a:t>
            </a:r>
            <a:r>
              <a:rPr kumimoji="0" lang="en-US" sz="1800" b="1" i="0" u="none" strike="noStrike" kern="1200" cap="none" spc="0" normalizeH="0" baseline="0" noProof="0">
                <a:ln>
                  <a:noFill/>
                </a:ln>
                <a:solidFill>
                  <a:srgbClr val="003341"/>
                </a:solidFill>
                <a:effectLst/>
                <a:uLnTx/>
                <a:uFillTx/>
                <a:latin typeface="Metropolis"/>
                <a:ea typeface="+mn-ea"/>
                <a:cs typeface="Poppins Light"/>
              </a:rPr>
              <a:t>increased risk for major adverse cardiovascular and cerebrovascular events</a:t>
            </a:r>
            <a:r>
              <a:rPr kumimoji="0" lang="en-US" sz="1800" b="0" i="0" u="none" strike="noStrike" kern="1200" cap="none" spc="0" normalizeH="0" baseline="0" noProof="0">
                <a:ln>
                  <a:noFill/>
                </a:ln>
                <a:solidFill>
                  <a:srgbClr val="003341"/>
                </a:solidFill>
                <a:effectLst/>
                <a:uLnTx/>
                <a:uFillTx/>
                <a:latin typeface="Metropolis"/>
                <a:ea typeface="+mn-ea"/>
                <a:cs typeface="Poppins Light"/>
              </a:rPr>
              <a:t>. </a:t>
            </a:r>
            <a:endParaRPr kumimoji="0" lang="en-US" sz="1800" b="0" i="0" u="none" strike="noStrike" kern="1200" cap="none" spc="0" normalizeH="0" baseline="0" noProof="0">
              <a:ln>
                <a:noFill/>
              </a:ln>
              <a:solidFill>
                <a:srgbClr val="003341"/>
              </a:solidFill>
              <a:effectLst/>
              <a:uLnTx/>
              <a:uFillTx/>
              <a:latin typeface="Metropoli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1600" b="0" i="0" u="none" strike="noStrike" kern="1200" cap="none" spc="0" normalizeH="0" baseline="0" noProof="0">
              <a:ln>
                <a:noFill/>
              </a:ln>
              <a:solidFill>
                <a:srgbClr val="003341"/>
              </a:solidFill>
              <a:effectLst/>
              <a:uLnTx/>
              <a:uFillTx/>
              <a:latin typeface="Calibri" panose="020F0502020204030204"/>
              <a:ea typeface="+mn-lt"/>
              <a:cs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GB" sz="1800" b="0" i="0" u="none" strike="noStrike" kern="1200" cap="none" spc="0" normalizeH="0" baseline="0" noProof="0">
              <a:ln>
                <a:noFill/>
              </a:ln>
              <a:solidFill>
                <a:srgbClr val="475C6D"/>
              </a:solidFill>
              <a:effectLst/>
              <a:uLnTx/>
              <a:uFillTx/>
              <a:latin typeface="Metropolis"/>
              <a:ea typeface="+mn-lt"/>
              <a:cs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GB" sz="1800" b="0" i="0" u="none" strike="noStrike" kern="1200" cap="none" spc="0" normalizeH="0" baseline="0" noProof="0">
              <a:ln>
                <a:noFill/>
              </a:ln>
              <a:solidFill>
                <a:srgbClr val="475C6D"/>
              </a:solidFill>
              <a:effectLst/>
              <a:uLnTx/>
              <a:uFillTx/>
              <a:latin typeface="Metropolis"/>
              <a:ea typeface="+mn-lt"/>
              <a:cs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GB" sz="1800" b="0" i="0" u="none" strike="noStrike" kern="1200" cap="none" spc="0" normalizeH="0" baseline="0" noProof="0">
              <a:ln>
                <a:noFill/>
              </a:ln>
              <a:solidFill>
                <a:srgbClr val="475C6D"/>
              </a:solidFill>
              <a:effectLst/>
              <a:uLnTx/>
              <a:uFillTx/>
              <a:latin typeface="Metropolis"/>
              <a:ea typeface="+mn-l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5C6D"/>
              </a:solidFill>
              <a:effectLst/>
              <a:uLnTx/>
              <a:uFillTx/>
              <a:latin typeface="Metropolis"/>
              <a:ea typeface="+mn-lt"/>
              <a:cs typeface="Calibri" panose="020F0502020204030204"/>
            </a:endParaRPr>
          </a:p>
        </p:txBody>
      </p:sp>
      <p:pic>
        <p:nvPicPr>
          <p:cNvPr id="3" name="Picture 2">
            <a:extLst>
              <a:ext uri="{FF2B5EF4-FFF2-40B4-BE49-F238E27FC236}">
                <a16:creationId xmlns:a16="http://schemas.microsoft.com/office/drawing/2014/main" id="{10B3F5F6-29C4-A4AE-2540-833EAD5CE114}"/>
              </a:ext>
            </a:extLst>
          </p:cNvPr>
          <p:cNvPicPr>
            <a:picLocks noChangeAspect="1"/>
          </p:cNvPicPr>
          <p:nvPr/>
        </p:nvPicPr>
        <p:blipFill>
          <a:blip r:embed="rId3"/>
          <a:stretch>
            <a:fillRect/>
          </a:stretch>
        </p:blipFill>
        <p:spPr>
          <a:xfrm>
            <a:off x="6079404" y="783983"/>
            <a:ext cx="2337024" cy="780697"/>
          </a:xfrm>
          <a:prstGeom prst="rect">
            <a:avLst/>
          </a:prstGeom>
        </p:spPr>
      </p:pic>
      <p:graphicFrame>
        <p:nvGraphicFramePr>
          <p:cNvPr id="7" name="Table 6">
            <a:extLst>
              <a:ext uri="{FF2B5EF4-FFF2-40B4-BE49-F238E27FC236}">
                <a16:creationId xmlns:a16="http://schemas.microsoft.com/office/drawing/2014/main" id="{8BCA72BE-7029-437B-61A1-30CE5F9A351D}"/>
              </a:ext>
            </a:extLst>
          </p:cNvPr>
          <p:cNvGraphicFramePr>
            <a:graphicFrameLocks noGrp="1"/>
          </p:cNvGraphicFramePr>
          <p:nvPr>
            <p:extLst>
              <p:ext uri="{D42A27DB-BD31-4B8C-83A1-F6EECF244321}">
                <p14:modId xmlns:p14="http://schemas.microsoft.com/office/powerpoint/2010/main" val="1904081508"/>
              </p:ext>
            </p:extLst>
          </p:nvPr>
        </p:nvGraphicFramePr>
        <p:xfrm>
          <a:off x="436538" y="2983885"/>
          <a:ext cx="8821762" cy="3090132"/>
        </p:xfrm>
        <a:graphic>
          <a:graphicData uri="http://schemas.openxmlformats.org/drawingml/2006/table">
            <a:tbl>
              <a:tblPr firstRow="1" bandRow="1">
                <a:tableStyleId>{5C22544A-7EE6-4342-B048-85BDC9FD1C3A}</a:tableStyleId>
              </a:tblPr>
              <a:tblGrid>
                <a:gridCol w="2381383">
                  <a:extLst>
                    <a:ext uri="{9D8B030D-6E8A-4147-A177-3AD203B41FA5}">
                      <a16:colId xmlns:a16="http://schemas.microsoft.com/office/drawing/2014/main" val="3649618686"/>
                    </a:ext>
                  </a:extLst>
                </a:gridCol>
                <a:gridCol w="3537483">
                  <a:extLst>
                    <a:ext uri="{9D8B030D-6E8A-4147-A177-3AD203B41FA5}">
                      <a16:colId xmlns:a16="http://schemas.microsoft.com/office/drawing/2014/main" val="2902534625"/>
                    </a:ext>
                  </a:extLst>
                </a:gridCol>
                <a:gridCol w="2902896">
                  <a:extLst>
                    <a:ext uri="{9D8B030D-6E8A-4147-A177-3AD203B41FA5}">
                      <a16:colId xmlns:a16="http://schemas.microsoft.com/office/drawing/2014/main" val="4264295256"/>
                    </a:ext>
                  </a:extLst>
                </a:gridCol>
              </a:tblGrid>
              <a:tr h="554754">
                <a:tc>
                  <a:txBody>
                    <a:bodyPr/>
                    <a:lstStyle/>
                    <a:p>
                      <a:r>
                        <a:rPr lang="en-US"/>
                        <a:t>Metabolizer Status</a:t>
                      </a:r>
                      <a:endParaRPr lang="en-GB"/>
                    </a:p>
                  </a:txBody>
                  <a:tcPr>
                    <a:solidFill>
                      <a:srgbClr val="00853E"/>
                    </a:solidFill>
                  </a:tcPr>
                </a:tc>
                <a:tc>
                  <a:txBody>
                    <a:bodyPr/>
                    <a:lstStyle/>
                    <a:p>
                      <a:r>
                        <a:rPr lang="en-US"/>
                        <a:t>Implications</a:t>
                      </a:r>
                      <a:endParaRPr lang="en-GB"/>
                    </a:p>
                  </a:txBody>
                  <a:tcPr>
                    <a:solidFill>
                      <a:srgbClr val="00853E"/>
                    </a:solidFill>
                  </a:tcPr>
                </a:tc>
                <a:tc>
                  <a:txBody>
                    <a:bodyPr/>
                    <a:lstStyle/>
                    <a:p>
                      <a:r>
                        <a:rPr lang="en-US"/>
                        <a:t>Therapeutic Recommendation</a:t>
                      </a:r>
                      <a:endParaRPr lang="en-GB"/>
                    </a:p>
                  </a:txBody>
                  <a:tcPr>
                    <a:solidFill>
                      <a:srgbClr val="00853E"/>
                    </a:solidFill>
                  </a:tcPr>
                </a:tc>
                <a:extLst>
                  <a:ext uri="{0D108BD9-81ED-4DB2-BD59-A6C34878D82A}">
                    <a16:rowId xmlns:a16="http://schemas.microsoft.com/office/drawing/2014/main" val="3786539902"/>
                  </a:ext>
                </a:extLst>
              </a:tr>
              <a:tr h="1267689">
                <a:tc>
                  <a:txBody>
                    <a:bodyPr/>
                    <a:lstStyle/>
                    <a:p>
                      <a:r>
                        <a:rPr lang="en-US">
                          <a:latin typeface="Metropolis" panose="00000500000000000000" pitchFamily="50" charset="0"/>
                        </a:rPr>
                        <a:t>CYP2C19 intermediate </a:t>
                      </a:r>
                      <a:r>
                        <a:rPr lang="en-US" err="1">
                          <a:latin typeface="Metropolis" panose="00000500000000000000" pitchFamily="50" charset="0"/>
                        </a:rPr>
                        <a:t>metabolisers</a:t>
                      </a:r>
                      <a:endParaRPr lang="en-GB">
                        <a:latin typeface="Metropolis" panose="00000500000000000000" pitchFamily="50" charset="0"/>
                      </a:endParaRPr>
                    </a:p>
                  </a:txBody>
                  <a:tcPr/>
                </a:tc>
                <a:tc>
                  <a:txBody>
                    <a:bodyPr/>
                    <a:lstStyle/>
                    <a:p>
                      <a:r>
                        <a:rPr lang="en-US">
                          <a:latin typeface="Metropolis" panose="00000500000000000000" pitchFamily="50" charset="0"/>
                        </a:rPr>
                        <a:t>Reduced clopidogrel active metabolite formation; increased on-treatment platelet reactivity; increased risk for adverse cardiac and cerebrovascular events</a:t>
                      </a:r>
                      <a:endParaRPr lang="en-GB">
                        <a:latin typeface="Metropolis" panose="00000500000000000000" pitchFamily="50" charset="0"/>
                      </a:endParaRPr>
                    </a:p>
                  </a:txBody>
                  <a:tcPr/>
                </a:tc>
                <a:tc>
                  <a:txBody>
                    <a:bodyPr/>
                    <a:lstStyle/>
                    <a:p>
                      <a:r>
                        <a:rPr lang="en-US">
                          <a:latin typeface="Metropolis" panose="00000500000000000000" pitchFamily="50" charset="0"/>
                        </a:rPr>
                        <a:t>Avoid standard dose (75 mg) clopidogrel if possible. Use prasugrel or ticagrelor at standard dose if no contraindication</a:t>
                      </a:r>
                      <a:endParaRPr lang="en-GB">
                        <a:latin typeface="Metropolis" panose="00000500000000000000" pitchFamily="50" charset="0"/>
                      </a:endParaRPr>
                    </a:p>
                  </a:txBody>
                  <a:tcPr/>
                </a:tc>
                <a:extLst>
                  <a:ext uri="{0D108BD9-81ED-4DB2-BD59-A6C34878D82A}">
                    <a16:rowId xmlns:a16="http://schemas.microsoft.com/office/drawing/2014/main" val="4084688137"/>
                  </a:ext>
                </a:extLst>
              </a:tr>
              <a:tr h="1267689">
                <a:tc>
                  <a:txBody>
                    <a:bodyPr/>
                    <a:lstStyle/>
                    <a:p>
                      <a:pPr marL="0" marR="0" lvl="0" indent="0" algn="l" defTabSz="685796" rtl="0" eaLnBrk="1" fontAlgn="auto" latinLnBrk="0" hangingPunct="1">
                        <a:lnSpc>
                          <a:spcPct val="100000"/>
                        </a:lnSpc>
                        <a:spcBef>
                          <a:spcPts val="0"/>
                        </a:spcBef>
                        <a:spcAft>
                          <a:spcPts val="0"/>
                        </a:spcAft>
                        <a:buClrTx/>
                        <a:buSzTx/>
                        <a:buFontTx/>
                        <a:buNone/>
                        <a:tabLst/>
                        <a:defRPr/>
                      </a:pPr>
                      <a:r>
                        <a:rPr lang="en-US">
                          <a:latin typeface="Metropolis" panose="00000500000000000000" pitchFamily="50" charset="0"/>
                        </a:rPr>
                        <a:t>CYP2C19 poor  metabolisers</a:t>
                      </a:r>
                      <a:endParaRPr lang="en-GB">
                        <a:latin typeface="Metropolis" panose="00000500000000000000" pitchFamily="50" charset="0"/>
                      </a:endParaRPr>
                    </a:p>
                    <a:p>
                      <a:endParaRPr lang="en-GB">
                        <a:latin typeface="Metropolis" panose="00000500000000000000" pitchFamily="50" charset="0"/>
                      </a:endParaRPr>
                    </a:p>
                  </a:txBody>
                  <a:tcPr/>
                </a:tc>
                <a:tc>
                  <a:txBody>
                    <a:bodyPr/>
                    <a:lstStyle/>
                    <a:p>
                      <a:r>
                        <a:rPr lang="en-US">
                          <a:latin typeface="Metropolis" panose="00000500000000000000" pitchFamily="50" charset="0"/>
                        </a:rPr>
                        <a:t>Reduced clopidogrel active metabolite formation; increased on-treatment platelet reactivity; increased risk for adverse cardiac and cerebrovascular events</a:t>
                      </a:r>
                      <a:endParaRPr lang="en-GB">
                        <a:latin typeface="Metropolis" panose="00000500000000000000" pitchFamily="50" charset="0"/>
                      </a:endParaRPr>
                    </a:p>
                  </a:txBody>
                  <a:tcPr/>
                </a:tc>
                <a:tc>
                  <a:txBody>
                    <a:bodyPr/>
                    <a:lstStyle/>
                    <a:p>
                      <a:pPr marL="0" marR="0" lvl="0" indent="0" algn="l" defTabSz="685796" rtl="0" eaLnBrk="1" fontAlgn="auto" latinLnBrk="0" hangingPunct="1">
                        <a:lnSpc>
                          <a:spcPct val="100000"/>
                        </a:lnSpc>
                        <a:spcBef>
                          <a:spcPts val="0"/>
                        </a:spcBef>
                        <a:spcAft>
                          <a:spcPts val="0"/>
                        </a:spcAft>
                        <a:buClrTx/>
                        <a:buSzTx/>
                        <a:buFontTx/>
                        <a:buNone/>
                        <a:tabLst/>
                        <a:defRPr/>
                      </a:pPr>
                      <a:r>
                        <a:rPr lang="en-US">
                          <a:latin typeface="Metropolis" panose="00000500000000000000" pitchFamily="50" charset="0"/>
                        </a:rPr>
                        <a:t>Avoid standard dose (75 mg) clopidogrel if possible. Use prasugrel or ticagrelor at standard dose if no contraindication</a:t>
                      </a:r>
                      <a:endParaRPr lang="en-GB">
                        <a:latin typeface="Metropolis" panose="00000500000000000000" pitchFamily="50" charset="0"/>
                      </a:endParaRPr>
                    </a:p>
                    <a:p>
                      <a:endParaRPr lang="en-GB">
                        <a:latin typeface="Metropolis" panose="00000500000000000000" pitchFamily="50" charset="0"/>
                      </a:endParaRPr>
                    </a:p>
                  </a:txBody>
                  <a:tcPr/>
                </a:tc>
                <a:extLst>
                  <a:ext uri="{0D108BD9-81ED-4DB2-BD59-A6C34878D82A}">
                    <a16:rowId xmlns:a16="http://schemas.microsoft.com/office/drawing/2014/main" val="243272122"/>
                  </a:ext>
                </a:extLst>
              </a:tr>
            </a:tbl>
          </a:graphicData>
        </a:graphic>
      </p:graphicFrame>
    </p:spTree>
    <p:extLst>
      <p:ext uri="{BB962C8B-B14F-4D97-AF65-F5344CB8AC3E}">
        <p14:creationId xmlns:p14="http://schemas.microsoft.com/office/powerpoint/2010/main" val="3411076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4556B8-ACD2-1FAF-4C46-513E34DEF2AC}"/>
              </a:ext>
            </a:extLst>
          </p:cNvPr>
          <p:cNvSpPr>
            <a:spLocks noGrp="1"/>
          </p:cNvSpPr>
          <p:nvPr>
            <p:ph type="body" sz="quarter" idx="17"/>
          </p:nvPr>
        </p:nvSpPr>
        <p:spPr>
          <a:xfrm>
            <a:off x="436537" y="2639230"/>
            <a:ext cx="8998517" cy="3634660"/>
          </a:xfrm>
        </p:spPr>
        <p:txBody>
          <a:bodyPr vert="horz" lIns="91440" tIns="45720" rIns="91440" bIns="45720" rtlCol="0" anchor="t">
            <a:noAutofit/>
          </a:bodyPr>
          <a:lstStyle/>
          <a:p>
            <a:pPr marL="285750" indent="-285750"/>
            <a:r>
              <a:rPr lang="en-US" sz="1600">
                <a:cs typeface="Poppins Light"/>
              </a:rPr>
              <a:t>Laboratory based testing and point-of-care testing (POCT) are recommended.</a:t>
            </a:r>
            <a:endParaRPr lang="en-US" sz="2100">
              <a:cs typeface="Poppins Light"/>
            </a:endParaRPr>
          </a:p>
          <a:p>
            <a:pPr marL="285750" indent="-285750"/>
            <a:r>
              <a:rPr lang="en-US" sz="1600">
                <a:cs typeface="Poppins Light"/>
              </a:rPr>
              <a:t>The </a:t>
            </a:r>
            <a:r>
              <a:rPr lang="en-US" sz="1600" err="1">
                <a:cs typeface="Poppins Light"/>
              </a:rPr>
              <a:t>Genedrive</a:t>
            </a:r>
            <a:r>
              <a:rPr lang="en-US" sz="1600">
                <a:cs typeface="Poppins Light"/>
              </a:rPr>
              <a:t> CYP2C19 ID Kit should be used when laboratory-based testing is not available.</a:t>
            </a:r>
          </a:p>
          <a:p>
            <a:pPr marL="285750" indent="-285750"/>
            <a:endParaRPr lang="en-US" sz="1600">
              <a:cs typeface="Poppins Light"/>
            </a:endParaRPr>
          </a:p>
          <a:p>
            <a:pPr marL="285750" indent="-285750"/>
            <a:endParaRPr lang="en-US" sz="1600">
              <a:cs typeface="Poppins Light"/>
            </a:endParaRPr>
          </a:p>
        </p:txBody>
      </p:sp>
      <p:sp>
        <p:nvSpPr>
          <p:cNvPr id="3" name="Subtitle 2">
            <a:extLst>
              <a:ext uri="{FF2B5EF4-FFF2-40B4-BE49-F238E27FC236}">
                <a16:creationId xmlns:a16="http://schemas.microsoft.com/office/drawing/2014/main" id="{F8B99457-E378-3998-68F9-96DEF6F56EA7}"/>
              </a:ext>
            </a:extLst>
          </p:cNvPr>
          <p:cNvSpPr>
            <a:spLocks noGrp="1"/>
          </p:cNvSpPr>
          <p:nvPr>
            <p:ph type="subTitle" idx="1"/>
          </p:nvPr>
        </p:nvSpPr>
        <p:spPr/>
        <p:txBody>
          <a:bodyPr vert="horz" lIns="91440" tIns="45720" rIns="91440" bIns="45720" rtlCol="0" anchor="t">
            <a:noAutofit/>
          </a:bodyPr>
          <a:lstStyle/>
          <a:p>
            <a:r>
              <a:rPr lang="en-GB" sz="4250">
                <a:latin typeface="Montserrat"/>
                <a:cs typeface="Poppins Light"/>
              </a:rPr>
              <a:t>NICE Recommendation</a:t>
            </a:r>
            <a:endParaRPr lang="en-GB"/>
          </a:p>
        </p:txBody>
      </p:sp>
      <p:sp>
        <p:nvSpPr>
          <p:cNvPr id="4" name="Title 3">
            <a:extLst>
              <a:ext uri="{FF2B5EF4-FFF2-40B4-BE49-F238E27FC236}">
                <a16:creationId xmlns:a16="http://schemas.microsoft.com/office/drawing/2014/main" id="{EB347B60-79C1-D9E7-0613-D35E5E9C8575}"/>
              </a:ext>
            </a:extLst>
          </p:cNvPr>
          <p:cNvSpPr>
            <a:spLocks noGrp="1"/>
          </p:cNvSpPr>
          <p:nvPr>
            <p:ph type="title"/>
          </p:nvPr>
        </p:nvSpPr>
        <p:spPr/>
        <p:txBody>
          <a:bodyPr>
            <a:normAutofit/>
          </a:bodyPr>
          <a:lstStyle/>
          <a:p>
            <a:r>
              <a:rPr lang="en-US" sz="2400" b="1">
                <a:solidFill>
                  <a:srgbClr val="00853E"/>
                </a:solidFill>
                <a:latin typeface="Metropolis"/>
                <a:cs typeface="Poppins"/>
              </a:rPr>
              <a:t>CYP2C19 Genotype Testing to Guide Clopidogrel Use After </a:t>
            </a:r>
            <a:r>
              <a:rPr lang="en-US" sz="2400" b="1" err="1">
                <a:solidFill>
                  <a:srgbClr val="00853E"/>
                </a:solidFill>
                <a:latin typeface="Metropolis"/>
                <a:cs typeface="Poppins"/>
              </a:rPr>
              <a:t>Ischaemic</a:t>
            </a:r>
            <a:r>
              <a:rPr lang="en-US" sz="2400" b="1">
                <a:solidFill>
                  <a:srgbClr val="00853E"/>
                </a:solidFill>
                <a:latin typeface="Metropolis"/>
                <a:cs typeface="Poppins"/>
              </a:rPr>
              <a:t> Stroke or Transient </a:t>
            </a:r>
            <a:r>
              <a:rPr lang="en-US" sz="2400" b="1" err="1">
                <a:solidFill>
                  <a:srgbClr val="00853E"/>
                </a:solidFill>
                <a:latin typeface="Metropolis"/>
                <a:cs typeface="Poppins"/>
              </a:rPr>
              <a:t>Ischaemic</a:t>
            </a:r>
            <a:r>
              <a:rPr lang="en-US" sz="2400" b="1">
                <a:solidFill>
                  <a:srgbClr val="00853E"/>
                </a:solidFill>
                <a:latin typeface="Metropolis"/>
                <a:cs typeface="Poppins"/>
              </a:rPr>
              <a:t> Attack</a:t>
            </a:r>
            <a:endParaRPr lang="en-GB" sz="2400" b="1">
              <a:solidFill>
                <a:srgbClr val="00853E"/>
              </a:solidFill>
              <a:cs typeface="Poppins"/>
            </a:endParaRPr>
          </a:p>
        </p:txBody>
      </p:sp>
      <p:pic>
        <p:nvPicPr>
          <p:cNvPr id="5" name="Picture 4">
            <a:extLst>
              <a:ext uri="{FF2B5EF4-FFF2-40B4-BE49-F238E27FC236}">
                <a16:creationId xmlns:a16="http://schemas.microsoft.com/office/drawing/2014/main" id="{D6B29802-BABA-A6AD-D4F3-F5DA10B9FE59}"/>
              </a:ext>
            </a:extLst>
          </p:cNvPr>
          <p:cNvPicPr>
            <a:picLocks noChangeAspect="1"/>
          </p:cNvPicPr>
          <p:nvPr/>
        </p:nvPicPr>
        <p:blipFill>
          <a:blip r:embed="rId3"/>
          <a:stretch>
            <a:fillRect/>
          </a:stretch>
        </p:blipFill>
        <p:spPr>
          <a:xfrm>
            <a:off x="7723744" y="584110"/>
            <a:ext cx="1711310" cy="948158"/>
          </a:xfrm>
          <a:prstGeom prst="rect">
            <a:avLst/>
          </a:prstGeom>
        </p:spPr>
      </p:pic>
      <p:sp>
        <p:nvSpPr>
          <p:cNvPr id="7" name="TextBox 6">
            <a:extLst>
              <a:ext uri="{FF2B5EF4-FFF2-40B4-BE49-F238E27FC236}">
                <a16:creationId xmlns:a16="http://schemas.microsoft.com/office/drawing/2014/main" id="{9BA8AEBA-8672-AD9A-69DC-90510D509A6E}"/>
              </a:ext>
            </a:extLst>
          </p:cNvPr>
          <p:cNvSpPr txBox="1"/>
          <p:nvPr/>
        </p:nvSpPr>
        <p:spPr>
          <a:xfrm>
            <a:off x="436537" y="3586263"/>
            <a:ext cx="4831202"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Metropolis Light"/>
              </a:rPr>
              <a:t>What it Means in Practice:</a:t>
            </a:r>
            <a:endParaRPr lang="en-US" sz="1600" dirty="0">
              <a:latin typeface="Metropolis Light"/>
            </a:endParaRPr>
          </a:p>
          <a:p>
            <a:r>
              <a:rPr lang="en-US" sz="1600" dirty="0">
                <a:latin typeface="Metropolis Light"/>
              </a:rPr>
              <a:t>UK National Stroke clinical guideline recommends that dual antiplatelet therapies (such as Clopidogrel and aspirin) are administered in &lt;24 hours of the event.</a:t>
            </a:r>
            <a:endParaRPr lang="en-US" sz="1600" dirty="0">
              <a:latin typeface="Metropolis Light"/>
              <a:cs typeface="Calibri" panose="020F0502020204030204"/>
            </a:endParaRPr>
          </a:p>
          <a:p>
            <a:endParaRPr lang="en-US" sz="1600" dirty="0">
              <a:latin typeface="Metropolis Light"/>
            </a:endParaRPr>
          </a:p>
          <a:p>
            <a:r>
              <a:rPr lang="en-US" sz="1600" dirty="0">
                <a:latin typeface="Metropolis Light"/>
              </a:rPr>
              <a:t>Conventional laboratory testing workflows are unlikely to turnaround actionable results in this time.</a:t>
            </a:r>
            <a:endParaRPr lang="en-US" sz="1600" dirty="0">
              <a:latin typeface="Metropolis Light"/>
              <a:cs typeface="Calibri"/>
            </a:endParaRPr>
          </a:p>
          <a:p>
            <a:endParaRPr lang="en-US" sz="1600" dirty="0">
              <a:latin typeface="Metropolis Light"/>
              <a:cs typeface="Calibri"/>
            </a:endParaRPr>
          </a:p>
          <a:p>
            <a:r>
              <a:rPr lang="en-US" sz="1600" dirty="0">
                <a:latin typeface="Metropolis Light"/>
                <a:ea typeface="+mn-lt"/>
                <a:cs typeface="+mn-lt"/>
              </a:rPr>
              <a:t>The </a:t>
            </a:r>
            <a:r>
              <a:rPr lang="en-US" sz="1600" dirty="0" err="1">
                <a:latin typeface="Metropolis Light"/>
                <a:ea typeface="+mn-lt"/>
                <a:cs typeface="+mn-lt"/>
              </a:rPr>
              <a:t>Genedrive</a:t>
            </a:r>
            <a:r>
              <a:rPr lang="en-US" sz="1600" dirty="0">
                <a:latin typeface="Metropolis Light"/>
                <a:ea typeface="+mn-lt"/>
                <a:cs typeface="+mn-lt"/>
              </a:rPr>
              <a:t> CYP2C19 ID Kit should be used when laboratory-based testing is not available.</a:t>
            </a:r>
            <a:endParaRPr lang="en-US" sz="1600" dirty="0">
              <a:latin typeface="Metropolis Light"/>
              <a:cs typeface="Calibri" panose="020F0502020204030204"/>
            </a:endParaRPr>
          </a:p>
        </p:txBody>
      </p:sp>
      <p:pic>
        <p:nvPicPr>
          <p:cNvPr id="8" name="Picture 7" descr="A screenshot of a computer&#10;&#10;Description automatically generated">
            <a:extLst>
              <a:ext uri="{FF2B5EF4-FFF2-40B4-BE49-F238E27FC236}">
                <a16:creationId xmlns:a16="http://schemas.microsoft.com/office/drawing/2014/main" id="{C4B108A4-67B9-AF60-3F75-AF8FBC0EEB2C}"/>
              </a:ext>
            </a:extLst>
          </p:cNvPr>
          <p:cNvPicPr>
            <a:picLocks noChangeAspect="1"/>
          </p:cNvPicPr>
          <p:nvPr/>
        </p:nvPicPr>
        <p:blipFill>
          <a:blip r:embed="rId4"/>
          <a:stretch>
            <a:fillRect/>
          </a:stretch>
        </p:blipFill>
        <p:spPr>
          <a:xfrm>
            <a:off x="5422769" y="3571140"/>
            <a:ext cx="4019550" cy="2759320"/>
          </a:xfrm>
          <a:prstGeom prst="rect">
            <a:avLst/>
          </a:prstGeom>
        </p:spPr>
      </p:pic>
    </p:spTree>
    <p:extLst>
      <p:ext uri="{BB962C8B-B14F-4D97-AF65-F5344CB8AC3E}">
        <p14:creationId xmlns:p14="http://schemas.microsoft.com/office/powerpoint/2010/main" val="2513714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a:extLst>
              <a:ext uri="{FF2B5EF4-FFF2-40B4-BE49-F238E27FC236}">
                <a16:creationId xmlns:a16="http://schemas.microsoft.com/office/drawing/2014/main" id="{9084BE60-C352-BC41-A533-5DF4D7370CDF}"/>
              </a:ext>
            </a:extLst>
          </p:cNvPr>
          <p:cNvSpPr>
            <a:spLocks noGrp="1"/>
          </p:cNvSpPr>
          <p:nvPr>
            <p:ph type="subTitle" idx="1"/>
          </p:nvPr>
        </p:nvSpPr>
        <p:spPr/>
        <p:txBody>
          <a:bodyPr/>
          <a:lstStyle/>
          <a:p>
            <a:r>
              <a:rPr lang="en-GB"/>
              <a:t>Our Core Competencies </a:t>
            </a:r>
          </a:p>
        </p:txBody>
      </p:sp>
      <p:pic>
        <p:nvPicPr>
          <p:cNvPr id="15" name="Picture 14" descr="A colorful dots and lines on a black background&#10;&#10;Description automatically generated">
            <a:extLst>
              <a:ext uri="{FF2B5EF4-FFF2-40B4-BE49-F238E27FC236}">
                <a16:creationId xmlns:a16="http://schemas.microsoft.com/office/drawing/2014/main" id="{D0770591-AB5A-AFFE-16A4-5314AF4263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9698"/>
          <a:stretch/>
        </p:blipFill>
        <p:spPr>
          <a:xfrm flipH="1">
            <a:off x="2510269" y="3309366"/>
            <a:ext cx="7301968" cy="3001593"/>
          </a:xfrm>
          <a:prstGeom prst="rect">
            <a:avLst/>
          </a:prstGeom>
        </p:spPr>
      </p:pic>
      <p:sp>
        <p:nvSpPr>
          <p:cNvPr id="16" name="TextBox 15">
            <a:extLst>
              <a:ext uri="{FF2B5EF4-FFF2-40B4-BE49-F238E27FC236}">
                <a16:creationId xmlns:a16="http://schemas.microsoft.com/office/drawing/2014/main" id="{9CE10422-2280-6ACE-631C-C07D462E298F}"/>
              </a:ext>
            </a:extLst>
          </p:cNvPr>
          <p:cNvSpPr txBox="1"/>
          <p:nvPr/>
        </p:nvSpPr>
        <p:spPr>
          <a:xfrm>
            <a:off x="4136027" y="5282725"/>
            <a:ext cx="3944161" cy="584775"/>
          </a:xfrm>
          <a:prstGeom prst="rect">
            <a:avLst/>
          </a:prstGeom>
          <a:noFill/>
        </p:spPr>
        <p:txBody>
          <a:bodyPr wrap="square" rtlCol="0">
            <a:spAutoFit/>
          </a:bodyPr>
          <a:lstStyle/>
          <a:p>
            <a:pPr algn="ctr" defTabSz="1219170">
              <a:defRPr/>
            </a:pPr>
            <a:endParaRPr lang="en-GB" sz="3200" b="1">
              <a:solidFill>
                <a:srgbClr val="FFFFFF"/>
              </a:solidFill>
              <a:latin typeface="Montserrat" panose="00000500000000000000" pitchFamily="2" charset="0"/>
            </a:endParaRPr>
          </a:p>
        </p:txBody>
      </p:sp>
      <p:grpSp>
        <p:nvGrpSpPr>
          <p:cNvPr id="17" name="Group 16">
            <a:extLst>
              <a:ext uri="{FF2B5EF4-FFF2-40B4-BE49-F238E27FC236}">
                <a16:creationId xmlns:a16="http://schemas.microsoft.com/office/drawing/2014/main" id="{3E827C53-00D6-F9B9-D3D6-33E84E36902F}"/>
              </a:ext>
            </a:extLst>
          </p:cNvPr>
          <p:cNvGrpSpPr/>
          <p:nvPr/>
        </p:nvGrpSpPr>
        <p:grpSpPr>
          <a:xfrm>
            <a:off x="477161" y="4528779"/>
            <a:ext cx="2209029" cy="1605308"/>
            <a:chOff x="365005" y="4351421"/>
            <a:chExt cx="1799999" cy="1594125"/>
          </a:xfrm>
        </p:grpSpPr>
        <p:sp>
          <p:nvSpPr>
            <p:cNvPr id="33" name="Rectangle: Rounded Corners 32">
              <a:extLst>
                <a:ext uri="{FF2B5EF4-FFF2-40B4-BE49-F238E27FC236}">
                  <a16:creationId xmlns:a16="http://schemas.microsoft.com/office/drawing/2014/main" id="{367EB287-946E-5B2B-413C-8F762A7D9B8A}"/>
                </a:ext>
              </a:extLst>
            </p:cNvPr>
            <p:cNvSpPr/>
            <p:nvPr/>
          </p:nvSpPr>
          <p:spPr>
            <a:xfrm>
              <a:off x="451677" y="4351421"/>
              <a:ext cx="1626656" cy="1594125"/>
            </a:xfrm>
            <a:prstGeom prst="roundRect">
              <a:avLst/>
            </a:prstGeom>
            <a:solidFill>
              <a:srgbClr val="F1B100"/>
            </a:solidFill>
            <a:ln w="12700" cap="flat" cmpd="sng" algn="ctr">
              <a:noFill/>
              <a:prstDash val="solid"/>
              <a:miter lim="800000"/>
            </a:ln>
            <a:effectLst/>
          </p:spPr>
          <p:txBody>
            <a:bodyPr rtlCol="0" anchor="ctr"/>
            <a:lstStyle/>
            <a:p>
              <a:pPr algn="ctr" defTabSz="1219170">
                <a:defRPr/>
              </a:pPr>
              <a:endParaRPr lang="en-GB" sz="2400" kern="0">
                <a:solidFill>
                  <a:prstClr val="white"/>
                </a:solidFill>
                <a:latin typeface="Verdana"/>
              </a:endParaRPr>
            </a:p>
          </p:txBody>
        </p:sp>
        <p:sp>
          <p:nvSpPr>
            <p:cNvPr id="34" name="TextBox 33">
              <a:extLst>
                <a:ext uri="{FF2B5EF4-FFF2-40B4-BE49-F238E27FC236}">
                  <a16:creationId xmlns:a16="http://schemas.microsoft.com/office/drawing/2014/main" id="{85272CF1-97D5-A35A-F759-1A77FE4FF34A}"/>
                </a:ext>
              </a:extLst>
            </p:cNvPr>
            <p:cNvSpPr txBox="1"/>
            <p:nvPr/>
          </p:nvSpPr>
          <p:spPr>
            <a:xfrm>
              <a:off x="365005" y="4610980"/>
              <a:ext cx="1799999" cy="1019029"/>
            </a:xfrm>
            <a:prstGeom prst="rect">
              <a:avLst/>
            </a:prstGeom>
            <a:noFill/>
          </p:spPr>
          <p:txBody>
            <a:bodyPr wrap="square" lIns="121920" tIns="60960" rIns="121920" bIns="60960" rtlCol="0" anchor="t">
              <a:spAutoFit/>
            </a:bodyPr>
            <a:lstStyle/>
            <a:p>
              <a:pPr algn="ctr" defTabSz="1219170">
                <a:defRPr/>
              </a:pPr>
              <a:r>
                <a:rPr lang="en-GB" sz="1467" b="1">
                  <a:solidFill>
                    <a:srgbClr val="FFFFFF"/>
                  </a:solidFill>
                  <a:latin typeface="Montserrat"/>
                </a:rPr>
                <a:t>Experienced </a:t>
              </a:r>
              <a:r>
                <a:rPr lang="en-GB" sz="1467">
                  <a:solidFill>
                    <a:srgbClr val="FFFFFF"/>
                  </a:solidFill>
                  <a:latin typeface="Montserrat"/>
                </a:rPr>
                <a:t>hardware, software and reagent development teams</a:t>
              </a:r>
              <a:endParaRPr lang="en-GB" sz="1467" b="1">
                <a:solidFill>
                  <a:srgbClr val="FFFFFF"/>
                </a:solidFill>
                <a:latin typeface="Montserrat"/>
              </a:endParaRPr>
            </a:p>
          </p:txBody>
        </p:sp>
      </p:grpSp>
      <p:grpSp>
        <p:nvGrpSpPr>
          <p:cNvPr id="18" name="Group 17">
            <a:extLst>
              <a:ext uri="{FF2B5EF4-FFF2-40B4-BE49-F238E27FC236}">
                <a16:creationId xmlns:a16="http://schemas.microsoft.com/office/drawing/2014/main" id="{8C3470D8-A4F2-A43F-1CFD-9DDBC5F3306A}"/>
              </a:ext>
            </a:extLst>
          </p:cNvPr>
          <p:cNvGrpSpPr/>
          <p:nvPr/>
        </p:nvGrpSpPr>
        <p:grpSpPr>
          <a:xfrm>
            <a:off x="1416783" y="2668406"/>
            <a:ext cx="2187853" cy="1627133"/>
            <a:chOff x="1130336" y="2414963"/>
            <a:chExt cx="1782744" cy="1615797"/>
          </a:xfrm>
        </p:grpSpPr>
        <p:sp>
          <p:nvSpPr>
            <p:cNvPr id="31" name="Rectangle: Rounded Corners 30">
              <a:extLst>
                <a:ext uri="{FF2B5EF4-FFF2-40B4-BE49-F238E27FC236}">
                  <a16:creationId xmlns:a16="http://schemas.microsoft.com/office/drawing/2014/main" id="{DA7E72CB-0B44-8E82-08B0-B6730CF193EB}"/>
                </a:ext>
              </a:extLst>
            </p:cNvPr>
            <p:cNvSpPr/>
            <p:nvPr/>
          </p:nvSpPr>
          <p:spPr>
            <a:xfrm>
              <a:off x="1184531" y="2414963"/>
              <a:ext cx="1615821" cy="1615797"/>
            </a:xfrm>
            <a:prstGeom prst="roundRect">
              <a:avLst/>
            </a:prstGeom>
            <a:solidFill>
              <a:srgbClr val="EF7D00"/>
            </a:solidFill>
            <a:ln w="12700" cap="flat" cmpd="sng" algn="ctr">
              <a:noFill/>
              <a:prstDash val="solid"/>
              <a:miter lim="800000"/>
            </a:ln>
            <a:effectLst/>
          </p:spPr>
          <p:txBody>
            <a:bodyPr rtlCol="0" anchor="ctr"/>
            <a:lstStyle/>
            <a:p>
              <a:pPr algn="ctr" defTabSz="1219170">
                <a:defRPr/>
              </a:pPr>
              <a:endParaRPr lang="en-GB" sz="2400" kern="0">
                <a:solidFill>
                  <a:prstClr val="white"/>
                </a:solidFill>
                <a:latin typeface="Verdana"/>
              </a:endParaRPr>
            </a:p>
          </p:txBody>
        </p:sp>
        <p:sp>
          <p:nvSpPr>
            <p:cNvPr id="32" name="TextBox 31">
              <a:extLst>
                <a:ext uri="{FF2B5EF4-FFF2-40B4-BE49-F238E27FC236}">
                  <a16:creationId xmlns:a16="http://schemas.microsoft.com/office/drawing/2014/main" id="{F351DCDF-7A88-D101-DEC9-6E5949F2331B}"/>
                </a:ext>
              </a:extLst>
            </p:cNvPr>
            <p:cNvSpPr txBox="1"/>
            <p:nvPr/>
          </p:nvSpPr>
          <p:spPr>
            <a:xfrm>
              <a:off x="1130336" y="2638765"/>
              <a:ext cx="1782744" cy="1263535"/>
            </a:xfrm>
            <a:prstGeom prst="rect">
              <a:avLst/>
            </a:prstGeom>
            <a:noFill/>
          </p:spPr>
          <p:txBody>
            <a:bodyPr wrap="square" lIns="121920" tIns="60960" rIns="121920" bIns="60960" rtlCol="0" anchor="t">
              <a:spAutoFit/>
            </a:bodyPr>
            <a:lstStyle/>
            <a:p>
              <a:pPr algn="ctr" defTabSz="1219170">
                <a:defRPr/>
              </a:pPr>
              <a:r>
                <a:rPr lang="en-GB" sz="1467" b="1">
                  <a:solidFill>
                    <a:srgbClr val="FFFFFF"/>
                  </a:solidFill>
                  <a:latin typeface="Montserrat"/>
                </a:rPr>
                <a:t>Flexible</a:t>
              </a:r>
            </a:p>
            <a:p>
              <a:pPr algn="ctr" defTabSz="1219170">
                <a:defRPr/>
              </a:pPr>
              <a:r>
                <a:rPr lang="en-GB" sz="1467">
                  <a:solidFill>
                    <a:srgbClr val="FFFFFF"/>
                  </a:solidFill>
                  <a:latin typeface="Montserrat"/>
                </a:rPr>
                <a:t>technology uses different methods, for a broad assay portfoli</a:t>
              </a:r>
              <a:r>
                <a:rPr lang="en-GB" sz="1600">
                  <a:solidFill>
                    <a:srgbClr val="FFFFFF"/>
                  </a:solidFill>
                  <a:latin typeface="Montserrat"/>
                </a:rPr>
                <a:t>o</a:t>
              </a:r>
              <a:endParaRPr lang="en-GB" sz="1600" b="1">
                <a:solidFill>
                  <a:srgbClr val="FFFFFF"/>
                </a:solidFill>
                <a:latin typeface="Montserrat"/>
              </a:endParaRPr>
            </a:p>
          </p:txBody>
        </p:sp>
      </p:grpSp>
      <p:grpSp>
        <p:nvGrpSpPr>
          <p:cNvPr id="19" name="Group 18">
            <a:extLst>
              <a:ext uri="{FF2B5EF4-FFF2-40B4-BE49-F238E27FC236}">
                <a16:creationId xmlns:a16="http://schemas.microsoft.com/office/drawing/2014/main" id="{4EA48EB5-40AD-C6A3-A983-07076F2CD346}"/>
              </a:ext>
            </a:extLst>
          </p:cNvPr>
          <p:cNvGrpSpPr/>
          <p:nvPr/>
        </p:nvGrpSpPr>
        <p:grpSpPr>
          <a:xfrm>
            <a:off x="3711002" y="1721031"/>
            <a:ext cx="2209029" cy="1681690"/>
            <a:chOff x="3028228" y="1441696"/>
            <a:chExt cx="1799999" cy="1669974"/>
          </a:xfrm>
        </p:grpSpPr>
        <p:sp>
          <p:nvSpPr>
            <p:cNvPr id="29" name="Rectangle: Rounded Corners 28">
              <a:extLst>
                <a:ext uri="{FF2B5EF4-FFF2-40B4-BE49-F238E27FC236}">
                  <a16:creationId xmlns:a16="http://schemas.microsoft.com/office/drawing/2014/main" id="{40BA8A6A-083F-46A3-9624-58269E0C7F3E}"/>
                </a:ext>
              </a:extLst>
            </p:cNvPr>
            <p:cNvSpPr/>
            <p:nvPr/>
          </p:nvSpPr>
          <p:spPr>
            <a:xfrm>
              <a:off x="3125735" y="1441696"/>
              <a:ext cx="1604987" cy="1669974"/>
            </a:xfrm>
            <a:prstGeom prst="roundRect">
              <a:avLst/>
            </a:prstGeom>
            <a:solidFill>
              <a:srgbClr val="DF4113"/>
            </a:solidFill>
            <a:ln w="12700" cap="flat" cmpd="sng" algn="ctr">
              <a:noFill/>
              <a:prstDash val="solid"/>
              <a:miter lim="800000"/>
            </a:ln>
            <a:effectLst/>
          </p:spPr>
          <p:txBody>
            <a:bodyPr rtlCol="0" anchor="ctr"/>
            <a:lstStyle/>
            <a:p>
              <a:pPr algn="ctr" defTabSz="1219170">
                <a:defRPr/>
              </a:pPr>
              <a:endParaRPr lang="en-GB" sz="2400" kern="0">
                <a:solidFill>
                  <a:prstClr val="white"/>
                </a:solidFill>
                <a:latin typeface="Verdana"/>
              </a:endParaRPr>
            </a:p>
          </p:txBody>
        </p:sp>
        <p:sp>
          <p:nvSpPr>
            <p:cNvPr id="30" name="TextBox 29">
              <a:extLst>
                <a:ext uri="{FF2B5EF4-FFF2-40B4-BE49-F238E27FC236}">
                  <a16:creationId xmlns:a16="http://schemas.microsoft.com/office/drawing/2014/main" id="{5E3AC22D-666E-4221-DB13-79934AE5B1F2}"/>
                </a:ext>
              </a:extLst>
            </p:cNvPr>
            <p:cNvSpPr txBox="1"/>
            <p:nvPr/>
          </p:nvSpPr>
          <p:spPr>
            <a:xfrm>
              <a:off x="3028228" y="1715624"/>
              <a:ext cx="1799999" cy="1243224"/>
            </a:xfrm>
            <a:prstGeom prst="rect">
              <a:avLst/>
            </a:prstGeom>
            <a:noFill/>
          </p:spPr>
          <p:txBody>
            <a:bodyPr wrap="square" lIns="121920" tIns="60960" rIns="121920" bIns="60960" rtlCol="0" anchor="t">
              <a:spAutoFit/>
            </a:bodyPr>
            <a:lstStyle/>
            <a:p>
              <a:pPr algn="ctr" defTabSz="1219170">
                <a:defRPr/>
              </a:pPr>
              <a:r>
                <a:rPr lang="en-GB" sz="1467" b="1" dirty="0">
                  <a:solidFill>
                    <a:srgbClr val="FFFFFF"/>
                  </a:solidFill>
                  <a:latin typeface="Montserrat"/>
                </a:rPr>
                <a:t>Proven Track Record </a:t>
              </a:r>
              <a:br>
                <a:rPr lang="en-GB" sz="1467" b="1" dirty="0">
                  <a:solidFill>
                    <a:srgbClr val="FFFFFF"/>
                  </a:solidFill>
                  <a:latin typeface="Montserrat"/>
                </a:rPr>
              </a:br>
              <a:r>
                <a:rPr lang="en-GB" sz="1467" dirty="0">
                  <a:solidFill>
                    <a:srgbClr val="FFFFFF"/>
                  </a:solidFill>
                  <a:latin typeface="Montserrat"/>
                </a:rPr>
                <a:t>of achieving </a:t>
              </a:r>
              <a:br>
                <a:rPr lang="en-GB" sz="1467" dirty="0">
                  <a:latin typeface="Montserrat" panose="00000500000000000000" pitchFamily="2" charset="0"/>
                </a:rPr>
              </a:br>
              <a:r>
                <a:rPr lang="en-GB" sz="1467" dirty="0">
                  <a:solidFill>
                    <a:srgbClr val="FFFFFF"/>
                  </a:solidFill>
                  <a:latin typeface="Montserrat"/>
                </a:rPr>
                <a:t>CE-IVD status on several products</a:t>
              </a:r>
              <a:endParaRPr lang="en-GB" sz="1467" b="1" dirty="0">
                <a:solidFill>
                  <a:srgbClr val="FFFFFF"/>
                </a:solidFill>
                <a:latin typeface="Montserrat" panose="00000500000000000000" pitchFamily="2" charset="0"/>
              </a:endParaRPr>
            </a:p>
          </p:txBody>
        </p:sp>
      </p:grpSp>
      <p:grpSp>
        <p:nvGrpSpPr>
          <p:cNvPr id="20" name="Group 19">
            <a:extLst>
              <a:ext uri="{FF2B5EF4-FFF2-40B4-BE49-F238E27FC236}">
                <a16:creationId xmlns:a16="http://schemas.microsoft.com/office/drawing/2014/main" id="{94646DA0-F122-C13E-3D26-A642BAA2D31B}"/>
              </a:ext>
            </a:extLst>
          </p:cNvPr>
          <p:cNvGrpSpPr/>
          <p:nvPr/>
        </p:nvGrpSpPr>
        <p:grpSpPr>
          <a:xfrm>
            <a:off x="6486326" y="1729733"/>
            <a:ext cx="2094627" cy="1670778"/>
            <a:chOff x="5232722" y="1441696"/>
            <a:chExt cx="1706780" cy="1659138"/>
          </a:xfrm>
        </p:grpSpPr>
        <p:sp>
          <p:nvSpPr>
            <p:cNvPr id="27" name="Rectangle: Rounded Corners 26">
              <a:extLst>
                <a:ext uri="{FF2B5EF4-FFF2-40B4-BE49-F238E27FC236}">
                  <a16:creationId xmlns:a16="http://schemas.microsoft.com/office/drawing/2014/main" id="{2677426A-507D-A1E0-40DE-E146D82C9F53}"/>
                </a:ext>
              </a:extLst>
            </p:cNvPr>
            <p:cNvSpPr/>
            <p:nvPr/>
          </p:nvSpPr>
          <p:spPr>
            <a:xfrm>
              <a:off x="5251117" y="1441696"/>
              <a:ext cx="1637489" cy="1659138"/>
            </a:xfrm>
            <a:prstGeom prst="roundRect">
              <a:avLst/>
            </a:prstGeom>
            <a:solidFill>
              <a:srgbClr val="B71D4A"/>
            </a:solidFill>
            <a:ln w="12700" cap="flat" cmpd="sng" algn="ctr">
              <a:noFill/>
              <a:prstDash val="solid"/>
              <a:miter lim="800000"/>
            </a:ln>
            <a:effectLst/>
          </p:spPr>
          <p:txBody>
            <a:bodyPr rtlCol="0" anchor="ctr"/>
            <a:lstStyle/>
            <a:p>
              <a:pPr algn="ctr" defTabSz="1219170">
                <a:defRPr/>
              </a:pPr>
              <a:endParaRPr lang="en-GB" sz="2400" kern="0">
                <a:solidFill>
                  <a:prstClr val="white"/>
                </a:solidFill>
                <a:latin typeface="Verdana"/>
              </a:endParaRPr>
            </a:p>
          </p:txBody>
        </p:sp>
        <p:sp>
          <p:nvSpPr>
            <p:cNvPr id="28" name="TextBox 27">
              <a:extLst>
                <a:ext uri="{FF2B5EF4-FFF2-40B4-BE49-F238E27FC236}">
                  <a16:creationId xmlns:a16="http://schemas.microsoft.com/office/drawing/2014/main" id="{98EEE16A-5823-310E-C5AC-42729FFF821E}"/>
                </a:ext>
              </a:extLst>
            </p:cNvPr>
            <p:cNvSpPr txBox="1"/>
            <p:nvPr/>
          </p:nvSpPr>
          <p:spPr>
            <a:xfrm>
              <a:off x="5232722" y="1712249"/>
              <a:ext cx="1706780" cy="1008587"/>
            </a:xfrm>
            <a:prstGeom prst="rect">
              <a:avLst/>
            </a:prstGeom>
            <a:noFill/>
          </p:spPr>
          <p:txBody>
            <a:bodyPr wrap="square" lIns="121920" tIns="60960" rIns="121920" bIns="60960" rtlCol="0" anchor="t">
              <a:spAutoFit/>
            </a:bodyPr>
            <a:lstStyle/>
            <a:p>
              <a:pPr algn="ctr" defTabSz="1219170">
                <a:defRPr/>
              </a:pPr>
              <a:r>
                <a:rPr lang="en-GB" sz="1450" b="1">
                  <a:solidFill>
                    <a:srgbClr val="FFFFFF"/>
                  </a:solidFill>
                  <a:latin typeface="Montserrat"/>
                </a:rPr>
                <a:t>Regulatory Expertise </a:t>
              </a:r>
              <a:br>
                <a:rPr lang="en-GB" sz="1450" b="1">
                  <a:latin typeface="Montserrat" panose="00000500000000000000" pitchFamily="2" charset="0"/>
                </a:rPr>
              </a:br>
              <a:r>
                <a:rPr lang="en-GB" sz="1450">
                  <a:solidFill>
                    <a:srgbClr val="FFFFFF"/>
                  </a:solidFill>
                  <a:latin typeface="Montserrat"/>
                </a:rPr>
                <a:t>ISO 13485 certification</a:t>
              </a:r>
              <a:endParaRPr lang="en-GB" sz="1467" b="1">
                <a:solidFill>
                  <a:srgbClr val="FFFFFF"/>
                </a:solidFill>
                <a:latin typeface="Montserrat"/>
              </a:endParaRPr>
            </a:p>
          </p:txBody>
        </p:sp>
      </p:grpSp>
      <p:grpSp>
        <p:nvGrpSpPr>
          <p:cNvPr id="21" name="Group 20">
            <a:extLst>
              <a:ext uri="{FF2B5EF4-FFF2-40B4-BE49-F238E27FC236}">
                <a16:creationId xmlns:a16="http://schemas.microsoft.com/office/drawing/2014/main" id="{81311EFE-0A9E-58CF-5211-0BBAD55BE2C3}"/>
              </a:ext>
            </a:extLst>
          </p:cNvPr>
          <p:cNvGrpSpPr/>
          <p:nvPr/>
        </p:nvGrpSpPr>
        <p:grpSpPr>
          <a:xfrm>
            <a:off x="8882871" y="2708569"/>
            <a:ext cx="2209029" cy="1583486"/>
            <a:chOff x="7213993" y="2414123"/>
            <a:chExt cx="1799999" cy="1572455"/>
          </a:xfrm>
        </p:grpSpPr>
        <p:sp>
          <p:nvSpPr>
            <p:cNvPr id="25" name="Rectangle: Rounded Corners 24">
              <a:extLst>
                <a:ext uri="{FF2B5EF4-FFF2-40B4-BE49-F238E27FC236}">
                  <a16:creationId xmlns:a16="http://schemas.microsoft.com/office/drawing/2014/main" id="{58958AE1-7926-D45E-6489-3DA5D7C3BD00}"/>
                </a:ext>
              </a:extLst>
            </p:cNvPr>
            <p:cNvSpPr/>
            <p:nvPr/>
          </p:nvSpPr>
          <p:spPr>
            <a:xfrm>
              <a:off x="7289831" y="2414123"/>
              <a:ext cx="1637490" cy="1572455"/>
            </a:xfrm>
            <a:prstGeom prst="roundRect">
              <a:avLst/>
            </a:prstGeom>
            <a:solidFill>
              <a:srgbClr val="431A66"/>
            </a:solidFill>
            <a:ln w="12700" cap="flat" cmpd="sng" algn="ctr">
              <a:noFill/>
              <a:prstDash val="solid"/>
              <a:miter lim="800000"/>
            </a:ln>
            <a:effectLst/>
          </p:spPr>
          <p:txBody>
            <a:bodyPr rtlCol="0" anchor="ctr"/>
            <a:lstStyle/>
            <a:p>
              <a:pPr algn="ctr" defTabSz="1219170">
                <a:defRPr/>
              </a:pPr>
              <a:endParaRPr lang="en-GB" sz="2400" kern="0">
                <a:solidFill>
                  <a:prstClr val="white"/>
                </a:solidFill>
                <a:latin typeface="Verdana"/>
              </a:endParaRPr>
            </a:p>
          </p:txBody>
        </p:sp>
        <p:sp>
          <p:nvSpPr>
            <p:cNvPr id="26" name="TextBox 25">
              <a:extLst>
                <a:ext uri="{FF2B5EF4-FFF2-40B4-BE49-F238E27FC236}">
                  <a16:creationId xmlns:a16="http://schemas.microsoft.com/office/drawing/2014/main" id="{C756F3F0-59A6-6B50-8B45-D85BDE4EF196}"/>
                </a:ext>
              </a:extLst>
            </p:cNvPr>
            <p:cNvSpPr txBox="1"/>
            <p:nvPr/>
          </p:nvSpPr>
          <p:spPr>
            <a:xfrm>
              <a:off x="7213993" y="2500939"/>
              <a:ext cx="1799999" cy="1467418"/>
            </a:xfrm>
            <a:prstGeom prst="rect">
              <a:avLst/>
            </a:prstGeom>
            <a:noFill/>
          </p:spPr>
          <p:txBody>
            <a:bodyPr wrap="square" lIns="121920" tIns="60960" rIns="121920" bIns="60960" rtlCol="0" anchor="t">
              <a:spAutoFit/>
            </a:bodyPr>
            <a:lstStyle/>
            <a:p>
              <a:pPr algn="ctr">
                <a:defRPr/>
              </a:pPr>
              <a:r>
                <a:rPr lang="en-GB" sz="1467" b="1">
                  <a:solidFill>
                    <a:srgbClr val="FFFFFF"/>
                  </a:solidFill>
                  <a:latin typeface="Montserrat"/>
                </a:rPr>
                <a:t>Unique</a:t>
              </a:r>
            </a:p>
            <a:p>
              <a:pPr algn="ctr">
                <a:defRPr/>
              </a:pPr>
              <a:r>
                <a:rPr lang="en-GB" sz="1467">
                  <a:solidFill>
                    <a:srgbClr val="FFFFFF"/>
                  </a:solidFill>
                  <a:latin typeface="Montserrat"/>
                </a:rPr>
                <a:t>position in POC PGx*  </a:t>
              </a:r>
            </a:p>
            <a:p>
              <a:pPr algn="ctr" defTabSz="1219170">
                <a:defRPr/>
              </a:pPr>
              <a:r>
                <a:rPr lang="en-GB" sz="1467">
                  <a:solidFill>
                    <a:srgbClr val="FFFFFF"/>
                  </a:solidFill>
                  <a:latin typeface="Montserrat"/>
                </a:rPr>
                <a:t> testing and a  world’s first product </a:t>
              </a:r>
              <a:endParaRPr lang="en-GB" sz="1467" b="1">
                <a:solidFill>
                  <a:srgbClr val="FFFFFF"/>
                </a:solidFill>
                <a:latin typeface="Montserrat" panose="00000500000000000000" pitchFamily="2" charset="0"/>
              </a:endParaRPr>
            </a:p>
          </p:txBody>
        </p:sp>
      </p:grpSp>
      <p:grpSp>
        <p:nvGrpSpPr>
          <p:cNvPr id="22" name="Group 21">
            <a:extLst>
              <a:ext uri="{FF2B5EF4-FFF2-40B4-BE49-F238E27FC236}">
                <a16:creationId xmlns:a16="http://schemas.microsoft.com/office/drawing/2014/main" id="{89A18893-249D-55FE-193C-38E85596C2F0}"/>
              </a:ext>
            </a:extLst>
          </p:cNvPr>
          <p:cNvGrpSpPr/>
          <p:nvPr/>
        </p:nvGrpSpPr>
        <p:grpSpPr>
          <a:xfrm>
            <a:off x="9745275" y="4501769"/>
            <a:ext cx="2068034" cy="1659866"/>
            <a:chOff x="7888695" y="4308312"/>
            <a:chExt cx="1685111" cy="1648302"/>
          </a:xfrm>
        </p:grpSpPr>
        <p:sp>
          <p:nvSpPr>
            <p:cNvPr id="23" name="Rectangle: Rounded Corners 22">
              <a:extLst>
                <a:ext uri="{FF2B5EF4-FFF2-40B4-BE49-F238E27FC236}">
                  <a16:creationId xmlns:a16="http://schemas.microsoft.com/office/drawing/2014/main" id="{EDC55EEE-4765-00F7-E5DD-62E03A8B5371}"/>
                </a:ext>
              </a:extLst>
            </p:cNvPr>
            <p:cNvSpPr/>
            <p:nvPr/>
          </p:nvSpPr>
          <p:spPr>
            <a:xfrm>
              <a:off x="7892980" y="4308312"/>
              <a:ext cx="1680826" cy="1648302"/>
            </a:xfrm>
            <a:prstGeom prst="roundRect">
              <a:avLst/>
            </a:prstGeom>
            <a:solidFill>
              <a:srgbClr val="823583"/>
            </a:solidFill>
            <a:ln w="12700" cap="flat" cmpd="sng" algn="ctr">
              <a:noFill/>
              <a:prstDash val="solid"/>
              <a:miter lim="800000"/>
            </a:ln>
            <a:effectLst/>
          </p:spPr>
          <p:txBody>
            <a:bodyPr rtlCol="0" anchor="ctr"/>
            <a:lstStyle/>
            <a:p>
              <a:pPr algn="ctr" defTabSz="1219170">
                <a:defRPr/>
              </a:pPr>
              <a:endParaRPr lang="en-GB" sz="2400" kern="0">
                <a:solidFill>
                  <a:prstClr val="white"/>
                </a:solidFill>
                <a:latin typeface="Verdana"/>
              </a:endParaRPr>
            </a:p>
          </p:txBody>
        </p:sp>
        <p:sp>
          <p:nvSpPr>
            <p:cNvPr id="24" name="TextBox 23">
              <a:extLst>
                <a:ext uri="{FF2B5EF4-FFF2-40B4-BE49-F238E27FC236}">
                  <a16:creationId xmlns:a16="http://schemas.microsoft.com/office/drawing/2014/main" id="{EBA50D12-394E-8145-5282-F8D8BD135F60}"/>
                </a:ext>
              </a:extLst>
            </p:cNvPr>
            <p:cNvSpPr txBox="1"/>
            <p:nvPr/>
          </p:nvSpPr>
          <p:spPr>
            <a:xfrm>
              <a:off x="7888695" y="4492181"/>
              <a:ext cx="1613561" cy="1243224"/>
            </a:xfrm>
            <a:prstGeom prst="rect">
              <a:avLst/>
            </a:prstGeom>
            <a:noFill/>
          </p:spPr>
          <p:txBody>
            <a:bodyPr wrap="square" lIns="121920" tIns="60960" rIns="121920" bIns="60960" rtlCol="0" anchor="t">
              <a:spAutoFit/>
            </a:bodyPr>
            <a:lstStyle/>
            <a:p>
              <a:pPr algn="ctr" defTabSz="1219170">
                <a:defRPr/>
              </a:pPr>
              <a:r>
                <a:rPr lang="en-GB" sz="1467" b="1">
                  <a:solidFill>
                    <a:srgbClr val="FFFFFF"/>
                  </a:solidFill>
                  <a:latin typeface="Montserrat"/>
                </a:rPr>
                <a:t>Growing Network </a:t>
              </a:r>
              <a:br>
                <a:rPr lang="en-GB" sz="1467" b="1">
                  <a:latin typeface="Montserrat" panose="00000500000000000000" pitchFamily="2" charset="0"/>
                </a:rPr>
              </a:br>
              <a:r>
                <a:rPr lang="en-GB" sz="1467">
                  <a:solidFill>
                    <a:srgbClr val="FFFFFF"/>
                  </a:solidFill>
                  <a:latin typeface="Montserrat"/>
                </a:rPr>
                <a:t>of accredited distributors and partners</a:t>
              </a:r>
              <a:endParaRPr lang="en-GB" sz="1467" b="1">
                <a:solidFill>
                  <a:srgbClr val="FFFFFF"/>
                </a:solidFill>
                <a:latin typeface="Montserrat"/>
              </a:endParaRPr>
            </a:p>
          </p:txBody>
        </p:sp>
      </p:grpSp>
    </p:spTree>
    <p:extLst>
      <p:ext uri="{BB962C8B-B14F-4D97-AF65-F5344CB8AC3E}">
        <p14:creationId xmlns:p14="http://schemas.microsoft.com/office/powerpoint/2010/main" val="424546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8D474-C74C-D7BF-E284-9A057B5524F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E292C7-B287-34FB-5869-ECEFC15DF820}"/>
              </a:ext>
            </a:extLst>
          </p:cNvPr>
          <p:cNvSpPr>
            <a:spLocks noGrp="1"/>
          </p:cNvSpPr>
          <p:nvPr>
            <p:ph type="title"/>
          </p:nvPr>
        </p:nvSpPr>
        <p:spPr>
          <a:xfrm>
            <a:off x="563420" y="2795920"/>
            <a:ext cx="11359184" cy="1384194"/>
          </a:xfrm>
        </p:spPr>
        <p:txBody>
          <a:bodyPr>
            <a:normAutofit fontScale="90000"/>
          </a:bodyPr>
          <a:lstStyle/>
          <a:p>
            <a:pPr algn="ctr"/>
            <a:r>
              <a:rPr lang="en-US" sz="4923" b="1">
                <a:ea typeface="Verdana"/>
              </a:rPr>
              <a:t>Research Studies</a:t>
            </a:r>
            <a:br>
              <a:rPr lang="en-US" sz="4923" b="1">
                <a:ea typeface="Verdana"/>
              </a:rPr>
            </a:br>
            <a:r>
              <a:rPr lang="en-US" sz="4923" b="1">
                <a:ea typeface="Verdana"/>
              </a:rPr>
              <a:t>&amp; Publications</a:t>
            </a:r>
          </a:p>
        </p:txBody>
      </p:sp>
    </p:spTree>
    <p:extLst>
      <p:ext uri="{BB962C8B-B14F-4D97-AF65-F5344CB8AC3E}">
        <p14:creationId xmlns:p14="http://schemas.microsoft.com/office/powerpoint/2010/main" val="4076518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C379968-626E-AACD-DD11-71EF59A36C9A}"/>
              </a:ext>
            </a:extLst>
          </p:cNvPr>
          <p:cNvSpPr>
            <a:spLocks noGrp="1"/>
          </p:cNvSpPr>
          <p:nvPr>
            <p:ph type="subTitle" idx="1"/>
          </p:nvPr>
        </p:nvSpPr>
        <p:spPr>
          <a:xfrm>
            <a:off x="332366" y="783982"/>
            <a:ext cx="5536461" cy="748289"/>
          </a:xfrm>
        </p:spPr>
        <p:txBody>
          <a:bodyPr/>
          <a:lstStyle/>
          <a:p>
            <a:r>
              <a:rPr lang="en-US" sz="2200" dirty="0" err="1">
                <a:solidFill>
                  <a:srgbClr val="00853E"/>
                </a:solidFill>
                <a:latin typeface="Montserrat" panose="00000500000000000000" pitchFamily="2" charset="0"/>
              </a:rPr>
              <a:t>DE</a:t>
            </a:r>
            <a:r>
              <a:rPr lang="en-US" sz="2200" dirty="0" err="1">
                <a:latin typeface="Montserrat" panose="00000500000000000000" pitchFamily="2" charset="0"/>
              </a:rPr>
              <a:t>velopment</a:t>
            </a:r>
            <a:r>
              <a:rPr lang="en-US" sz="2200" dirty="0">
                <a:latin typeface="Montserrat" panose="00000500000000000000" pitchFamily="2" charset="0"/>
              </a:rPr>
              <a:t> and </a:t>
            </a:r>
            <a:r>
              <a:rPr lang="en-US" sz="2200" dirty="0">
                <a:solidFill>
                  <a:srgbClr val="00853E"/>
                </a:solidFill>
                <a:latin typeface="Montserrat" panose="00000500000000000000" pitchFamily="2" charset="0"/>
              </a:rPr>
              <a:t>V</a:t>
            </a:r>
            <a:r>
              <a:rPr lang="en-US" sz="2200" dirty="0">
                <a:latin typeface="Montserrat" panose="00000500000000000000" pitchFamily="2" charset="0"/>
              </a:rPr>
              <a:t>alidation </a:t>
            </a:r>
            <a:r>
              <a:rPr lang="en-US" sz="2200" dirty="0">
                <a:solidFill>
                  <a:srgbClr val="00853E"/>
                </a:solidFill>
                <a:latin typeface="Montserrat" panose="00000500000000000000" pitchFamily="2" charset="0"/>
              </a:rPr>
              <a:t>O</a:t>
            </a:r>
            <a:r>
              <a:rPr lang="en-US" sz="2200" dirty="0">
                <a:latin typeface="Montserrat" panose="00000500000000000000" pitchFamily="2" charset="0"/>
              </a:rPr>
              <a:t>f </a:t>
            </a:r>
            <a:r>
              <a:rPr lang="en-US" sz="2200" dirty="0">
                <a:solidFill>
                  <a:srgbClr val="00853E"/>
                </a:solidFill>
                <a:latin typeface="Montserrat" panose="00000500000000000000" pitchFamily="2" charset="0"/>
              </a:rPr>
              <a:t>T</a:t>
            </a:r>
            <a:r>
              <a:rPr lang="en-US" sz="2200" dirty="0">
                <a:latin typeface="Montserrat" panose="00000500000000000000" pitchFamily="2" charset="0"/>
              </a:rPr>
              <a:t>echnology for time critical genomic testing (</a:t>
            </a:r>
            <a:r>
              <a:rPr lang="en-US" sz="2200" dirty="0" err="1">
                <a:latin typeface="Montserrat" panose="00000500000000000000" pitchFamily="2" charset="0"/>
              </a:rPr>
              <a:t>DEVOTe</a:t>
            </a:r>
            <a:r>
              <a:rPr lang="en-US" sz="2200" dirty="0">
                <a:latin typeface="Montserrat" panose="00000500000000000000" pitchFamily="2" charset="0"/>
              </a:rPr>
              <a:t>) program</a:t>
            </a:r>
          </a:p>
          <a:p>
            <a:endParaRPr lang="en-GB" dirty="0"/>
          </a:p>
        </p:txBody>
      </p:sp>
      <p:pic>
        <p:nvPicPr>
          <p:cNvPr id="10" name="Picture 9">
            <a:extLst>
              <a:ext uri="{FF2B5EF4-FFF2-40B4-BE49-F238E27FC236}">
                <a16:creationId xmlns:a16="http://schemas.microsoft.com/office/drawing/2014/main" id="{13FF6874-A4CF-0794-8733-62459A059CDE}"/>
              </a:ext>
            </a:extLst>
          </p:cNvPr>
          <p:cNvPicPr>
            <a:picLocks noChangeAspect="1"/>
          </p:cNvPicPr>
          <p:nvPr/>
        </p:nvPicPr>
        <p:blipFill rotWithShape="1">
          <a:blip r:embed="rId3"/>
          <a:srcRect l="8462" t="39060" r="9231" b="18547"/>
          <a:stretch/>
        </p:blipFill>
        <p:spPr>
          <a:xfrm>
            <a:off x="6171671" y="225255"/>
            <a:ext cx="5536460" cy="1604021"/>
          </a:xfrm>
          <a:prstGeom prst="rect">
            <a:avLst/>
          </a:prstGeom>
        </p:spPr>
      </p:pic>
      <p:pic>
        <p:nvPicPr>
          <p:cNvPr id="7" name="Picture 6">
            <a:extLst>
              <a:ext uri="{FF2B5EF4-FFF2-40B4-BE49-F238E27FC236}">
                <a16:creationId xmlns:a16="http://schemas.microsoft.com/office/drawing/2014/main" id="{B78D0AD1-F74C-54CE-8E07-452DC2A5E61C}"/>
              </a:ext>
            </a:extLst>
          </p:cNvPr>
          <p:cNvPicPr>
            <a:picLocks noChangeAspect="1"/>
          </p:cNvPicPr>
          <p:nvPr/>
        </p:nvPicPr>
        <p:blipFill>
          <a:blip r:embed="rId4"/>
          <a:stretch>
            <a:fillRect/>
          </a:stretch>
        </p:blipFill>
        <p:spPr>
          <a:xfrm>
            <a:off x="332366" y="1829276"/>
            <a:ext cx="7078063" cy="3629532"/>
          </a:xfrm>
          <a:prstGeom prst="rect">
            <a:avLst/>
          </a:prstGeom>
        </p:spPr>
      </p:pic>
      <p:sp>
        <p:nvSpPr>
          <p:cNvPr id="13" name="TextBox 12">
            <a:extLst>
              <a:ext uri="{FF2B5EF4-FFF2-40B4-BE49-F238E27FC236}">
                <a16:creationId xmlns:a16="http://schemas.microsoft.com/office/drawing/2014/main" id="{920CB70B-94F6-1AF0-FC40-96026EEAE60A}"/>
              </a:ext>
            </a:extLst>
          </p:cNvPr>
          <p:cNvSpPr txBox="1"/>
          <p:nvPr/>
        </p:nvSpPr>
        <p:spPr>
          <a:xfrm>
            <a:off x="419148" y="5624324"/>
            <a:ext cx="6904498" cy="646331"/>
          </a:xfrm>
          <a:prstGeom prst="rect">
            <a:avLst/>
          </a:prstGeom>
          <a:noFill/>
        </p:spPr>
        <p:txBody>
          <a:bodyPr wrap="square">
            <a:spAutoFit/>
          </a:bodyPr>
          <a:lstStyle/>
          <a:p>
            <a:pPr algn="l"/>
            <a:r>
              <a:rPr lang="en-US" sz="1800" b="0" i="0" u="none" strike="noStrike" baseline="0" dirty="0">
                <a:solidFill>
                  <a:srgbClr val="1A1A1A"/>
                </a:solidFill>
                <a:latin typeface="Metropolis Light"/>
              </a:rPr>
              <a:t>Valid results were obtained from 202 clinical specimens, resulting in</a:t>
            </a:r>
          </a:p>
          <a:p>
            <a:pPr algn="l"/>
            <a:r>
              <a:rPr lang="en-US" sz="1800" b="0" i="0" u="none" strike="noStrike" baseline="0" dirty="0">
                <a:solidFill>
                  <a:srgbClr val="1A1A1A"/>
                </a:solidFill>
                <a:latin typeface="Metropolis Light"/>
              </a:rPr>
              <a:t>efficiency of 99.02% (valid result on first run) and test fail rate of 0.98%</a:t>
            </a:r>
            <a:endParaRPr lang="en-GB" sz="4800" dirty="0">
              <a:latin typeface="Metropolis Light"/>
            </a:endParaRPr>
          </a:p>
        </p:txBody>
      </p:sp>
      <p:sp>
        <p:nvSpPr>
          <p:cNvPr id="14" name="Oval 13">
            <a:extLst>
              <a:ext uri="{FF2B5EF4-FFF2-40B4-BE49-F238E27FC236}">
                <a16:creationId xmlns:a16="http://schemas.microsoft.com/office/drawing/2014/main" id="{233691CF-0AB6-064F-2C54-86FDD3152269}"/>
              </a:ext>
            </a:extLst>
          </p:cNvPr>
          <p:cNvSpPr/>
          <p:nvPr/>
        </p:nvSpPr>
        <p:spPr>
          <a:xfrm>
            <a:off x="8521807" y="2430834"/>
            <a:ext cx="2828232" cy="2878210"/>
          </a:xfrm>
          <a:prstGeom prst="ellipse">
            <a:avLst/>
          </a:prstGeom>
          <a:gradFill flip="none" rotWithShape="1">
            <a:gsLst>
              <a:gs pos="39000">
                <a:srgbClr val="F1B100"/>
              </a:gs>
              <a:gs pos="100000">
                <a:srgbClr val="FFD45B"/>
              </a:gs>
            </a:gsLst>
            <a:lin ang="0" scaled="1"/>
            <a:tileRect/>
          </a:gradFill>
          <a:ln w="12700" cap="flat" cmpd="sng" algn="ctr">
            <a:no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Montserrat" panose="00000500000000000000" pitchFamily="2" charset="0"/>
                <a:ea typeface="+mn-ea"/>
                <a:cs typeface="+mn-cs"/>
              </a:rPr>
              <a:t>2024 study compared </a:t>
            </a:r>
            <a:r>
              <a:rPr kumimoji="0" lang="en-US" sz="1600" b="0" i="0" u="none" strike="noStrike" kern="0" cap="none" spc="0" normalizeH="0" baseline="0" noProof="0" err="1">
                <a:ln>
                  <a:noFill/>
                </a:ln>
                <a:solidFill>
                  <a:prstClr val="white"/>
                </a:solidFill>
                <a:effectLst/>
                <a:uLnTx/>
                <a:uFillTx/>
                <a:latin typeface="Montserrat" panose="00000500000000000000" pitchFamily="2" charset="0"/>
                <a:ea typeface="+mn-ea"/>
                <a:cs typeface="+mn-cs"/>
              </a:rPr>
              <a:t>Genedrive</a:t>
            </a:r>
            <a:r>
              <a:rPr kumimoji="0" lang="en-US" sz="1600" b="0" i="0" u="none" strike="noStrike" kern="0" cap="none" spc="0" normalizeH="0" baseline="0" noProof="0">
                <a:ln>
                  <a:noFill/>
                </a:ln>
                <a:solidFill>
                  <a:prstClr val="white"/>
                </a:solidFill>
                <a:effectLst/>
                <a:uLnTx/>
                <a:uFillTx/>
                <a:latin typeface="Montserrat" panose="00000500000000000000" pitchFamily="2" charset="0"/>
                <a:ea typeface="+mn-ea"/>
                <a:cs typeface="+mn-cs"/>
              </a:rPr>
              <a:t> to the </a:t>
            </a:r>
            <a:r>
              <a:rPr kumimoji="0" lang="en-US" sz="1600" b="0" i="0" u="none" strike="noStrike" kern="0" cap="none" spc="0" normalizeH="0" baseline="0" noProof="0" err="1">
                <a:ln>
                  <a:noFill/>
                </a:ln>
                <a:solidFill>
                  <a:prstClr val="white"/>
                </a:solidFill>
                <a:effectLst/>
                <a:uLnTx/>
                <a:uFillTx/>
                <a:latin typeface="Montserrat" panose="00000500000000000000" pitchFamily="2" charset="0"/>
                <a:ea typeface="+mn-ea"/>
                <a:cs typeface="+mn-cs"/>
              </a:rPr>
              <a:t>MassARRAY</a:t>
            </a:r>
            <a:r>
              <a:rPr kumimoji="0" lang="en-US" sz="1600" b="0" i="0" u="none" strike="noStrike" kern="0" cap="none" spc="0" normalizeH="0" baseline="0" noProof="0">
                <a:ln>
                  <a:noFill/>
                </a:ln>
                <a:solidFill>
                  <a:prstClr val="white"/>
                </a:solidFill>
                <a:effectLst/>
                <a:uLnTx/>
                <a:uFillTx/>
                <a:latin typeface="Montserrat" panose="00000500000000000000" pitchFamily="2" charset="0"/>
                <a:ea typeface="+mn-ea"/>
                <a:cs typeface="+mn-cs"/>
              </a:rPr>
              <a:t>: </a:t>
            </a:r>
          </a:p>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Montserrat" panose="00000500000000000000" pitchFamily="2" charset="0"/>
              <a:ea typeface="+mn-ea"/>
              <a:cs typeface="+mn-cs"/>
            </a:endParaRPr>
          </a:p>
          <a:p>
            <a:pPr marL="285750" marR="0" lvl="0" indent="-285750" algn="ctr" defTabSz="8440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err="1">
                <a:ln>
                  <a:noFill/>
                </a:ln>
                <a:solidFill>
                  <a:prstClr val="white"/>
                </a:solidFill>
                <a:effectLst/>
                <a:uLnTx/>
                <a:uFillTx/>
                <a:latin typeface="Montserrat" panose="00000500000000000000" pitchFamily="2" charset="0"/>
                <a:ea typeface="+mn-ea"/>
                <a:cs typeface="+mn-cs"/>
              </a:rPr>
              <a:t>Genedrive</a:t>
            </a:r>
            <a:r>
              <a:rPr kumimoji="0" lang="en-US" sz="1600" b="0" i="0" u="none" strike="noStrike" kern="0" cap="none" spc="0" normalizeH="0" baseline="0" noProof="0">
                <a:ln>
                  <a:noFill/>
                </a:ln>
                <a:solidFill>
                  <a:prstClr val="white"/>
                </a:solidFill>
                <a:effectLst/>
                <a:uLnTx/>
                <a:uFillTx/>
                <a:latin typeface="Montserrat" panose="00000500000000000000" pitchFamily="2" charset="0"/>
                <a:ea typeface="+mn-ea"/>
                <a:cs typeface="+mn-cs"/>
              </a:rPr>
              <a:t> had fewer test fails</a:t>
            </a:r>
          </a:p>
          <a:p>
            <a:pPr marL="285750" marR="0" lvl="0" indent="-285750" algn="ctr" defTabSz="8440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a:ln>
                  <a:noFill/>
                </a:ln>
                <a:solidFill>
                  <a:prstClr val="white"/>
                </a:solidFill>
                <a:effectLst/>
                <a:uLnTx/>
                <a:uFillTx/>
                <a:latin typeface="Montserrat" panose="00000500000000000000" pitchFamily="2" charset="0"/>
                <a:ea typeface="+mn-ea"/>
                <a:cs typeface="+mn-cs"/>
              </a:rPr>
              <a:t>Was more accurate</a:t>
            </a:r>
          </a:p>
        </p:txBody>
      </p:sp>
    </p:spTree>
    <p:extLst>
      <p:ext uri="{BB962C8B-B14F-4D97-AF65-F5344CB8AC3E}">
        <p14:creationId xmlns:p14="http://schemas.microsoft.com/office/powerpoint/2010/main" val="27671363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C379968-626E-AACD-DD11-71EF59A36C9A}"/>
              </a:ext>
            </a:extLst>
          </p:cNvPr>
          <p:cNvSpPr>
            <a:spLocks noGrp="1"/>
          </p:cNvSpPr>
          <p:nvPr>
            <p:ph type="subTitle" idx="1"/>
          </p:nvPr>
        </p:nvSpPr>
        <p:spPr>
          <a:xfrm>
            <a:off x="332366" y="783982"/>
            <a:ext cx="7391140" cy="748289"/>
          </a:xfrm>
        </p:spPr>
        <p:txBody>
          <a:bodyPr vert="horz" lIns="91440" tIns="45720" rIns="91440" bIns="45720" rtlCol="0" anchor="t">
            <a:noAutofit/>
          </a:bodyPr>
          <a:lstStyle/>
          <a:p>
            <a:r>
              <a:rPr lang="en-US" sz="2200">
                <a:solidFill>
                  <a:srgbClr val="00853E"/>
                </a:solidFill>
                <a:latin typeface="Montserrat"/>
                <a:cs typeface="Poppins Light"/>
              </a:rPr>
              <a:t>NICE CYP2C19 </a:t>
            </a:r>
            <a:r>
              <a:rPr lang="en-US" sz="2200">
                <a:solidFill>
                  <a:schemeClr val="tx1"/>
                </a:solidFill>
                <a:latin typeface="Montserrat"/>
                <a:cs typeface="Poppins Light"/>
              </a:rPr>
              <a:t>Implementation Assessment</a:t>
            </a:r>
            <a:endParaRPr lang="en-US" sz="2200">
              <a:solidFill>
                <a:schemeClr val="tx1"/>
              </a:solidFill>
              <a:latin typeface="Montserrat" panose="00000500000000000000" pitchFamily="2" charset="0"/>
            </a:endParaRPr>
          </a:p>
          <a:p>
            <a:endParaRPr lang="en-GB"/>
          </a:p>
        </p:txBody>
      </p:sp>
      <p:sp>
        <p:nvSpPr>
          <p:cNvPr id="2" name="TextBox 1">
            <a:extLst>
              <a:ext uri="{FF2B5EF4-FFF2-40B4-BE49-F238E27FC236}">
                <a16:creationId xmlns:a16="http://schemas.microsoft.com/office/drawing/2014/main" id="{899EFCE2-3FE9-A102-90B0-33A11449B873}"/>
              </a:ext>
            </a:extLst>
          </p:cNvPr>
          <p:cNvSpPr txBox="1"/>
          <p:nvPr/>
        </p:nvSpPr>
        <p:spPr>
          <a:xfrm>
            <a:off x="324928" y="1374475"/>
            <a:ext cx="9141124"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Metropolis Light"/>
              </a:rPr>
              <a:t>Project led by Network of Excellence, supported by NHS Stroke </a:t>
            </a:r>
            <a:r>
              <a:rPr lang="en-US" b="1" dirty="0" err="1">
                <a:latin typeface="Metropolis Light"/>
              </a:rPr>
              <a:t>Programme</a:t>
            </a:r>
            <a:r>
              <a:rPr lang="en-US" b="1" dirty="0">
                <a:latin typeface="Metropolis Light"/>
              </a:rPr>
              <a:t> and NHS Genomics Unit</a:t>
            </a:r>
          </a:p>
          <a:p>
            <a:endParaRPr lang="en-US" b="1" dirty="0">
              <a:latin typeface="Metropolis Light"/>
            </a:endParaRPr>
          </a:p>
          <a:p>
            <a:r>
              <a:rPr lang="en-US" b="1" dirty="0">
                <a:latin typeface="Metropolis Light"/>
                <a:ea typeface="Calibri" panose="020F0502020204030204"/>
                <a:cs typeface="Calibri" panose="020F0502020204030204"/>
              </a:rPr>
              <a:t>Designed to test a "minimal viable service" and share learnings with the rest of NHS</a:t>
            </a:r>
          </a:p>
          <a:p>
            <a:endParaRPr lang="en-US" b="1" dirty="0">
              <a:latin typeface="Metropolis Light"/>
              <a:ea typeface="+mn-lt"/>
              <a:cs typeface="+mn-lt"/>
            </a:endParaRPr>
          </a:p>
          <a:p>
            <a:r>
              <a:rPr lang="en-US" b="1" dirty="0">
                <a:latin typeface="Metropolis Light"/>
              </a:rPr>
              <a:t>7-month project (October 2024 – May 2025)</a:t>
            </a:r>
            <a:endParaRPr lang="en-US" b="1" dirty="0">
              <a:latin typeface="Metropolis Light"/>
              <a:ea typeface="Calibri"/>
              <a:cs typeface="Calibri"/>
            </a:endParaRPr>
          </a:p>
          <a:p>
            <a:pPr>
              <a:buFont typeface=""/>
              <a:buChar char="•"/>
            </a:pPr>
            <a:r>
              <a:rPr lang="en-US" dirty="0">
                <a:latin typeface="Metropolis Light"/>
              </a:rPr>
              <a:t>Four varied sites across England – </a:t>
            </a:r>
            <a:r>
              <a:rPr lang="en-US" dirty="0">
                <a:solidFill>
                  <a:srgbClr val="003341"/>
                </a:solidFill>
                <a:latin typeface="Metropolis Light"/>
              </a:rPr>
              <a:t>ST Georges, Exeter, Doncaster</a:t>
            </a:r>
            <a:r>
              <a:rPr lang="en-US" dirty="0">
                <a:latin typeface="Metropolis Light"/>
              </a:rPr>
              <a:t>, </a:t>
            </a:r>
            <a:r>
              <a:rPr lang="en-US" b="1" dirty="0">
                <a:solidFill>
                  <a:srgbClr val="00853E"/>
                </a:solidFill>
                <a:latin typeface="Metropolis Light"/>
              </a:rPr>
              <a:t>Salford</a:t>
            </a:r>
            <a:endParaRPr lang="en-US" dirty="0">
              <a:latin typeface="Metropolis Light"/>
              <a:ea typeface="Calibri"/>
              <a:cs typeface="Calibri"/>
            </a:endParaRPr>
          </a:p>
          <a:p>
            <a:pPr>
              <a:buFont typeface=""/>
              <a:buChar char="•"/>
            </a:pPr>
            <a:r>
              <a:rPr lang="en-US" dirty="0">
                <a:latin typeface="Metropolis Light"/>
              </a:rPr>
              <a:t>One lab testing site – Liverpool – 1000 tests</a:t>
            </a:r>
            <a:endParaRPr lang="en-US" dirty="0">
              <a:latin typeface="Metropolis Light"/>
              <a:ea typeface="Calibri"/>
              <a:cs typeface="Calibri"/>
            </a:endParaRPr>
          </a:p>
          <a:p>
            <a:pPr>
              <a:buFont typeface=""/>
              <a:buChar char="•"/>
            </a:pPr>
            <a:r>
              <a:rPr lang="en-US" dirty="0">
                <a:latin typeface="Metropolis Light"/>
                <a:ea typeface="Calibri"/>
                <a:cs typeface="Calibri"/>
              </a:rPr>
              <a:t>One </a:t>
            </a:r>
            <a:r>
              <a:rPr lang="en-US" dirty="0" err="1">
                <a:latin typeface="Metropolis Light"/>
                <a:ea typeface="Calibri"/>
                <a:cs typeface="Calibri"/>
              </a:rPr>
              <a:t>Genedrive</a:t>
            </a:r>
            <a:r>
              <a:rPr lang="en-US" dirty="0">
                <a:latin typeface="Metropolis Light"/>
                <a:ea typeface="Calibri"/>
                <a:cs typeface="Calibri"/>
              </a:rPr>
              <a:t> POC site – </a:t>
            </a:r>
            <a:r>
              <a:rPr lang="en-US" b="1" dirty="0">
                <a:solidFill>
                  <a:srgbClr val="00853E"/>
                </a:solidFill>
                <a:latin typeface="Metropolis Light"/>
                <a:ea typeface="Calibri"/>
                <a:cs typeface="Calibri"/>
              </a:rPr>
              <a:t>Salford </a:t>
            </a:r>
            <a:r>
              <a:rPr lang="en-US" dirty="0">
                <a:latin typeface="Metropolis Light"/>
                <a:ea typeface="Calibri"/>
                <a:cs typeface="Calibri"/>
              </a:rPr>
              <a:t>– 1000 tests</a:t>
            </a:r>
            <a:r>
              <a:rPr lang="en-US" dirty="0">
                <a:solidFill>
                  <a:srgbClr val="00853E"/>
                </a:solidFill>
                <a:latin typeface="Metropolis Light"/>
                <a:ea typeface="Calibri"/>
                <a:cs typeface="Calibri"/>
              </a:rPr>
              <a:t> </a:t>
            </a:r>
          </a:p>
          <a:p>
            <a:pPr>
              <a:buFont typeface=""/>
              <a:buChar char="•"/>
            </a:pPr>
            <a:r>
              <a:rPr lang="en-US" dirty="0">
                <a:latin typeface="Metropolis Light"/>
              </a:rPr>
              <a:t>Continuous feedback</a:t>
            </a:r>
            <a:endParaRPr lang="en-US" dirty="0">
              <a:latin typeface="Metropolis Light"/>
              <a:ea typeface="Calibri"/>
              <a:cs typeface="Calibri"/>
            </a:endParaRPr>
          </a:p>
          <a:p>
            <a:pPr lvl="1">
              <a:buFont typeface="Courier New"/>
              <a:buChar char="o"/>
            </a:pPr>
            <a:r>
              <a:rPr lang="en-US" dirty="0">
                <a:latin typeface="Metropolis Light"/>
              </a:rPr>
              <a:t> Mapping process to generate additional information for commissioning decision</a:t>
            </a:r>
            <a:endParaRPr lang="en-US" dirty="0">
              <a:latin typeface="Metropolis Light"/>
              <a:ea typeface="Calibri" panose="020F0502020204030204"/>
              <a:cs typeface="Calibri" panose="020F0502020204030204"/>
            </a:endParaRPr>
          </a:p>
          <a:p>
            <a:pPr lvl="1">
              <a:buFont typeface="Courier New"/>
              <a:buChar char="o"/>
            </a:pPr>
            <a:r>
              <a:rPr lang="en-US" dirty="0">
                <a:latin typeface="Metropolis Light"/>
                <a:ea typeface="Calibri" panose="020F0502020204030204"/>
                <a:cs typeface="Calibri" panose="020F0502020204030204"/>
              </a:rPr>
              <a:t> Generate Implementation guidance</a:t>
            </a:r>
          </a:p>
          <a:p>
            <a:endParaRPr lang="en-US" dirty="0">
              <a:latin typeface="Metropolis Light"/>
              <a:ea typeface="Calibri" panose="020F0502020204030204"/>
              <a:cs typeface="Calibri" panose="020F0502020204030204"/>
            </a:endParaRPr>
          </a:p>
          <a:p>
            <a:r>
              <a:rPr lang="en-US" dirty="0"/>
              <a:t>Hospitals can act now, with the project guaranteeing improved support and guidance down the line.</a:t>
            </a:r>
            <a:endParaRPr lang="en-GB" sz="1100" dirty="0">
              <a:solidFill>
                <a:srgbClr val="000000"/>
              </a:solidFill>
              <a:ea typeface="+mn-lt"/>
              <a:cs typeface="+mn-lt"/>
            </a:endParaRPr>
          </a:p>
        </p:txBody>
      </p:sp>
    </p:spTree>
    <p:extLst>
      <p:ext uri="{BB962C8B-B14F-4D97-AF65-F5344CB8AC3E}">
        <p14:creationId xmlns:p14="http://schemas.microsoft.com/office/powerpoint/2010/main" val="39210634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C379968-626E-AACD-DD11-71EF59A36C9A}"/>
              </a:ext>
            </a:extLst>
          </p:cNvPr>
          <p:cNvSpPr>
            <a:spLocks noGrp="1"/>
          </p:cNvSpPr>
          <p:nvPr>
            <p:ph type="subTitle" idx="1"/>
          </p:nvPr>
        </p:nvSpPr>
        <p:spPr>
          <a:xfrm>
            <a:off x="332366" y="783982"/>
            <a:ext cx="7391140" cy="748289"/>
          </a:xfrm>
        </p:spPr>
        <p:txBody>
          <a:bodyPr vert="horz" lIns="91440" tIns="45720" rIns="91440" bIns="45720" rtlCol="0" anchor="t">
            <a:noAutofit/>
          </a:bodyPr>
          <a:lstStyle/>
          <a:p>
            <a:r>
              <a:rPr lang="en-US" sz="2200">
                <a:solidFill>
                  <a:srgbClr val="00853E"/>
                </a:solidFill>
                <a:latin typeface="Montserrat"/>
                <a:cs typeface="Poppins Light"/>
              </a:rPr>
              <a:t>NICE CYP2C19 </a:t>
            </a:r>
            <a:r>
              <a:rPr lang="en-US" sz="2200">
                <a:solidFill>
                  <a:schemeClr val="tx1"/>
                </a:solidFill>
                <a:latin typeface="Montserrat"/>
                <a:cs typeface="Poppins Light"/>
              </a:rPr>
              <a:t>Implementation Assessment</a:t>
            </a:r>
            <a:endParaRPr lang="en-US" sz="2200">
              <a:solidFill>
                <a:schemeClr val="tx1"/>
              </a:solidFill>
              <a:latin typeface="Montserrat" panose="00000500000000000000" pitchFamily="2" charset="0"/>
            </a:endParaRPr>
          </a:p>
          <a:p>
            <a:endParaRPr lang="en-GB"/>
          </a:p>
        </p:txBody>
      </p:sp>
      <p:sp>
        <p:nvSpPr>
          <p:cNvPr id="2" name="TextBox 1">
            <a:extLst>
              <a:ext uri="{FF2B5EF4-FFF2-40B4-BE49-F238E27FC236}">
                <a16:creationId xmlns:a16="http://schemas.microsoft.com/office/drawing/2014/main" id="{899EFCE2-3FE9-A102-90B0-33A11449B873}"/>
              </a:ext>
            </a:extLst>
          </p:cNvPr>
          <p:cNvSpPr txBox="1"/>
          <p:nvPr/>
        </p:nvSpPr>
        <p:spPr>
          <a:xfrm>
            <a:off x="324928" y="1374475"/>
            <a:ext cx="9141124" cy="46935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425563"/>
                </a:solidFill>
                <a:latin typeface="Metropolis Light"/>
              </a:rPr>
              <a:t>Early Challenges and Considerations:</a:t>
            </a:r>
            <a:endParaRPr lang="en-US" dirty="0">
              <a:solidFill>
                <a:srgbClr val="425563"/>
              </a:solidFill>
              <a:latin typeface="Metropolis Light"/>
              <a:ea typeface="Calibri"/>
              <a:cs typeface="Calibri"/>
            </a:endParaRPr>
          </a:p>
          <a:p>
            <a:endParaRPr lang="en-US" b="1" dirty="0">
              <a:solidFill>
                <a:srgbClr val="425563"/>
              </a:solidFill>
              <a:latin typeface="Metropolis Light"/>
              <a:ea typeface="+mn-lt"/>
              <a:cs typeface="+mn-lt"/>
            </a:endParaRPr>
          </a:p>
          <a:p>
            <a:r>
              <a:rPr lang="en-US" b="1" dirty="0">
                <a:solidFill>
                  <a:srgbClr val="425563"/>
                </a:solidFill>
                <a:latin typeface="Metropolis Light"/>
                <a:ea typeface="+mn-lt"/>
                <a:cs typeface="+mn-lt"/>
              </a:rPr>
              <a:t>Early findings/Challenges</a:t>
            </a:r>
            <a:endParaRPr lang="en-US" dirty="0">
              <a:solidFill>
                <a:srgbClr val="425563"/>
              </a:solidFill>
              <a:latin typeface="Metropolis Light"/>
            </a:endParaRPr>
          </a:p>
          <a:p>
            <a:endParaRPr lang="en-US" b="1" dirty="0">
              <a:solidFill>
                <a:srgbClr val="425563"/>
              </a:solidFill>
              <a:latin typeface="Metropolis Light"/>
              <a:ea typeface="+mn-lt"/>
              <a:cs typeface="+mn-lt"/>
            </a:endParaRPr>
          </a:p>
          <a:p>
            <a:pPr marL="285750" indent="-285750">
              <a:buFont typeface="Arial"/>
              <a:buChar char="•"/>
            </a:pPr>
            <a:r>
              <a:rPr lang="en-US" b="1" dirty="0">
                <a:solidFill>
                  <a:srgbClr val="425563"/>
                </a:solidFill>
                <a:latin typeface="Metropolis Light"/>
                <a:ea typeface="+mn-lt"/>
                <a:cs typeface="+mn-lt"/>
              </a:rPr>
              <a:t>Patient Selection:</a:t>
            </a:r>
            <a:r>
              <a:rPr lang="en-US" dirty="0">
                <a:solidFill>
                  <a:srgbClr val="425563"/>
                </a:solidFill>
                <a:latin typeface="Metropolis Light"/>
                <a:ea typeface="+mn-lt"/>
                <a:cs typeface="+mn-lt"/>
              </a:rPr>
              <a:t> Requesting tests. Who to test and how to rollout.</a:t>
            </a:r>
          </a:p>
          <a:p>
            <a:pPr marL="285750" indent="-285750">
              <a:buFont typeface="Arial"/>
              <a:buChar char="•"/>
            </a:pPr>
            <a:r>
              <a:rPr lang="en-US" b="1" dirty="0">
                <a:solidFill>
                  <a:srgbClr val="425563"/>
                </a:solidFill>
                <a:latin typeface="Metropolis Light"/>
                <a:ea typeface="+mn-lt"/>
                <a:cs typeface="+mn-lt"/>
              </a:rPr>
              <a:t>Taking Samples:</a:t>
            </a:r>
            <a:r>
              <a:rPr lang="en-US" dirty="0">
                <a:solidFill>
                  <a:srgbClr val="425563"/>
                </a:solidFill>
                <a:latin typeface="Metropolis Light"/>
                <a:ea typeface="+mn-lt"/>
                <a:cs typeface="+mn-lt"/>
              </a:rPr>
              <a:t> Packaging and Posting Samples</a:t>
            </a:r>
          </a:p>
          <a:p>
            <a:pPr marL="285750" indent="-285750">
              <a:buFont typeface="Arial"/>
              <a:buChar char="•"/>
            </a:pPr>
            <a:r>
              <a:rPr lang="en-US" b="1" dirty="0">
                <a:solidFill>
                  <a:srgbClr val="425563"/>
                </a:solidFill>
                <a:latin typeface="Metropolis Light"/>
                <a:ea typeface="+mn-lt"/>
                <a:cs typeface="+mn-lt"/>
              </a:rPr>
              <a:t>Turnaround time:</a:t>
            </a:r>
            <a:r>
              <a:rPr lang="en-US" dirty="0">
                <a:solidFill>
                  <a:srgbClr val="425563"/>
                </a:solidFill>
                <a:latin typeface="Metropolis Light"/>
                <a:ea typeface="+mn-lt"/>
                <a:cs typeface="+mn-lt"/>
              </a:rPr>
              <a:t> The expected turnaround time poses significant logistical and operational challenges.</a:t>
            </a:r>
          </a:p>
          <a:p>
            <a:pPr marL="285750" indent="-285750">
              <a:buFont typeface="Arial"/>
              <a:buChar char="•"/>
            </a:pPr>
            <a:r>
              <a:rPr lang="en-US" b="1" dirty="0">
                <a:solidFill>
                  <a:srgbClr val="425563"/>
                </a:solidFill>
                <a:latin typeface="Metropolis Light"/>
                <a:ea typeface="+mn-lt"/>
                <a:cs typeface="+mn-lt"/>
              </a:rPr>
              <a:t>Receiving Results:</a:t>
            </a:r>
            <a:r>
              <a:rPr lang="en-US" dirty="0">
                <a:solidFill>
                  <a:srgbClr val="425563"/>
                </a:solidFill>
                <a:latin typeface="Metropolis Light"/>
                <a:ea typeface="+mn-lt"/>
                <a:cs typeface="+mn-lt"/>
              </a:rPr>
              <a:t> Logging them onto internal systems</a:t>
            </a:r>
          </a:p>
          <a:p>
            <a:pPr marL="285750" indent="-285750">
              <a:buFont typeface="Arial"/>
              <a:buChar char="•"/>
            </a:pPr>
            <a:r>
              <a:rPr lang="en-US" b="1" dirty="0">
                <a:solidFill>
                  <a:srgbClr val="425563"/>
                </a:solidFill>
                <a:latin typeface="Metropolis Light"/>
                <a:ea typeface="+mn-lt"/>
                <a:cs typeface="+mn-lt"/>
              </a:rPr>
              <a:t>Actioning Results:</a:t>
            </a:r>
            <a:r>
              <a:rPr lang="en-US" dirty="0">
                <a:solidFill>
                  <a:srgbClr val="425563"/>
                </a:solidFill>
                <a:latin typeface="Metropolis Light"/>
                <a:ea typeface="+mn-lt"/>
                <a:cs typeface="+mn-lt"/>
              </a:rPr>
              <a:t> Altering Prescriptions and Communicating with Patients</a:t>
            </a:r>
          </a:p>
          <a:p>
            <a:pPr marL="285750" indent="-285750">
              <a:buFont typeface="Arial"/>
              <a:buChar char="•"/>
            </a:pPr>
            <a:endParaRPr lang="en-US" dirty="0">
              <a:solidFill>
                <a:srgbClr val="425563"/>
              </a:solidFill>
              <a:latin typeface="Metropolis Light"/>
              <a:ea typeface="+mn-lt"/>
              <a:cs typeface="+mn-lt"/>
            </a:endParaRPr>
          </a:p>
          <a:p>
            <a:pPr marL="285750" indent="-285750">
              <a:buFont typeface="Arial"/>
              <a:buChar char="•"/>
            </a:pPr>
            <a:endParaRPr lang="en-US" dirty="0">
              <a:solidFill>
                <a:srgbClr val="425563"/>
              </a:solidFill>
              <a:latin typeface="Metropolis Light"/>
              <a:ea typeface="+mn-lt"/>
              <a:cs typeface="+mn-lt"/>
            </a:endParaRPr>
          </a:p>
          <a:p>
            <a:pPr marL="285750" indent="-285750">
              <a:buFont typeface="Arial"/>
              <a:buChar char="•"/>
            </a:pPr>
            <a:r>
              <a:rPr lang="en-US" dirty="0">
                <a:solidFill>
                  <a:srgbClr val="425563"/>
                </a:solidFill>
                <a:latin typeface="Metropolis Light"/>
                <a:ea typeface="+mn-lt"/>
                <a:cs typeface="+mn-lt"/>
              </a:rPr>
              <a:t>Clear at this point that POC testing will play a crucial part in meeting these challenges</a:t>
            </a:r>
          </a:p>
          <a:p>
            <a:endParaRPr lang="en-US" b="1" dirty="0">
              <a:solidFill>
                <a:srgbClr val="003341"/>
              </a:solidFill>
              <a:ea typeface="+mn-lt"/>
              <a:cs typeface="+mn-lt"/>
            </a:endParaRPr>
          </a:p>
          <a:p>
            <a:endParaRPr lang="en-US" b="1" dirty="0">
              <a:solidFill>
                <a:srgbClr val="003341"/>
              </a:solidFill>
              <a:ea typeface="+mn-lt"/>
              <a:cs typeface="+mn-lt"/>
            </a:endParaRPr>
          </a:p>
          <a:p>
            <a:endParaRPr lang="en-US" b="1" dirty="0">
              <a:solidFill>
                <a:srgbClr val="003341"/>
              </a:solidFill>
              <a:ea typeface="+mn-lt"/>
              <a:cs typeface="+mn-lt"/>
            </a:endParaRPr>
          </a:p>
          <a:p>
            <a:endParaRPr lang="en-GB" sz="1100" dirty="0">
              <a:solidFill>
                <a:srgbClr val="000000"/>
              </a:solidFill>
              <a:ea typeface="+mn-lt"/>
              <a:cs typeface="+mn-lt"/>
            </a:endParaRPr>
          </a:p>
        </p:txBody>
      </p:sp>
    </p:spTree>
    <p:extLst>
      <p:ext uri="{BB962C8B-B14F-4D97-AF65-F5344CB8AC3E}">
        <p14:creationId xmlns:p14="http://schemas.microsoft.com/office/powerpoint/2010/main" val="20669733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02E23C-AC90-B449-9B7C-705E5D62B2FE}"/>
              </a:ext>
            </a:extLst>
          </p:cNvPr>
          <p:cNvSpPr>
            <a:spLocks noGrp="1"/>
          </p:cNvSpPr>
          <p:nvPr>
            <p:ph type="title"/>
          </p:nvPr>
        </p:nvSpPr>
        <p:spPr/>
        <p:txBody>
          <a:bodyPr>
            <a:normAutofit/>
          </a:bodyPr>
          <a:lstStyle/>
          <a:p>
            <a:pPr algn="ctr"/>
            <a:r>
              <a:rPr lang="en-US" sz="4400" b="1">
                <a:ea typeface="Verdana"/>
              </a:rPr>
              <a:t>Competitive Landscape</a:t>
            </a:r>
          </a:p>
        </p:txBody>
      </p:sp>
    </p:spTree>
    <p:extLst>
      <p:ext uri="{BB962C8B-B14F-4D97-AF65-F5344CB8AC3E}">
        <p14:creationId xmlns:p14="http://schemas.microsoft.com/office/powerpoint/2010/main" val="377612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7B6C0C5-A90B-AC22-EA03-B62828C50517}"/>
              </a:ext>
            </a:extLst>
          </p:cNvPr>
          <p:cNvSpPr>
            <a:spLocks noGrp="1"/>
          </p:cNvSpPr>
          <p:nvPr>
            <p:ph type="subTitle" idx="1"/>
          </p:nvPr>
        </p:nvSpPr>
        <p:spPr/>
        <p:txBody>
          <a:bodyPr vert="horz" lIns="91440" tIns="45720" rIns="91440" bIns="45720" rtlCol="0" anchor="t">
            <a:noAutofit/>
          </a:bodyPr>
          <a:lstStyle/>
          <a:p>
            <a:r>
              <a:rPr lang="en-GB" sz="4250" dirty="0">
                <a:latin typeface="Montserrat"/>
                <a:cs typeface="Poppins Light"/>
              </a:rPr>
              <a:t>Competitive Landscape</a:t>
            </a:r>
            <a:endParaRPr lang="en-GB" dirty="0"/>
          </a:p>
        </p:txBody>
      </p:sp>
      <p:pic>
        <p:nvPicPr>
          <p:cNvPr id="4" name="Picture 3">
            <a:extLst>
              <a:ext uri="{FF2B5EF4-FFF2-40B4-BE49-F238E27FC236}">
                <a16:creationId xmlns:a16="http://schemas.microsoft.com/office/drawing/2014/main" id="{5FCC8910-B49A-82C3-B4C9-E5766735C82C}"/>
              </a:ext>
            </a:extLst>
          </p:cNvPr>
          <p:cNvPicPr>
            <a:picLocks noChangeAspect="1"/>
          </p:cNvPicPr>
          <p:nvPr/>
        </p:nvPicPr>
        <p:blipFill>
          <a:blip r:embed="rId3"/>
          <a:stretch>
            <a:fillRect/>
          </a:stretch>
        </p:blipFill>
        <p:spPr>
          <a:xfrm>
            <a:off x="3969330" y="2774432"/>
            <a:ext cx="3695700" cy="3143250"/>
          </a:xfrm>
          <a:prstGeom prst="rect">
            <a:avLst/>
          </a:prstGeom>
        </p:spPr>
      </p:pic>
      <p:sp>
        <p:nvSpPr>
          <p:cNvPr id="6" name="TextBox 5">
            <a:extLst>
              <a:ext uri="{FF2B5EF4-FFF2-40B4-BE49-F238E27FC236}">
                <a16:creationId xmlns:a16="http://schemas.microsoft.com/office/drawing/2014/main" id="{EB71EDA8-607E-FDE9-140C-3E1FC5228360}"/>
              </a:ext>
            </a:extLst>
          </p:cNvPr>
          <p:cNvSpPr txBox="1"/>
          <p:nvPr/>
        </p:nvSpPr>
        <p:spPr>
          <a:xfrm>
            <a:off x="4753983" y="5864124"/>
            <a:ext cx="2525486" cy="369332"/>
          </a:xfrm>
          <a:prstGeom prst="rect">
            <a:avLst/>
          </a:prstGeom>
          <a:noFill/>
        </p:spPr>
        <p:txBody>
          <a:bodyPr wrap="square" lIns="91440" tIns="45720" rIns="91440" bIns="45720" anchor="t">
            <a:spAutoFit/>
          </a:bodyPr>
          <a:lstStyle/>
          <a:p>
            <a:r>
              <a:rPr lang="en-GB" dirty="0">
                <a:latin typeface="Metropolis Light"/>
              </a:rPr>
              <a:t>The </a:t>
            </a:r>
            <a:r>
              <a:rPr lang="en-GB" dirty="0" err="1">
                <a:latin typeface="Metropolis Light"/>
              </a:rPr>
              <a:t>MassARRAY</a:t>
            </a:r>
            <a:r>
              <a:rPr lang="en-GB" dirty="0">
                <a:latin typeface="Metropolis Light"/>
              </a:rPr>
              <a:t>® System</a:t>
            </a:r>
            <a:r>
              <a:rPr lang="en-GB" dirty="0">
                <a:latin typeface="Metropolis Light"/>
                <a:cs typeface="Calibri"/>
              </a:rPr>
              <a:t> </a:t>
            </a:r>
          </a:p>
        </p:txBody>
      </p:sp>
      <p:sp>
        <p:nvSpPr>
          <p:cNvPr id="8" name="TextBox 7">
            <a:extLst>
              <a:ext uri="{FF2B5EF4-FFF2-40B4-BE49-F238E27FC236}">
                <a16:creationId xmlns:a16="http://schemas.microsoft.com/office/drawing/2014/main" id="{786A803A-376E-E73C-AD63-0F1703BE42E3}"/>
              </a:ext>
            </a:extLst>
          </p:cNvPr>
          <p:cNvSpPr txBox="1"/>
          <p:nvPr/>
        </p:nvSpPr>
        <p:spPr>
          <a:xfrm>
            <a:off x="1426935" y="2947805"/>
            <a:ext cx="1504709" cy="646331"/>
          </a:xfrm>
          <a:prstGeom prst="rect">
            <a:avLst/>
          </a:prstGeom>
          <a:noFill/>
        </p:spPr>
        <p:txBody>
          <a:bodyPr wrap="square" lIns="91440" tIns="45720" rIns="91440" bIns="45720" anchor="t">
            <a:spAutoFit/>
          </a:bodyPr>
          <a:lstStyle/>
          <a:p>
            <a:r>
              <a:rPr lang="en-GB">
                <a:cs typeface="Calibri"/>
              </a:rPr>
              <a:t>Point-of-Care Genotyping</a:t>
            </a:r>
          </a:p>
        </p:txBody>
      </p:sp>
      <p:sp>
        <p:nvSpPr>
          <p:cNvPr id="9" name="TextBox 8">
            <a:extLst>
              <a:ext uri="{FF2B5EF4-FFF2-40B4-BE49-F238E27FC236}">
                <a16:creationId xmlns:a16="http://schemas.microsoft.com/office/drawing/2014/main" id="{54DFF7C4-4A09-7DA0-5202-D47207B7A6B7}"/>
              </a:ext>
            </a:extLst>
          </p:cNvPr>
          <p:cNvSpPr txBox="1"/>
          <p:nvPr/>
        </p:nvSpPr>
        <p:spPr>
          <a:xfrm>
            <a:off x="1190811" y="5594517"/>
            <a:ext cx="2525486" cy="646331"/>
          </a:xfrm>
          <a:prstGeom prst="rect">
            <a:avLst/>
          </a:prstGeom>
          <a:noFill/>
        </p:spPr>
        <p:txBody>
          <a:bodyPr wrap="square" lIns="91440" tIns="45720" rIns="91440" bIns="45720" anchor="t">
            <a:spAutoFit/>
          </a:bodyPr>
          <a:lstStyle/>
          <a:p>
            <a:r>
              <a:rPr lang="en-GB" dirty="0" err="1">
                <a:latin typeface="Metropolis Light"/>
              </a:rPr>
              <a:t>Genedrive</a:t>
            </a:r>
            <a:r>
              <a:rPr lang="en-GB" dirty="0">
                <a:latin typeface="Metropolis Light"/>
              </a:rPr>
              <a:t> System</a:t>
            </a:r>
          </a:p>
          <a:p>
            <a:r>
              <a:rPr lang="en-GB" dirty="0" err="1">
                <a:latin typeface="Metropolis Light"/>
              </a:rPr>
              <a:t>Genomadix</a:t>
            </a:r>
            <a:r>
              <a:rPr lang="en-GB" dirty="0">
                <a:latin typeface="Metropolis Light"/>
              </a:rPr>
              <a:t> Cube</a:t>
            </a:r>
          </a:p>
        </p:txBody>
      </p:sp>
      <p:pic>
        <p:nvPicPr>
          <p:cNvPr id="1026" name="Picture 2">
            <a:extLst>
              <a:ext uri="{FF2B5EF4-FFF2-40B4-BE49-F238E27FC236}">
                <a16:creationId xmlns:a16="http://schemas.microsoft.com/office/drawing/2014/main" id="{87950396-1F89-B228-8847-BD08CA08CA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3571" y="3725528"/>
            <a:ext cx="1504709" cy="17616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ue and green logo&#10;&#10;Description automatically generated">
            <a:extLst>
              <a:ext uri="{FF2B5EF4-FFF2-40B4-BE49-F238E27FC236}">
                <a16:creationId xmlns:a16="http://schemas.microsoft.com/office/drawing/2014/main" id="{D304521F-03AD-0D0C-D09B-429FE5A2528C}"/>
              </a:ext>
            </a:extLst>
          </p:cNvPr>
          <p:cNvPicPr>
            <a:picLocks noChangeAspect="1"/>
          </p:cNvPicPr>
          <p:nvPr/>
        </p:nvPicPr>
        <p:blipFill>
          <a:blip r:embed="rId5"/>
          <a:stretch>
            <a:fillRect/>
          </a:stretch>
        </p:blipFill>
        <p:spPr>
          <a:xfrm>
            <a:off x="4990509" y="1710281"/>
            <a:ext cx="1340844" cy="473159"/>
          </a:xfrm>
          <a:prstGeom prst="rect">
            <a:avLst/>
          </a:prstGeom>
        </p:spPr>
      </p:pic>
      <p:pic>
        <p:nvPicPr>
          <p:cNvPr id="12" name="Picture 11" descr="A logo with blue and grey letters&#10;&#10;Description automatically generated">
            <a:extLst>
              <a:ext uri="{FF2B5EF4-FFF2-40B4-BE49-F238E27FC236}">
                <a16:creationId xmlns:a16="http://schemas.microsoft.com/office/drawing/2014/main" id="{A87EDABE-50F4-FC08-A3B6-7E04A5BC5A0E}"/>
              </a:ext>
            </a:extLst>
          </p:cNvPr>
          <p:cNvPicPr>
            <a:picLocks noChangeAspect="1"/>
          </p:cNvPicPr>
          <p:nvPr/>
        </p:nvPicPr>
        <p:blipFill>
          <a:blip r:embed="rId6"/>
          <a:stretch>
            <a:fillRect/>
          </a:stretch>
        </p:blipFill>
        <p:spPr>
          <a:xfrm>
            <a:off x="1523999" y="1894090"/>
            <a:ext cx="1189024" cy="934720"/>
          </a:xfrm>
          <a:prstGeom prst="rect">
            <a:avLst/>
          </a:prstGeom>
        </p:spPr>
      </p:pic>
      <p:pic>
        <p:nvPicPr>
          <p:cNvPr id="3" name="Picture 2" descr="A white device with a screen and a plug&#10;&#10;Description automatically generated">
            <a:extLst>
              <a:ext uri="{FF2B5EF4-FFF2-40B4-BE49-F238E27FC236}">
                <a16:creationId xmlns:a16="http://schemas.microsoft.com/office/drawing/2014/main" id="{1D505732-26B0-EA59-CDEA-64A639B2F6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445" y="3747682"/>
            <a:ext cx="1859109" cy="19063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3457EB6-16EE-11B8-7CEC-11AC4EA23401}"/>
              </a:ext>
            </a:extLst>
          </p:cNvPr>
          <p:cNvSpPr txBox="1"/>
          <p:nvPr/>
        </p:nvSpPr>
        <p:spPr>
          <a:xfrm>
            <a:off x="4558220" y="2361450"/>
            <a:ext cx="2525486" cy="369332"/>
          </a:xfrm>
          <a:prstGeom prst="rect">
            <a:avLst/>
          </a:prstGeom>
          <a:noFill/>
        </p:spPr>
        <p:txBody>
          <a:bodyPr wrap="square" lIns="91440" tIns="45720" rIns="91440" bIns="45720" anchor="t">
            <a:spAutoFit/>
          </a:bodyPr>
          <a:lstStyle/>
          <a:p>
            <a:r>
              <a:rPr lang="en-GB">
                <a:cs typeface="Calibri"/>
              </a:rPr>
              <a:t>Laboratory Genotyping</a:t>
            </a:r>
          </a:p>
        </p:txBody>
      </p:sp>
      <p:sp>
        <p:nvSpPr>
          <p:cNvPr id="13" name="TextBox 12">
            <a:extLst>
              <a:ext uri="{FF2B5EF4-FFF2-40B4-BE49-F238E27FC236}">
                <a16:creationId xmlns:a16="http://schemas.microsoft.com/office/drawing/2014/main" id="{D72DF206-EB89-6D66-EBD6-9990A9A64A62}"/>
              </a:ext>
            </a:extLst>
          </p:cNvPr>
          <p:cNvSpPr txBox="1"/>
          <p:nvPr/>
        </p:nvSpPr>
        <p:spPr>
          <a:xfrm>
            <a:off x="8613456" y="2576175"/>
            <a:ext cx="2140558" cy="654568"/>
          </a:xfrm>
          <a:prstGeom prst="rect">
            <a:avLst/>
          </a:prstGeom>
          <a:noFill/>
        </p:spPr>
        <p:txBody>
          <a:bodyPr wrap="square" lIns="91440" tIns="45720" rIns="91440" bIns="45720" anchor="t">
            <a:spAutoFit/>
          </a:bodyPr>
          <a:lstStyle/>
          <a:p>
            <a:pPr algn="ctr"/>
            <a:r>
              <a:rPr lang="en-GB">
                <a:cs typeface="Calibri"/>
              </a:rPr>
              <a:t>Platelet Function Testing</a:t>
            </a:r>
          </a:p>
        </p:txBody>
      </p:sp>
      <p:sp>
        <p:nvSpPr>
          <p:cNvPr id="14" name="TextBox 13">
            <a:extLst>
              <a:ext uri="{FF2B5EF4-FFF2-40B4-BE49-F238E27FC236}">
                <a16:creationId xmlns:a16="http://schemas.microsoft.com/office/drawing/2014/main" id="{DD3F9FFA-5B41-384E-8AD7-091200207DEE}"/>
              </a:ext>
            </a:extLst>
          </p:cNvPr>
          <p:cNvSpPr txBox="1"/>
          <p:nvPr/>
        </p:nvSpPr>
        <p:spPr>
          <a:xfrm>
            <a:off x="9061557" y="5900942"/>
            <a:ext cx="2525486" cy="369332"/>
          </a:xfrm>
          <a:prstGeom prst="rect">
            <a:avLst/>
          </a:prstGeom>
          <a:noFill/>
        </p:spPr>
        <p:txBody>
          <a:bodyPr wrap="square" lIns="91440" tIns="45720" rIns="91440" bIns="45720" anchor="t">
            <a:spAutoFit/>
          </a:bodyPr>
          <a:lstStyle/>
          <a:p>
            <a:r>
              <a:rPr lang="en-GB" dirty="0" err="1">
                <a:latin typeface="Metropolis Light"/>
              </a:rPr>
              <a:t>Stago</a:t>
            </a:r>
            <a:r>
              <a:rPr lang="en-GB" dirty="0">
                <a:latin typeface="Metropolis Light"/>
              </a:rPr>
              <a:t> TA - 4V</a:t>
            </a:r>
            <a:endParaRPr lang="en-GB" dirty="0">
              <a:latin typeface="Metropolis Light"/>
              <a:cs typeface="Calibri"/>
            </a:endParaRPr>
          </a:p>
        </p:txBody>
      </p:sp>
      <p:pic>
        <p:nvPicPr>
          <p:cNvPr id="15" name="Picture 2">
            <a:extLst>
              <a:ext uri="{FF2B5EF4-FFF2-40B4-BE49-F238E27FC236}">
                <a16:creationId xmlns:a16="http://schemas.microsoft.com/office/drawing/2014/main" id="{1190974E-37D4-0D38-D4A2-DDE466AEB4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35776" y="3232588"/>
            <a:ext cx="2646262" cy="26462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Stago Group - Official Channel - YouTube">
            <a:extLst>
              <a:ext uri="{FF2B5EF4-FFF2-40B4-BE49-F238E27FC236}">
                <a16:creationId xmlns:a16="http://schemas.microsoft.com/office/drawing/2014/main" id="{7F12DE2E-243E-4656-EDD5-9B91D4587A48}"/>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136" t="20065" r="5556" b="20065"/>
          <a:stretch/>
        </p:blipFill>
        <p:spPr bwMode="auto">
          <a:xfrm>
            <a:off x="8974924" y="1506546"/>
            <a:ext cx="1349376" cy="884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61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3" grpId="0"/>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7F6BD-30BC-EF28-C239-F8863BA73CA4}"/>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6BFD69B6-646A-BE0E-0F86-758870105BDA}"/>
              </a:ext>
            </a:extLst>
          </p:cNvPr>
          <p:cNvSpPr/>
          <p:nvPr/>
        </p:nvSpPr>
        <p:spPr>
          <a:xfrm>
            <a:off x="5521124" y="4802128"/>
            <a:ext cx="4891928" cy="1459775"/>
          </a:xfrm>
          <a:prstGeom prst="roundRect">
            <a:avLst/>
          </a:prstGeom>
          <a:solidFill>
            <a:srgbClr val="F1B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ubtitle 1">
            <a:extLst>
              <a:ext uri="{FF2B5EF4-FFF2-40B4-BE49-F238E27FC236}">
                <a16:creationId xmlns:a16="http://schemas.microsoft.com/office/drawing/2014/main" id="{D473BAF5-C371-FF27-67AE-7006930F57C6}"/>
              </a:ext>
            </a:extLst>
          </p:cNvPr>
          <p:cNvSpPr>
            <a:spLocks noGrp="1"/>
          </p:cNvSpPr>
          <p:nvPr>
            <p:ph type="subTitle" idx="1"/>
          </p:nvPr>
        </p:nvSpPr>
        <p:spPr/>
        <p:txBody>
          <a:bodyPr/>
          <a:lstStyle/>
          <a:p>
            <a:r>
              <a:rPr lang="en-GB" dirty="0"/>
              <a:t>Point Of Care Genotyping</a:t>
            </a:r>
          </a:p>
        </p:txBody>
      </p:sp>
      <p:pic>
        <p:nvPicPr>
          <p:cNvPr id="4" name="Picture 3">
            <a:extLst>
              <a:ext uri="{FF2B5EF4-FFF2-40B4-BE49-F238E27FC236}">
                <a16:creationId xmlns:a16="http://schemas.microsoft.com/office/drawing/2014/main" id="{782B8049-9574-80E9-9501-EE6A59C19801}"/>
              </a:ext>
            </a:extLst>
          </p:cNvPr>
          <p:cNvPicPr>
            <a:picLocks noChangeAspect="1"/>
          </p:cNvPicPr>
          <p:nvPr/>
        </p:nvPicPr>
        <p:blipFill>
          <a:blip r:embed="rId3"/>
          <a:stretch>
            <a:fillRect/>
          </a:stretch>
        </p:blipFill>
        <p:spPr>
          <a:xfrm>
            <a:off x="6096000" y="1780530"/>
            <a:ext cx="1624314" cy="1901636"/>
          </a:xfrm>
          <a:prstGeom prst="rect">
            <a:avLst/>
          </a:prstGeom>
        </p:spPr>
      </p:pic>
      <p:pic>
        <p:nvPicPr>
          <p:cNvPr id="6" name="Picture 5">
            <a:extLst>
              <a:ext uri="{FF2B5EF4-FFF2-40B4-BE49-F238E27FC236}">
                <a16:creationId xmlns:a16="http://schemas.microsoft.com/office/drawing/2014/main" id="{8A4D643C-C637-845E-1AA7-FC738A7C5433}"/>
              </a:ext>
            </a:extLst>
          </p:cNvPr>
          <p:cNvPicPr>
            <a:picLocks noChangeAspect="1"/>
          </p:cNvPicPr>
          <p:nvPr/>
        </p:nvPicPr>
        <p:blipFill>
          <a:blip r:embed="rId4"/>
          <a:stretch>
            <a:fillRect/>
          </a:stretch>
        </p:blipFill>
        <p:spPr>
          <a:xfrm>
            <a:off x="7720314" y="2465269"/>
            <a:ext cx="1918653" cy="563672"/>
          </a:xfrm>
          <a:prstGeom prst="rect">
            <a:avLst/>
          </a:prstGeom>
        </p:spPr>
      </p:pic>
      <p:pic>
        <p:nvPicPr>
          <p:cNvPr id="5" name="Picture 4" descr="A white device with a screen and a plug&#10;&#10;Description automatically generated">
            <a:extLst>
              <a:ext uri="{FF2B5EF4-FFF2-40B4-BE49-F238E27FC236}">
                <a16:creationId xmlns:a16="http://schemas.microsoft.com/office/drawing/2014/main" id="{77AF9E38-279A-C857-637E-D4A41EEA32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864" y="1763389"/>
            <a:ext cx="1918652" cy="19674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logo with blue and grey letters&#10;&#10;Description automatically generated">
            <a:extLst>
              <a:ext uri="{FF2B5EF4-FFF2-40B4-BE49-F238E27FC236}">
                <a16:creationId xmlns:a16="http://schemas.microsoft.com/office/drawing/2014/main" id="{27035A38-B091-EFFA-C85B-F93E9857B874}"/>
              </a:ext>
            </a:extLst>
          </p:cNvPr>
          <p:cNvPicPr>
            <a:picLocks noChangeAspect="1"/>
          </p:cNvPicPr>
          <p:nvPr/>
        </p:nvPicPr>
        <p:blipFill>
          <a:blip r:embed="rId6"/>
          <a:stretch>
            <a:fillRect/>
          </a:stretch>
        </p:blipFill>
        <p:spPr>
          <a:xfrm>
            <a:off x="2864202" y="2392196"/>
            <a:ext cx="862846" cy="678304"/>
          </a:xfrm>
          <a:prstGeom prst="rect">
            <a:avLst/>
          </a:prstGeom>
        </p:spPr>
      </p:pic>
      <p:sp>
        <p:nvSpPr>
          <p:cNvPr id="11" name="Text Placeholder 2">
            <a:extLst>
              <a:ext uri="{FF2B5EF4-FFF2-40B4-BE49-F238E27FC236}">
                <a16:creationId xmlns:a16="http://schemas.microsoft.com/office/drawing/2014/main" id="{17DA903D-FB7D-13F1-C574-CD0A3B815810}"/>
              </a:ext>
            </a:extLst>
          </p:cNvPr>
          <p:cNvSpPr>
            <a:spLocks noGrp="1"/>
          </p:cNvSpPr>
          <p:nvPr>
            <p:ph type="body" sz="quarter" idx="17"/>
          </p:nvPr>
        </p:nvSpPr>
        <p:spPr>
          <a:xfrm>
            <a:off x="436538" y="3722857"/>
            <a:ext cx="5659462" cy="2763770"/>
          </a:xfrm>
        </p:spPr>
        <p:txBody>
          <a:bodyPr>
            <a:normAutofit lnSpcReduction="10000"/>
          </a:bodyPr>
          <a:lstStyle/>
          <a:p>
            <a:pPr algn="l" rtl="0" fontAlgn="base"/>
            <a:r>
              <a:rPr lang="en-US" sz="1867" dirty="0">
                <a:solidFill>
                  <a:srgbClr val="475C6D"/>
                </a:solidFill>
                <a:ea typeface="Calibri"/>
                <a:cs typeface="Calibri"/>
              </a:rPr>
              <a:t>NICE’s POC System of choice</a:t>
            </a:r>
          </a:p>
          <a:p>
            <a:pPr algn="l" rtl="0" fontAlgn="base"/>
            <a:r>
              <a:rPr lang="en-US" sz="1867" dirty="0">
                <a:solidFill>
                  <a:srgbClr val="475C6D"/>
                </a:solidFill>
                <a:ea typeface="Calibri"/>
                <a:cs typeface="Calibri"/>
              </a:rPr>
              <a:t>More inclusive allele coverage *2, *3, *4, *8, *17, *35</a:t>
            </a:r>
          </a:p>
          <a:p>
            <a:pPr algn="l" rtl="0" fontAlgn="base"/>
            <a:r>
              <a:rPr lang="en-US" sz="1867" dirty="0">
                <a:solidFill>
                  <a:srgbClr val="475C6D"/>
                </a:solidFill>
                <a:ea typeface="Calibri"/>
                <a:cs typeface="Calibri"/>
              </a:rPr>
              <a:t>Approximately 69 minutes</a:t>
            </a:r>
          </a:p>
          <a:p>
            <a:pPr fontAlgn="base"/>
            <a:r>
              <a:rPr lang="en-US" sz="1867" dirty="0">
                <a:solidFill>
                  <a:srgbClr val="475C6D"/>
                </a:solidFill>
                <a:ea typeface="Calibri"/>
                <a:cs typeface="Calibri"/>
              </a:rPr>
              <a:t>Single Buccal Swab</a:t>
            </a:r>
          </a:p>
          <a:p>
            <a:pPr algn="l" rtl="0" fontAlgn="base"/>
            <a:r>
              <a:rPr lang="en-US" sz="1867" dirty="0">
                <a:solidFill>
                  <a:srgbClr val="475C6D"/>
                </a:solidFill>
                <a:ea typeface="Calibri"/>
                <a:cs typeface="Calibri"/>
              </a:rPr>
              <a:t>No cold storage required</a:t>
            </a:r>
          </a:p>
          <a:p>
            <a:pPr algn="l" rtl="0" fontAlgn="base"/>
            <a:r>
              <a:rPr lang="en-US" sz="1867" dirty="0">
                <a:solidFill>
                  <a:srgbClr val="475C6D"/>
                </a:solidFill>
                <a:ea typeface="Calibri"/>
                <a:cs typeface="Calibri"/>
              </a:rPr>
              <a:t>Cheaper</a:t>
            </a:r>
          </a:p>
          <a:p>
            <a:pPr algn="l" rtl="0" fontAlgn="base"/>
            <a:r>
              <a:rPr lang="en-US" sz="1867" dirty="0">
                <a:solidFill>
                  <a:srgbClr val="475C6D"/>
                </a:solidFill>
                <a:ea typeface="Calibri"/>
                <a:cs typeface="Calibri"/>
              </a:rPr>
              <a:t>Connects with electronic patient record</a:t>
            </a:r>
          </a:p>
          <a:p>
            <a:pPr algn="l" rtl="0" fontAlgn="base"/>
            <a:r>
              <a:rPr lang="en-US" sz="1867" dirty="0">
                <a:solidFill>
                  <a:srgbClr val="475C6D"/>
                </a:solidFill>
                <a:ea typeface="Calibri"/>
                <a:cs typeface="Calibri"/>
              </a:rPr>
              <a:t>Results including metabolizer status</a:t>
            </a:r>
          </a:p>
          <a:p>
            <a:pPr algn="l" rtl="0" fontAlgn="base"/>
            <a:endParaRPr lang="en-US" sz="1867" dirty="0">
              <a:solidFill>
                <a:srgbClr val="475C6D"/>
              </a:solidFill>
              <a:ea typeface="Calibri"/>
              <a:cs typeface="Calibri"/>
            </a:endParaRPr>
          </a:p>
          <a:p>
            <a:pPr algn="l" rtl="0" fontAlgn="base"/>
            <a:endParaRPr lang="en-US" sz="1867" dirty="0">
              <a:solidFill>
                <a:srgbClr val="475C6D"/>
              </a:solidFill>
              <a:ea typeface="Calibri"/>
              <a:cs typeface="Calibri"/>
            </a:endParaRPr>
          </a:p>
          <a:p>
            <a:pPr algn="l" rtl="0" fontAlgn="base"/>
            <a:endParaRPr lang="en-GB" sz="1867" dirty="0">
              <a:ea typeface="Calibri" panose="020F0502020204030204" pitchFamily="34" charset="0"/>
              <a:cs typeface="Calibri" panose="020F0502020204030204" pitchFamily="34" charset="0"/>
            </a:endParaRPr>
          </a:p>
        </p:txBody>
      </p:sp>
      <p:sp>
        <p:nvSpPr>
          <p:cNvPr id="12" name="Text Placeholder 2">
            <a:extLst>
              <a:ext uri="{FF2B5EF4-FFF2-40B4-BE49-F238E27FC236}">
                <a16:creationId xmlns:a16="http://schemas.microsoft.com/office/drawing/2014/main" id="{C3E1DF70-9A97-706E-4382-6684AF92CCF7}"/>
              </a:ext>
            </a:extLst>
          </p:cNvPr>
          <p:cNvSpPr txBox="1">
            <a:spLocks/>
          </p:cNvSpPr>
          <p:nvPr/>
        </p:nvSpPr>
        <p:spPr>
          <a:xfrm>
            <a:off x="6323889" y="3716744"/>
            <a:ext cx="4089163" cy="2286517"/>
          </a:xfrm>
          <a:prstGeom prst="rect">
            <a:avLst/>
          </a:prstGeom>
        </p:spPr>
        <p:txBody>
          <a:bodyPr vert="horz" lIns="91440" tIns="45720" rIns="91440" bIns="45720" rtlCol="0">
            <a:normAutofit/>
          </a:bodyPr>
          <a:lstStyle>
            <a:lvl1pPr marL="171446" indent="-171446" algn="l" defTabSz="685783" rtl="0" eaLnBrk="1" latinLnBrk="0" hangingPunct="1">
              <a:lnSpc>
                <a:spcPct val="90000"/>
              </a:lnSpc>
              <a:spcBef>
                <a:spcPts val="751"/>
              </a:spcBef>
              <a:buClr>
                <a:schemeClr val="tx1"/>
              </a:buClr>
              <a:buSzPct val="70000"/>
              <a:buFont typeface="Arial" panose="020B0604020202020204" pitchFamily="34" charset="0"/>
              <a:buChar char="•"/>
              <a:defRPr sz="2133" b="0" i="0" kern="1200">
                <a:solidFill>
                  <a:srgbClr val="003341"/>
                </a:solidFill>
                <a:latin typeface="Metropolis Light"/>
                <a:ea typeface="+mn-ea"/>
                <a:cs typeface="Poppins Light" pitchFamily="2" charset="77"/>
              </a:defRPr>
            </a:lvl1pPr>
            <a:lvl2pPr marL="514338" indent="-171446" algn="l" defTabSz="685783" rtl="0" eaLnBrk="1" latinLnBrk="0" hangingPunct="1">
              <a:lnSpc>
                <a:spcPct val="90000"/>
              </a:lnSpc>
              <a:spcBef>
                <a:spcPts val="375"/>
              </a:spcBef>
              <a:buClr>
                <a:schemeClr val="tx1"/>
              </a:buClr>
              <a:buSzPct val="70000"/>
              <a:buFont typeface="Arial" panose="020B0604020202020204" pitchFamily="34" charset="0"/>
              <a:buChar char="•"/>
              <a:defRPr sz="2133" b="0" i="0" kern="1200">
                <a:solidFill>
                  <a:srgbClr val="003341"/>
                </a:solidFill>
                <a:latin typeface="Metropolis Light"/>
                <a:ea typeface="+mn-ea"/>
                <a:cs typeface="Poppins Light" pitchFamily="2" charset="77"/>
              </a:defRPr>
            </a:lvl2pPr>
            <a:lvl3pPr marL="857229" indent="-171446" algn="l" defTabSz="685783" rtl="0" eaLnBrk="1" latinLnBrk="0" hangingPunct="1">
              <a:lnSpc>
                <a:spcPct val="90000"/>
              </a:lnSpc>
              <a:spcBef>
                <a:spcPts val="375"/>
              </a:spcBef>
              <a:buClr>
                <a:schemeClr val="tx1"/>
              </a:buClr>
              <a:buSzPct val="70000"/>
              <a:buFont typeface="Arial" panose="020B0604020202020204" pitchFamily="34" charset="0"/>
              <a:buChar char="•"/>
              <a:defRPr sz="2133" b="0" i="0" kern="1200">
                <a:solidFill>
                  <a:srgbClr val="003341"/>
                </a:solidFill>
                <a:latin typeface="Metropolis Light"/>
                <a:ea typeface="+mn-ea"/>
                <a:cs typeface="Poppins Light" pitchFamily="2" charset="77"/>
              </a:defRPr>
            </a:lvl3pPr>
            <a:lvl4pPr marL="1200121" indent="-171446" algn="l" defTabSz="685783" rtl="0" eaLnBrk="1" latinLnBrk="0" hangingPunct="1">
              <a:lnSpc>
                <a:spcPct val="90000"/>
              </a:lnSpc>
              <a:spcBef>
                <a:spcPts val="375"/>
              </a:spcBef>
              <a:buClr>
                <a:schemeClr val="tx1"/>
              </a:buClr>
              <a:buSzPct val="70000"/>
              <a:buFont typeface="Arial" panose="020B0604020202020204" pitchFamily="34" charset="0"/>
              <a:buChar char="•"/>
              <a:defRPr sz="2133" b="0" i="0" kern="1200">
                <a:solidFill>
                  <a:srgbClr val="003341"/>
                </a:solidFill>
                <a:latin typeface="Metropolis Light"/>
                <a:ea typeface="+mn-ea"/>
                <a:cs typeface="Poppins Light" pitchFamily="2" charset="77"/>
              </a:defRPr>
            </a:lvl4pPr>
            <a:lvl5pPr marL="1543012" indent="-171446" algn="l" defTabSz="685783" rtl="0" eaLnBrk="1" latinLnBrk="0" hangingPunct="1">
              <a:lnSpc>
                <a:spcPct val="90000"/>
              </a:lnSpc>
              <a:spcBef>
                <a:spcPts val="375"/>
              </a:spcBef>
              <a:buClr>
                <a:schemeClr val="tx1"/>
              </a:buClr>
              <a:buSzPct val="70000"/>
              <a:buFont typeface="Arial" panose="020B0604020202020204" pitchFamily="34" charset="0"/>
              <a:buChar char="•"/>
              <a:defRPr sz="2133" b="0" i="0" kern="1200">
                <a:solidFill>
                  <a:srgbClr val="003341"/>
                </a:solidFill>
                <a:latin typeface="Metropolis Light"/>
                <a:ea typeface="+mn-ea"/>
                <a:cs typeface="Poppins Light" pitchFamily="2" charset="77"/>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fontAlgn="base"/>
            <a:r>
              <a:rPr lang="en-US" sz="1867" dirty="0">
                <a:solidFill>
                  <a:srgbClr val="475C6D"/>
                </a:solidFill>
                <a:ea typeface="Calibri"/>
                <a:cs typeface="Calibri"/>
              </a:rPr>
              <a:t>Alleles *2, *3, *17, </a:t>
            </a:r>
          </a:p>
          <a:p>
            <a:pPr fontAlgn="base"/>
            <a:r>
              <a:rPr lang="en-US" sz="1867" dirty="0">
                <a:solidFill>
                  <a:srgbClr val="475C6D"/>
                </a:solidFill>
                <a:ea typeface="Calibri"/>
                <a:cs typeface="Calibri"/>
              </a:rPr>
              <a:t>Approximately 60 minutes</a:t>
            </a:r>
          </a:p>
          <a:p>
            <a:pPr fontAlgn="base"/>
            <a:r>
              <a:rPr lang="en-US" sz="1867" dirty="0">
                <a:solidFill>
                  <a:srgbClr val="475C6D"/>
                </a:solidFill>
                <a:ea typeface="Calibri"/>
                <a:cs typeface="Calibri"/>
              </a:rPr>
              <a:t>Three Buccal Swabs</a:t>
            </a:r>
          </a:p>
          <a:p>
            <a:pPr fontAlgn="base"/>
            <a:endParaRPr lang="en-US" sz="1867" dirty="0">
              <a:solidFill>
                <a:srgbClr val="475C6D"/>
              </a:solidFill>
              <a:ea typeface="Calibri"/>
              <a:cs typeface="Calibri"/>
            </a:endParaRPr>
          </a:p>
          <a:p>
            <a:pPr fontAlgn="base"/>
            <a:endParaRPr lang="en-US" sz="1867" dirty="0">
              <a:solidFill>
                <a:srgbClr val="475C6D"/>
              </a:solidFill>
              <a:ea typeface="Calibri"/>
              <a:cs typeface="Calibri"/>
            </a:endParaRPr>
          </a:p>
          <a:p>
            <a:pPr fontAlgn="base"/>
            <a:endParaRPr lang="en-GB" sz="1867" dirty="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7FF1E0C6-98F0-2B01-95A4-482631659781}"/>
              </a:ext>
            </a:extLst>
          </p:cNvPr>
          <p:cNvSpPr txBox="1"/>
          <p:nvPr/>
        </p:nvSpPr>
        <p:spPr>
          <a:xfrm>
            <a:off x="5587310" y="4931850"/>
            <a:ext cx="4759555" cy="120032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bg1"/>
                </a:solidFill>
                <a:ea typeface="Calibri"/>
                <a:cs typeface="Calibri"/>
              </a:rPr>
              <a:t>Notably in a 2024 study. In a</a:t>
            </a:r>
            <a:r>
              <a:rPr lang="en-GB" sz="1800">
                <a:solidFill>
                  <a:schemeClr val="bg1"/>
                </a:solidFill>
                <a:effectLst/>
                <a:latin typeface="Aptos"/>
                <a:ea typeface="Aptos" panose="020B0004020202020204" pitchFamily="34" charset="0"/>
                <a:cs typeface="Aptos" panose="020B0004020202020204" pitchFamily="34" charset="0"/>
              </a:rPr>
              <a:t> cohort of only 204 patients the </a:t>
            </a:r>
            <a:r>
              <a:rPr lang="en-GB">
                <a:solidFill>
                  <a:schemeClr val="bg1"/>
                </a:solidFill>
                <a:latin typeface="Aptos"/>
                <a:ea typeface="Aptos" panose="020B0004020202020204" pitchFamily="34" charset="0"/>
                <a:cs typeface="Aptos" panose="020B0004020202020204" pitchFamily="34" charset="0"/>
              </a:rPr>
              <a:t>Genedrive test identified </a:t>
            </a:r>
            <a:r>
              <a:rPr lang="en-GB" sz="1800">
                <a:solidFill>
                  <a:schemeClr val="bg1"/>
                </a:solidFill>
                <a:effectLst/>
                <a:latin typeface="Aptos"/>
                <a:ea typeface="Aptos" panose="020B0004020202020204" pitchFamily="34" charset="0"/>
                <a:cs typeface="Aptos" panose="020B0004020202020204" pitchFamily="34" charset="0"/>
              </a:rPr>
              <a:t>7 loss of function alleles other than *2 &amp; *3, ultimately increasing ethnic coverage of </a:t>
            </a:r>
            <a:r>
              <a:rPr lang="en-GB">
                <a:solidFill>
                  <a:schemeClr val="bg1"/>
                </a:solidFill>
                <a:latin typeface="Aptos"/>
                <a:ea typeface="Aptos" panose="020B0004020202020204" pitchFamily="34" charset="0"/>
                <a:cs typeface="Aptos" panose="020B0004020202020204" pitchFamily="34" charset="0"/>
              </a:rPr>
              <a:t>testing</a:t>
            </a:r>
            <a:r>
              <a:rPr lang="en-GB" sz="1800">
                <a:solidFill>
                  <a:schemeClr val="bg1"/>
                </a:solidFill>
                <a:effectLst/>
                <a:latin typeface="Aptos"/>
                <a:ea typeface="Aptos" panose="020B0004020202020204" pitchFamily="34" charset="0"/>
                <a:cs typeface="Aptos" panose="020B0004020202020204" pitchFamily="34" charset="0"/>
              </a:rPr>
              <a:t>.  </a:t>
            </a:r>
            <a:endParaRPr lang="en-US" sz="2000">
              <a:solidFill>
                <a:schemeClr val="bg1"/>
              </a:solidFill>
              <a:latin typeface="Aptos"/>
              <a:ea typeface="Calibri"/>
              <a:cs typeface="Calibri"/>
            </a:endParaRPr>
          </a:p>
        </p:txBody>
      </p:sp>
    </p:spTree>
    <p:extLst>
      <p:ext uri="{BB962C8B-B14F-4D97-AF65-F5344CB8AC3E}">
        <p14:creationId xmlns:p14="http://schemas.microsoft.com/office/powerpoint/2010/main" val="91641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1829FFE-70AF-EBD5-58F6-F937DA1D63CB}"/>
              </a:ext>
            </a:extLst>
          </p:cNvPr>
          <p:cNvSpPr>
            <a:spLocks noGrp="1"/>
          </p:cNvSpPr>
          <p:nvPr>
            <p:ph type="subTitle" idx="1"/>
          </p:nvPr>
        </p:nvSpPr>
        <p:spPr/>
        <p:txBody>
          <a:bodyPr/>
          <a:lstStyle/>
          <a:p>
            <a:r>
              <a:rPr lang="en-GB" dirty="0" err="1"/>
              <a:t>Genedrive</a:t>
            </a:r>
            <a:r>
              <a:rPr lang="en-GB" dirty="0">
                <a:latin typeface="Arial" panose="020B0604020202020204" pitchFamily="34" charset="0"/>
                <a:cs typeface="Arial" panose="020B0604020202020204" pitchFamily="34" charset="0"/>
              </a:rPr>
              <a:t>®</a:t>
            </a:r>
            <a:r>
              <a:rPr lang="en-GB" dirty="0"/>
              <a:t> VS </a:t>
            </a:r>
            <a:r>
              <a:rPr lang="en-GB" dirty="0" err="1"/>
              <a:t>Genomadix</a:t>
            </a:r>
            <a:endParaRPr lang="en-GB" dirty="0"/>
          </a:p>
        </p:txBody>
      </p:sp>
      <p:pic>
        <p:nvPicPr>
          <p:cNvPr id="5" name="Picture 4" descr="A white device with a screen and a plug&#10;&#10;Description automatically generated">
            <a:extLst>
              <a:ext uri="{FF2B5EF4-FFF2-40B4-BE49-F238E27FC236}">
                <a16:creationId xmlns:a16="http://schemas.microsoft.com/office/drawing/2014/main" id="{013EFAFA-0340-34C3-7861-5F37EE66A8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864" y="1763389"/>
            <a:ext cx="1918652" cy="19674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logo with blue and grey letters&#10;&#10;Description automatically generated">
            <a:extLst>
              <a:ext uri="{FF2B5EF4-FFF2-40B4-BE49-F238E27FC236}">
                <a16:creationId xmlns:a16="http://schemas.microsoft.com/office/drawing/2014/main" id="{0B59DB82-B986-66A6-F26D-886C50F5132C}"/>
              </a:ext>
            </a:extLst>
          </p:cNvPr>
          <p:cNvPicPr>
            <a:picLocks noChangeAspect="1"/>
          </p:cNvPicPr>
          <p:nvPr/>
        </p:nvPicPr>
        <p:blipFill>
          <a:blip r:embed="rId4"/>
          <a:stretch>
            <a:fillRect/>
          </a:stretch>
        </p:blipFill>
        <p:spPr>
          <a:xfrm>
            <a:off x="2864202" y="2392196"/>
            <a:ext cx="862846" cy="678304"/>
          </a:xfrm>
          <a:prstGeom prst="rect">
            <a:avLst/>
          </a:prstGeom>
        </p:spPr>
      </p:pic>
      <p:sp>
        <p:nvSpPr>
          <p:cNvPr id="17" name="Text Placeholder 2">
            <a:extLst>
              <a:ext uri="{FF2B5EF4-FFF2-40B4-BE49-F238E27FC236}">
                <a16:creationId xmlns:a16="http://schemas.microsoft.com/office/drawing/2014/main" id="{4B233328-6684-5298-7753-E14E46197AA8}"/>
              </a:ext>
            </a:extLst>
          </p:cNvPr>
          <p:cNvSpPr>
            <a:spLocks noGrp="1"/>
          </p:cNvSpPr>
          <p:nvPr>
            <p:ph type="body" sz="quarter" idx="17"/>
          </p:nvPr>
        </p:nvSpPr>
        <p:spPr>
          <a:xfrm>
            <a:off x="436538" y="3722857"/>
            <a:ext cx="3429406" cy="2699770"/>
          </a:xfrm>
        </p:spPr>
        <p:txBody>
          <a:bodyPr>
            <a:normAutofit lnSpcReduction="10000"/>
          </a:bodyPr>
          <a:lstStyle/>
          <a:p>
            <a:pPr algn="l" rtl="0" fontAlgn="base"/>
            <a:r>
              <a:rPr lang="en-US" sz="1867" dirty="0">
                <a:solidFill>
                  <a:srgbClr val="475C6D"/>
                </a:solidFill>
                <a:ea typeface="Calibri"/>
                <a:cs typeface="Calibri"/>
              </a:rPr>
              <a:t>UK based Company</a:t>
            </a:r>
          </a:p>
          <a:p>
            <a:pPr fontAlgn="base"/>
            <a:r>
              <a:rPr lang="en-US" sz="1867" dirty="0">
                <a:solidFill>
                  <a:srgbClr val="475C6D"/>
                </a:solidFill>
                <a:ea typeface="Calibri"/>
                <a:cs typeface="Calibri"/>
              </a:rPr>
              <a:t>Designed by the NHS for the NHS </a:t>
            </a:r>
          </a:p>
          <a:p>
            <a:pPr fontAlgn="base"/>
            <a:r>
              <a:rPr lang="en-US" sz="1867" dirty="0">
                <a:solidFill>
                  <a:srgbClr val="475C6D"/>
                </a:solidFill>
                <a:ea typeface="Calibri"/>
                <a:cs typeface="Calibri"/>
              </a:rPr>
              <a:t>Systems and Reagents manufactured in UK </a:t>
            </a:r>
          </a:p>
          <a:p>
            <a:pPr fontAlgn="base"/>
            <a:r>
              <a:rPr lang="en-US" sz="1867" dirty="0">
                <a:solidFill>
                  <a:srgbClr val="475C6D"/>
                </a:solidFill>
                <a:ea typeface="Calibri"/>
                <a:cs typeface="Calibri"/>
              </a:rPr>
              <a:t>UK based sales and support teams </a:t>
            </a:r>
          </a:p>
          <a:p>
            <a:pPr fontAlgn="base"/>
            <a:r>
              <a:rPr lang="en-US" sz="1867" dirty="0">
                <a:solidFill>
                  <a:srgbClr val="475C6D"/>
                </a:solidFill>
                <a:ea typeface="Calibri"/>
                <a:cs typeface="Calibri"/>
              </a:rPr>
              <a:t>Does not require cold chain shipping </a:t>
            </a:r>
          </a:p>
          <a:p>
            <a:pPr algn="l" rtl="0" fontAlgn="base"/>
            <a:endParaRPr lang="en-US" sz="1867" dirty="0">
              <a:solidFill>
                <a:srgbClr val="475C6D"/>
              </a:solidFill>
              <a:ea typeface="Calibri"/>
              <a:cs typeface="Calibri"/>
            </a:endParaRPr>
          </a:p>
          <a:p>
            <a:pPr algn="l" rtl="0" fontAlgn="base"/>
            <a:endParaRPr lang="en-GB" sz="1867" dirty="0">
              <a:ea typeface="Calibri" panose="020F0502020204030204" pitchFamily="34" charset="0"/>
              <a:cs typeface="Calibri" panose="020F0502020204030204" pitchFamily="34" charset="0"/>
            </a:endParaRPr>
          </a:p>
        </p:txBody>
      </p:sp>
      <p:pic>
        <p:nvPicPr>
          <p:cNvPr id="19" name="Picture 18">
            <a:extLst>
              <a:ext uri="{FF2B5EF4-FFF2-40B4-BE49-F238E27FC236}">
                <a16:creationId xmlns:a16="http://schemas.microsoft.com/office/drawing/2014/main" id="{AA3A280C-2F5F-2CED-D049-5237FBE3266A}"/>
              </a:ext>
            </a:extLst>
          </p:cNvPr>
          <p:cNvPicPr>
            <a:picLocks noChangeAspect="1"/>
          </p:cNvPicPr>
          <p:nvPr/>
        </p:nvPicPr>
        <p:blipFill>
          <a:blip r:embed="rId5"/>
          <a:stretch>
            <a:fillRect/>
          </a:stretch>
        </p:blipFill>
        <p:spPr>
          <a:xfrm>
            <a:off x="4483322" y="1763389"/>
            <a:ext cx="5091828" cy="1414743"/>
          </a:xfrm>
          <a:prstGeom prst="rect">
            <a:avLst/>
          </a:prstGeom>
        </p:spPr>
      </p:pic>
      <p:sp>
        <p:nvSpPr>
          <p:cNvPr id="21" name="TextBox 20">
            <a:extLst>
              <a:ext uri="{FF2B5EF4-FFF2-40B4-BE49-F238E27FC236}">
                <a16:creationId xmlns:a16="http://schemas.microsoft.com/office/drawing/2014/main" id="{5F699EFD-1202-BE1A-CF69-10297AA6FA9A}"/>
              </a:ext>
            </a:extLst>
          </p:cNvPr>
          <p:cNvSpPr txBox="1"/>
          <p:nvPr/>
        </p:nvSpPr>
        <p:spPr>
          <a:xfrm>
            <a:off x="4204505" y="3191542"/>
            <a:ext cx="6094070" cy="646331"/>
          </a:xfrm>
          <a:prstGeom prst="rect">
            <a:avLst/>
          </a:prstGeom>
          <a:noFill/>
        </p:spPr>
        <p:txBody>
          <a:bodyPr wrap="square">
            <a:spAutoFit/>
          </a:bodyPr>
          <a:lstStyle/>
          <a:p>
            <a:r>
              <a:rPr lang="en-GB" dirty="0"/>
              <a:t>https://mft.nhs.uk/2024/07/31/manchester-leads-implementation-of-lifesaving-genetic-bedside-stroke-test/</a:t>
            </a:r>
          </a:p>
        </p:txBody>
      </p:sp>
      <p:pic>
        <p:nvPicPr>
          <p:cNvPr id="23" name="Picture 22">
            <a:extLst>
              <a:ext uri="{FF2B5EF4-FFF2-40B4-BE49-F238E27FC236}">
                <a16:creationId xmlns:a16="http://schemas.microsoft.com/office/drawing/2014/main" id="{1C16B13C-9BF6-5268-4D56-15E4EE46C835}"/>
              </a:ext>
            </a:extLst>
          </p:cNvPr>
          <p:cNvPicPr>
            <a:picLocks noChangeAspect="1"/>
          </p:cNvPicPr>
          <p:nvPr/>
        </p:nvPicPr>
        <p:blipFill>
          <a:blip r:embed="rId6"/>
          <a:srcRect r="6068"/>
          <a:stretch/>
        </p:blipFill>
        <p:spPr>
          <a:xfrm>
            <a:off x="4483322" y="3986163"/>
            <a:ext cx="5091828" cy="1475732"/>
          </a:xfrm>
          <a:prstGeom prst="rect">
            <a:avLst/>
          </a:prstGeom>
        </p:spPr>
      </p:pic>
      <p:sp>
        <p:nvSpPr>
          <p:cNvPr id="27" name="TextBox 26">
            <a:extLst>
              <a:ext uri="{FF2B5EF4-FFF2-40B4-BE49-F238E27FC236}">
                <a16:creationId xmlns:a16="http://schemas.microsoft.com/office/drawing/2014/main" id="{88741B2A-DA06-5EE2-2583-85B0A52E5CE3}"/>
              </a:ext>
            </a:extLst>
          </p:cNvPr>
          <p:cNvSpPr txBox="1"/>
          <p:nvPr/>
        </p:nvSpPr>
        <p:spPr>
          <a:xfrm>
            <a:off x="4204505" y="5499297"/>
            <a:ext cx="5518229" cy="923330"/>
          </a:xfrm>
          <a:prstGeom prst="rect">
            <a:avLst/>
          </a:prstGeom>
          <a:noFill/>
        </p:spPr>
        <p:txBody>
          <a:bodyPr wrap="square">
            <a:spAutoFit/>
          </a:bodyPr>
          <a:lstStyle/>
          <a:p>
            <a:r>
              <a:rPr lang="en-GB"/>
              <a:t>https://mft.nhs.uk/2024/11/21/genetic-test-developed-by-manchester-researchers-to-prevent-newborn-babies-going-deaf-to-be-trialled-across-the-uk/</a:t>
            </a:r>
          </a:p>
        </p:txBody>
      </p:sp>
      <p:pic>
        <p:nvPicPr>
          <p:cNvPr id="2052" name="Picture 4">
            <a:extLst>
              <a:ext uri="{FF2B5EF4-FFF2-40B4-BE49-F238E27FC236}">
                <a16:creationId xmlns:a16="http://schemas.microsoft.com/office/drawing/2014/main" id="{5481D947-6CB1-AC53-6CE7-14C2A238F97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03929" y="770572"/>
            <a:ext cx="1038390" cy="642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2969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1829FFE-70AF-EBD5-58F6-F937DA1D63CB}"/>
              </a:ext>
            </a:extLst>
          </p:cNvPr>
          <p:cNvSpPr>
            <a:spLocks noGrp="1"/>
          </p:cNvSpPr>
          <p:nvPr>
            <p:ph type="subTitle" idx="1"/>
          </p:nvPr>
        </p:nvSpPr>
        <p:spPr/>
        <p:txBody>
          <a:bodyPr/>
          <a:lstStyle/>
          <a:p>
            <a:r>
              <a:rPr lang="en-GB" dirty="0"/>
              <a:t>Laboratory Genotyping</a:t>
            </a:r>
          </a:p>
        </p:txBody>
      </p:sp>
      <p:sp>
        <p:nvSpPr>
          <p:cNvPr id="3" name="Text Placeholder 2">
            <a:extLst>
              <a:ext uri="{FF2B5EF4-FFF2-40B4-BE49-F238E27FC236}">
                <a16:creationId xmlns:a16="http://schemas.microsoft.com/office/drawing/2014/main" id="{C5DE3A92-547B-CE2A-816A-BE78A52BD01B}"/>
              </a:ext>
            </a:extLst>
          </p:cNvPr>
          <p:cNvSpPr>
            <a:spLocks noGrp="1"/>
          </p:cNvSpPr>
          <p:nvPr>
            <p:ph type="body" sz="quarter" idx="17"/>
          </p:nvPr>
        </p:nvSpPr>
        <p:spPr>
          <a:xfrm>
            <a:off x="5046678" y="4022348"/>
            <a:ext cx="4411791" cy="2316171"/>
          </a:xfrm>
        </p:spPr>
        <p:txBody>
          <a:bodyPr>
            <a:normAutofit/>
          </a:bodyPr>
          <a:lstStyle/>
          <a:p>
            <a:pPr algn="l" rtl="0" fontAlgn="base"/>
            <a:r>
              <a:rPr lang="en-US" sz="1867">
                <a:solidFill>
                  <a:srgbClr val="475C6D"/>
                </a:solidFill>
                <a:ea typeface="Calibri"/>
                <a:cs typeface="Calibri"/>
              </a:rPr>
              <a:t>Alleles *2, *3, *4, *5, *6, *7, *8, *17, *35</a:t>
            </a:r>
          </a:p>
          <a:p>
            <a:pPr algn="l" rtl="0" fontAlgn="base"/>
            <a:r>
              <a:rPr lang="en-US" sz="1867">
                <a:solidFill>
                  <a:srgbClr val="475C6D"/>
                </a:solidFill>
                <a:ea typeface="Calibri"/>
                <a:cs typeface="Calibri"/>
              </a:rPr>
              <a:t>Blood Samples</a:t>
            </a:r>
          </a:p>
          <a:p>
            <a:pPr fontAlgn="base"/>
            <a:r>
              <a:rPr lang="en-US" sz="1867">
                <a:solidFill>
                  <a:srgbClr val="475C6D"/>
                </a:solidFill>
                <a:ea typeface="Calibri"/>
                <a:cs typeface="Calibri"/>
              </a:rPr>
              <a:t>Results in a week or more</a:t>
            </a:r>
          </a:p>
          <a:p>
            <a:pPr algn="l" rtl="0" fontAlgn="base"/>
            <a:r>
              <a:rPr lang="en-US" sz="1867">
                <a:solidFill>
                  <a:srgbClr val="475C6D"/>
                </a:solidFill>
                <a:ea typeface="Calibri"/>
                <a:cs typeface="Calibri"/>
              </a:rPr>
              <a:t>Results exported as CSV and require interpretation</a:t>
            </a:r>
          </a:p>
          <a:p>
            <a:pPr algn="l" rtl="0" fontAlgn="base"/>
            <a:r>
              <a:rPr lang="en-US" sz="1867">
                <a:solidFill>
                  <a:srgbClr val="475C6D"/>
                </a:solidFill>
                <a:ea typeface="Calibri"/>
                <a:cs typeface="Calibri"/>
              </a:rPr>
              <a:t>Complexity on how to return and act on results as patient likely discharged </a:t>
            </a:r>
          </a:p>
          <a:p>
            <a:pPr algn="l" rtl="0" fontAlgn="base"/>
            <a:endParaRPr lang="en-US" sz="1867">
              <a:solidFill>
                <a:srgbClr val="475C6D"/>
              </a:solidFill>
              <a:ea typeface="Calibri"/>
              <a:cs typeface="Calibri"/>
            </a:endParaRPr>
          </a:p>
        </p:txBody>
      </p:sp>
      <p:pic>
        <p:nvPicPr>
          <p:cNvPr id="1030" name="Picture 6" descr="A white and blue machine with a computer&#10;&#10;Description automatically generated">
            <a:extLst>
              <a:ext uri="{FF2B5EF4-FFF2-40B4-BE49-F238E27FC236}">
                <a16:creationId xmlns:a16="http://schemas.microsoft.com/office/drawing/2014/main" id="{D3393B8E-1A6B-441A-0B8B-BC64D6D8C9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547" y="1502275"/>
            <a:ext cx="3056656" cy="260269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 blue and green logo&#10;&#10;Description automatically generated">
            <a:extLst>
              <a:ext uri="{FF2B5EF4-FFF2-40B4-BE49-F238E27FC236}">
                <a16:creationId xmlns:a16="http://schemas.microsoft.com/office/drawing/2014/main" id="{AC239426-CB23-DE17-E894-130705D1C7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5365" y="1592000"/>
            <a:ext cx="1438663" cy="4784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white device with a screen and a plug&#10;&#10;Description automatically generated">
            <a:extLst>
              <a:ext uri="{FF2B5EF4-FFF2-40B4-BE49-F238E27FC236}">
                <a16:creationId xmlns:a16="http://schemas.microsoft.com/office/drawing/2014/main" id="{44F45B0D-AD86-35AF-8158-4CD0C740A2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670" y="1889986"/>
            <a:ext cx="1859109" cy="1906375"/>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D636195C-006F-CFB7-912B-E69008C0A12E}"/>
              </a:ext>
            </a:extLst>
          </p:cNvPr>
          <p:cNvSpPr txBox="1">
            <a:spLocks/>
          </p:cNvSpPr>
          <p:nvPr/>
        </p:nvSpPr>
        <p:spPr>
          <a:xfrm>
            <a:off x="288748" y="3915819"/>
            <a:ext cx="4885136" cy="2422700"/>
          </a:xfrm>
          <a:prstGeom prst="rect">
            <a:avLst/>
          </a:prstGeom>
        </p:spPr>
        <p:txBody>
          <a:bodyPr vert="horz" lIns="91440" tIns="45720" rIns="91440" bIns="45720" rtlCol="0">
            <a:normAutofit fontScale="70000" lnSpcReduction="20000"/>
          </a:bodyPr>
          <a:lstStyle>
            <a:lvl1pPr marL="171446" indent="-171446" algn="l" defTabSz="685783" rtl="0" eaLnBrk="1" latinLnBrk="0" hangingPunct="1">
              <a:lnSpc>
                <a:spcPct val="90000"/>
              </a:lnSpc>
              <a:spcBef>
                <a:spcPts val="751"/>
              </a:spcBef>
              <a:buClr>
                <a:schemeClr val="tx1"/>
              </a:buClr>
              <a:buSzPct val="70000"/>
              <a:buFont typeface="Arial" panose="020B0604020202020204" pitchFamily="34" charset="0"/>
              <a:buChar char="•"/>
              <a:defRPr sz="2133" b="0" i="0" kern="1200">
                <a:solidFill>
                  <a:srgbClr val="003341"/>
                </a:solidFill>
                <a:latin typeface="Metropolis Light"/>
                <a:ea typeface="+mn-ea"/>
                <a:cs typeface="Poppins Light" pitchFamily="2" charset="77"/>
              </a:defRPr>
            </a:lvl1pPr>
            <a:lvl2pPr marL="514338" indent="-171446" algn="l" defTabSz="685783" rtl="0" eaLnBrk="1" latinLnBrk="0" hangingPunct="1">
              <a:lnSpc>
                <a:spcPct val="90000"/>
              </a:lnSpc>
              <a:spcBef>
                <a:spcPts val="375"/>
              </a:spcBef>
              <a:buClr>
                <a:schemeClr val="tx1"/>
              </a:buClr>
              <a:buSzPct val="70000"/>
              <a:buFont typeface="Arial" panose="020B0604020202020204" pitchFamily="34" charset="0"/>
              <a:buChar char="•"/>
              <a:defRPr sz="2133" b="0" i="0" kern="1200">
                <a:solidFill>
                  <a:srgbClr val="003341"/>
                </a:solidFill>
                <a:latin typeface="Metropolis Light"/>
                <a:ea typeface="+mn-ea"/>
                <a:cs typeface="Poppins Light" pitchFamily="2" charset="77"/>
              </a:defRPr>
            </a:lvl2pPr>
            <a:lvl3pPr marL="857229" indent="-171446" algn="l" defTabSz="685783" rtl="0" eaLnBrk="1" latinLnBrk="0" hangingPunct="1">
              <a:lnSpc>
                <a:spcPct val="90000"/>
              </a:lnSpc>
              <a:spcBef>
                <a:spcPts val="375"/>
              </a:spcBef>
              <a:buClr>
                <a:schemeClr val="tx1"/>
              </a:buClr>
              <a:buSzPct val="70000"/>
              <a:buFont typeface="Arial" panose="020B0604020202020204" pitchFamily="34" charset="0"/>
              <a:buChar char="•"/>
              <a:defRPr sz="2133" b="0" i="0" kern="1200">
                <a:solidFill>
                  <a:srgbClr val="003341"/>
                </a:solidFill>
                <a:latin typeface="Metropolis Light"/>
                <a:ea typeface="+mn-ea"/>
                <a:cs typeface="Poppins Light" pitchFamily="2" charset="77"/>
              </a:defRPr>
            </a:lvl3pPr>
            <a:lvl4pPr marL="1200121" indent="-171446" algn="l" defTabSz="685783" rtl="0" eaLnBrk="1" latinLnBrk="0" hangingPunct="1">
              <a:lnSpc>
                <a:spcPct val="90000"/>
              </a:lnSpc>
              <a:spcBef>
                <a:spcPts val="375"/>
              </a:spcBef>
              <a:buClr>
                <a:schemeClr val="tx1"/>
              </a:buClr>
              <a:buSzPct val="70000"/>
              <a:buFont typeface="Arial" panose="020B0604020202020204" pitchFamily="34" charset="0"/>
              <a:buChar char="•"/>
              <a:defRPr sz="2133" b="0" i="0" kern="1200">
                <a:solidFill>
                  <a:srgbClr val="003341"/>
                </a:solidFill>
                <a:latin typeface="Metropolis Light"/>
                <a:ea typeface="+mn-ea"/>
                <a:cs typeface="Poppins Light" pitchFamily="2" charset="77"/>
              </a:defRPr>
            </a:lvl4pPr>
            <a:lvl5pPr marL="1543012" indent="-171446" algn="l" defTabSz="685783" rtl="0" eaLnBrk="1" latinLnBrk="0" hangingPunct="1">
              <a:lnSpc>
                <a:spcPct val="90000"/>
              </a:lnSpc>
              <a:spcBef>
                <a:spcPts val="375"/>
              </a:spcBef>
              <a:buClr>
                <a:schemeClr val="tx1"/>
              </a:buClr>
              <a:buSzPct val="70000"/>
              <a:buFont typeface="Arial" panose="020B0604020202020204" pitchFamily="34" charset="0"/>
              <a:buChar char="•"/>
              <a:defRPr sz="2133" b="0" i="0" kern="1200">
                <a:solidFill>
                  <a:srgbClr val="003341"/>
                </a:solidFill>
                <a:latin typeface="Metropolis Light"/>
                <a:ea typeface="+mn-ea"/>
                <a:cs typeface="Poppins Light" pitchFamily="2" charset="77"/>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fontAlgn="base"/>
            <a:r>
              <a:rPr lang="en-US" sz="2300" dirty="0">
                <a:solidFill>
                  <a:srgbClr val="475C6D"/>
                </a:solidFill>
                <a:ea typeface="Calibri"/>
                <a:cs typeface="Calibri"/>
              </a:rPr>
              <a:t>Alleles *2, *3, *4, *8, *17, *35</a:t>
            </a:r>
          </a:p>
          <a:p>
            <a:pPr fontAlgn="base"/>
            <a:r>
              <a:rPr lang="en-US" sz="2300" dirty="0">
                <a:solidFill>
                  <a:srgbClr val="475C6D"/>
                </a:solidFill>
                <a:ea typeface="Calibri"/>
                <a:cs typeface="Calibri"/>
              </a:rPr>
              <a:t>Single Buccal Swab</a:t>
            </a:r>
          </a:p>
          <a:p>
            <a:pPr fontAlgn="base"/>
            <a:r>
              <a:rPr lang="en-US" sz="2300" dirty="0">
                <a:solidFill>
                  <a:srgbClr val="475C6D"/>
                </a:solidFill>
                <a:ea typeface="Calibri"/>
                <a:cs typeface="Calibri"/>
              </a:rPr>
              <a:t>Results in ~69 minutes:</a:t>
            </a:r>
          </a:p>
          <a:p>
            <a:pPr fontAlgn="base"/>
            <a:r>
              <a:rPr lang="en-US" sz="2300" dirty="0">
                <a:solidFill>
                  <a:srgbClr val="475C6D"/>
                </a:solidFill>
                <a:ea typeface="Calibri"/>
                <a:cs typeface="Calibri"/>
              </a:rPr>
              <a:t>Treatment decision made on the same day and is not pushed to primary care</a:t>
            </a:r>
          </a:p>
          <a:p>
            <a:pPr fontAlgn="base"/>
            <a:r>
              <a:rPr lang="en-US" sz="2300" dirty="0">
                <a:solidFill>
                  <a:srgbClr val="475C6D"/>
                </a:solidFill>
                <a:ea typeface="Calibri"/>
                <a:cs typeface="Calibri"/>
              </a:rPr>
              <a:t>Research shows POC users receive much faster actionable results and incur significant saving on medication costs.</a:t>
            </a:r>
            <a:r>
              <a:rPr lang="en-US" sz="2300" baseline="30000" dirty="0">
                <a:solidFill>
                  <a:srgbClr val="475C6D"/>
                </a:solidFill>
                <a:ea typeface="Calibri"/>
                <a:cs typeface="Calibri"/>
              </a:rPr>
              <a:t>1</a:t>
            </a:r>
          </a:p>
          <a:p>
            <a:pPr marL="0" indent="0" fontAlgn="base">
              <a:buNone/>
            </a:pPr>
            <a:r>
              <a:rPr lang="en-US" sz="2300" b="1" dirty="0">
                <a:solidFill>
                  <a:srgbClr val="475C6D"/>
                </a:solidFill>
                <a:ea typeface="Calibri"/>
                <a:cs typeface="Calibri"/>
              </a:rPr>
              <a:t>National guideline recommends that dual antiplatelet therapies are administered in &lt;24 hours of the event.</a:t>
            </a:r>
          </a:p>
          <a:p>
            <a:pPr lvl="1" fontAlgn="base"/>
            <a:endParaRPr lang="en-US" sz="1867" dirty="0">
              <a:solidFill>
                <a:srgbClr val="475C6D"/>
              </a:solidFill>
              <a:ea typeface="Calibri"/>
              <a:cs typeface="Calibri"/>
            </a:endParaRPr>
          </a:p>
          <a:p>
            <a:pPr algn="l" rtl="0" fontAlgn="base"/>
            <a:endParaRPr lang="en-US" sz="1867" dirty="0">
              <a:solidFill>
                <a:srgbClr val="475C6D"/>
              </a:solidFill>
              <a:ea typeface="Calibri"/>
              <a:cs typeface="Calibri"/>
            </a:endParaRPr>
          </a:p>
        </p:txBody>
      </p:sp>
      <p:pic>
        <p:nvPicPr>
          <p:cNvPr id="8" name="Picture 7" descr="A logo with blue and grey letters&#10;&#10;Description automatically generated">
            <a:extLst>
              <a:ext uri="{FF2B5EF4-FFF2-40B4-BE49-F238E27FC236}">
                <a16:creationId xmlns:a16="http://schemas.microsoft.com/office/drawing/2014/main" id="{CFF4FF9D-647A-BF89-78FB-80A72056BA82}"/>
              </a:ext>
            </a:extLst>
          </p:cNvPr>
          <p:cNvPicPr>
            <a:picLocks noChangeAspect="1"/>
          </p:cNvPicPr>
          <p:nvPr/>
        </p:nvPicPr>
        <p:blipFill>
          <a:blip r:embed="rId6"/>
          <a:stretch>
            <a:fillRect/>
          </a:stretch>
        </p:blipFill>
        <p:spPr>
          <a:xfrm>
            <a:off x="2529713" y="2316346"/>
            <a:ext cx="1189024" cy="934720"/>
          </a:xfrm>
          <a:prstGeom prst="rect">
            <a:avLst/>
          </a:prstGeom>
        </p:spPr>
      </p:pic>
      <p:sp>
        <p:nvSpPr>
          <p:cNvPr id="9" name="Oval 8">
            <a:extLst>
              <a:ext uri="{FF2B5EF4-FFF2-40B4-BE49-F238E27FC236}">
                <a16:creationId xmlns:a16="http://schemas.microsoft.com/office/drawing/2014/main" id="{EF95874F-625A-26FB-AA35-D1640BAE9670}"/>
              </a:ext>
            </a:extLst>
          </p:cNvPr>
          <p:cNvSpPr/>
          <p:nvPr/>
        </p:nvSpPr>
        <p:spPr>
          <a:xfrm>
            <a:off x="9262587" y="1284940"/>
            <a:ext cx="2828232" cy="2878210"/>
          </a:xfrm>
          <a:prstGeom prst="ellipse">
            <a:avLst/>
          </a:prstGeom>
          <a:gradFill flip="none" rotWithShape="1">
            <a:gsLst>
              <a:gs pos="39000">
                <a:srgbClr val="F1B100"/>
              </a:gs>
              <a:gs pos="100000">
                <a:srgbClr val="FFD45B"/>
              </a:gs>
            </a:gsLst>
            <a:lin ang="0" scaled="1"/>
            <a:tileRect/>
          </a:gradFill>
          <a:ln w="12700" cap="flat" cmpd="sng" algn="ctr">
            <a:no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Montserrat" panose="00000500000000000000" pitchFamily="2" charset="0"/>
                <a:ea typeface="+mn-ea"/>
                <a:cs typeface="+mn-cs"/>
              </a:rPr>
              <a:t>2024 study compared </a:t>
            </a:r>
            <a:r>
              <a:rPr kumimoji="0" lang="en-US" sz="1600" b="0" i="0" u="none" strike="noStrike" kern="0" cap="none" spc="0" normalizeH="0" baseline="0" noProof="0" err="1">
                <a:ln>
                  <a:noFill/>
                </a:ln>
                <a:solidFill>
                  <a:prstClr val="white"/>
                </a:solidFill>
                <a:effectLst/>
                <a:uLnTx/>
                <a:uFillTx/>
                <a:latin typeface="Montserrat" panose="00000500000000000000" pitchFamily="2" charset="0"/>
                <a:ea typeface="+mn-ea"/>
                <a:cs typeface="+mn-cs"/>
              </a:rPr>
              <a:t>Genedrive</a:t>
            </a:r>
            <a:r>
              <a:rPr kumimoji="0" lang="en-US" sz="1600" b="0" i="0" u="none" strike="noStrike" kern="0" cap="none" spc="0" normalizeH="0" baseline="0" noProof="0">
                <a:ln>
                  <a:noFill/>
                </a:ln>
                <a:solidFill>
                  <a:prstClr val="white"/>
                </a:solidFill>
                <a:effectLst/>
                <a:uLnTx/>
                <a:uFillTx/>
                <a:latin typeface="Montserrat" panose="00000500000000000000" pitchFamily="2" charset="0"/>
                <a:ea typeface="+mn-ea"/>
                <a:cs typeface="+mn-cs"/>
              </a:rPr>
              <a:t> to the </a:t>
            </a:r>
            <a:r>
              <a:rPr kumimoji="0" lang="en-US" sz="1600" b="0" i="0" u="none" strike="noStrike" kern="0" cap="none" spc="0" normalizeH="0" baseline="0" noProof="0" err="1">
                <a:ln>
                  <a:noFill/>
                </a:ln>
                <a:solidFill>
                  <a:prstClr val="white"/>
                </a:solidFill>
                <a:effectLst/>
                <a:uLnTx/>
                <a:uFillTx/>
                <a:latin typeface="Montserrat" panose="00000500000000000000" pitchFamily="2" charset="0"/>
                <a:ea typeface="+mn-ea"/>
                <a:cs typeface="+mn-cs"/>
              </a:rPr>
              <a:t>MassARRAY</a:t>
            </a:r>
            <a:r>
              <a:rPr kumimoji="0" lang="en-US" sz="1600" b="0" i="0" u="none" strike="noStrike" kern="0" cap="none" spc="0" normalizeH="0" baseline="0" noProof="0">
                <a:ln>
                  <a:noFill/>
                </a:ln>
                <a:solidFill>
                  <a:prstClr val="white"/>
                </a:solidFill>
                <a:effectLst/>
                <a:uLnTx/>
                <a:uFillTx/>
                <a:latin typeface="Montserrat" panose="00000500000000000000" pitchFamily="2" charset="0"/>
                <a:ea typeface="+mn-ea"/>
                <a:cs typeface="+mn-cs"/>
              </a:rPr>
              <a:t>: </a:t>
            </a:r>
          </a:p>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Montserrat" panose="00000500000000000000" pitchFamily="2" charset="0"/>
              <a:ea typeface="+mn-ea"/>
              <a:cs typeface="+mn-cs"/>
            </a:endParaRPr>
          </a:p>
          <a:p>
            <a:pPr marL="285750" marR="0" lvl="0" indent="-285750" algn="ctr" defTabSz="8440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err="1">
                <a:ln>
                  <a:noFill/>
                </a:ln>
                <a:solidFill>
                  <a:prstClr val="white"/>
                </a:solidFill>
                <a:effectLst/>
                <a:uLnTx/>
                <a:uFillTx/>
                <a:latin typeface="Montserrat" panose="00000500000000000000" pitchFamily="2" charset="0"/>
                <a:ea typeface="+mn-ea"/>
                <a:cs typeface="+mn-cs"/>
              </a:rPr>
              <a:t>Genedrive</a:t>
            </a:r>
            <a:r>
              <a:rPr kumimoji="0" lang="en-US" sz="1600" b="0" i="0" u="none" strike="noStrike" kern="0" cap="none" spc="0" normalizeH="0" baseline="0" noProof="0">
                <a:ln>
                  <a:noFill/>
                </a:ln>
                <a:solidFill>
                  <a:prstClr val="white"/>
                </a:solidFill>
                <a:effectLst/>
                <a:uLnTx/>
                <a:uFillTx/>
                <a:latin typeface="Montserrat" panose="00000500000000000000" pitchFamily="2" charset="0"/>
                <a:ea typeface="+mn-ea"/>
                <a:cs typeface="+mn-cs"/>
              </a:rPr>
              <a:t> had fewer test fails</a:t>
            </a:r>
          </a:p>
          <a:p>
            <a:pPr marL="285750" marR="0" lvl="0" indent="-285750" algn="ctr" defTabSz="8440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a:ln>
                  <a:noFill/>
                </a:ln>
                <a:solidFill>
                  <a:prstClr val="white"/>
                </a:solidFill>
                <a:effectLst/>
                <a:uLnTx/>
                <a:uFillTx/>
                <a:latin typeface="Montserrat" panose="00000500000000000000" pitchFamily="2" charset="0"/>
                <a:ea typeface="+mn-ea"/>
                <a:cs typeface="+mn-cs"/>
              </a:rPr>
              <a:t>Was more accurate</a:t>
            </a:r>
          </a:p>
        </p:txBody>
      </p:sp>
    </p:spTree>
    <p:extLst>
      <p:ext uri="{BB962C8B-B14F-4D97-AF65-F5344CB8AC3E}">
        <p14:creationId xmlns:p14="http://schemas.microsoft.com/office/powerpoint/2010/main" val="26885760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1829FFE-70AF-EBD5-58F6-F937DA1D63CB}"/>
              </a:ext>
            </a:extLst>
          </p:cNvPr>
          <p:cNvSpPr>
            <a:spLocks noGrp="1"/>
          </p:cNvSpPr>
          <p:nvPr>
            <p:ph type="subTitle" idx="1"/>
          </p:nvPr>
        </p:nvSpPr>
        <p:spPr>
          <a:xfrm>
            <a:off x="324090" y="609979"/>
            <a:ext cx="9129803" cy="748289"/>
          </a:xfrm>
        </p:spPr>
        <p:txBody>
          <a:bodyPr/>
          <a:lstStyle/>
          <a:p>
            <a:r>
              <a:rPr lang="en-GB" sz="3200" dirty="0"/>
              <a:t>Comparison of </a:t>
            </a:r>
            <a:r>
              <a:rPr lang="en-GB" sz="3200" dirty="0" err="1"/>
              <a:t>Genedrive</a:t>
            </a:r>
            <a:r>
              <a:rPr lang="en-GB" sz="3200" dirty="0">
                <a:latin typeface="Arial" panose="020B0604020202020204" pitchFamily="34" charset="0"/>
                <a:cs typeface="Arial" panose="020B0604020202020204" pitchFamily="34" charset="0"/>
              </a:rPr>
              <a:t>®</a:t>
            </a:r>
            <a:r>
              <a:rPr lang="en-GB" sz="3200" dirty="0"/>
              <a:t> vs Lab Testing</a:t>
            </a:r>
          </a:p>
        </p:txBody>
      </p:sp>
      <p:sp>
        <p:nvSpPr>
          <p:cNvPr id="3" name="Text Placeholder 2">
            <a:extLst>
              <a:ext uri="{FF2B5EF4-FFF2-40B4-BE49-F238E27FC236}">
                <a16:creationId xmlns:a16="http://schemas.microsoft.com/office/drawing/2014/main" id="{C5DE3A92-547B-CE2A-816A-BE78A52BD01B}"/>
              </a:ext>
            </a:extLst>
          </p:cNvPr>
          <p:cNvSpPr>
            <a:spLocks noGrp="1"/>
          </p:cNvSpPr>
          <p:nvPr>
            <p:ph type="body" sz="quarter" idx="17"/>
          </p:nvPr>
        </p:nvSpPr>
        <p:spPr>
          <a:xfrm>
            <a:off x="486137" y="4257177"/>
            <a:ext cx="8967756" cy="1990844"/>
          </a:xfrm>
        </p:spPr>
        <p:txBody>
          <a:bodyPr>
            <a:normAutofit/>
          </a:bodyPr>
          <a:lstStyle/>
          <a:p>
            <a:pPr algn="l" rtl="0" fontAlgn="base"/>
            <a:r>
              <a:rPr lang="en-GB" sz="1800" dirty="0">
                <a:solidFill>
                  <a:srgbClr val="425563"/>
                </a:solidFill>
                <a:effectLst/>
                <a:ea typeface="Aptos" panose="020B0004020202020204" pitchFamily="34" charset="0"/>
                <a:cs typeface="Aptos" panose="020B0004020202020204" pitchFamily="34" charset="0"/>
              </a:rPr>
              <a:t>204 individuals</a:t>
            </a:r>
          </a:p>
          <a:p>
            <a:pPr algn="l" rtl="0" fontAlgn="base"/>
            <a:r>
              <a:rPr lang="en-GB" sz="1800" dirty="0">
                <a:solidFill>
                  <a:srgbClr val="425563"/>
                </a:solidFill>
                <a:effectLst/>
                <a:ea typeface="Aptos" panose="020B0004020202020204" pitchFamily="34" charset="0"/>
                <a:cs typeface="Aptos" panose="020B0004020202020204" pitchFamily="34" charset="0"/>
              </a:rPr>
              <a:t>The </a:t>
            </a:r>
            <a:r>
              <a:rPr lang="en-GB" sz="1800" dirty="0" err="1">
                <a:solidFill>
                  <a:srgbClr val="425563"/>
                </a:solidFill>
                <a:effectLst/>
                <a:ea typeface="Aptos" panose="020B0004020202020204" pitchFamily="34" charset="0"/>
                <a:cs typeface="Aptos" panose="020B0004020202020204" pitchFamily="34" charset="0"/>
              </a:rPr>
              <a:t>Genedrive</a:t>
            </a:r>
            <a:r>
              <a:rPr lang="en-GB" sz="1800" dirty="0">
                <a:solidFill>
                  <a:srgbClr val="425563"/>
                </a:solidFill>
                <a:effectLst/>
                <a:ea typeface="Aptos" panose="020B0004020202020204" pitchFamily="34" charset="0"/>
                <a:cs typeface="Aptos" panose="020B0004020202020204" pitchFamily="34" charset="0"/>
              </a:rPr>
              <a:t> had </a:t>
            </a:r>
            <a:r>
              <a:rPr lang="en-GB" sz="1800" b="1" dirty="0">
                <a:solidFill>
                  <a:srgbClr val="425563"/>
                </a:solidFill>
                <a:effectLst/>
                <a:ea typeface="Aptos" panose="020B0004020202020204" pitchFamily="34" charset="0"/>
                <a:cs typeface="Aptos" panose="020B0004020202020204" pitchFamily="34" charset="0"/>
              </a:rPr>
              <a:t>less test fails </a:t>
            </a:r>
            <a:r>
              <a:rPr lang="en-GB" sz="1800" dirty="0">
                <a:solidFill>
                  <a:srgbClr val="425563"/>
                </a:solidFill>
                <a:effectLst/>
                <a:ea typeface="Aptos" panose="020B0004020202020204" pitchFamily="34" charset="0"/>
                <a:cs typeface="Aptos" panose="020B0004020202020204" pitchFamily="34" charset="0"/>
              </a:rPr>
              <a:t>than laboratory testing </a:t>
            </a:r>
          </a:p>
          <a:p>
            <a:pPr algn="l" rtl="0" fontAlgn="base"/>
            <a:r>
              <a:rPr lang="en-GB" sz="1800" dirty="0">
                <a:solidFill>
                  <a:srgbClr val="425563"/>
                </a:solidFill>
                <a:ea typeface="Aptos" panose="020B0004020202020204" pitchFamily="34" charset="0"/>
                <a:cs typeface="Aptos" panose="020B0004020202020204" pitchFamily="34" charset="0"/>
              </a:rPr>
              <a:t>The </a:t>
            </a:r>
            <a:r>
              <a:rPr lang="en-GB" sz="1800" dirty="0" err="1">
                <a:solidFill>
                  <a:srgbClr val="425563"/>
                </a:solidFill>
                <a:ea typeface="Aptos" panose="020B0004020202020204" pitchFamily="34" charset="0"/>
                <a:cs typeface="Aptos" panose="020B0004020202020204" pitchFamily="34" charset="0"/>
              </a:rPr>
              <a:t>Genedrive</a:t>
            </a:r>
            <a:r>
              <a:rPr lang="en-GB" sz="1800" dirty="0">
                <a:solidFill>
                  <a:srgbClr val="425563"/>
                </a:solidFill>
                <a:ea typeface="Aptos" panose="020B0004020202020204" pitchFamily="34" charset="0"/>
                <a:cs typeface="Aptos" panose="020B0004020202020204" pitchFamily="34" charset="0"/>
              </a:rPr>
              <a:t> CYP2C19 ID Kit </a:t>
            </a:r>
            <a:r>
              <a:rPr lang="en-GB" sz="1800" dirty="0">
                <a:solidFill>
                  <a:srgbClr val="425563"/>
                </a:solidFill>
                <a:effectLst/>
                <a:ea typeface="Aptos" panose="020B0004020202020204" pitchFamily="34" charset="0"/>
                <a:cs typeface="Aptos" panose="020B0004020202020204" pitchFamily="34" charset="0"/>
              </a:rPr>
              <a:t>was </a:t>
            </a:r>
            <a:r>
              <a:rPr lang="en-GB" sz="1800" b="1" dirty="0">
                <a:solidFill>
                  <a:srgbClr val="425563"/>
                </a:solidFill>
                <a:effectLst/>
                <a:ea typeface="Aptos" panose="020B0004020202020204" pitchFamily="34" charset="0"/>
                <a:cs typeface="Aptos" panose="020B0004020202020204" pitchFamily="34" charset="0"/>
              </a:rPr>
              <a:t>more accurate </a:t>
            </a:r>
            <a:r>
              <a:rPr lang="en-GB" sz="1800" dirty="0">
                <a:solidFill>
                  <a:srgbClr val="425563"/>
                </a:solidFill>
                <a:effectLst/>
                <a:ea typeface="Aptos" panose="020B0004020202020204" pitchFamily="34" charset="0"/>
                <a:cs typeface="Aptos" panose="020B0004020202020204" pitchFamily="34" charset="0"/>
              </a:rPr>
              <a:t>(Agena misclassifying some patients) and also covered *35 (which Agena doesn’t currently).  </a:t>
            </a:r>
          </a:p>
          <a:p>
            <a:pPr algn="l" rtl="0" fontAlgn="base"/>
            <a:r>
              <a:rPr lang="en-GB" sz="1800" dirty="0">
                <a:solidFill>
                  <a:srgbClr val="425563"/>
                </a:solidFill>
                <a:effectLst/>
                <a:ea typeface="Aptos" panose="020B0004020202020204" pitchFamily="34" charset="0"/>
                <a:cs typeface="Aptos" panose="020B0004020202020204" pitchFamily="34" charset="0"/>
              </a:rPr>
              <a:t>It was notable in this cohort of only 200 patients that 7 of these were loss of function alleles other than *2 &amp; *3, ultimately increasing ethnic coverage of </a:t>
            </a:r>
            <a:r>
              <a:rPr lang="en-GB" sz="1800" dirty="0" err="1">
                <a:solidFill>
                  <a:srgbClr val="425563"/>
                </a:solidFill>
                <a:effectLst/>
                <a:ea typeface="Aptos" panose="020B0004020202020204" pitchFamily="34" charset="0"/>
                <a:cs typeface="Aptos" panose="020B0004020202020204" pitchFamily="34" charset="0"/>
              </a:rPr>
              <a:t>LoF</a:t>
            </a:r>
            <a:r>
              <a:rPr lang="en-GB" sz="1800" dirty="0">
                <a:solidFill>
                  <a:srgbClr val="425563"/>
                </a:solidFill>
                <a:effectLst/>
                <a:ea typeface="Aptos" panose="020B0004020202020204" pitchFamily="34" charset="0"/>
                <a:cs typeface="Aptos" panose="020B0004020202020204" pitchFamily="34" charset="0"/>
              </a:rPr>
              <a:t> variants.  </a:t>
            </a:r>
            <a:endParaRPr lang="en-US" sz="1867" dirty="0">
              <a:solidFill>
                <a:srgbClr val="425563"/>
              </a:solidFill>
              <a:ea typeface="Calibri"/>
              <a:cs typeface="Calibri"/>
            </a:endParaRPr>
          </a:p>
        </p:txBody>
      </p:sp>
      <p:pic>
        <p:nvPicPr>
          <p:cNvPr id="5" name="Picture 4">
            <a:extLst>
              <a:ext uri="{FF2B5EF4-FFF2-40B4-BE49-F238E27FC236}">
                <a16:creationId xmlns:a16="http://schemas.microsoft.com/office/drawing/2014/main" id="{463997DF-06C4-6AD7-5B66-838E5CD62A27}"/>
              </a:ext>
            </a:extLst>
          </p:cNvPr>
          <p:cNvPicPr>
            <a:picLocks noChangeAspect="1"/>
          </p:cNvPicPr>
          <p:nvPr/>
        </p:nvPicPr>
        <p:blipFill>
          <a:blip r:embed="rId3"/>
          <a:stretch>
            <a:fillRect/>
          </a:stretch>
        </p:blipFill>
        <p:spPr>
          <a:xfrm>
            <a:off x="1105463" y="1265671"/>
            <a:ext cx="7737595" cy="2846254"/>
          </a:xfrm>
          <a:prstGeom prst="rect">
            <a:avLst/>
          </a:prstGeom>
        </p:spPr>
      </p:pic>
    </p:spTree>
    <p:extLst>
      <p:ext uri="{BB962C8B-B14F-4D97-AF65-F5344CB8AC3E}">
        <p14:creationId xmlns:p14="http://schemas.microsoft.com/office/powerpoint/2010/main" val="4070033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a:extLst>
              <a:ext uri="{FF2B5EF4-FFF2-40B4-BE49-F238E27FC236}">
                <a16:creationId xmlns:a16="http://schemas.microsoft.com/office/drawing/2014/main" id="{9084BE60-C352-BC41-A533-5DF4D7370CDF}"/>
              </a:ext>
            </a:extLst>
          </p:cNvPr>
          <p:cNvSpPr>
            <a:spLocks noGrp="1"/>
          </p:cNvSpPr>
          <p:nvPr>
            <p:ph type="subTitle" idx="1"/>
          </p:nvPr>
        </p:nvSpPr>
        <p:spPr/>
        <p:txBody>
          <a:bodyPr vert="horz" lIns="91440" tIns="45720" rIns="91440" bIns="45720" rtlCol="0" anchor="t">
            <a:noAutofit/>
          </a:bodyPr>
          <a:lstStyle/>
          <a:p>
            <a:r>
              <a:rPr lang="en-GB" sz="4250">
                <a:latin typeface="Montserrat"/>
                <a:cs typeface="Poppins Light"/>
              </a:rPr>
              <a:t>Our Network</a:t>
            </a:r>
          </a:p>
        </p:txBody>
      </p:sp>
      <p:pic>
        <p:nvPicPr>
          <p:cNvPr id="15" name="Picture 14" descr="A colorful dots and lines on a black background&#10;&#10;Description automatically generated">
            <a:extLst>
              <a:ext uri="{FF2B5EF4-FFF2-40B4-BE49-F238E27FC236}">
                <a16:creationId xmlns:a16="http://schemas.microsoft.com/office/drawing/2014/main" id="{D0770591-AB5A-AFFE-16A4-5314AF4263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9698"/>
          <a:stretch/>
        </p:blipFill>
        <p:spPr>
          <a:xfrm flipH="1">
            <a:off x="2510269" y="3308204"/>
            <a:ext cx="7301968" cy="3001593"/>
          </a:xfrm>
          <a:prstGeom prst="rect">
            <a:avLst/>
          </a:prstGeom>
        </p:spPr>
      </p:pic>
      <p:sp>
        <p:nvSpPr>
          <p:cNvPr id="16" name="TextBox 15">
            <a:extLst>
              <a:ext uri="{FF2B5EF4-FFF2-40B4-BE49-F238E27FC236}">
                <a16:creationId xmlns:a16="http://schemas.microsoft.com/office/drawing/2014/main" id="{9CE10422-2280-6ACE-631C-C07D462E298F}"/>
              </a:ext>
            </a:extLst>
          </p:cNvPr>
          <p:cNvSpPr txBox="1"/>
          <p:nvPr/>
        </p:nvSpPr>
        <p:spPr>
          <a:xfrm>
            <a:off x="4136027" y="5281563"/>
            <a:ext cx="3944161" cy="584775"/>
          </a:xfrm>
          <a:prstGeom prst="rect">
            <a:avLst/>
          </a:prstGeom>
          <a:noFill/>
        </p:spPr>
        <p:txBody>
          <a:bodyPr wrap="square" rtlCol="0">
            <a:spAutoFit/>
          </a:bodyPr>
          <a:lstStyle/>
          <a:p>
            <a:pPr algn="ctr" defTabSz="1219170">
              <a:defRPr/>
            </a:pPr>
            <a:endParaRPr lang="en-GB" sz="3200" b="1">
              <a:solidFill>
                <a:srgbClr val="FFFFFF"/>
              </a:solidFill>
              <a:latin typeface="Montserrat" panose="00000500000000000000" pitchFamily="2" charset="0"/>
            </a:endParaRPr>
          </a:p>
        </p:txBody>
      </p:sp>
      <p:grpSp>
        <p:nvGrpSpPr>
          <p:cNvPr id="17" name="Group 16">
            <a:extLst>
              <a:ext uri="{FF2B5EF4-FFF2-40B4-BE49-F238E27FC236}">
                <a16:creationId xmlns:a16="http://schemas.microsoft.com/office/drawing/2014/main" id="{3E827C53-00D6-F9B9-D3D6-33E84E36902F}"/>
              </a:ext>
            </a:extLst>
          </p:cNvPr>
          <p:cNvGrpSpPr/>
          <p:nvPr/>
        </p:nvGrpSpPr>
        <p:grpSpPr>
          <a:xfrm>
            <a:off x="583528" y="4527617"/>
            <a:ext cx="1996296" cy="1605308"/>
            <a:chOff x="451677" y="4351421"/>
            <a:chExt cx="1626656" cy="1594125"/>
          </a:xfrm>
        </p:grpSpPr>
        <p:sp>
          <p:nvSpPr>
            <p:cNvPr id="33" name="Rectangle: Rounded Corners 32">
              <a:extLst>
                <a:ext uri="{FF2B5EF4-FFF2-40B4-BE49-F238E27FC236}">
                  <a16:creationId xmlns:a16="http://schemas.microsoft.com/office/drawing/2014/main" id="{367EB287-946E-5B2B-413C-8F762A7D9B8A}"/>
                </a:ext>
              </a:extLst>
            </p:cNvPr>
            <p:cNvSpPr/>
            <p:nvPr/>
          </p:nvSpPr>
          <p:spPr>
            <a:xfrm>
              <a:off x="451677" y="4351421"/>
              <a:ext cx="1626656" cy="1594125"/>
            </a:xfrm>
            <a:prstGeom prst="roundRect">
              <a:avLst/>
            </a:prstGeom>
            <a:solidFill>
              <a:srgbClr val="475C6D"/>
            </a:solidFill>
            <a:ln w="12700" cap="flat" cmpd="sng" algn="ctr">
              <a:noFill/>
              <a:prstDash val="solid"/>
              <a:miter lim="800000"/>
            </a:ln>
            <a:effectLst/>
          </p:spPr>
          <p:txBody>
            <a:bodyPr rtlCol="0" anchor="ctr"/>
            <a:lstStyle/>
            <a:p>
              <a:pPr algn="ctr" defTabSz="1219170">
                <a:defRPr/>
              </a:pPr>
              <a:endParaRPr lang="en-GB" sz="2400" kern="0">
                <a:solidFill>
                  <a:prstClr val="white"/>
                </a:solidFill>
                <a:latin typeface="Verdana"/>
              </a:endParaRPr>
            </a:p>
          </p:txBody>
        </p:sp>
        <p:sp>
          <p:nvSpPr>
            <p:cNvPr id="34" name="TextBox 33">
              <a:extLst>
                <a:ext uri="{FF2B5EF4-FFF2-40B4-BE49-F238E27FC236}">
                  <a16:creationId xmlns:a16="http://schemas.microsoft.com/office/drawing/2014/main" id="{85272CF1-97D5-A35A-F759-1A77FE4FF34A}"/>
                </a:ext>
              </a:extLst>
            </p:cNvPr>
            <p:cNvSpPr txBox="1"/>
            <p:nvPr/>
          </p:nvSpPr>
          <p:spPr>
            <a:xfrm>
              <a:off x="462659" y="4610980"/>
              <a:ext cx="1613561" cy="1230171"/>
            </a:xfrm>
            <a:prstGeom prst="rect">
              <a:avLst/>
            </a:prstGeom>
            <a:noFill/>
          </p:spPr>
          <p:txBody>
            <a:bodyPr wrap="square" lIns="121920" tIns="60960" rIns="121920" bIns="60960" rtlCol="0" anchor="t">
              <a:spAutoFit/>
            </a:bodyPr>
            <a:lstStyle/>
            <a:p>
              <a:pPr algn="ctr" defTabSz="1219170">
                <a:defRPr/>
              </a:pPr>
              <a:r>
                <a:rPr lang="en-GB" sz="1450" b="1">
                  <a:solidFill>
                    <a:srgbClr val="FFFFFF"/>
                  </a:solidFill>
                  <a:latin typeface="Montserrat"/>
                </a:rPr>
                <a:t>Academic Partnerships</a:t>
              </a:r>
              <a:endParaRPr lang="en-GB" sz="1450">
                <a:solidFill>
                  <a:srgbClr val="FFFFFF"/>
                </a:solidFill>
                <a:latin typeface="Montserrat"/>
              </a:endParaRPr>
            </a:p>
            <a:p>
              <a:pPr algn="ctr" defTabSz="1219170">
                <a:defRPr/>
              </a:pPr>
              <a:endParaRPr lang="en-GB" sz="1450" b="1">
                <a:solidFill>
                  <a:srgbClr val="FFFFFF"/>
                </a:solidFill>
                <a:latin typeface="Montserrat"/>
              </a:endParaRPr>
            </a:p>
            <a:p>
              <a:pPr algn="ctr" defTabSz="1219170">
                <a:defRPr/>
              </a:pPr>
              <a:r>
                <a:rPr lang="en-GB" sz="1450">
                  <a:solidFill>
                    <a:srgbClr val="FFFFFF"/>
                  </a:solidFill>
                  <a:latin typeface="Montserrat"/>
                </a:rPr>
                <a:t>University of Manchester</a:t>
              </a:r>
            </a:p>
          </p:txBody>
        </p:sp>
      </p:grpSp>
      <p:grpSp>
        <p:nvGrpSpPr>
          <p:cNvPr id="18" name="Group 17">
            <a:extLst>
              <a:ext uri="{FF2B5EF4-FFF2-40B4-BE49-F238E27FC236}">
                <a16:creationId xmlns:a16="http://schemas.microsoft.com/office/drawing/2014/main" id="{8C3470D8-A4F2-A43F-1CFD-9DDBC5F3306A}"/>
              </a:ext>
            </a:extLst>
          </p:cNvPr>
          <p:cNvGrpSpPr/>
          <p:nvPr/>
        </p:nvGrpSpPr>
        <p:grpSpPr>
          <a:xfrm>
            <a:off x="1476638" y="2667244"/>
            <a:ext cx="1996296" cy="1627133"/>
            <a:chOff x="1179108" y="2414963"/>
            <a:chExt cx="1626656" cy="1615797"/>
          </a:xfrm>
        </p:grpSpPr>
        <p:sp>
          <p:nvSpPr>
            <p:cNvPr id="31" name="Rectangle: Rounded Corners 30">
              <a:extLst>
                <a:ext uri="{FF2B5EF4-FFF2-40B4-BE49-F238E27FC236}">
                  <a16:creationId xmlns:a16="http://schemas.microsoft.com/office/drawing/2014/main" id="{DA7E72CB-0B44-8E82-08B0-B6730CF193EB}"/>
                </a:ext>
              </a:extLst>
            </p:cNvPr>
            <p:cNvSpPr/>
            <p:nvPr/>
          </p:nvSpPr>
          <p:spPr>
            <a:xfrm>
              <a:off x="1184531" y="2414963"/>
              <a:ext cx="1615821" cy="1615797"/>
            </a:xfrm>
            <a:prstGeom prst="roundRect">
              <a:avLst/>
            </a:prstGeom>
            <a:solidFill>
              <a:srgbClr val="8597A3"/>
            </a:solidFill>
            <a:ln w="12700" cap="flat" cmpd="sng" algn="ctr">
              <a:noFill/>
              <a:prstDash val="solid"/>
              <a:miter lim="800000"/>
            </a:ln>
            <a:effectLst/>
          </p:spPr>
          <p:txBody>
            <a:bodyPr rtlCol="0" anchor="ctr"/>
            <a:lstStyle/>
            <a:p>
              <a:pPr algn="ctr" defTabSz="1219170">
                <a:defRPr/>
              </a:pPr>
              <a:endParaRPr lang="en-GB" sz="2400" kern="0">
                <a:solidFill>
                  <a:prstClr val="white"/>
                </a:solidFill>
                <a:latin typeface="Verdana"/>
              </a:endParaRPr>
            </a:p>
          </p:txBody>
        </p:sp>
        <p:sp>
          <p:nvSpPr>
            <p:cNvPr id="32" name="TextBox 31">
              <a:extLst>
                <a:ext uri="{FF2B5EF4-FFF2-40B4-BE49-F238E27FC236}">
                  <a16:creationId xmlns:a16="http://schemas.microsoft.com/office/drawing/2014/main" id="{F351DCDF-7A88-D101-DEC9-6E5949F2331B}"/>
                </a:ext>
              </a:extLst>
            </p:cNvPr>
            <p:cNvSpPr txBox="1"/>
            <p:nvPr/>
          </p:nvSpPr>
          <p:spPr>
            <a:xfrm>
              <a:off x="1179108" y="2638765"/>
              <a:ext cx="1626656" cy="1253093"/>
            </a:xfrm>
            <a:prstGeom prst="rect">
              <a:avLst/>
            </a:prstGeom>
            <a:noFill/>
          </p:spPr>
          <p:txBody>
            <a:bodyPr wrap="square" lIns="121920" tIns="60960" rIns="121920" bIns="60960" rtlCol="0" anchor="t">
              <a:spAutoFit/>
            </a:bodyPr>
            <a:lstStyle/>
            <a:p>
              <a:pPr algn="ctr" defTabSz="1219170">
                <a:defRPr/>
              </a:pPr>
              <a:r>
                <a:rPr lang="en-GB" sz="1450" b="1" dirty="0">
                  <a:solidFill>
                    <a:srgbClr val="FFFFFF"/>
                  </a:solidFill>
                  <a:latin typeface="Montserrat"/>
                </a:rPr>
                <a:t>NHS Partnerships</a:t>
              </a:r>
              <a:endParaRPr lang="en-GB" sz="1600" dirty="0">
                <a:solidFill>
                  <a:srgbClr val="FFFFFF"/>
                </a:solidFill>
                <a:latin typeface="Montserrat"/>
              </a:endParaRPr>
            </a:p>
            <a:p>
              <a:pPr algn="ctr" defTabSz="1219170">
                <a:defRPr/>
              </a:pPr>
              <a:endParaRPr lang="en-GB" sz="1450" b="1" dirty="0">
                <a:solidFill>
                  <a:srgbClr val="FFFFFF"/>
                </a:solidFill>
                <a:latin typeface="Montserrat"/>
              </a:endParaRPr>
            </a:p>
            <a:p>
              <a:pPr algn="ctr" defTabSz="1219170">
                <a:defRPr/>
              </a:pPr>
              <a:r>
                <a:rPr lang="en-GB" sz="1450" dirty="0">
                  <a:solidFill>
                    <a:srgbClr val="FFFFFF"/>
                  </a:solidFill>
                  <a:latin typeface="Montserrat"/>
                </a:rPr>
                <a:t>Manchester Foundation Trust</a:t>
              </a:r>
            </a:p>
            <a:p>
              <a:pPr algn="ctr" defTabSz="1219170">
                <a:defRPr/>
              </a:pPr>
              <a:r>
                <a:rPr lang="en-GB" sz="1450" dirty="0">
                  <a:solidFill>
                    <a:srgbClr val="FFFFFF"/>
                  </a:solidFill>
                  <a:latin typeface="Montserrat"/>
                </a:rPr>
                <a:t>NHS Scotland</a:t>
              </a:r>
              <a:endParaRPr lang="en-GB" sz="1600" dirty="0">
                <a:solidFill>
                  <a:srgbClr val="FFFFFF"/>
                </a:solidFill>
                <a:latin typeface="Montserrat"/>
              </a:endParaRPr>
            </a:p>
          </p:txBody>
        </p:sp>
      </p:grpSp>
      <p:grpSp>
        <p:nvGrpSpPr>
          <p:cNvPr id="19" name="Group 18">
            <a:extLst>
              <a:ext uri="{FF2B5EF4-FFF2-40B4-BE49-F238E27FC236}">
                <a16:creationId xmlns:a16="http://schemas.microsoft.com/office/drawing/2014/main" id="{4EA48EB5-40AD-C6A3-A983-07076F2CD346}"/>
              </a:ext>
            </a:extLst>
          </p:cNvPr>
          <p:cNvGrpSpPr/>
          <p:nvPr/>
        </p:nvGrpSpPr>
        <p:grpSpPr>
          <a:xfrm>
            <a:off x="3830666" y="1719869"/>
            <a:ext cx="1969703" cy="1681690"/>
            <a:chOff x="3125735" y="1441696"/>
            <a:chExt cx="1604987" cy="1669974"/>
          </a:xfrm>
        </p:grpSpPr>
        <p:sp>
          <p:nvSpPr>
            <p:cNvPr id="29" name="Rectangle: Rounded Corners 28">
              <a:extLst>
                <a:ext uri="{FF2B5EF4-FFF2-40B4-BE49-F238E27FC236}">
                  <a16:creationId xmlns:a16="http://schemas.microsoft.com/office/drawing/2014/main" id="{40BA8A6A-083F-46A3-9624-58269E0C7F3E}"/>
                </a:ext>
              </a:extLst>
            </p:cNvPr>
            <p:cNvSpPr/>
            <p:nvPr/>
          </p:nvSpPr>
          <p:spPr>
            <a:xfrm>
              <a:off x="3125735" y="1441696"/>
              <a:ext cx="1604987" cy="1669974"/>
            </a:xfrm>
            <a:prstGeom prst="roundRect">
              <a:avLst/>
            </a:prstGeom>
            <a:solidFill>
              <a:srgbClr val="009FE3"/>
            </a:solidFill>
            <a:ln w="12700" cap="flat" cmpd="sng" algn="ctr">
              <a:noFill/>
              <a:prstDash val="solid"/>
              <a:miter lim="800000"/>
            </a:ln>
            <a:effectLst/>
          </p:spPr>
          <p:txBody>
            <a:bodyPr rtlCol="0" anchor="ctr"/>
            <a:lstStyle/>
            <a:p>
              <a:pPr algn="ctr" defTabSz="1219170">
                <a:defRPr/>
              </a:pPr>
              <a:endParaRPr lang="en-GB" sz="2400" kern="0">
                <a:solidFill>
                  <a:prstClr val="white"/>
                </a:solidFill>
                <a:latin typeface="Verdana"/>
              </a:endParaRPr>
            </a:p>
          </p:txBody>
        </p:sp>
        <p:sp>
          <p:nvSpPr>
            <p:cNvPr id="30" name="TextBox 29">
              <a:extLst>
                <a:ext uri="{FF2B5EF4-FFF2-40B4-BE49-F238E27FC236}">
                  <a16:creationId xmlns:a16="http://schemas.microsoft.com/office/drawing/2014/main" id="{5E3AC22D-666E-4221-DB13-79934AE5B1F2}"/>
                </a:ext>
              </a:extLst>
            </p:cNvPr>
            <p:cNvSpPr txBox="1"/>
            <p:nvPr/>
          </p:nvSpPr>
          <p:spPr>
            <a:xfrm>
              <a:off x="3125735" y="1807268"/>
              <a:ext cx="1604987" cy="1230171"/>
            </a:xfrm>
            <a:prstGeom prst="rect">
              <a:avLst/>
            </a:prstGeom>
            <a:noFill/>
          </p:spPr>
          <p:txBody>
            <a:bodyPr wrap="square" lIns="121920" tIns="60960" rIns="121920" bIns="60960" rtlCol="0" anchor="t">
              <a:spAutoFit/>
            </a:bodyPr>
            <a:lstStyle/>
            <a:p>
              <a:pPr algn="ctr" defTabSz="1219170">
                <a:defRPr/>
              </a:pPr>
              <a:r>
                <a:rPr lang="en-GB" sz="1450" b="1">
                  <a:solidFill>
                    <a:srgbClr val="FFFFFF"/>
                  </a:solidFill>
                  <a:latin typeface="Montserrat"/>
                </a:rPr>
                <a:t>Health Innovation Networks</a:t>
              </a:r>
            </a:p>
            <a:p>
              <a:pPr algn="ctr" defTabSz="1219170">
                <a:defRPr/>
              </a:pPr>
              <a:endParaRPr lang="en-GB" sz="1450" b="1">
                <a:solidFill>
                  <a:srgbClr val="FFFFFF"/>
                </a:solidFill>
                <a:latin typeface="Montserrat" panose="00000500000000000000" pitchFamily="2" charset="0"/>
              </a:endParaRPr>
            </a:p>
            <a:p>
              <a:pPr algn="ctr" defTabSz="1219170">
                <a:defRPr/>
              </a:pPr>
              <a:r>
                <a:rPr lang="en-GB" sz="1450">
                  <a:solidFill>
                    <a:srgbClr val="FFFFFF"/>
                  </a:solidFill>
                  <a:latin typeface="Montserrat"/>
                </a:rPr>
                <a:t>Manchester</a:t>
              </a:r>
              <a:endParaRPr lang="en-GB" sz="1450">
                <a:solidFill>
                  <a:srgbClr val="FFFFFF"/>
                </a:solidFill>
                <a:latin typeface="Montserrat" panose="00000500000000000000" pitchFamily="2" charset="0"/>
              </a:endParaRPr>
            </a:p>
          </p:txBody>
        </p:sp>
      </p:grpSp>
      <p:grpSp>
        <p:nvGrpSpPr>
          <p:cNvPr id="20" name="Group 19">
            <a:extLst>
              <a:ext uri="{FF2B5EF4-FFF2-40B4-BE49-F238E27FC236}">
                <a16:creationId xmlns:a16="http://schemas.microsoft.com/office/drawing/2014/main" id="{94646DA0-F122-C13E-3D26-A642BAA2D31B}"/>
              </a:ext>
            </a:extLst>
          </p:cNvPr>
          <p:cNvGrpSpPr/>
          <p:nvPr/>
        </p:nvGrpSpPr>
        <p:grpSpPr>
          <a:xfrm>
            <a:off x="6486326" y="1728571"/>
            <a:ext cx="2032166" cy="1670778"/>
            <a:chOff x="5232722" y="1441696"/>
            <a:chExt cx="1655884" cy="1659138"/>
          </a:xfrm>
        </p:grpSpPr>
        <p:sp>
          <p:nvSpPr>
            <p:cNvPr id="27" name="Rectangle: Rounded Corners 26">
              <a:extLst>
                <a:ext uri="{FF2B5EF4-FFF2-40B4-BE49-F238E27FC236}">
                  <a16:creationId xmlns:a16="http://schemas.microsoft.com/office/drawing/2014/main" id="{2677426A-507D-A1E0-40DE-E146D82C9F53}"/>
                </a:ext>
              </a:extLst>
            </p:cNvPr>
            <p:cNvSpPr/>
            <p:nvPr/>
          </p:nvSpPr>
          <p:spPr>
            <a:xfrm>
              <a:off x="5251117" y="1441696"/>
              <a:ext cx="1637489" cy="1659138"/>
            </a:xfrm>
            <a:prstGeom prst="roundRect">
              <a:avLst/>
            </a:prstGeom>
            <a:solidFill>
              <a:srgbClr val="009BA4"/>
            </a:solidFill>
            <a:ln w="12700" cap="flat" cmpd="sng" algn="ctr">
              <a:noFill/>
              <a:prstDash val="solid"/>
              <a:miter lim="800000"/>
            </a:ln>
            <a:effectLst/>
          </p:spPr>
          <p:txBody>
            <a:bodyPr rtlCol="0" anchor="ctr"/>
            <a:lstStyle/>
            <a:p>
              <a:pPr algn="ctr" defTabSz="1219170">
                <a:defRPr/>
              </a:pPr>
              <a:endParaRPr lang="en-GB" sz="2400" kern="0">
                <a:solidFill>
                  <a:prstClr val="white"/>
                </a:solidFill>
                <a:latin typeface="Verdana"/>
              </a:endParaRPr>
            </a:p>
          </p:txBody>
        </p:sp>
        <p:sp>
          <p:nvSpPr>
            <p:cNvPr id="28" name="TextBox 27">
              <a:extLst>
                <a:ext uri="{FF2B5EF4-FFF2-40B4-BE49-F238E27FC236}">
                  <a16:creationId xmlns:a16="http://schemas.microsoft.com/office/drawing/2014/main" id="{98EEE16A-5823-310E-C5AC-42729FFF821E}"/>
                </a:ext>
              </a:extLst>
            </p:cNvPr>
            <p:cNvSpPr txBox="1"/>
            <p:nvPr/>
          </p:nvSpPr>
          <p:spPr>
            <a:xfrm>
              <a:off x="5232722" y="1712249"/>
              <a:ext cx="1637490" cy="1008587"/>
            </a:xfrm>
            <a:prstGeom prst="rect">
              <a:avLst/>
            </a:prstGeom>
            <a:noFill/>
          </p:spPr>
          <p:txBody>
            <a:bodyPr wrap="square" lIns="121920" tIns="60960" rIns="121920" bIns="60960" rtlCol="0" anchor="t">
              <a:spAutoFit/>
            </a:bodyPr>
            <a:lstStyle/>
            <a:p>
              <a:pPr algn="ctr" defTabSz="1219170">
                <a:defRPr/>
              </a:pPr>
              <a:r>
                <a:rPr lang="en-GB" sz="1450" b="1">
                  <a:solidFill>
                    <a:srgbClr val="FFFFFF"/>
                  </a:solidFill>
                  <a:latin typeface="Montserrat"/>
                </a:rPr>
                <a:t>NICE</a:t>
              </a:r>
            </a:p>
            <a:p>
              <a:pPr algn="ctr" defTabSz="1219170">
                <a:defRPr/>
              </a:pPr>
              <a:r>
                <a:rPr lang="en-GB" sz="1450" b="1">
                  <a:solidFill>
                    <a:srgbClr val="FFFFFF"/>
                  </a:solidFill>
                  <a:latin typeface="Montserrat"/>
                </a:rPr>
                <a:t>NIHR</a:t>
              </a:r>
            </a:p>
            <a:p>
              <a:pPr algn="ctr" defTabSz="1219170">
                <a:defRPr/>
              </a:pPr>
              <a:r>
                <a:rPr lang="en-GB" sz="1450" b="1">
                  <a:solidFill>
                    <a:srgbClr val="FFFFFF"/>
                  </a:solidFill>
                  <a:latin typeface="Montserrat"/>
                </a:rPr>
                <a:t>OLS</a:t>
              </a:r>
            </a:p>
            <a:p>
              <a:pPr algn="ctr" defTabSz="1219170">
                <a:defRPr/>
              </a:pPr>
              <a:r>
                <a:rPr lang="en-GB" sz="1450" b="1">
                  <a:solidFill>
                    <a:srgbClr val="FFFFFF"/>
                  </a:solidFill>
                  <a:latin typeface="Montserrat"/>
                </a:rPr>
                <a:t>BIVDA </a:t>
              </a:r>
              <a:endParaRPr lang="en-GB" sz="1450">
                <a:solidFill>
                  <a:srgbClr val="FFFFFF"/>
                </a:solidFill>
                <a:latin typeface="Montserrat"/>
              </a:endParaRPr>
            </a:p>
          </p:txBody>
        </p:sp>
      </p:grpSp>
      <p:grpSp>
        <p:nvGrpSpPr>
          <p:cNvPr id="21" name="Group 20">
            <a:extLst>
              <a:ext uri="{FF2B5EF4-FFF2-40B4-BE49-F238E27FC236}">
                <a16:creationId xmlns:a16="http://schemas.microsoft.com/office/drawing/2014/main" id="{81311EFE-0A9E-58CF-5211-0BBAD55BE2C3}"/>
              </a:ext>
            </a:extLst>
          </p:cNvPr>
          <p:cNvGrpSpPr/>
          <p:nvPr/>
        </p:nvGrpSpPr>
        <p:grpSpPr>
          <a:xfrm>
            <a:off x="8876223" y="2707407"/>
            <a:ext cx="2209029" cy="1583486"/>
            <a:chOff x="7208576" y="2414123"/>
            <a:chExt cx="1799999" cy="1572455"/>
          </a:xfrm>
        </p:grpSpPr>
        <p:sp>
          <p:nvSpPr>
            <p:cNvPr id="25" name="Rectangle: Rounded Corners 24">
              <a:extLst>
                <a:ext uri="{FF2B5EF4-FFF2-40B4-BE49-F238E27FC236}">
                  <a16:creationId xmlns:a16="http://schemas.microsoft.com/office/drawing/2014/main" id="{58958AE1-7926-D45E-6489-3DA5D7C3BD00}"/>
                </a:ext>
              </a:extLst>
            </p:cNvPr>
            <p:cNvSpPr/>
            <p:nvPr/>
          </p:nvSpPr>
          <p:spPr>
            <a:xfrm>
              <a:off x="7289831" y="2414123"/>
              <a:ext cx="1637490" cy="1572455"/>
            </a:xfrm>
            <a:prstGeom prst="roundRect">
              <a:avLst/>
            </a:prstGeom>
            <a:solidFill>
              <a:srgbClr val="87CDD5"/>
            </a:solidFill>
            <a:ln w="12700" cap="flat" cmpd="sng" algn="ctr">
              <a:noFill/>
              <a:prstDash val="solid"/>
              <a:miter lim="800000"/>
            </a:ln>
            <a:effectLst/>
          </p:spPr>
          <p:txBody>
            <a:bodyPr rtlCol="0" anchor="ctr"/>
            <a:lstStyle/>
            <a:p>
              <a:pPr algn="ctr" defTabSz="1219170">
                <a:defRPr/>
              </a:pPr>
              <a:endParaRPr lang="en-GB" sz="2400" kern="0">
                <a:solidFill>
                  <a:prstClr val="white"/>
                </a:solidFill>
                <a:latin typeface="Verdana"/>
              </a:endParaRPr>
            </a:p>
          </p:txBody>
        </p:sp>
        <p:sp>
          <p:nvSpPr>
            <p:cNvPr id="26" name="TextBox 25">
              <a:extLst>
                <a:ext uri="{FF2B5EF4-FFF2-40B4-BE49-F238E27FC236}">
                  <a16:creationId xmlns:a16="http://schemas.microsoft.com/office/drawing/2014/main" id="{C756F3F0-59A6-6B50-8B45-D85BDE4EF196}"/>
                </a:ext>
              </a:extLst>
            </p:cNvPr>
            <p:cNvSpPr txBox="1"/>
            <p:nvPr/>
          </p:nvSpPr>
          <p:spPr>
            <a:xfrm>
              <a:off x="7208576" y="2531997"/>
              <a:ext cx="1799999" cy="1451755"/>
            </a:xfrm>
            <a:prstGeom prst="rect">
              <a:avLst/>
            </a:prstGeom>
            <a:noFill/>
          </p:spPr>
          <p:txBody>
            <a:bodyPr wrap="square" lIns="121920" tIns="60960" rIns="121920" bIns="60960" rtlCol="0" anchor="t">
              <a:spAutoFit/>
            </a:bodyPr>
            <a:lstStyle/>
            <a:p>
              <a:pPr algn="ctr">
                <a:defRPr/>
              </a:pPr>
              <a:r>
                <a:rPr lang="en-GB" sz="1450" b="1">
                  <a:solidFill>
                    <a:srgbClr val="FFFFFF"/>
                  </a:solidFill>
                  <a:latin typeface="Montserrat"/>
                </a:rPr>
                <a:t>Genomic Laboratory Hubs</a:t>
              </a:r>
            </a:p>
            <a:p>
              <a:pPr algn="ctr">
                <a:defRPr/>
              </a:pPr>
              <a:endParaRPr lang="en-GB" sz="1450" b="1">
                <a:solidFill>
                  <a:srgbClr val="FFFFFF"/>
                </a:solidFill>
                <a:latin typeface="Montserrat"/>
              </a:endParaRPr>
            </a:p>
            <a:p>
              <a:pPr algn="ctr">
                <a:defRPr/>
              </a:pPr>
              <a:r>
                <a:rPr lang="en-GB" sz="1450">
                  <a:solidFill>
                    <a:srgbClr val="FFFFFF"/>
                  </a:solidFill>
                  <a:latin typeface="Montserrat"/>
                </a:rPr>
                <a:t>7 in England</a:t>
              </a:r>
            </a:p>
            <a:p>
              <a:pPr algn="ctr">
                <a:defRPr/>
              </a:pPr>
              <a:r>
                <a:rPr lang="en-GB" sz="1450">
                  <a:solidFill>
                    <a:srgbClr val="FFFFFF"/>
                  </a:solidFill>
                  <a:latin typeface="Montserrat"/>
                </a:rPr>
                <a:t>1 in Wales</a:t>
              </a:r>
            </a:p>
            <a:p>
              <a:pPr algn="ctr">
                <a:defRPr/>
              </a:pPr>
              <a:r>
                <a:rPr lang="en-GB" sz="1450">
                  <a:solidFill>
                    <a:srgbClr val="FFFFFF"/>
                  </a:solidFill>
                  <a:latin typeface="Montserrat"/>
                </a:rPr>
                <a:t>4 in Scotland</a:t>
              </a:r>
              <a:endParaRPr lang="en-GB" sz="1450">
                <a:solidFill>
                  <a:srgbClr val="FFFFFF"/>
                </a:solidFill>
                <a:latin typeface="Montserrat" panose="00000500000000000000" pitchFamily="2" charset="0"/>
              </a:endParaRPr>
            </a:p>
          </p:txBody>
        </p:sp>
      </p:grpSp>
      <p:grpSp>
        <p:nvGrpSpPr>
          <p:cNvPr id="22" name="Group 21">
            <a:extLst>
              <a:ext uri="{FF2B5EF4-FFF2-40B4-BE49-F238E27FC236}">
                <a16:creationId xmlns:a16="http://schemas.microsoft.com/office/drawing/2014/main" id="{89A18893-249D-55FE-193C-38E85596C2F0}"/>
              </a:ext>
            </a:extLst>
          </p:cNvPr>
          <p:cNvGrpSpPr/>
          <p:nvPr/>
        </p:nvGrpSpPr>
        <p:grpSpPr>
          <a:xfrm>
            <a:off x="9745275" y="4500607"/>
            <a:ext cx="2068034" cy="1659866"/>
            <a:chOff x="7888695" y="4308312"/>
            <a:chExt cx="1685111" cy="1648302"/>
          </a:xfrm>
        </p:grpSpPr>
        <p:sp>
          <p:nvSpPr>
            <p:cNvPr id="23" name="Rectangle: Rounded Corners 22">
              <a:extLst>
                <a:ext uri="{FF2B5EF4-FFF2-40B4-BE49-F238E27FC236}">
                  <a16:creationId xmlns:a16="http://schemas.microsoft.com/office/drawing/2014/main" id="{EDC55EEE-4765-00F7-E5DD-62E03A8B5371}"/>
                </a:ext>
              </a:extLst>
            </p:cNvPr>
            <p:cNvSpPr/>
            <p:nvPr/>
          </p:nvSpPr>
          <p:spPr>
            <a:xfrm>
              <a:off x="7892980" y="4308312"/>
              <a:ext cx="1680826" cy="1648302"/>
            </a:xfrm>
            <a:prstGeom prst="roundRect">
              <a:avLst/>
            </a:prstGeom>
            <a:solidFill>
              <a:srgbClr val="003341"/>
            </a:solidFill>
            <a:ln w="12700" cap="flat" cmpd="sng" algn="ctr">
              <a:noFill/>
              <a:prstDash val="solid"/>
              <a:miter lim="800000"/>
            </a:ln>
            <a:effectLst/>
          </p:spPr>
          <p:txBody>
            <a:bodyPr rtlCol="0" anchor="ctr"/>
            <a:lstStyle/>
            <a:p>
              <a:pPr algn="ctr" defTabSz="1219170">
                <a:defRPr/>
              </a:pPr>
              <a:endParaRPr lang="en-GB" sz="2400" kern="0">
                <a:solidFill>
                  <a:prstClr val="white"/>
                </a:solidFill>
                <a:latin typeface="Verdana"/>
              </a:endParaRPr>
            </a:p>
          </p:txBody>
        </p:sp>
        <p:sp>
          <p:nvSpPr>
            <p:cNvPr id="24" name="TextBox 23">
              <a:extLst>
                <a:ext uri="{FF2B5EF4-FFF2-40B4-BE49-F238E27FC236}">
                  <a16:creationId xmlns:a16="http://schemas.microsoft.com/office/drawing/2014/main" id="{EBA50D12-394E-8145-5282-F8D8BD135F60}"/>
                </a:ext>
              </a:extLst>
            </p:cNvPr>
            <p:cNvSpPr txBox="1"/>
            <p:nvPr/>
          </p:nvSpPr>
          <p:spPr>
            <a:xfrm>
              <a:off x="7888695" y="4492181"/>
              <a:ext cx="1680826" cy="1008587"/>
            </a:xfrm>
            <a:prstGeom prst="rect">
              <a:avLst/>
            </a:prstGeom>
            <a:noFill/>
          </p:spPr>
          <p:txBody>
            <a:bodyPr wrap="square" lIns="121920" tIns="60960" rIns="121920" bIns="60960" rtlCol="0" anchor="t">
              <a:spAutoFit/>
            </a:bodyPr>
            <a:lstStyle/>
            <a:p>
              <a:pPr algn="ctr" defTabSz="1219170">
                <a:defRPr/>
              </a:pPr>
              <a:r>
                <a:rPr lang="en-GB" sz="1450" b="1">
                  <a:solidFill>
                    <a:srgbClr val="FFFFFF"/>
                  </a:solidFill>
                  <a:latin typeface="Montserrat"/>
                </a:rPr>
                <a:t>POCT </a:t>
              </a:r>
            </a:p>
            <a:p>
              <a:pPr algn="ctr" defTabSz="1219170">
                <a:defRPr/>
              </a:pPr>
              <a:r>
                <a:rPr lang="en-GB" sz="1450" b="1">
                  <a:solidFill>
                    <a:srgbClr val="FFFFFF"/>
                  </a:solidFill>
                  <a:latin typeface="Montserrat"/>
                </a:rPr>
                <a:t>Innovators</a:t>
              </a:r>
            </a:p>
            <a:p>
              <a:pPr algn="ctr" defTabSz="1219170">
                <a:defRPr/>
              </a:pPr>
              <a:endParaRPr lang="en-GB" sz="1450" b="1">
                <a:solidFill>
                  <a:srgbClr val="FFFFFF"/>
                </a:solidFill>
                <a:latin typeface="Montserrat"/>
              </a:endParaRPr>
            </a:p>
            <a:p>
              <a:pPr algn="ctr" defTabSz="1219170">
                <a:defRPr/>
              </a:pPr>
              <a:r>
                <a:rPr lang="en-GB" sz="1450" b="1">
                  <a:solidFill>
                    <a:srgbClr val="FFFFFF"/>
                  </a:solidFill>
                  <a:latin typeface="Montserrat"/>
                </a:rPr>
                <a:t>POCT for Scotland</a:t>
              </a:r>
              <a:endParaRPr lang="en-GB" sz="1450">
                <a:solidFill>
                  <a:srgbClr val="FFFFFF"/>
                </a:solidFill>
                <a:latin typeface="Montserrat"/>
              </a:endParaRPr>
            </a:p>
          </p:txBody>
        </p:sp>
      </p:grpSp>
    </p:spTree>
    <p:extLst>
      <p:ext uri="{BB962C8B-B14F-4D97-AF65-F5344CB8AC3E}">
        <p14:creationId xmlns:p14="http://schemas.microsoft.com/office/powerpoint/2010/main" val="193180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08AAE-FAFF-AC8F-B58D-E7CF366D4E34}"/>
            </a:ext>
          </a:extLst>
        </p:cNvPr>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CA58995D-9A3D-3C23-B5EC-086F985F9251}"/>
              </a:ext>
            </a:extLst>
          </p:cNvPr>
          <p:cNvCxnSpPr>
            <a:cxnSpLocks/>
          </p:cNvCxnSpPr>
          <p:nvPr/>
        </p:nvCxnSpPr>
        <p:spPr>
          <a:xfrm flipV="1">
            <a:off x="11489062" y="2456703"/>
            <a:ext cx="0" cy="1763944"/>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96399A2-B078-E0BA-E258-D29D3DACE69D}"/>
              </a:ext>
            </a:extLst>
          </p:cNvPr>
          <p:cNvCxnSpPr>
            <a:cxnSpLocks/>
          </p:cNvCxnSpPr>
          <p:nvPr/>
        </p:nvCxnSpPr>
        <p:spPr>
          <a:xfrm>
            <a:off x="4326266" y="2446378"/>
            <a:ext cx="7162796"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Subtitle 12">
            <a:extLst>
              <a:ext uri="{FF2B5EF4-FFF2-40B4-BE49-F238E27FC236}">
                <a16:creationId xmlns:a16="http://schemas.microsoft.com/office/drawing/2014/main" id="{506685E3-0740-8ECA-9E5D-E42388421868}"/>
              </a:ext>
            </a:extLst>
          </p:cNvPr>
          <p:cNvSpPr>
            <a:spLocks noGrp="1"/>
          </p:cNvSpPr>
          <p:nvPr>
            <p:ph type="subTitle" idx="1"/>
          </p:nvPr>
        </p:nvSpPr>
        <p:spPr>
          <a:xfrm>
            <a:off x="436536" y="783982"/>
            <a:ext cx="11415940" cy="748289"/>
          </a:xfrm>
        </p:spPr>
        <p:txBody>
          <a:bodyPr vert="horz" lIns="91440" tIns="45720" rIns="91440" bIns="45720" rtlCol="0" anchor="t">
            <a:noAutofit/>
          </a:bodyPr>
          <a:lstStyle/>
          <a:p>
            <a:r>
              <a:rPr kumimoji="0" lang="en-GB" sz="3000" b="1" i="0" u="none" strike="noStrike" kern="1200" cap="none" spc="0" normalizeH="0" baseline="0" noProof="0" dirty="0">
                <a:ln>
                  <a:noFill/>
                </a:ln>
                <a:effectLst/>
                <a:uLnTx/>
                <a:uFillTx/>
                <a:latin typeface="Montserrat"/>
                <a:ea typeface="Lato"/>
                <a:cs typeface="Lato"/>
              </a:rPr>
              <a:t>Laboratory Testing Pathways </a:t>
            </a:r>
            <a:r>
              <a:rPr lang="en-GB" sz="3000" dirty="0">
                <a:latin typeface="Montserrat"/>
                <a:ea typeface="Lato"/>
                <a:cs typeface="Lato"/>
              </a:rPr>
              <a:t>VS POC testing Pathways</a:t>
            </a:r>
            <a:endParaRPr lang="en-GB" sz="3000" dirty="0">
              <a:ea typeface="Lato"/>
              <a:cs typeface="Lato"/>
            </a:endParaRPr>
          </a:p>
        </p:txBody>
      </p:sp>
      <p:pic>
        <p:nvPicPr>
          <p:cNvPr id="2" name="Picture 1">
            <a:extLst>
              <a:ext uri="{FF2B5EF4-FFF2-40B4-BE49-F238E27FC236}">
                <a16:creationId xmlns:a16="http://schemas.microsoft.com/office/drawing/2014/main" id="{48771CFF-7DF9-D500-2FED-435B71D6C1EA}"/>
              </a:ext>
            </a:extLst>
          </p:cNvPr>
          <p:cNvPicPr>
            <a:picLocks noChangeAspect="1"/>
          </p:cNvPicPr>
          <p:nvPr/>
        </p:nvPicPr>
        <p:blipFill>
          <a:blip r:embed="rId3"/>
          <a:stretch>
            <a:fillRect/>
          </a:stretch>
        </p:blipFill>
        <p:spPr>
          <a:xfrm>
            <a:off x="119442" y="1938339"/>
            <a:ext cx="3861641" cy="3934047"/>
          </a:xfrm>
          <a:prstGeom prst="rect">
            <a:avLst/>
          </a:prstGeom>
        </p:spPr>
      </p:pic>
      <p:sp>
        <p:nvSpPr>
          <p:cNvPr id="3" name="Oval 2">
            <a:extLst>
              <a:ext uri="{FF2B5EF4-FFF2-40B4-BE49-F238E27FC236}">
                <a16:creationId xmlns:a16="http://schemas.microsoft.com/office/drawing/2014/main" id="{AAF861B0-C323-182E-F987-683CE0511807}"/>
              </a:ext>
            </a:extLst>
          </p:cNvPr>
          <p:cNvSpPr/>
          <p:nvPr/>
        </p:nvSpPr>
        <p:spPr>
          <a:xfrm>
            <a:off x="4150829" y="2270947"/>
            <a:ext cx="350875" cy="3508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E17EF944-9B9F-4FDB-7172-3F8E30E687AC}"/>
              </a:ext>
            </a:extLst>
          </p:cNvPr>
          <p:cNvSpPr/>
          <p:nvPr/>
        </p:nvSpPr>
        <p:spPr>
          <a:xfrm>
            <a:off x="5579136" y="2270946"/>
            <a:ext cx="350875" cy="3508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8FA42789-CD63-91C1-37BE-835183E28FF2}"/>
              </a:ext>
            </a:extLst>
          </p:cNvPr>
          <p:cNvSpPr/>
          <p:nvPr/>
        </p:nvSpPr>
        <p:spPr>
          <a:xfrm>
            <a:off x="7007443" y="2270946"/>
            <a:ext cx="350875" cy="3508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8D88025B-E69B-CFEE-917F-481FF5E4433E}"/>
              </a:ext>
            </a:extLst>
          </p:cNvPr>
          <p:cNvSpPr/>
          <p:nvPr/>
        </p:nvSpPr>
        <p:spPr>
          <a:xfrm>
            <a:off x="8435750" y="2270945"/>
            <a:ext cx="350875" cy="3508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3A0B18B1-6CEB-DE9B-DE2A-49F7D39C9DDA}"/>
              </a:ext>
            </a:extLst>
          </p:cNvPr>
          <p:cNvSpPr/>
          <p:nvPr/>
        </p:nvSpPr>
        <p:spPr>
          <a:xfrm>
            <a:off x="9864057" y="2270941"/>
            <a:ext cx="350875" cy="3508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E844C8CC-C500-5D15-D7EC-0E64CE518275}"/>
              </a:ext>
            </a:extLst>
          </p:cNvPr>
          <p:cNvSpPr txBox="1"/>
          <p:nvPr/>
        </p:nvSpPr>
        <p:spPr>
          <a:xfrm>
            <a:off x="3821220" y="1747715"/>
            <a:ext cx="1010093" cy="523220"/>
          </a:xfrm>
          <a:prstGeom prst="rect">
            <a:avLst/>
          </a:prstGeom>
          <a:noFill/>
        </p:spPr>
        <p:txBody>
          <a:bodyPr wrap="square" rtlCol="0">
            <a:spAutoFit/>
          </a:bodyPr>
          <a:lstStyle/>
          <a:p>
            <a:pPr algn="ctr"/>
            <a:r>
              <a:rPr lang="en-GB" sz="1400"/>
              <a:t>Patient Admitted</a:t>
            </a:r>
          </a:p>
        </p:txBody>
      </p:sp>
      <p:sp>
        <p:nvSpPr>
          <p:cNvPr id="17" name="TextBox 16">
            <a:extLst>
              <a:ext uri="{FF2B5EF4-FFF2-40B4-BE49-F238E27FC236}">
                <a16:creationId xmlns:a16="http://schemas.microsoft.com/office/drawing/2014/main" id="{F7E95247-0A17-1690-59E0-C3C5FE163338}"/>
              </a:ext>
            </a:extLst>
          </p:cNvPr>
          <p:cNvSpPr txBox="1"/>
          <p:nvPr/>
        </p:nvSpPr>
        <p:spPr>
          <a:xfrm>
            <a:off x="5260157" y="1579887"/>
            <a:ext cx="1010093" cy="738664"/>
          </a:xfrm>
          <a:prstGeom prst="rect">
            <a:avLst/>
          </a:prstGeom>
          <a:noFill/>
        </p:spPr>
        <p:txBody>
          <a:bodyPr wrap="square" rtlCol="0">
            <a:spAutoFit/>
          </a:bodyPr>
          <a:lstStyle/>
          <a:p>
            <a:pPr algn="ctr"/>
            <a:r>
              <a:rPr lang="en-GB" sz="1400"/>
              <a:t>Blood Sample Taken</a:t>
            </a:r>
          </a:p>
        </p:txBody>
      </p:sp>
      <p:sp>
        <p:nvSpPr>
          <p:cNvPr id="18" name="TextBox 17">
            <a:extLst>
              <a:ext uri="{FF2B5EF4-FFF2-40B4-BE49-F238E27FC236}">
                <a16:creationId xmlns:a16="http://schemas.microsoft.com/office/drawing/2014/main" id="{16331B1E-FF80-9C25-3CD6-71C629579853}"/>
              </a:ext>
            </a:extLst>
          </p:cNvPr>
          <p:cNvSpPr txBox="1"/>
          <p:nvPr/>
        </p:nvSpPr>
        <p:spPr>
          <a:xfrm>
            <a:off x="6677833" y="1532271"/>
            <a:ext cx="1010093" cy="738664"/>
          </a:xfrm>
          <a:prstGeom prst="rect">
            <a:avLst/>
          </a:prstGeom>
          <a:noFill/>
        </p:spPr>
        <p:txBody>
          <a:bodyPr wrap="square" rtlCol="0">
            <a:spAutoFit/>
          </a:bodyPr>
          <a:lstStyle/>
          <a:p>
            <a:pPr algn="ctr"/>
            <a:r>
              <a:rPr lang="en-GB" sz="1400"/>
              <a:t>Sample Posted to GLH</a:t>
            </a:r>
          </a:p>
        </p:txBody>
      </p:sp>
      <p:sp>
        <p:nvSpPr>
          <p:cNvPr id="19" name="TextBox 18">
            <a:extLst>
              <a:ext uri="{FF2B5EF4-FFF2-40B4-BE49-F238E27FC236}">
                <a16:creationId xmlns:a16="http://schemas.microsoft.com/office/drawing/2014/main" id="{073FC0DF-FC28-C3D4-071C-5EB39F47FD4E}"/>
              </a:ext>
            </a:extLst>
          </p:cNvPr>
          <p:cNvSpPr txBox="1"/>
          <p:nvPr/>
        </p:nvSpPr>
        <p:spPr>
          <a:xfrm>
            <a:off x="8106139" y="1723382"/>
            <a:ext cx="1010093" cy="523220"/>
          </a:xfrm>
          <a:prstGeom prst="rect">
            <a:avLst/>
          </a:prstGeom>
          <a:noFill/>
        </p:spPr>
        <p:txBody>
          <a:bodyPr wrap="square" rtlCol="0">
            <a:spAutoFit/>
          </a:bodyPr>
          <a:lstStyle/>
          <a:p>
            <a:pPr algn="ctr"/>
            <a:r>
              <a:rPr lang="en-GB" sz="1400"/>
              <a:t>DNA Extracted</a:t>
            </a:r>
          </a:p>
        </p:txBody>
      </p:sp>
      <p:sp>
        <p:nvSpPr>
          <p:cNvPr id="20" name="TextBox 19">
            <a:extLst>
              <a:ext uri="{FF2B5EF4-FFF2-40B4-BE49-F238E27FC236}">
                <a16:creationId xmlns:a16="http://schemas.microsoft.com/office/drawing/2014/main" id="{A5B9D6B4-9179-6B0E-4838-B96DB8029E1E}"/>
              </a:ext>
            </a:extLst>
          </p:cNvPr>
          <p:cNvSpPr txBox="1"/>
          <p:nvPr/>
        </p:nvSpPr>
        <p:spPr>
          <a:xfrm>
            <a:off x="9534445" y="1747715"/>
            <a:ext cx="1010093" cy="523220"/>
          </a:xfrm>
          <a:prstGeom prst="rect">
            <a:avLst/>
          </a:prstGeom>
          <a:noFill/>
        </p:spPr>
        <p:txBody>
          <a:bodyPr wrap="square" rtlCol="0">
            <a:spAutoFit/>
          </a:bodyPr>
          <a:lstStyle/>
          <a:p>
            <a:pPr algn="ctr"/>
            <a:r>
              <a:rPr lang="en-GB" sz="1400"/>
              <a:t>Testing Performed</a:t>
            </a:r>
          </a:p>
        </p:txBody>
      </p:sp>
      <p:sp>
        <p:nvSpPr>
          <p:cNvPr id="21" name="Oval 20">
            <a:extLst>
              <a:ext uri="{FF2B5EF4-FFF2-40B4-BE49-F238E27FC236}">
                <a16:creationId xmlns:a16="http://schemas.microsoft.com/office/drawing/2014/main" id="{C5D47EA5-B2D5-CD04-4B45-3795460996BC}"/>
              </a:ext>
            </a:extLst>
          </p:cNvPr>
          <p:cNvSpPr/>
          <p:nvPr/>
        </p:nvSpPr>
        <p:spPr>
          <a:xfrm>
            <a:off x="11313625" y="2246602"/>
            <a:ext cx="350875" cy="3508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F2B5440E-3F16-F0CE-D419-86D04A3B0FC6}"/>
              </a:ext>
            </a:extLst>
          </p:cNvPr>
          <p:cNvSpPr txBox="1"/>
          <p:nvPr/>
        </p:nvSpPr>
        <p:spPr>
          <a:xfrm>
            <a:off x="10962751" y="1737309"/>
            <a:ext cx="1010093" cy="523220"/>
          </a:xfrm>
          <a:prstGeom prst="rect">
            <a:avLst/>
          </a:prstGeom>
          <a:noFill/>
        </p:spPr>
        <p:txBody>
          <a:bodyPr wrap="square" rtlCol="0">
            <a:spAutoFit/>
          </a:bodyPr>
          <a:lstStyle/>
          <a:p>
            <a:pPr algn="ctr"/>
            <a:r>
              <a:rPr lang="en-GB" sz="1400"/>
              <a:t>Report Written</a:t>
            </a:r>
          </a:p>
        </p:txBody>
      </p:sp>
      <p:sp>
        <p:nvSpPr>
          <p:cNvPr id="28" name="Oval 27">
            <a:extLst>
              <a:ext uri="{FF2B5EF4-FFF2-40B4-BE49-F238E27FC236}">
                <a16:creationId xmlns:a16="http://schemas.microsoft.com/office/drawing/2014/main" id="{36650094-87A7-6950-AA82-57AC3A3FEA0F}"/>
              </a:ext>
            </a:extLst>
          </p:cNvPr>
          <p:cNvSpPr/>
          <p:nvPr/>
        </p:nvSpPr>
        <p:spPr>
          <a:xfrm>
            <a:off x="11313624" y="3106770"/>
            <a:ext cx="350875" cy="3508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11BA2B29-0983-D79A-F3E4-3E99FACA1ACB}"/>
              </a:ext>
            </a:extLst>
          </p:cNvPr>
          <p:cNvSpPr txBox="1"/>
          <p:nvPr/>
        </p:nvSpPr>
        <p:spPr>
          <a:xfrm>
            <a:off x="10391250" y="2797253"/>
            <a:ext cx="1010093" cy="738664"/>
          </a:xfrm>
          <a:prstGeom prst="rect">
            <a:avLst/>
          </a:prstGeom>
          <a:noFill/>
        </p:spPr>
        <p:txBody>
          <a:bodyPr wrap="square" rtlCol="0">
            <a:spAutoFit/>
          </a:bodyPr>
          <a:lstStyle/>
          <a:p>
            <a:pPr algn="ctr"/>
            <a:r>
              <a:rPr lang="en-GB" sz="1400"/>
              <a:t>Report Sent Back to HCP</a:t>
            </a:r>
          </a:p>
        </p:txBody>
      </p:sp>
      <p:sp>
        <p:nvSpPr>
          <p:cNvPr id="30" name="Oval 29">
            <a:extLst>
              <a:ext uri="{FF2B5EF4-FFF2-40B4-BE49-F238E27FC236}">
                <a16:creationId xmlns:a16="http://schemas.microsoft.com/office/drawing/2014/main" id="{73FCC2B3-3B92-9D67-5391-22A7075AFD95}"/>
              </a:ext>
            </a:extLst>
          </p:cNvPr>
          <p:cNvSpPr/>
          <p:nvPr/>
        </p:nvSpPr>
        <p:spPr>
          <a:xfrm>
            <a:off x="11319523" y="4045210"/>
            <a:ext cx="350875" cy="350875"/>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21A8A73E-8152-B6E7-83FB-8B0478A1C8D8}"/>
              </a:ext>
            </a:extLst>
          </p:cNvPr>
          <p:cNvSpPr txBox="1"/>
          <p:nvPr/>
        </p:nvSpPr>
        <p:spPr>
          <a:xfrm>
            <a:off x="10175642" y="3959037"/>
            <a:ext cx="1282685" cy="523220"/>
          </a:xfrm>
          <a:prstGeom prst="rect">
            <a:avLst/>
          </a:prstGeom>
          <a:noFill/>
        </p:spPr>
        <p:txBody>
          <a:bodyPr wrap="square" rtlCol="0">
            <a:spAutoFit/>
          </a:bodyPr>
          <a:lstStyle/>
          <a:p>
            <a:pPr algn="ctr"/>
            <a:r>
              <a:rPr lang="en-GB" sz="1400"/>
              <a:t>Prescription Adjusted </a:t>
            </a:r>
          </a:p>
        </p:txBody>
      </p:sp>
      <p:sp>
        <p:nvSpPr>
          <p:cNvPr id="33" name="TextBox 32">
            <a:extLst>
              <a:ext uri="{FF2B5EF4-FFF2-40B4-BE49-F238E27FC236}">
                <a16:creationId xmlns:a16="http://schemas.microsoft.com/office/drawing/2014/main" id="{C9B2AF54-2805-7760-4379-E583984A8389}"/>
              </a:ext>
            </a:extLst>
          </p:cNvPr>
          <p:cNvSpPr txBox="1"/>
          <p:nvPr/>
        </p:nvSpPr>
        <p:spPr>
          <a:xfrm>
            <a:off x="5826041" y="2969343"/>
            <a:ext cx="3802579" cy="923330"/>
          </a:xfrm>
          <a:prstGeom prst="rect">
            <a:avLst/>
          </a:prstGeom>
          <a:noFill/>
        </p:spPr>
        <p:txBody>
          <a:bodyPr wrap="none" rtlCol="0">
            <a:spAutoFit/>
          </a:bodyPr>
          <a:lstStyle/>
          <a:p>
            <a:pPr marL="285750" indent="-285750">
              <a:buFont typeface="Arial" panose="020B0604020202020204" pitchFamily="34" charset="0"/>
              <a:buChar char="•"/>
            </a:pPr>
            <a:r>
              <a:rPr lang="en-GB" b="1"/>
              <a:t>~2-3 Weeks Turnaround Time (TAT)</a:t>
            </a:r>
          </a:p>
          <a:p>
            <a:pPr marL="285750" indent="-285750">
              <a:buFont typeface="Arial" panose="020B0604020202020204" pitchFamily="34" charset="0"/>
              <a:buChar char="•"/>
            </a:pPr>
            <a:r>
              <a:rPr lang="en-GB" b="1"/>
              <a:t>Significant System Complexity</a:t>
            </a:r>
          </a:p>
          <a:p>
            <a:endParaRPr lang="en-GB" b="1"/>
          </a:p>
        </p:txBody>
      </p:sp>
      <p:sp>
        <p:nvSpPr>
          <p:cNvPr id="6" name="Rectangle: Rounded Corners 5">
            <a:extLst>
              <a:ext uri="{FF2B5EF4-FFF2-40B4-BE49-F238E27FC236}">
                <a16:creationId xmlns:a16="http://schemas.microsoft.com/office/drawing/2014/main" id="{EBF6AD67-78A0-3EE9-0578-88CDF2924CAA}"/>
              </a:ext>
            </a:extLst>
          </p:cNvPr>
          <p:cNvSpPr/>
          <p:nvPr/>
        </p:nvSpPr>
        <p:spPr>
          <a:xfrm>
            <a:off x="5348523" y="4394065"/>
            <a:ext cx="3262662" cy="1679953"/>
          </a:xfrm>
          <a:prstGeom prst="roundRect">
            <a:avLst/>
          </a:prstGeom>
          <a:noFill/>
          <a:ln w="28575">
            <a:solidFill>
              <a:schemeClr val="tx1">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cxnSp>
        <p:nvCxnSpPr>
          <p:cNvPr id="7" name="Straight Connector 6">
            <a:extLst>
              <a:ext uri="{FF2B5EF4-FFF2-40B4-BE49-F238E27FC236}">
                <a16:creationId xmlns:a16="http://schemas.microsoft.com/office/drawing/2014/main" id="{616BFA18-9542-3E42-9ED9-5698154D6AB1}"/>
              </a:ext>
            </a:extLst>
          </p:cNvPr>
          <p:cNvCxnSpPr>
            <a:cxnSpLocks/>
          </p:cNvCxnSpPr>
          <p:nvPr/>
        </p:nvCxnSpPr>
        <p:spPr>
          <a:xfrm>
            <a:off x="5754573" y="5469574"/>
            <a:ext cx="2351566"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36056C68-E905-C12A-46DD-21982BC2789E}"/>
              </a:ext>
            </a:extLst>
          </p:cNvPr>
          <p:cNvSpPr/>
          <p:nvPr/>
        </p:nvSpPr>
        <p:spPr>
          <a:xfrm>
            <a:off x="5650603" y="5294137"/>
            <a:ext cx="350875" cy="3508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0" name="TextBox 35">
            <a:extLst>
              <a:ext uri="{FF2B5EF4-FFF2-40B4-BE49-F238E27FC236}">
                <a16:creationId xmlns:a16="http://schemas.microsoft.com/office/drawing/2014/main" id="{8AB4B9BF-4E8A-F8DE-E085-C2456F2AE44D}"/>
              </a:ext>
            </a:extLst>
          </p:cNvPr>
          <p:cNvSpPr txBox="1"/>
          <p:nvPr/>
        </p:nvSpPr>
        <p:spPr>
          <a:xfrm>
            <a:off x="5320993" y="4770917"/>
            <a:ext cx="1010093"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a:t>Patient Admitted</a:t>
            </a:r>
          </a:p>
        </p:txBody>
      </p:sp>
      <p:sp>
        <p:nvSpPr>
          <p:cNvPr id="11" name="Oval 10">
            <a:extLst>
              <a:ext uri="{FF2B5EF4-FFF2-40B4-BE49-F238E27FC236}">
                <a16:creationId xmlns:a16="http://schemas.microsoft.com/office/drawing/2014/main" id="{54DCBD98-3DF0-FF90-BC5E-239733FC8F86}"/>
              </a:ext>
            </a:extLst>
          </p:cNvPr>
          <p:cNvSpPr/>
          <p:nvPr/>
        </p:nvSpPr>
        <p:spPr>
          <a:xfrm>
            <a:off x="6764571" y="5294137"/>
            <a:ext cx="350875" cy="3508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4" name="TextBox 38">
            <a:extLst>
              <a:ext uri="{FF2B5EF4-FFF2-40B4-BE49-F238E27FC236}">
                <a16:creationId xmlns:a16="http://schemas.microsoft.com/office/drawing/2014/main" id="{CE9E13EE-03AF-F1F8-094C-F5C5088B44B9}"/>
              </a:ext>
            </a:extLst>
          </p:cNvPr>
          <p:cNvSpPr txBox="1"/>
          <p:nvPr/>
        </p:nvSpPr>
        <p:spPr>
          <a:xfrm>
            <a:off x="6459932" y="4770918"/>
            <a:ext cx="1010093" cy="52322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a:t>Testing Performed</a:t>
            </a:r>
          </a:p>
        </p:txBody>
      </p:sp>
      <p:sp>
        <p:nvSpPr>
          <p:cNvPr id="22" name="Oval 21">
            <a:extLst>
              <a:ext uri="{FF2B5EF4-FFF2-40B4-BE49-F238E27FC236}">
                <a16:creationId xmlns:a16="http://schemas.microsoft.com/office/drawing/2014/main" id="{7FFDBFD4-59B5-CFB6-7990-B2DED30323EF}"/>
              </a:ext>
            </a:extLst>
          </p:cNvPr>
          <p:cNvSpPr/>
          <p:nvPr/>
        </p:nvSpPr>
        <p:spPr>
          <a:xfrm>
            <a:off x="7847224" y="5295681"/>
            <a:ext cx="350875" cy="350875"/>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3" name="TextBox 40">
            <a:extLst>
              <a:ext uri="{FF2B5EF4-FFF2-40B4-BE49-F238E27FC236}">
                <a16:creationId xmlns:a16="http://schemas.microsoft.com/office/drawing/2014/main" id="{2C86992A-27F4-4628-7320-C49F10F43164}"/>
              </a:ext>
            </a:extLst>
          </p:cNvPr>
          <p:cNvSpPr txBox="1"/>
          <p:nvPr/>
        </p:nvSpPr>
        <p:spPr>
          <a:xfrm>
            <a:off x="7381318" y="4770917"/>
            <a:ext cx="1282685"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a:t>Prescription Adjusted </a:t>
            </a:r>
          </a:p>
        </p:txBody>
      </p:sp>
      <p:sp>
        <p:nvSpPr>
          <p:cNvPr id="24" name="TextBox 44">
            <a:extLst>
              <a:ext uri="{FF2B5EF4-FFF2-40B4-BE49-F238E27FC236}">
                <a16:creationId xmlns:a16="http://schemas.microsoft.com/office/drawing/2014/main" id="{39C613BE-6CF4-36CB-AFF2-4D38B3E9AAA8}"/>
              </a:ext>
            </a:extLst>
          </p:cNvPr>
          <p:cNvSpPr txBox="1"/>
          <p:nvPr/>
        </p:nvSpPr>
        <p:spPr>
          <a:xfrm>
            <a:off x="6582186" y="4421587"/>
            <a:ext cx="70038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u="sng"/>
              <a:t>POCT</a:t>
            </a:r>
          </a:p>
        </p:txBody>
      </p:sp>
    </p:spTree>
    <p:extLst>
      <p:ext uri="{BB962C8B-B14F-4D97-AF65-F5344CB8AC3E}">
        <p14:creationId xmlns:p14="http://schemas.microsoft.com/office/powerpoint/2010/main" val="173188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7"/>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8"/>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6"/>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animBg="1"/>
      <p:bldP spid="12" grpId="0" animBg="1"/>
      <p:bldP spid="16" grpId="0"/>
      <p:bldP spid="17" grpId="0"/>
      <p:bldP spid="18" grpId="0"/>
      <p:bldP spid="19" grpId="0"/>
      <p:bldP spid="20" grpId="0"/>
      <p:bldP spid="21" grpId="0" animBg="1"/>
      <p:bldP spid="25" grpId="0"/>
      <p:bldP spid="28" grpId="0" animBg="1"/>
      <p:bldP spid="29" grpId="0"/>
      <p:bldP spid="30" grpId="0" animBg="1"/>
      <p:bldP spid="32" grpId="0"/>
      <p:bldP spid="33" grpId="0"/>
      <p:bldP spid="6" grpId="0" animBg="1"/>
      <p:bldP spid="8" grpId="0" animBg="1"/>
      <p:bldP spid="10" grpId="0"/>
      <p:bldP spid="11" grpId="0" animBg="1"/>
      <p:bldP spid="14" grpId="0"/>
      <p:bldP spid="22" grpId="0" animBg="1"/>
      <p:bldP spid="23" grpId="0"/>
      <p:bldP spid="2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56D4C-BB2E-D42A-7A58-63422B89B187}"/>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E7624AFE-E973-2D3C-F53B-8C8FBABC7F08}"/>
              </a:ext>
            </a:extLst>
          </p:cNvPr>
          <p:cNvSpPr>
            <a:spLocks noGrp="1"/>
          </p:cNvSpPr>
          <p:nvPr>
            <p:ph type="subTitle" idx="1"/>
          </p:nvPr>
        </p:nvSpPr>
        <p:spPr/>
        <p:txBody>
          <a:bodyPr/>
          <a:lstStyle/>
          <a:p>
            <a:r>
              <a:rPr lang="en-GB"/>
              <a:t>Platelet Function Testing</a:t>
            </a:r>
          </a:p>
        </p:txBody>
      </p:sp>
      <p:sp>
        <p:nvSpPr>
          <p:cNvPr id="3" name="Text Placeholder 2">
            <a:extLst>
              <a:ext uri="{FF2B5EF4-FFF2-40B4-BE49-F238E27FC236}">
                <a16:creationId xmlns:a16="http://schemas.microsoft.com/office/drawing/2014/main" id="{19B96A82-D113-F846-B0B3-08D8B79A30BF}"/>
              </a:ext>
            </a:extLst>
          </p:cNvPr>
          <p:cNvSpPr>
            <a:spLocks noGrp="1"/>
          </p:cNvSpPr>
          <p:nvPr>
            <p:ph type="body" sz="quarter" idx="17"/>
          </p:nvPr>
        </p:nvSpPr>
        <p:spPr>
          <a:xfrm>
            <a:off x="5046678" y="4022348"/>
            <a:ext cx="4411791" cy="2316171"/>
          </a:xfrm>
        </p:spPr>
        <p:txBody>
          <a:bodyPr>
            <a:normAutofit/>
          </a:bodyPr>
          <a:lstStyle/>
          <a:p>
            <a:pPr algn="l" rtl="0" fontAlgn="base"/>
            <a:r>
              <a:rPr lang="en-US" sz="1867">
                <a:solidFill>
                  <a:srgbClr val="475C6D"/>
                </a:solidFill>
                <a:ea typeface="Calibri"/>
                <a:cs typeface="Calibri"/>
              </a:rPr>
              <a:t>Direct measure of response </a:t>
            </a:r>
          </a:p>
          <a:p>
            <a:pPr algn="l" rtl="0" fontAlgn="base"/>
            <a:r>
              <a:rPr lang="en-US" sz="1867">
                <a:solidFill>
                  <a:srgbClr val="475C6D"/>
                </a:solidFill>
                <a:ea typeface="Calibri"/>
                <a:cs typeface="Calibri"/>
              </a:rPr>
              <a:t>Includes genetic and non-genetic factors </a:t>
            </a:r>
          </a:p>
          <a:p>
            <a:pPr algn="l" rtl="0" fontAlgn="base"/>
            <a:r>
              <a:rPr lang="en-US" sz="1867">
                <a:solidFill>
                  <a:srgbClr val="475C6D"/>
                </a:solidFill>
                <a:ea typeface="Calibri"/>
                <a:cs typeface="Calibri"/>
              </a:rPr>
              <a:t>Non-Standardized guidance</a:t>
            </a:r>
          </a:p>
          <a:p>
            <a:pPr algn="l" rtl="0" fontAlgn="base"/>
            <a:r>
              <a:rPr lang="en-US" sz="1867">
                <a:solidFill>
                  <a:srgbClr val="475C6D"/>
                </a:solidFill>
                <a:ea typeface="Calibri"/>
                <a:cs typeface="Calibri"/>
              </a:rPr>
              <a:t>May need to be repeated multiple times</a:t>
            </a:r>
          </a:p>
          <a:p>
            <a:pPr algn="l" rtl="0" fontAlgn="base"/>
            <a:r>
              <a:rPr lang="en-US" sz="1867">
                <a:solidFill>
                  <a:srgbClr val="475C6D"/>
                </a:solidFill>
                <a:ea typeface="Calibri"/>
                <a:cs typeface="Calibri"/>
              </a:rPr>
              <a:t>Patient must be on anti-platelet therapy </a:t>
            </a:r>
          </a:p>
          <a:p>
            <a:pPr algn="l" rtl="0" fontAlgn="base"/>
            <a:endParaRPr lang="en-US" sz="1867">
              <a:solidFill>
                <a:srgbClr val="475C6D"/>
              </a:solidFill>
              <a:ea typeface="Calibri"/>
              <a:cs typeface="Calibri"/>
            </a:endParaRPr>
          </a:p>
          <a:p>
            <a:pPr algn="l" rtl="0" fontAlgn="base"/>
            <a:endParaRPr lang="en-US" sz="1867">
              <a:solidFill>
                <a:srgbClr val="475C6D"/>
              </a:solidFill>
              <a:ea typeface="Calibri"/>
              <a:cs typeface="Calibri"/>
            </a:endParaRPr>
          </a:p>
        </p:txBody>
      </p:sp>
      <p:pic>
        <p:nvPicPr>
          <p:cNvPr id="4" name="Picture 3" descr="A white device with a screen and a plug&#10;&#10;Description automatically generated">
            <a:extLst>
              <a:ext uri="{FF2B5EF4-FFF2-40B4-BE49-F238E27FC236}">
                <a16:creationId xmlns:a16="http://schemas.microsoft.com/office/drawing/2014/main" id="{D4412473-BD28-AA6D-A899-C6EE83A295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670" y="1889986"/>
            <a:ext cx="1859109" cy="1906375"/>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2C7A91F6-3931-9B39-39DA-1055C571365F}"/>
              </a:ext>
            </a:extLst>
          </p:cNvPr>
          <p:cNvSpPr txBox="1">
            <a:spLocks/>
          </p:cNvSpPr>
          <p:nvPr/>
        </p:nvSpPr>
        <p:spPr>
          <a:xfrm>
            <a:off x="288748" y="3915819"/>
            <a:ext cx="4650680" cy="2316170"/>
          </a:xfrm>
          <a:prstGeom prst="rect">
            <a:avLst/>
          </a:prstGeom>
        </p:spPr>
        <p:txBody>
          <a:bodyPr vert="horz" lIns="91440" tIns="45720" rIns="91440" bIns="45720" rtlCol="0">
            <a:normAutofit/>
          </a:bodyPr>
          <a:lstStyle>
            <a:lvl1pPr marL="171446" indent="-171446" algn="l" defTabSz="685783" rtl="0" eaLnBrk="1" latinLnBrk="0" hangingPunct="1">
              <a:lnSpc>
                <a:spcPct val="90000"/>
              </a:lnSpc>
              <a:spcBef>
                <a:spcPts val="751"/>
              </a:spcBef>
              <a:buClr>
                <a:schemeClr val="tx1"/>
              </a:buClr>
              <a:buSzPct val="70000"/>
              <a:buFont typeface="Arial" panose="020B0604020202020204" pitchFamily="34" charset="0"/>
              <a:buChar char="•"/>
              <a:defRPr sz="2133" b="0" i="0" kern="1200">
                <a:solidFill>
                  <a:srgbClr val="003341"/>
                </a:solidFill>
                <a:latin typeface="Metropolis Light"/>
                <a:ea typeface="+mn-ea"/>
                <a:cs typeface="Poppins Light" pitchFamily="2" charset="77"/>
              </a:defRPr>
            </a:lvl1pPr>
            <a:lvl2pPr marL="514338" indent="-171446" algn="l" defTabSz="685783" rtl="0" eaLnBrk="1" latinLnBrk="0" hangingPunct="1">
              <a:lnSpc>
                <a:spcPct val="90000"/>
              </a:lnSpc>
              <a:spcBef>
                <a:spcPts val="375"/>
              </a:spcBef>
              <a:buClr>
                <a:schemeClr val="tx1"/>
              </a:buClr>
              <a:buSzPct val="70000"/>
              <a:buFont typeface="Arial" panose="020B0604020202020204" pitchFamily="34" charset="0"/>
              <a:buChar char="•"/>
              <a:defRPr sz="2133" b="0" i="0" kern="1200">
                <a:solidFill>
                  <a:srgbClr val="003341"/>
                </a:solidFill>
                <a:latin typeface="Metropolis Light"/>
                <a:ea typeface="+mn-ea"/>
                <a:cs typeface="Poppins Light" pitchFamily="2" charset="77"/>
              </a:defRPr>
            </a:lvl2pPr>
            <a:lvl3pPr marL="857229" indent="-171446" algn="l" defTabSz="685783" rtl="0" eaLnBrk="1" latinLnBrk="0" hangingPunct="1">
              <a:lnSpc>
                <a:spcPct val="90000"/>
              </a:lnSpc>
              <a:spcBef>
                <a:spcPts val="375"/>
              </a:spcBef>
              <a:buClr>
                <a:schemeClr val="tx1"/>
              </a:buClr>
              <a:buSzPct val="70000"/>
              <a:buFont typeface="Arial" panose="020B0604020202020204" pitchFamily="34" charset="0"/>
              <a:buChar char="•"/>
              <a:defRPr sz="2133" b="0" i="0" kern="1200">
                <a:solidFill>
                  <a:srgbClr val="003341"/>
                </a:solidFill>
                <a:latin typeface="Metropolis Light"/>
                <a:ea typeface="+mn-ea"/>
                <a:cs typeface="Poppins Light" pitchFamily="2" charset="77"/>
              </a:defRPr>
            </a:lvl3pPr>
            <a:lvl4pPr marL="1200121" indent="-171446" algn="l" defTabSz="685783" rtl="0" eaLnBrk="1" latinLnBrk="0" hangingPunct="1">
              <a:lnSpc>
                <a:spcPct val="90000"/>
              </a:lnSpc>
              <a:spcBef>
                <a:spcPts val="375"/>
              </a:spcBef>
              <a:buClr>
                <a:schemeClr val="tx1"/>
              </a:buClr>
              <a:buSzPct val="70000"/>
              <a:buFont typeface="Arial" panose="020B0604020202020204" pitchFamily="34" charset="0"/>
              <a:buChar char="•"/>
              <a:defRPr sz="2133" b="0" i="0" kern="1200">
                <a:solidFill>
                  <a:srgbClr val="003341"/>
                </a:solidFill>
                <a:latin typeface="Metropolis Light"/>
                <a:ea typeface="+mn-ea"/>
                <a:cs typeface="Poppins Light" pitchFamily="2" charset="77"/>
              </a:defRPr>
            </a:lvl4pPr>
            <a:lvl5pPr marL="1543012" indent="-171446" algn="l" defTabSz="685783" rtl="0" eaLnBrk="1" latinLnBrk="0" hangingPunct="1">
              <a:lnSpc>
                <a:spcPct val="90000"/>
              </a:lnSpc>
              <a:spcBef>
                <a:spcPts val="375"/>
              </a:spcBef>
              <a:buClr>
                <a:schemeClr val="tx1"/>
              </a:buClr>
              <a:buSzPct val="70000"/>
              <a:buFont typeface="Arial" panose="020B0604020202020204" pitchFamily="34" charset="0"/>
              <a:buChar char="•"/>
              <a:defRPr sz="2133" b="0" i="0" kern="1200">
                <a:solidFill>
                  <a:srgbClr val="003341"/>
                </a:solidFill>
                <a:latin typeface="Metropolis Light"/>
                <a:ea typeface="+mn-ea"/>
                <a:cs typeface="Poppins Light" pitchFamily="2" charset="77"/>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fontAlgn="base"/>
            <a:r>
              <a:rPr lang="en-US" sz="1867">
                <a:solidFill>
                  <a:srgbClr val="475C6D"/>
                </a:solidFill>
                <a:ea typeface="Calibri"/>
                <a:cs typeface="Calibri"/>
              </a:rPr>
              <a:t>Consistent results unaffected by medication, diet or illness.</a:t>
            </a:r>
          </a:p>
          <a:p>
            <a:pPr fontAlgn="base"/>
            <a:r>
              <a:rPr lang="en-US" sz="1867">
                <a:solidFill>
                  <a:srgbClr val="475C6D"/>
                </a:solidFill>
                <a:ea typeface="Calibri"/>
                <a:cs typeface="Calibri"/>
              </a:rPr>
              <a:t>Results in approximately 69 mins</a:t>
            </a:r>
          </a:p>
          <a:p>
            <a:pPr fontAlgn="base"/>
            <a:r>
              <a:rPr lang="en-US" sz="1867">
                <a:solidFill>
                  <a:srgbClr val="475C6D"/>
                </a:solidFill>
                <a:ea typeface="Calibri"/>
                <a:cs typeface="Calibri"/>
              </a:rPr>
              <a:t>Once in a lifetime testing </a:t>
            </a:r>
          </a:p>
          <a:p>
            <a:pPr fontAlgn="base"/>
            <a:r>
              <a:rPr lang="en-US" sz="1867">
                <a:solidFill>
                  <a:srgbClr val="475C6D"/>
                </a:solidFill>
                <a:ea typeface="Calibri"/>
                <a:cs typeface="Calibri"/>
              </a:rPr>
              <a:t>Evidence based standardized guidance </a:t>
            </a:r>
          </a:p>
          <a:p>
            <a:pPr fontAlgn="base"/>
            <a:r>
              <a:rPr lang="en-US" sz="1867">
                <a:solidFill>
                  <a:srgbClr val="475C6D"/>
                </a:solidFill>
                <a:ea typeface="Calibri"/>
                <a:cs typeface="Calibri"/>
              </a:rPr>
              <a:t>No requirement for individual to be on anti-platelet therapy </a:t>
            </a:r>
          </a:p>
        </p:txBody>
      </p:sp>
      <p:pic>
        <p:nvPicPr>
          <p:cNvPr id="8" name="Picture 7" descr="A logo with blue and grey letters&#10;&#10;Description automatically generated">
            <a:extLst>
              <a:ext uri="{FF2B5EF4-FFF2-40B4-BE49-F238E27FC236}">
                <a16:creationId xmlns:a16="http://schemas.microsoft.com/office/drawing/2014/main" id="{C1A802A6-D341-CEC2-7F24-87C974F2988C}"/>
              </a:ext>
            </a:extLst>
          </p:cNvPr>
          <p:cNvPicPr>
            <a:picLocks noChangeAspect="1"/>
          </p:cNvPicPr>
          <p:nvPr/>
        </p:nvPicPr>
        <p:blipFill>
          <a:blip r:embed="rId4"/>
          <a:stretch>
            <a:fillRect/>
          </a:stretch>
        </p:blipFill>
        <p:spPr>
          <a:xfrm>
            <a:off x="2529713" y="2316346"/>
            <a:ext cx="1189024" cy="934720"/>
          </a:xfrm>
          <a:prstGeom prst="rect">
            <a:avLst/>
          </a:prstGeom>
        </p:spPr>
      </p:pic>
      <p:pic>
        <p:nvPicPr>
          <p:cNvPr id="6146" name="Picture 2">
            <a:extLst>
              <a:ext uri="{FF2B5EF4-FFF2-40B4-BE49-F238E27FC236}">
                <a16:creationId xmlns:a16="http://schemas.microsoft.com/office/drawing/2014/main" id="{39849EF5-33AB-AD35-1621-FB0A90F3E7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362" y="1376086"/>
            <a:ext cx="2646262" cy="264626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tago Group - Official Channel - YouTube">
            <a:extLst>
              <a:ext uri="{FF2B5EF4-FFF2-40B4-BE49-F238E27FC236}">
                <a16:creationId xmlns:a16="http://schemas.microsoft.com/office/drawing/2014/main" id="{B9B13F2A-7306-0630-98FA-883CC54BFF1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136" t="20065" r="5556" b="20065"/>
          <a:stretch/>
        </p:blipFill>
        <p:spPr bwMode="auto">
          <a:xfrm>
            <a:off x="7644153" y="1958409"/>
            <a:ext cx="1349376" cy="884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6881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3B20691-2188-3DC3-A0D9-2DC097C1A97E}"/>
              </a:ext>
            </a:extLst>
          </p:cNvPr>
          <p:cNvSpPr>
            <a:spLocks noGrp="1"/>
          </p:cNvSpPr>
          <p:nvPr>
            <p:ph type="subTitle" idx="1"/>
          </p:nvPr>
        </p:nvSpPr>
        <p:spPr>
          <a:xfrm>
            <a:off x="526096" y="2535053"/>
            <a:ext cx="3491476" cy="770497"/>
          </a:xfrm>
        </p:spPr>
        <p:txBody>
          <a:bodyPr/>
          <a:lstStyle/>
          <a:p>
            <a:r>
              <a:rPr lang="en-US"/>
              <a:t>Conclusion</a:t>
            </a:r>
            <a:endParaRPr lang="en-GB"/>
          </a:p>
        </p:txBody>
      </p:sp>
      <p:sp>
        <p:nvSpPr>
          <p:cNvPr id="2" name="TextBox 1">
            <a:extLst>
              <a:ext uri="{FF2B5EF4-FFF2-40B4-BE49-F238E27FC236}">
                <a16:creationId xmlns:a16="http://schemas.microsoft.com/office/drawing/2014/main" id="{F028519C-C62C-DD1B-1F8B-AB4CBCB006D8}"/>
              </a:ext>
            </a:extLst>
          </p:cNvPr>
          <p:cNvSpPr txBox="1"/>
          <p:nvPr/>
        </p:nvSpPr>
        <p:spPr>
          <a:xfrm>
            <a:off x="8437484" y="251208"/>
            <a:ext cx="1004835"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341"/>
                </a:solidFill>
                <a:effectLst/>
                <a:uLnTx/>
                <a:uFillTx/>
                <a:latin typeface="Calibri" panose="020F0502020204030204"/>
                <a:ea typeface="+mn-ea"/>
                <a:cs typeface="+mn-cs"/>
              </a:rPr>
              <a:t>GPM-146</a:t>
            </a:r>
          </a:p>
        </p:txBody>
      </p:sp>
      <p:sp>
        <p:nvSpPr>
          <p:cNvPr id="4" name="Rectangle 3">
            <a:extLst>
              <a:ext uri="{FF2B5EF4-FFF2-40B4-BE49-F238E27FC236}">
                <a16:creationId xmlns:a16="http://schemas.microsoft.com/office/drawing/2014/main" id="{F309E460-8E28-352F-9DA0-075F7E1093F9}"/>
              </a:ext>
            </a:extLst>
          </p:cNvPr>
          <p:cNvSpPr/>
          <p:nvPr/>
        </p:nvSpPr>
        <p:spPr>
          <a:xfrm>
            <a:off x="4396740" y="0"/>
            <a:ext cx="7791450" cy="6858000"/>
          </a:xfrm>
          <a:prstGeom prst="rect">
            <a:avLst/>
          </a:prstGeom>
          <a:solidFill>
            <a:srgbClr val="00853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492B7777-2AEB-DC80-2AC9-88319EB75C28}"/>
              </a:ext>
            </a:extLst>
          </p:cNvPr>
          <p:cNvCxnSpPr/>
          <p:nvPr/>
        </p:nvCxnSpPr>
        <p:spPr>
          <a:xfrm>
            <a:off x="4606290" y="3429000"/>
            <a:ext cx="7372350" cy="0"/>
          </a:xfrm>
          <a:prstGeom prst="line">
            <a:avLst/>
          </a:prstGeom>
          <a:ln>
            <a:solidFill>
              <a:srgbClr val="8597A3"/>
            </a:solidFill>
          </a:ln>
        </p:spPr>
        <p:style>
          <a:lnRef idx="2">
            <a:schemeClr val="accent1"/>
          </a:lnRef>
          <a:fillRef idx="0">
            <a:schemeClr val="accent1"/>
          </a:fillRef>
          <a:effectRef idx="1">
            <a:schemeClr val="accent1"/>
          </a:effectRef>
          <a:fontRef idx="minor">
            <a:schemeClr val="tx1"/>
          </a:fontRef>
        </p:style>
      </p:cxnSp>
      <p:sp>
        <p:nvSpPr>
          <p:cNvPr id="10" name="Subtitle 2">
            <a:extLst>
              <a:ext uri="{FF2B5EF4-FFF2-40B4-BE49-F238E27FC236}">
                <a16:creationId xmlns:a16="http://schemas.microsoft.com/office/drawing/2014/main" id="{13855A6E-A0D2-78B6-76B5-F6AC60FEAEAF}"/>
              </a:ext>
            </a:extLst>
          </p:cNvPr>
          <p:cNvSpPr txBox="1">
            <a:spLocks/>
          </p:cNvSpPr>
          <p:nvPr/>
        </p:nvSpPr>
        <p:spPr>
          <a:xfrm>
            <a:off x="5270313" y="411136"/>
            <a:ext cx="2434646" cy="557894"/>
          </a:xfrm>
          <a:prstGeom prst="rect">
            <a:avLst/>
          </a:prstGeom>
        </p:spPr>
        <p:txBody>
          <a:bodyPr vert="horz" lIns="91440" tIns="45720" rIns="91440" bIns="45720" rtlCol="0">
            <a:noAutofit/>
          </a:bodyPr>
          <a:lstStyle>
            <a:lvl1pPr marL="0" indent="0" algn="l" defTabSz="685796" rtl="0" eaLnBrk="1" latinLnBrk="0" hangingPunct="1">
              <a:lnSpc>
                <a:spcPct val="90000"/>
              </a:lnSpc>
              <a:spcBef>
                <a:spcPts val="751"/>
              </a:spcBef>
              <a:buFont typeface="Arial" panose="020B0604020202020204" pitchFamily="34" charset="0"/>
              <a:buNone/>
              <a:defRPr sz="4267" b="1" i="0" kern="1200">
                <a:solidFill>
                  <a:srgbClr val="003341"/>
                </a:solidFill>
                <a:latin typeface="Montserrat" panose="00000500000000000000" pitchFamily="2" charset="0"/>
                <a:ea typeface="+mn-ea"/>
                <a:cs typeface="Poppins Light" pitchFamily="2" charset="77"/>
              </a:defRPr>
            </a:lvl1pPr>
            <a:lvl2pPr marL="457198" indent="0" algn="ctr" defTabSz="685796" rtl="0" eaLnBrk="1" latinLnBrk="0" hangingPunct="1">
              <a:lnSpc>
                <a:spcPct val="90000"/>
              </a:lnSpc>
              <a:spcBef>
                <a:spcPts val="374"/>
              </a:spcBef>
              <a:buFont typeface="Arial" panose="020B0604020202020204" pitchFamily="34" charset="0"/>
              <a:buNone/>
              <a:defRPr sz="2000" b="0" i="0" kern="1200">
                <a:solidFill>
                  <a:srgbClr val="003341"/>
                </a:solidFill>
                <a:latin typeface="Metropolis Light"/>
                <a:ea typeface="+mn-ea"/>
                <a:cs typeface="Poppins Light" pitchFamily="2" charset="77"/>
              </a:defRPr>
            </a:lvl2pPr>
            <a:lvl3pPr marL="914395" indent="0" algn="ctr" defTabSz="685796" rtl="0" eaLnBrk="1" latinLnBrk="0" hangingPunct="1">
              <a:lnSpc>
                <a:spcPct val="90000"/>
              </a:lnSpc>
              <a:spcBef>
                <a:spcPts val="374"/>
              </a:spcBef>
              <a:buFont typeface="Arial" panose="020B0604020202020204" pitchFamily="34" charset="0"/>
              <a:buNone/>
              <a:defRPr sz="1799" b="0" i="0" kern="1200">
                <a:solidFill>
                  <a:srgbClr val="003341"/>
                </a:solidFill>
                <a:latin typeface="Metropolis Light"/>
                <a:ea typeface="+mn-ea"/>
                <a:cs typeface="Poppins Light" pitchFamily="2" charset="77"/>
              </a:defRPr>
            </a:lvl3pPr>
            <a:lvl4pPr marL="1371592" indent="0" algn="ctr" defTabSz="685796" rtl="0" eaLnBrk="1" latinLnBrk="0" hangingPunct="1">
              <a:lnSpc>
                <a:spcPct val="90000"/>
              </a:lnSpc>
              <a:spcBef>
                <a:spcPts val="374"/>
              </a:spcBef>
              <a:buFont typeface="Arial" panose="020B0604020202020204" pitchFamily="34" charset="0"/>
              <a:buNone/>
              <a:defRPr sz="1600" b="0" i="0" kern="1200">
                <a:solidFill>
                  <a:srgbClr val="003341"/>
                </a:solidFill>
                <a:latin typeface="Metropolis Light"/>
                <a:ea typeface="+mn-ea"/>
                <a:cs typeface="Poppins Light" pitchFamily="2" charset="77"/>
              </a:defRPr>
            </a:lvl4pPr>
            <a:lvl5pPr marL="1828789" indent="0" algn="ctr" defTabSz="685796" rtl="0" eaLnBrk="1" latinLnBrk="0" hangingPunct="1">
              <a:lnSpc>
                <a:spcPct val="90000"/>
              </a:lnSpc>
              <a:spcBef>
                <a:spcPts val="374"/>
              </a:spcBef>
              <a:buFont typeface="Arial" panose="020B0604020202020204" pitchFamily="34" charset="0"/>
              <a:buNone/>
              <a:defRPr sz="1600" b="0" i="0" kern="1200">
                <a:solidFill>
                  <a:srgbClr val="003341"/>
                </a:solidFill>
                <a:latin typeface="Metropolis Light"/>
                <a:ea typeface="+mn-ea"/>
                <a:cs typeface="Poppins Light" pitchFamily="2" charset="77"/>
              </a:defRPr>
            </a:lvl5pPr>
            <a:lvl6pPr marL="2285987" indent="0" algn="ctr" defTabSz="685796" rtl="0" eaLnBrk="1" latinLnBrk="0" hangingPunct="1">
              <a:lnSpc>
                <a:spcPct val="90000"/>
              </a:lnSpc>
              <a:spcBef>
                <a:spcPts val="374"/>
              </a:spcBef>
              <a:buFont typeface="Arial" panose="020B0604020202020204" pitchFamily="34" charset="0"/>
              <a:buNone/>
              <a:defRPr sz="1600" kern="1200">
                <a:solidFill>
                  <a:schemeClr val="tx1"/>
                </a:solidFill>
                <a:latin typeface="+mn-lt"/>
                <a:ea typeface="+mn-ea"/>
                <a:cs typeface="+mn-cs"/>
              </a:defRPr>
            </a:lvl6pPr>
            <a:lvl7pPr marL="2743184" indent="0" algn="ctr" defTabSz="685796" rtl="0" eaLnBrk="1" latinLnBrk="0" hangingPunct="1">
              <a:lnSpc>
                <a:spcPct val="90000"/>
              </a:lnSpc>
              <a:spcBef>
                <a:spcPts val="374"/>
              </a:spcBef>
              <a:buFont typeface="Arial" panose="020B0604020202020204" pitchFamily="34" charset="0"/>
              <a:buNone/>
              <a:defRPr sz="1600" kern="1200">
                <a:solidFill>
                  <a:schemeClr val="tx1"/>
                </a:solidFill>
                <a:latin typeface="+mn-lt"/>
                <a:ea typeface="+mn-ea"/>
                <a:cs typeface="+mn-cs"/>
              </a:defRPr>
            </a:lvl7pPr>
            <a:lvl8pPr marL="3200382" indent="0" algn="ctr" defTabSz="685796" rtl="0" eaLnBrk="1" latinLnBrk="0" hangingPunct="1">
              <a:lnSpc>
                <a:spcPct val="90000"/>
              </a:lnSpc>
              <a:spcBef>
                <a:spcPts val="374"/>
              </a:spcBef>
              <a:buFont typeface="Arial" panose="020B0604020202020204" pitchFamily="34" charset="0"/>
              <a:buNone/>
              <a:defRPr sz="1600" kern="1200">
                <a:solidFill>
                  <a:schemeClr val="tx1"/>
                </a:solidFill>
                <a:latin typeface="+mn-lt"/>
                <a:ea typeface="+mn-ea"/>
                <a:cs typeface="+mn-cs"/>
              </a:defRPr>
            </a:lvl8pPr>
            <a:lvl9pPr marL="3657579" indent="0" algn="ctr" defTabSz="685796" rtl="0" eaLnBrk="1" latinLnBrk="0" hangingPunct="1">
              <a:lnSpc>
                <a:spcPct val="90000"/>
              </a:lnSpc>
              <a:spcBef>
                <a:spcPts val="374"/>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685796" rtl="0" eaLnBrk="1" fontAlgn="auto" latinLnBrk="0" hangingPunct="1">
              <a:lnSpc>
                <a:spcPct val="90000"/>
              </a:lnSpc>
              <a:spcBef>
                <a:spcPts val="751"/>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FFFFFF"/>
                </a:solidFill>
                <a:effectLst/>
                <a:uLnTx/>
                <a:uFillTx/>
                <a:latin typeface="Montserrat" panose="00000500000000000000" pitchFamily="2" charset="0"/>
                <a:ea typeface="+mn-ea"/>
                <a:cs typeface="Poppins Light" pitchFamily="2" charset="77"/>
              </a:rPr>
              <a:t>About Us</a:t>
            </a:r>
            <a:endParaRPr kumimoji="0" lang="en-GB" sz="3000" b="1" i="0" u="none" strike="noStrike" kern="1200" cap="none" spc="0" normalizeH="0" baseline="0" noProof="0" dirty="0">
              <a:ln>
                <a:noFill/>
              </a:ln>
              <a:solidFill>
                <a:srgbClr val="FFFFFF"/>
              </a:solidFill>
              <a:effectLst/>
              <a:uLnTx/>
              <a:uFillTx/>
              <a:latin typeface="Montserrat" panose="00000500000000000000" pitchFamily="2" charset="0"/>
              <a:ea typeface="+mn-ea"/>
              <a:cs typeface="Poppins Light" pitchFamily="2" charset="77"/>
            </a:endParaRPr>
          </a:p>
        </p:txBody>
      </p:sp>
      <p:sp>
        <p:nvSpPr>
          <p:cNvPr id="11" name="Subtitle 2">
            <a:extLst>
              <a:ext uri="{FF2B5EF4-FFF2-40B4-BE49-F238E27FC236}">
                <a16:creationId xmlns:a16="http://schemas.microsoft.com/office/drawing/2014/main" id="{C8FC7A22-9740-4367-60A9-DB387D5732DD}"/>
              </a:ext>
            </a:extLst>
          </p:cNvPr>
          <p:cNvSpPr txBox="1">
            <a:spLocks/>
          </p:cNvSpPr>
          <p:nvPr/>
        </p:nvSpPr>
        <p:spPr>
          <a:xfrm>
            <a:off x="9078422" y="420390"/>
            <a:ext cx="2434646" cy="557894"/>
          </a:xfrm>
          <a:prstGeom prst="rect">
            <a:avLst/>
          </a:prstGeom>
        </p:spPr>
        <p:txBody>
          <a:bodyPr vert="horz" lIns="91440" tIns="45720" rIns="91440" bIns="45720" rtlCol="0">
            <a:noAutofit/>
          </a:bodyPr>
          <a:lstStyle>
            <a:lvl1pPr marL="0" indent="0" algn="l" defTabSz="685796" rtl="0" eaLnBrk="1" latinLnBrk="0" hangingPunct="1">
              <a:lnSpc>
                <a:spcPct val="90000"/>
              </a:lnSpc>
              <a:spcBef>
                <a:spcPts val="751"/>
              </a:spcBef>
              <a:buFont typeface="Arial" panose="020B0604020202020204" pitchFamily="34" charset="0"/>
              <a:buNone/>
              <a:defRPr sz="4267" b="1" i="0" kern="1200">
                <a:solidFill>
                  <a:srgbClr val="003341"/>
                </a:solidFill>
                <a:latin typeface="Montserrat" panose="00000500000000000000" pitchFamily="2" charset="0"/>
                <a:ea typeface="+mn-ea"/>
                <a:cs typeface="Poppins Light" pitchFamily="2" charset="77"/>
              </a:defRPr>
            </a:lvl1pPr>
            <a:lvl2pPr marL="457198" indent="0" algn="ctr" defTabSz="685796" rtl="0" eaLnBrk="1" latinLnBrk="0" hangingPunct="1">
              <a:lnSpc>
                <a:spcPct val="90000"/>
              </a:lnSpc>
              <a:spcBef>
                <a:spcPts val="374"/>
              </a:spcBef>
              <a:buFont typeface="Arial" panose="020B0604020202020204" pitchFamily="34" charset="0"/>
              <a:buNone/>
              <a:defRPr sz="2000" b="0" i="0" kern="1200">
                <a:solidFill>
                  <a:srgbClr val="003341"/>
                </a:solidFill>
                <a:latin typeface="Metropolis Light"/>
                <a:ea typeface="+mn-ea"/>
                <a:cs typeface="Poppins Light" pitchFamily="2" charset="77"/>
              </a:defRPr>
            </a:lvl2pPr>
            <a:lvl3pPr marL="914395" indent="0" algn="ctr" defTabSz="685796" rtl="0" eaLnBrk="1" latinLnBrk="0" hangingPunct="1">
              <a:lnSpc>
                <a:spcPct val="90000"/>
              </a:lnSpc>
              <a:spcBef>
                <a:spcPts val="374"/>
              </a:spcBef>
              <a:buFont typeface="Arial" panose="020B0604020202020204" pitchFamily="34" charset="0"/>
              <a:buNone/>
              <a:defRPr sz="1799" b="0" i="0" kern="1200">
                <a:solidFill>
                  <a:srgbClr val="003341"/>
                </a:solidFill>
                <a:latin typeface="Metropolis Light"/>
                <a:ea typeface="+mn-ea"/>
                <a:cs typeface="Poppins Light" pitchFamily="2" charset="77"/>
              </a:defRPr>
            </a:lvl3pPr>
            <a:lvl4pPr marL="1371592" indent="0" algn="ctr" defTabSz="685796" rtl="0" eaLnBrk="1" latinLnBrk="0" hangingPunct="1">
              <a:lnSpc>
                <a:spcPct val="90000"/>
              </a:lnSpc>
              <a:spcBef>
                <a:spcPts val="374"/>
              </a:spcBef>
              <a:buFont typeface="Arial" panose="020B0604020202020204" pitchFamily="34" charset="0"/>
              <a:buNone/>
              <a:defRPr sz="1600" b="0" i="0" kern="1200">
                <a:solidFill>
                  <a:srgbClr val="003341"/>
                </a:solidFill>
                <a:latin typeface="Metropolis Light"/>
                <a:ea typeface="+mn-ea"/>
                <a:cs typeface="Poppins Light" pitchFamily="2" charset="77"/>
              </a:defRPr>
            </a:lvl4pPr>
            <a:lvl5pPr marL="1828789" indent="0" algn="ctr" defTabSz="685796" rtl="0" eaLnBrk="1" latinLnBrk="0" hangingPunct="1">
              <a:lnSpc>
                <a:spcPct val="90000"/>
              </a:lnSpc>
              <a:spcBef>
                <a:spcPts val="374"/>
              </a:spcBef>
              <a:buFont typeface="Arial" panose="020B0604020202020204" pitchFamily="34" charset="0"/>
              <a:buNone/>
              <a:defRPr sz="1600" b="0" i="0" kern="1200">
                <a:solidFill>
                  <a:srgbClr val="003341"/>
                </a:solidFill>
                <a:latin typeface="Metropolis Light"/>
                <a:ea typeface="+mn-ea"/>
                <a:cs typeface="Poppins Light" pitchFamily="2" charset="77"/>
              </a:defRPr>
            </a:lvl5pPr>
            <a:lvl6pPr marL="2285987" indent="0" algn="ctr" defTabSz="685796" rtl="0" eaLnBrk="1" latinLnBrk="0" hangingPunct="1">
              <a:lnSpc>
                <a:spcPct val="90000"/>
              </a:lnSpc>
              <a:spcBef>
                <a:spcPts val="374"/>
              </a:spcBef>
              <a:buFont typeface="Arial" panose="020B0604020202020204" pitchFamily="34" charset="0"/>
              <a:buNone/>
              <a:defRPr sz="1600" kern="1200">
                <a:solidFill>
                  <a:schemeClr val="tx1"/>
                </a:solidFill>
                <a:latin typeface="+mn-lt"/>
                <a:ea typeface="+mn-ea"/>
                <a:cs typeface="+mn-cs"/>
              </a:defRPr>
            </a:lvl6pPr>
            <a:lvl7pPr marL="2743184" indent="0" algn="ctr" defTabSz="685796" rtl="0" eaLnBrk="1" latinLnBrk="0" hangingPunct="1">
              <a:lnSpc>
                <a:spcPct val="90000"/>
              </a:lnSpc>
              <a:spcBef>
                <a:spcPts val="374"/>
              </a:spcBef>
              <a:buFont typeface="Arial" panose="020B0604020202020204" pitchFamily="34" charset="0"/>
              <a:buNone/>
              <a:defRPr sz="1600" kern="1200">
                <a:solidFill>
                  <a:schemeClr val="tx1"/>
                </a:solidFill>
                <a:latin typeface="+mn-lt"/>
                <a:ea typeface="+mn-ea"/>
                <a:cs typeface="+mn-cs"/>
              </a:defRPr>
            </a:lvl7pPr>
            <a:lvl8pPr marL="3200382" indent="0" algn="ctr" defTabSz="685796" rtl="0" eaLnBrk="1" latinLnBrk="0" hangingPunct="1">
              <a:lnSpc>
                <a:spcPct val="90000"/>
              </a:lnSpc>
              <a:spcBef>
                <a:spcPts val="374"/>
              </a:spcBef>
              <a:buFont typeface="Arial" panose="020B0604020202020204" pitchFamily="34" charset="0"/>
              <a:buNone/>
              <a:defRPr sz="1600" kern="1200">
                <a:solidFill>
                  <a:schemeClr val="tx1"/>
                </a:solidFill>
                <a:latin typeface="+mn-lt"/>
                <a:ea typeface="+mn-ea"/>
                <a:cs typeface="+mn-cs"/>
              </a:defRPr>
            </a:lvl8pPr>
            <a:lvl9pPr marL="3657579" indent="0" algn="ctr" defTabSz="685796" rtl="0" eaLnBrk="1" latinLnBrk="0" hangingPunct="1">
              <a:lnSpc>
                <a:spcPct val="90000"/>
              </a:lnSpc>
              <a:spcBef>
                <a:spcPts val="374"/>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685796" rtl="0" eaLnBrk="1" fontAlgn="auto" latinLnBrk="0" hangingPunct="1">
              <a:lnSpc>
                <a:spcPct val="90000"/>
              </a:lnSpc>
              <a:spcBef>
                <a:spcPts val="751"/>
              </a:spcBef>
              <a:spcAft>
                <a:spcPts val="0"/>
              </a:spcAft>
              <a:buClrTx/>
              <a:buSzTx/>
              <a:buFont typeface="Arial" panose="020B0604020202020204" pitchFamily="34" charset="0"/>
              <a:buNone/>
              <a:tabLst/>
              <a:defRPr/>
            </a:pPr>
            <a:r>
              <a:rPr kumimoji="0" lang="en-US" sz="3000" b="1" i="0" u="none" strike="noStrike" kern="1200" cap="none" spc="0" normalizeH="0" baseline="0" noProof="0">
                <a:ln>
                  <a:noFill/>
                </a:ln>
                <a:solidFill>
                  <a:srgbClr val="FFFFFF"/>
                </a:solidFill>
                <a:effectLst/>
                <a:uLnTx/>
                <a:uFillTx/>
                <a:latin typeface="Montserrat" panose="00000500000000000000" pitchFamily="2" charset="0"/>
                <a:ea typeface="+mn-ea"/>
                <a:cs typeface="Poppins Light" pitchFamily="2" charset="77"/>
              </a:rPr>
              <a:t>CYP2C19</a:t>
            </a:r>
            <a:endParaRPr kumimoji="0" lang="en-GB" sz="3000" b="1" i="0" u="none" strike="noStrike" kern="1200" cap="none" spc="0" normalizeH="0" baseline="0" noProof="0">
              <a:ln>
                <a:noFill/>
              </a:ln>
              <a:solidFill>
                <a:srgbClr val="FFFFFF"/>
              </a:solidFill>
              <a:effectLst/>
              <a:uLnTx/>
              <a:uFillTx/>
              <a:latin typeface="Montserrat" panose="00000500000000000000" pitchFamily="2" charset="0"/>
              <a:ea typeface="+mn-ea"/>
              <a:cs typeface="Poppins Light" pitchFamily="2" charset="77"/>
            </a:endParaRPr>
          </a:p>
        </p:txBody>
      </p:sp>
      <p:sp>
        <p:nvSpPr>
          <p:cNvPr id="12" name="Subtitle 2">
            <a:extLst>
              <a:ext uri="{FF2B5EF4-FFF2-40B4-BE49-F238E27FC236}">
                <a16:creationId xmlns:a16="http://schemas.microsoft.com/office/drawing/2014/main" id="{88429ED9-4EDE-77F6-E996-9B8A720D9814}"/>
              </a:ext>
            </a:extLst>
          </p:cNvPr>
          <p:cNvSpPr txBox="1">
            <a:spLocks/>
          </p:cNvSpPr>
          <p:nvPr/>
        </p:nvSpPr>
        <p:spPr>
          <a:xfrm>
            <a:off x="8813369" y="3771582"/>
            <a:ext cx="2979448" cy="557894"/>
          </a:xfrm>
          <a:prstGeom prst="rect">
            <a:avLst/>
          </a:prstGeom>
        </p:spPr>
        <p:txBody>
          <a:bodyPr vert="horz" lIns="91440" tIns="45720" rIns="91440" bIns="45720" rtlCol="0">
            <a:noAutofit/>
          </a:bodyPr>
          <a:lstStyle>
            <a:lvl1pPr marL="0" indent="0" algn="l" defTabSz="685796" rtl="0" eaLnBrk="1" latinLnBrk="0" hangingPunct="1">
              <a:lnSpc>
                <a:spcPct val="90000"/>
              </a:lnSpc>
              <a:spcBef>
                <a:spcPts val="751"/>
              </a:spcBef>
              <a:buFont typeface="Arial" panose="020B0604020202020204" pitchFamily="34" charset="0"/>
              <a:buNone/>
              <a:defRPr sz="4267" b="1" i="0" kern="1200">
                <a:solidFill>
                  <a:srgbClr val="003341"/>
                </a:solidFill>
                <a:latin typeface="Montserrat" panose="00000500000000000000" pitchFamily="2" charset="0"/>
                <a:ea typeface="+mn-ea"/>
                <a:cs typeface="Poppins Light" pitchFamily="2" charset="77"/>
              </a:defRPr>
            </a:lvl1pPr>
            <a:lvl2pPr marL="457198" indent="0" algn="ctr" defTabSz="685796" rtl="0" eaLnBrk="1" latinLnBrk="0" hangingPunct="1">
              <a:lnSpc>
                <a:spcPct val="90000"/>
              </a:lnSpc>
              <a:spcBef>
                <a:spcPts val="374"/>
              </a:spcBef>
              <a:buFont typeface="Arial" panose="020B0604020202020204" pitchFamily="34" charset="0"/>
              <a:buNone/>
              <a:defRPr sz="2000" b="0" i="0" kern="1200">
                <a:solidFill>
                  <a:srgbClr val="003341"/>
                </a:solidFill>
                <a:latin typeface="Metropolis Light"/>
                <a:ea typeface="+mn-ea"/>
                <a:cs typeface="Poppins Light" pitchFamily="2" charset="77"/>
              </a:defRPr>
            </a:lvl2pPr>
            <a:lvl3pPr marL="914395" indent="0" algn="ctr" defTabSz="685796" rtl="0" eaLnBrk="1" latinLnBrk="0" hangingPunct="1">
              <a:lnSpc>
                <a:spcPct val="90000"/>
              </a:lnSpc>
              <a:spcBef>
                <a:spcPts val="374"/>
              </a:spcBef>
              <a:buFont typeface="Arial" panose="020B0604020202020204" pitchFamily="34" charset="0"/>
              <a:buNone/>
              <a:defRPr sz="1799" b="0" i="0" kern="1200">
                <a:solidFill>
                  <a:srgbClr val="003341"/>
                </a:solidFill>
                <a:latin typeface="Metropolis Light"/>
                <a:ea typeface="+mn-ea"/>
                <a:cs typeface="Poppins Light" pitchFamily="2" charset="77"/>
              </a:defRPr>
            </a:lvl3pPr>
            <a:lvl4pPr marL="1371592" indent="0" algn="ctr" defTabSz="685796" rtl="0" eaLnBrk="1" latinLnBrk="0" hangingPunct="1">
              <a:lnSpc>
                <a:spcPct val="90000"/>
              </a:lnSpc>
              <a:spcBef>
                <a:spcPts val="374"/>
              </a:spcBef>
              <a:buFont typeface="Arial" panose="020B0604020202020204" pitchFamily="34" charset="0"/>
              <a:buNone/>
              <a:defRPr sz="1600" b="0" i="0" kern="1200">
                <a:solidFill>
                  <a:srgbClr val="003341"/>
                </a:solidFill>
                <a:latin typeface="Metropolis Light"/>
                <a:ea typeface="+mn-ea"/>
                <a:cs typeface="Poppins Light" pitchFamily="2" charset="77"/>
              </a:defRPr>
            </a:lvl4pPr>
            <a:lvl5pPr marL="1828789" indent="0" algn="ctr" defTabSz="685796" rtl="0" eaLnBrk="1" latinLnBrk="0" hangingPunct="1">
              <a:lnSpc>
                <a:spcPct val="90000"/>
              </a:lnSpc>
              <a:spcBef>
                <a:spcPts val="374"/>
              </a:spcBef>
              <a:buFont typeface="Arial" panose="020B0604020202020204" pitchFamily="34" charset="0"/>
              <a:buNone/>
              <a:defRPr sz="1600" b="0" i="0" kern="1200">
                <a:solidFill>
                  <a:srgbClr val="003341"/>
                </a:solidFill>
                <a:latin typeface="Metropolis Light"/>
                <a:ea typeface="+mn-ea"/>
                <a:cs typeface="Poppins Light" pitchFamily="2" charset="77"/>
              </a:defRPr>
            </a:lvl5pPr>
            <a:lvl6pPr marL="2285987" indent="0" algn="ctr" defTabSz="685796" rtl="0" eaLnBrk="1" latinLnBrk="0" hangingPunct="1">
              <a:lnSpc>
                <a:spcPct val="90000"/>
              </a:lnSpc>
              <a:spcBef>
                <a:spcPts val="374"/>
              </a:spcBef>
              <a:buFont typeface="Arial" panose="020B0604020202020204" pitchFamily="34" charset="0"/>
              <a:buNone/>
              <a:defRPr sz="1600" kern="1200">
                <a:solidFill>
                  <a:schemeClr val="tx1"/>
                </a:solidFill>
                <a:latin typeface="+mn-lt"/>
                <a:ea typeface="+mn-ea"/>
                <a:cs typeface="+mn-cs"/>
              </a:defRPr>
            </a:lvl6pPr>
            <a:lvl7pPr marL="2743184" indent="0" algn="ctr" defTabSz="685796" rtl="0" eaLnBrk="1" latinLnBrk="0" hangingPunct="1">
              <a:lnSpc>
                <a:spcPct val="90000"/>
              </a:lnSpc>
              <a:spcBef>
                <a:spcPts val="374"/>
              </a:spcBef>
              <a:buFont typeface="Arial" panose="020B0604020202020204" pitchFamily="34" charset="0"/>
              <a:buNone/>
              <a:defRPr sz="1600" kern="1200">
                <a:solidFill>
                  <a:schemeClr val="tx1"/>
                </a:solidFill>
                <a:latin typeface="+mn-lt"/>
                <a:ea typeface="+mn-ea"/>
                <a:cs typeface="+mn-cs"/>
              </a:defRPr>
            </a:lvl7pPr>
            <a:lvl8pPr marL="3200382" indent="0" algn="ctr" defTabSz="685796" rtl="0" eaLnBrk="1" latinLnBrk="0" hangingPunct="1">
              <a:lnSpc>
                <a:spcPct val="90000"/>
              </a:lnSpc>
              <a:spcBef>
                <a:spcPts val="374"/>
              </a:spcBef>
              <a:buFont typeface="Arial" panose="020B0604020202020204" pitchFamily="34" charset="0"/>
              <a:buNone/>
              <a:defRPr sz="1600" kern="1200">
                <a:solidFill>
                  <a:schemeClr val="tx1"/>
                </a:solidFill>
                <a:latin typeface="+mn-lt"/>
                <a:ea typeface="+mn-ea"/>
                <a:cs typeface="+mn-cs"/>
              </a:defRPr>
            </a:lvl8pPr>
            <a:lvl9pPr marL="3657579" indent="0" algn="ctr" defTabSz="685796" rtl="0" eaLnBrk="1" latinLnBrk="0" hangingPunct="1">
              <a:lnSpc>
                <a:spcPct val="90000"/>
              </a:lnSpc>
              <a:spcBef>
                <a:spcPts val="374"/>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685796" rtl="0" eaLnBrk="1" fontAlgn="auto" latinLnBrk="0" hangingPunct="1">
              <a:lnSpc>
                <a:spcPct val="90000"/>
              </a:lnSpc>
              <a:spcBef>
                <a:spcPts val="751"/>
              </a:spcBef>
              <a:spcAft>
                <a:spcPts val="0"/>
              </a:spcAft>
              <a:buClrTx/>
              <a:buSzTx/>
              <a:buFont typeface="Arial" panose="020B0604020202020204" pitchFamily="34" charset="0"/>
              <a:buNone/>
              <a:tabLst/>
              <a:defRPr/>
            </a:pPr>
            <a:r>
              <a:rPr kumimoji="0" lang="en-US" sz="3000" b="1" i="0" u="none" strike="noStrike" kern="1200" cap="none" spc="0" normalizeH="0" baseline="0" noProof="0">
                <a:ln>
                  <a:noFill/>
                </a:ln>
                <a:solidFill>
                  <a:srgbClr val="FFFFFF"/>
                </a:solidFill>
                <a:effectLst/>
                <a:uLnTx/>
                <a:uFillTx/>
                <a:latin typeface="Montserrat" panose="00000500000000000000" pitchFamily="2" charset="0"/>
                <a:ea typeface="+mn-ea"/>
                <a:cs typeface="Poppins Light" pitchFamily="2" charset="77"/>
              </a:rPr>
              <a:t>The Guidance</a:t>
            </a:r>
            <a:endParaRPr kumimoji="0" lang="en-GB" sz="3000" b="1" i="0" u="none" strike="noStrike" kern="1200" cap="none" spc="0" normalizeH="0" baseline="0" noProof="0">
              <a:ln>
                <a:noFill/>
              </a:ln>
              <a:solidFill>
                <a:srgbClr val="FFFFFF"/>
              </a:solidFill>
              <a:effectLst/>
              <a:uLnTx/>
              <a:uFillTx/>
              <a:latin typeface="Montserrat" panose="00000500000000000000" pitchFamily="2" charset="0"/>
              <a:ea typeface="+mn-ea"/>
              <a:cs typeface="Poppins Light" pitchFamily="2" charset="77"/>
            </a:endParaRPr>
          </a:p>
        </p:txBody>
      </p:sp>
      <p:sp>
        <p:nvSpPr>
          <p:cNvPr id="13" name="Subtitle 2">
            <a:extLst>
              <a:ext uri="{FF2B5EF4-FFF2-40B4-BE49-F238E27FC236}">
                <a16:creationId xmlns:a16="http://schemas.microsoft.com/office/drawing/2014/main" id="{C86A2FFE-3F39-874D-EFFA-A216FE2FCC16}"/>
              </a:ext>
            </a:extLst>
          </p:cNvPr>
          <p:cNvSpPr txBox="1">
            <a:spLocks/>
          </p:cNvSpPr>
          <p:nvPr/>
        </p:nvSpPr>
        <p:spPr>
          <a:xfrm>
            <a:off x="4874774" y="3771582"/>
            <a:ext cx="3240419" cy="557894"/>
          </a:xfrm>
          <a:prstGeom prst="rect">
            <a:avLst/>
          </a:prstGeom>
        </p:spPr>
        <p:txBody>
          <a:bodyPr vert="horz" lIns="91440" tIns="45720" rIns="91440" bIns="45720" rtlCol="0">
            <a:noAutofit/>
          </a:bodyPr>
          <a:lstStyle>
            <a:lvl1pPr marL="0" indent="0" algn="l" defTabSz="685796" rtl="0" eaLnBrk="1" latinLnBrk="0" hangingPunct="1">
              <a:lnSpc>
                <a:spcPct val="90000"/>
              </a:lnSpc>
              <a:spcBef>
                <a:spcPts val="751"/>
              </a:spcBef>
              <a:buFont typeface="Arial" panose="020B0604020202020204" pitchFamily="34" charset="0"/>
              <a:buNone/>
              <a:defRPr sz="4267" b="1" i="0" kern="1200">
                <a:solidFill>
                  <a:srgbClr val="003341"/>
                </a:solidFill>
                <a:latin typeface="Montserrat" panose="00000500000000000000" pitchFamily="2" charset="0"/>
                <a:ea typeface="+mn-ea"/>
                <a:cs typeface="Poppins Light" pitchFamily="2" charset="77"/>
              </a:defRPr>
            </a:lvl1pPr>
            <a:lvl2pPr marL="457198" indent="0" algn="ctr" defTabSz="685796" rtl="0" eaLnBrk="1" latinLnBrk="0" hangingPunct="1">
              <a:lnSpc>
                <a:spcPct val="90000"/>
              </a:lnSpc>
              <a:spcBef>
                <a:spcPts val="374"/>
              </a:spcBef>
              <a:buFont typeface="Arial" panose="020B0604020202020204" pitchFamily="34" charset="0"/>
              <a:buNone/>
              <a:defRPr sz="2000" b="0" i="0" kern="1200">
                <a:solidFill>
                  <a:srgbClr val="003341"/>
                </a:solidFill>
                <a:latin typeface="Metropolis Light"/>
                <a:ea typeface="+mn-ea"/>
                <a:cs typeface="Poppins Light" pitchFamily="2" charset="77"/>
              </a:defRPr>
            </a:lvl2pPr>
            <a:lvl3pPr marL="914395" indent="0" algn="ctr" defTabSz="685796" rtl="0" eaLnBrk="1" latinLnBrk="0" hangingPunct="1">
              <a:lnSpc>
                <a:spcPct val="90000"/>
              </a:lnSpc>
              <a:spcBef>
                <a:spcPts val="374"/>
              </a:spcBef>
              <a:buFont typeface="Arial" panose="020B0604020202020204" pitchFamily="34" charset="0"/>
              <a:buNone/>
              <a:defRPr sz="1799" b="0" i="0" kern="1200">
                <a:solidFill>
                  <a:srgbClr val="003341"/>
                </a:solidFill>
                <a:latin typeface="Metropolis Light"/>
                <a:ea typeface="+mn-ea"/>
                <a:cs typeface="Poppins Light" pitchFamily="2" charset="77"/>
              </a:defRPr>
            </a:lvl3pPr>
            <a:lvl4pPr marL="1371592" indent="0" algn="ctr" defTabSz="685796" rtl="0" eaLnBrk="1" latinLnBrk="0" hangingPunct="1">
              <a:lnSpc>
                <a:spcPct val="90000"/>
              </a:lnSpc>
              <a:spcBef>
                <a:spcPts val="374"/>
              </a:spcBef>
              <a:buFont typeface="Arial" panose="020B0604020202020204" pitchFamily="34" charset="0"/>
              <a:buNone/>
              <a:defRPr sz="1600" b="0" i="0" kern="1200">
                <a:solidFill>
                  <a:srgbClr val="003341"/>
                </a:solidFill>
                <a:latin typeface="Metropolis Light"/>
                <a:ea typeface="+mn-ea"/>
                <a:cs typeface="Poppins Light" pitchFamily="2" charset="77"/>
              </a:defRPr>
            </a:lvl4pPr>
            <a:lvl5pPr marL="1828789" indent="0" algn="ctr" defTabSz="685796" rtl="0" eaLnBrk="1" latinLnBrk="0" hangingPunct="1">
              <a:lnSpc>
                <a:spcPct val="90000"/>
              </a:lnSpc>
              <a:spcBef>
                <a:spcPts val="374"/>
              </a:spcBef>
              <a:buFont typeface="Arial" panose="020B0604020202020204" pitchFamily="34" charset="0"/>
              <a:buNone/>
              <a:defRPr sz="1600" b="0" i="0" kern="1200">
                <a:solidFill>
                  <a:srgbClr val="003341"/>
                </a:solidFill>
                <a:latin typeface="Metropolis Light"/>
                <a:ea typeface="+mn-ea"/>
                <a:cs typeface="Poppins Light" pitchFamily="2" charset="77"/>
              </a:defRPr>
            </a:lvl5pPr>
            <a:lvl6pPr marL="2285987" indent="0" algn="ctr" defTabSz="685796" rtl="0" eaLnBrk="1" latinLnBrk="0" hangingPunct="1">
              <a:lnSpc>
                <a:spcPct val="90000"/>
              </a:lnSpc>
              <a:spcBef>
                <a:spcPts val="374"/>
              </a:spcBef>
              <a:buFont typeface="Arial" panose="020B0604020202020204" pitchFamily="34" charset="0"/>
              <a:buNone/>
              <a:defRPr sz="1600" kern="1200">
                <a:solidFill>
                  <a:schemeClr val="tx1"/>
                </a:solidFill>
                <a:latin typeface="+mn-lt"/>
                <a:ea typeface="+mn-ea"/>
                <a:cs typeface="+mn-cs"/>
              </a:defRPr>
            </a:lvl6pPr>
            <a:lvl7pPr marL="2743184" indent="0" algn="ctr" defTabSz="685796" rtl="0" eaLnBrk="1" latinLnBrk="0" hangingPunct="1">
              <a:lnSpc>
                <a:spcPct val="90000"/>
              </a:lnSpc>
              <a:spcBef>
                <a:spcPts val="374"/>
              </a:spcBef>
              <a:buFont typeface="Arial" panose="020B0604020202020204" pitchFamily="34" charset="0"/>
              <a:buNone/>
              <a:defRPr sz="1600" kern="1200">
                <a:solidFill>
                  <a:schemeClr val="tx1"/>
                </a:solidFill>
                <a:latin typeface="+mn-lt"/>
                <a:ea typeface="+mn-ea"/>
                <a:cs typeface="+mn-cs"/>
              </a:defRPr>
            </a:lvl7pPr>
            <a:lvl8pPr marL="3200382" indent="0" algn="ctr" defTabSz="685796" rtl="0" eaLnBrk="1" latinLnBrk="0" hangingPunct="1">
              <a:lnSpc>
                <a:spcPct val="90000"/>
              </a:lnSpc>
              <a:spcBef>
                <a:spcPts val="374"/>
              </a:spcBef>
              <a:buFont typeface="Arial" panose="020B0604020202020204" pitchFamily="34" charset="0"/>
              <a:buNone/>
              <a:defRPr sz="1600" kern="1200">
                <a:solidFill>
                  <a:schemeClr val="tx1"/>
                </a:solidFill>
                <a:latin typeface="+mn-lt"/>
                <a:ea typeface="+mn-ea"/>
                <a:cs typeface="+mn-cs"/>
              </a:defRPr>
            </a:lvl8pPr>
            <a:lvl9pPr marL="3657579" indent="0" algn="ctr" defTabSz="685796" rtl="0" eaLnBrk="1" latinLnBrk="0" hangingPunct="1">
              <a:lnSpc>
                <a:spcPct val="90000"/>
              </a:lnSpc>
              <a:spcBef>
                <a:spcPts val="374"/>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685796" rtl="0" eaLnBrk="1" fontAlgn="auto" latinLnBrk="0" hangingPunct="1">
              <a:lnSpc>
                <a:spcPct val="90000"/>
              </a:lnSpc>
              <a:spcBef>
                <a:spcPts val="751"/>
              </a:spcBef>
              <a:spcAft>
                <a:spcPts val="0"/>
              </a:spcAft>
              <a:buClrTx/>
              <a:buSzTx/>
              <a:buFont typeface="Arial" panose="020B0604020202020204" pitchFamily="34" charset="0"/>
              <a:buNone/>
              <a:tabLst/>
              <a:defRPr/>
            </a:pPr>
            <a:r>
              <a:rPr kumimoji="0" lang="en-US" sz="3000" b="1" i="0" u="none" strike="noStrike" kern="1200" cap="none" spc="0" normalizeH="0" baseline="0" noProof="0">
                <a:ln>
                  <a:noFill/>
                </a:ln>
                <a:solidFill>
                  <a:srgbClr val="FFFFFF"/>
                </a:solidFill>
                <a:effectLst/>
                <a:uLnTx/>
                <a:uFillTx/>
                <a:latin typeface="Montserrat" panose="00000500000000000000" pitchFamily="2" charset="0"/>
                <a:ea typeface="+mn-ea"/>
                <a:cs typeface="Poppins Light" pitchFamily="2" charset="77"/>
              </a:rPr>
              <a:t>Our Solution</a:t>
            </a:r>
            <a:endParaRPr kumimoji="0" lang="en-GB" sz="3000" b="1" i="0" u="none" strike="noStrike" kern="1200" cap="none" spc="0" normalizeH="0" baseline="0" noProof="0">
              <a:ln>
                <a:noFill/>
              </a:ln>
              <a:solidFill>
                <a:srgbClr val="FFFFFF"/>
              </a:solidFill>
              <a:effectLst/>
              <a:uLnTx/>
              <a:uFillTx/>
              <a:latin typeface="Montserrat" panose="00000500000000000000" pitchFamily="2" charset="0"/>
              <a:ea typeface="+mn-ea"/>
              <a:cs typeface="Poppins Light" pitchFamily="2" charset="77"/>
            </a:endParaRPr>
          </a:p>
        </p:txBody>
      </p:sp>
      <p:cxnSp>
        <p:nvCxnSpPr>
          <p:cNvPr id="30" name="Straight Connector 29">
            <a:extLst>
              <a:ext uri="{FF2B5EF4-FFF2-40B4-BE49-F238E27FC236}">
                <a16:creationId xmlns:a16="http://schemas.microsoft.com/office/drawing/2014/main" id="{7CEF7A58-292B-1CC1-C180-4F9CC814EE11}"/>
              </a:ext>
            </a:extLst>
          </p:cNvPr>
          <p:cNvCxnSpPr>
            <a:cxnSpLocks/>
          </p:cNvCxnSpPr>
          <p:nvPr/>
        </p:nvCxnSpPr>
        <p:spPr>
          <a:xfrm>
            <a:off x="4867426" y="1081154"/>
            <a:ext cx="3157573"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6" name="Straight Connector 35">
            <a:extLst>
              <a:ext uri="{FF2B5EF4-FFF2-40B4-BE49-F238E27FC236}">
                <a16:creationId xmlns:a16="http://schemas.microsoft.com/office/drawing/2014/main" id="{059EB7D7-7B72-9C85-1540-CA26FCB9F531}"/>
              </a:ext>
            </a:extLst>
          </p:cNvPr>
          <p:cNvCxnSpPr>
            <a:cxnSpLocks/>
          </p:cNvCxnSpPr>
          <p:nvPr/>
        </p:nvCxnSpPr>
        <p:spPr>
          <a:xfrm>
            <a:off x="4874774" y="4423368"/>
            <a:ext cx="3157573"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8" name="Straight Connector 37">
            <a:extLst>
              <a:ext uri="{FF2B5EF4-FFF2-40B4-BE49-F238E27FC236}">
                <a16:creationId xmlns:a16="http://schemas.microsoft.com/office/drawing/2014/main" id="{D6348D7B-603D-015A-57C3-C8B91FF23446}"/>
              </a:ext>
            </a:extLst>
          </p:cNvPr>
          <p:cNvCxnSpPr>
            <a:cxnSpLocks/>
          </p:cNvCxnSpPr>
          <p:nvPr/>
        </p:nvCxnSpPr>
        <p:spPr>
          <a:xfrm>
            <a:off x="8716958" y="1084964"/>
            <a:ext cx="3157573"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9" name="Straight Connector 38">
            <a:extLst>
              <a:ext uri="{FF2B5EF4-FFF2-40B4-BE49-F238E27FC236}">
                <a16:creationId xmlns:a16="http://schemas.microsoft.com/office/drawing/2014/main" id="{7D4D2A76-9440-7C8B-B066-1D6DC64F3DCE}"/>
              </a:ext>
            </a:extLst>
          </p:cNvPr>
          <p:cNvCxnSpPr>
            <a:cxnSpLocks/>
          </p:cNvCxnSpPr>
          <p:nvPr/>
        </p:nvCxnSpPr>
        <p:spPr>
          <a:xfrm>
            <a:off x="8635244" y="4357007"/>
            <a:ext cx="3157573"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sp>
        <p:nvSpPr>
          <p:cNvPr id="40" name="TextBox 39">
            <a:extLst>
              <a:ext uri="{FF2B5EF4-FFF2-40B4-BE49-F238E27FC236}">
                <a16:creationId xmlns:a16="http://schemas.microsoft.com/office/drawing/2014/main" id="{45393A88-DCCE-4C7A-4624-73602FEFE58D}"/>
              </a:ext>
            </a:extLst>
          </p:cNvPr>
          <p:cNvSpPr txBox="1"/>
          <p:nvPr/>
        </p:nvSpPr>
        <p:spPr>
          <a:xfrm>
            <a:off x="4874774" y="1276708"/>
            <a:ext cx="3157573" cy="15696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srgbClr val="FFFFFF"/>
                </a:solidFill>
                <a:effectLst/>
                <a:uLnTx/>
                <a:uFillTx/>
                <a:latin typeface="Metropolis" panose="00000500000000000000" pitchFamily="50" charset="0"/>
              </a:rPr>
              <a:t>Genedrive</a:t>
            </a:r>
            <a:r>
              <a:rPr kumimoji="0" lang="en-US" sz="1600" b="0" i="0" u="none" strike="noStrike" kern="1200" cap="none" spc="0" normalizeH="0" baseline="0" noProof="0" dirty="0">
                <a:ln>
                  <a:noFill/>
                </a:ln>
                <a:solidFill>
                  <a:srgbClr val="FFFFFF"/>
                </a:solidFill>
                <a:effectLst/>
                <a:uLnTx/>
                <a:uFillTx/>
                <a:latin typeface="Metropolis" panose="00000500000000000000" pitchFamily="50" charset="0"/>
              </a:rPr>
              <a:t> are experienced developers of POC PGx tests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Metropolis" panose="00000500000000000000" pitchFamily="50" charset="0"/>
              </a:rPr>
              <a:t>Strong partnerships with academic institutions and healthcare providers </a:t>
            </a:r>
          </a:p>
        </p:txBody>
      </p:sp>
      <p:sp>
        <p:nvSpPr>
          <p:cNvPr id="41" name="TextBox 40">
            <a:extLst>
              <a:ext uri="{FF2B5EF4-FFF2-40B4-BE49-F238E27FC236}">
                <a16:creationId xmlns:a16="http://schemas.microsoft.com/office/drawing/2014/main" id="{E54F19B7-955D-9768-7087-9365CEBE2CEB}"/>
              </a:ext>
            </a:extLst>
          </p:cNvPr>
          <p:cNvSpPr txBox="1"/>
          <p:nvPr/>
        </p:nvSpPr>
        <p:spPr>
          <a:xfrm>
            <a:off x="8411515" y="1258430"/>
            <a:ext cx="3903064" cy="261610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srgbClr val="FFFFFF"/>
                </a:solidFill>
                <a:effectLst/>
                <a:uLnTx/>
                <a:uFillTx/>
                <a:latin typeface="Metropolis" panose="00000500000000000000" pitchFamily="50" charset="0"/>
                <a:cs typeface="Poppins Light"/>
              </a:rPr>
              <a:t>CYP2C19 is responsible for </a:t>
            </a:r>
            <a:r>
              <a:rPr kumimoji="0" lang="en-US" sz="1600" b="0" i="0" u="none" strike="noStrike" kern="1200" cap="none" spc="0" normalizeH="0" baseline="0" noProof="0" dirty="0" err="1">
                <a:ln>
                  <a:noFill/>
                </a:ln>
                <a:solidFill>
                  <a:srgbClr val="FFFFFF"/>
                </a:solidFill>
                <a:effectLst/>
                <a:uLnTx/>
                <a:uFillTx/>
                <a:latin typeface="Metropolis" panose="00000500000000000000" pitchFamily="50" charset="0"/>
                <a:cs typeface="Poppins Light"/>
              </a:rPr>
              <a:t>metabolising</a:t>
            </a:r>
            <a:r>
              <a:rPr kumimoji="0" lang="en-US" sz="1600" b="0" i="0" u="none" strike="noStrike" kern="1200" cap="none" spc="0" normalizeH="0" baseline="0" noProof="0" dirty="0">
                <a:ln>
                  <a:noFill/>
                </a:ln>
                <a:solidFill>
                  <a:srgbClr val="FFFFFF"/>
                </a:solidFill>
                <a:effectLst/>
                <a:uLnTx/>
                <a:uFillTx/>
                <a:latin typeface="Metropolis" panose="00000500000000000000" pitchFamily="50" charset="0"/>
                <a:cs typeface="Poppins Light"/>
              </a:rPr>
              <a:t> many drugs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srgbClr val="FFFFFF"/>
                </a:solidFill>
                <a:effectLst/>
                <a:uLnTx/>
                <a:uFillTx/>
                <a:latin typeface="Metropolis" panose="00000500000000000000" pitchFamily="50" charset="0"/>
                <a:cs typeface="Poppins Light"/>
              </a:rPr>
              <a:t>Genetic variations in CYP2C19 are common</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srgbClr val="FFFFFF"/>
                </a:solidFill>
                <a:effectLst/>
                <a:uLnTx/>
                <a:uFillTx/>
                <a:latin typeface="Metropolis" panose="00000500000000000000" pitchFamily="50" charset="0"/>
                <a:cs typeface="Poppins Light"/>
              </a:rPr>
              <a:t>Poor and intermediate </a:t>
            </a:r>
            <a:r>
              <a:rPr kumimoji="0" lang="en-US" sz="1600" b="0" i="0" u="none" strike="noStrike" kern="1200" cap="none" spc="0" normalizeH="0" baseline="0" noProof="0" dirty="0" err="1">
                <a:ln>
                  <a:noFill/>
                </a:ln>
                <a:solidFill>
                  <a:srgbClr val="FFFFFF"/>
                </a:solidFill>
                <a:effectLst/>
                <a:uLnTx/>
                <a:uFillTx/>
                <a:latin typeface="Metropolis" panose="00000500000000000000" pitchFamily="50" charset="0"/>
                <a:cs typeface="Poppins Light"/>
              </a:rPr>
              <a:t>metabolisers</a:t>
            </a:r>
            <a:r>
              <a:rPr kumimoji="0" lang="en-US" sz="1600" b="0" i="0" u="none" strike="noStrike" kern="1200" cap="none" spc="0" normalizeH="0" baseline="0" noProof="0" dirty="0">
                <a:ln>
                  <a:noFill/>
                </a:ln>
                <a:solidFill>
                  <a:srgbClr val="FFFFFF"/>
                </a:solidFill>
                <a:effectLst/>
                <a:uLnTx/>
                <a:uFillTx/>
                <a:latin typeface="Metropolis" panose="00000500000000000000" pitchFamily="50" charset="0"/>
                <a:cs typeface="Poppins Light"/>
              </a:rPr>
              <a:t> experience worse outcomes when treated with clopidogrel</a:t>
            </a:r>
            <a:endParaRPr kumimoji="0" lang="en-US" sz="1600" b="0" i="0" u="none" strike="noStrike" kern="1200" cap="none" spc="0" normalizeH="0" baseline="0" noProof="0" dirty="0">
              <a:ln>
                <a:noFill/>
              </a:ln>
              <a:solidFill>
                <a:srgbClr val="FFFFFF"/>
              </a:solidFill>
              <a:effectLst/>
              <a:uLnTx/>
              <a:uFillTx/>
              <a:latin typeface="Metropolis" panose="00000500000000000000" pitchFamily="50"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E6E6E6"/>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3341"/>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9A601376-8140-E03D-0A75-B70732C44310}"/>
              </a:ext>
            </a:extLst>
          </p:cNvPr>
          <p:cNvSpPr txBox="1"/>
          <p:nvPr/>
        </p:nvSpPr>
        <p:spPr>
          <a:xfrm>
            <a:off x="4901902" y="4637154"/>
            <a:ext cx="3544069"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FFFFFF"/>
                </a:solidFill>
                <a:effectLst/>
                <a:uLnTx/>
                <a:uFillTx/>
                <a:latin typeface="Metropolis" panose="00000500000000000000" pitchFamily="50" charset="0"/>
              </a:rPr>
              <a:t>Non-invasive test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FFFFFF"/>
                </a:solidFill>
                <a:effectLst/>
                <a:uLnTx/>
                <a:uFillTx/>
                <a:latin typeface="Metropolis" panose="00000500000000000000" pitchFamily="50" charset="0"/>
              </a:rPr>
              <a:t>Broad variant coverage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FFFFFF"/>
                </a:solidFill>
                <a:effectLst/>
                <a:uLnTx/>
                <a:uFillTx/>
                <a:latin typeface="Metropolis" panose="00000500000000000000" pitchFamily="50" charset="0"/>
              </a:rPr>
              <a:t>Simple workflow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FFFFFF"/>
                </a:solidFill>
                <a:effectLst/>
                <a:uLnTx/>
                <a:uFillTx/>
                <a:latin typeface="Metropolis" panose="00000500000000000000" pitchFamily="50" charset="0"/>
              </a:rPr>
              <a:t>Rapid actionable results in approximately 69 minutes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003341"/>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8C584DC8-7DD9-0216-5864-88AE2F8B122D}"/>
              </a:ext>
            </a:extLst>
          </p:cNvPr>
          <p:cNvSpPr txBox="1"/>
          <p:nvPr/>
        </p:nvSpPr>
        <p:spPr>
          <a:xfrm>
            <a:off x="8523709" y="4615811"/>
            <a:ext cx="3544069"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Metropolis" panose="00000500000000000000" pitchFamily="50" charset="0"/>
              </a:rPr>
              <a:t>CPIC – Define </a:t>
            </a:r>
            <a:r>
              <a:rPr kumimoji="0" lang="en-US" sz="1800" b="0" i="0" u="none" strike="noStrike" kern="1200" cap="none" spc="0" normalizeH="0" baseline="0" noProof="0" dirty="0" err="1">
                <a:ln>
                  <a:noFill/>
                </a:ln>
                <a:solidFill>
                  <a:srgbClr val="FFFFFF"/>
                </a:solidFill>
                <a:effectLst/>
                <a:uLnTx/>
                <a:uFillTx/>
                <a:latin typeface="Metropolis" panose="00000500000000000000" pitchFamily="50" charset="0"/>
              </a:rPr>
              <a:t>metaboliser</a:t>
            </a:r>
            <a:r>
              <a:rPr kumimoji="0" lang="en-US" sz="1800" b="0" i="0" u="none" strike="noStrike" kern="1200" cap="none" spc="0" normalizeH="0" baseline="0" noProof="0" dirty="0">
                <a:ln>
                  <a:noFill/>
                </a:ln>
                <a:solidFill>
                  <a:srgbClr val="FFFFFF"/>
                </a:solidFill>
                <a:effectLst/>
                <a:uLnTx/>
                <a:uFillTx/>
                <a:latin typeface="Metropolis" panose="00000500000000000000" pitchFamily="50" charset="0"/>
              </a:rPr>
              <a:t> status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Metropolis" panose="00000500000000000000" pitchFamily="50" charset="0"/>
              </a:rPr>
              <a:t>NICE – Recommend CYPC2C19 genetic testing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Metropolis" panose="00000500000000000000" pitchFamily="50" charset="0"/>
              </a:rPr>
              <a:t>National stroke Guidelines – recommend clopidogrel administered within 24hrs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3341"/>
              </a:solidFill>
              <a:effectLst/>
              <a:uLnTx/>
              <a:uFillTx/>
              <a:latin typeface="Calibri" panose="020F0502020204030204"/>
              <a:ea typeface="+mn-ea"/>
              <a:cs typeface="+mn-cs"/>
            </a:endParaRPr>
          </a:p>
        </p:txBody>
      </p:sp>
      <p:cxnSp>
        <p:nvCxnSpPr>
          <p:cNvPr id="69" name="Straight Connector 68">
            <a:extLst>
              <a:ext uri="{FF2B5EF4-FFF2-40B4-BE49-F238E27FC236}">
                <a16:creationId xmlns:a16="http://schemas.microsoft.com/office/drawing/2014/main" id="{7B1601D5-AFAB-519A-D8E0-E6E20249A501}"/>
              </a:ext>
            </a:extLst>
          </p:cNvPr>
          <p:cNvCxnSpPr>
            <a:cxnSpLocks/>
          </p:cNvCxnSpPr>
          <p:nvPr/>
        </p:nvCxnSpPr>
        <p:spPr>
          <a:xfrm>
            <a:off x="509831" y="3429000"/>
            <a:ext cx="3398978" cy="0"/>
          </a:xfrm>
          <a:prstGeom prst="line">
            <a:avLst/>
          </a:prstGeom>
          <a:ln>
            <a:solidFill>
              <a:srgbClr val="00853E"/>
            </a:solidFill>
          </a:ln>
        </p:spPr>
        <p:style>
          <a:lnRef idx="3">
            <a:schemeClr val="dk1"/>
          </a:lnRef>
          <a:fillRef idx="0">
            <a:schemeClr val="dk1"/>
          </a:fillRef>
          <a:effectRef idx="2">
            <a:schemeClr val="dk1"/>
          </a:effectRef>
          <a:fontRef idx="minor">
            <a:schemeClr val="tx1"/>
          </a:fontRef>
        </p:style>
      </p:cxnSp>
      <p:sp>
        <p:nvSpPr>
          <p:cNvPr id="70" name="Subtitle 2">
            <a:extLst>
              <a:ext uri="{FF2B5EF4-FFF2-40B4-BE49-F238E27FC236}">
                <a16:creationId xmlns:a16="http://schemas.microsoft.com/office/drawing/2014/main" id="{7AA01DEE-1E11-6AA9-D531-5C387E82C8F2}"/>
              </a:ext>
            </a:extLst>
          </p:cNvPr>
          <p:cNvSpPr txBox="1">
            <a:spLocks/>
          </p:cNvSpPr>
          <p:nvPr/>
        </p:nvSpPr>
        <p:spPr>
          <a:xfrm>
            <a:off x="509831" y="3843753"/>
            <a:ext cx="3491477" cy="2255079"/>
          </a:xfrm>
          <a:prstGeom prst="rect">
            <a:avLst/>
          </a:prstGeom>
        </p:spPr>
        <p:txBody>
          <a:bodyPr vert="horz" lIns="91440" tIns="45720" rIns="91440" bIns="45720" rtlCol="0">
            <a:noAutofit/>
          </a:bodyPr>
          <a:lstStyle>
            <a:lvl1pPr marL="0" indent="0" algn="l" defTabSz="685796" rtl="0" eaLnBrk="1" latinLnBrk="0" hangingPunct="1">
              <a:lnSpc>
                <a:spcPct val="90000"/>
              </a:lnSpc>
              <a:spcBef>
                <a:spcPts val="751"/>
              </a:spcBef>
              <a:buFont typeface="Arial" panose="020B0604020202020204" pitchFamily="34" charset="0"/>
              <a:buNone/>
              <a:defRPr sz="4267" b="1" i="0" kern="1200">
                <a:solidFill>
                  <a:srgbClr val="003341"/>
                </a:solidFill>
                <a:latin typeface="Montserrat" panose="00000500000000000000" pitchFamily="2" charset="0"/>
                <a:ea typeface="+mn-ea"/>
                <a:cs typeface="Poppins Light" pitchFamily="2" charset="77"/>
              </a:defRPr>
            </a:lvl1pPr>
            <a:lvl2pPr marL="457198" indent="0" algn="ctr" defTabSz="685796" rtl="0" eaLnBrk="1" latinLnBrk="0" hangingPunct="1">
              <a:lnSpc>
                <a:spcPct val="90000"/>
              </a:lnSpc>
              <a:spcBef>
                <a:spcPts val="374"/>
              </a:spcBef>
              <a:buFont typeface="Arial" panose="020B0604020202020204" pitchFamily="34" charset="0"/>
              <a:buNone/>
              <a:defRPr sz="2000" b="0" i="0" kern="1200">
                <a:solidFill>
                  <a:srgbClr val="003341"/>
                </a:solidFill>
                <a:latin typeface="Metropolis Light"/>
                <a:ea typeface="+mn-ea"/>
                <a:cs typeface="Poppins Light" pitchFamily="2" charset="77"/>
              </a:defRPr>
            </a:lvl2pPr>
            <a:lvl3pPr marL="914395" indent="0" algn="ctr" defTabSz="685796" rtl="0" eaLnBrk="1" latinLnBrk="0" hangingPunct="1">
              <a:lnSpc>
                <a:spcPct val="90000"/>
              </a:lnSpc>
              <a:spcBef>
                <a:spcPts val="374"/>
              </a:spcBef>
              <a:buFont typeface="Arial" panose="020B0604020202020204" pitchFamily="34" charset="0"/>
              <a:buNone/>
              <a:defRPr sz="1799" b="0" i="0" kern="1200">
                <a:solidFill>
                  <a:srgbClr val="003341"/>
                </a:solidFill>
                <a:latin typeface="Metropolis Light"/>
                <a:ea typeface="+mn-ea"/>
                <a:cs typeface="Poppins Light" pitchFamily="2" charset="77"/>
              </a:defRPr>
            </a:lvl3pPr>
            <a:lvl4pPr marL="1371592" indent="0" algn="ctr" defTabSz="685796" rtl="0" eaLnBrk="1" latinLnBrk="0" hangingPunct="1">
              <a:lnSpc>
                <a:spcPct val="90000"/>
              </a:lnSpc>
              <a:spcBef>
                <a:spcPts val="374"/>
              </a:spcBef>
              <a:buFont typeface="Arial" panose="020B0604020202020204" pitchFamily="34" charset="0"/>
              <a:buNone/>
              <a:defRPr sz="1600" b="0" i="0" kern="1200">
                <a:solidFill>
                  <a:srgbClr val="003341"/>
                </a:solidFill>
                <a:latin typeface="Metropolis Light"/>
                <a:ea typeface="+mn-ea"/>
                <a:cs typeface="Poppins Light" pitchFamily="2" charset="77"/>
              </a:defRPr>
            </a:lvl4pPr>
            <a:lvl5pPr marL="1828789" indent="0" algn="ctr" defTabSz="685796" rtl="0" eaLnBrk="1" latinLnBrk="0" hangingPunct="1">
              <a:lnSpc>
                <a:spcPct val="90000"/>
              </a:lnSpc>
              <a:spcBef>
                <a:spcPts val="374"/>
              </a:spcBef>
              <a:buFont typeface="Arial" panose="020B0604020202020204" pitchFamily="34" charset="0"/>
              <a:buNone/>
              <a:defRPr sz="1600" b="0" i="0" kern="1200">
                <a:solidFill>
                  <a:srgbClr val="003341"/>
                </a:solidFill>
                <a:latin typeface="Metropolis Light"/>
                <a:ea typeface="+mn-ea"/>
                <a:cs typeface="Poppins Light" pitchFamily="2" charset="77"/>
              </a:defRPr>
            </a:lvl5pPr>
            <a:lvl6pPr marL="2285987" indent="0" algn="ctr" defTabSz="685796" rtl="0" eaLnBrk="1" latinLnBrk="0" hangingPunct="1">
              <a:lnSpc>
                <a:spcPct val="90000"/>
              </a:lnSpc>
              <a:spcBef>
                <a:spcPts val="374"/>
              </a:spcBef>
              <a:buFont typeface="Arial" panose="020B0604020202020204" pitchFamily="34" charset="0"/>
              <a:buNone/>
              <a:defRPr sz="1600" kern="1200">
                <a:solidFill>
                  <a:schemeClr val="tx1"/>
                </a:solidFill>
                <a:latin typeface="+mn-lt"/>
                <a:ea typeface="+mn-ea"/>
                <a:cs typeface="+mn-cs"/>
              </a:defRPr>
            </a:lvl6pPr>
            <a:lvl7pPr marL="2743184" indent="0" algn="ctr" defTabSz="685796" rtl="0" eaLnBrk="1" latinLnBrk="0" hangingPunct="1">
              <a:lnSpc>
                <a:spcPct val="90000"/>
              </a:lnSpc>
              <a:spcBef>
                <a:spcPts val="374"/>
              </a:spcBef>
              <a:buFont typeface="Arial" panose="020B0604020202020204" pitchFamily="34" charset="0"/>
              <a:buNone/>
              <a:defRPr sz="1600" kern="1200">
                <a:solidFill>
                  <a:schemeClr val="tx1"/>
                </a:solidFill>
                <a:latin typeface="+mn-lt"/>
                <a:ea typeface="+mn-ea"/>
                <a:cs typeface="+mn-cs"/>
              </a:defRPr>
            </a:lvl7pPr>
            <a:lvl8pPr marL="3200382" indent="0" algn="ctr" defTabSz="685796" rtl="0" eaLnBrk="1" latinLnBrk="0" hangingPunct="1">
              <a:lnSpc>
                <a:spcPct val="90000"/>
              </a:lnSpc>
              <a:spcBef>
                <a:spcPts val="374"/>
              </a:spcBef>
              <a:buFont typeface="Arial" panose="020B0604020202020204" pitchFamily="34" charset="0"/>
              <a:buNone/>
              <a:defRPr sz="1600" kern="1200">
                <a:solidFill>
                  <a:schemeClr val="tx1"/>
                </a:solidFill>
                <a:latin typeface="+mn-lt"/>
                <a:ea typeface="+mn-ea"/>
                <a:cs typeface="+mn-cs"/>
              </a:defRPr>
            </a:lvl8pPr>
            <a:lvl9pPr marL="3657579" indent="0" algn="ctr" defTabSz="685796" rtl="0" eaLnBrk="1" latinLnBrk="0" hangingPunct="1">
              <a:lnSpc>
                <a:spcPct val="90000"/>
              </a:lnSpc>
              <a:spcBef>
                <a:spcPts val="374"/>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685796" rtl="0" eaLnBrk="1" fontAlgn="auto" latinLnBrk="0" hangingPunct="1">
              <a:lnSpc>
                <a:spcPct val="90000"/>
              </a:lnSpc>
              <a:spcBef>
                <a:spcPts val="751"/>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3341"/>
                </a:solidFill>
                <a:effectLst/>
                <a:uLnTx/>
                <a:uFillTx/>
                <a:latin typeface="Metropolis Light"/>
              </a:rPr>
              <a:t>The Genedrive</a:t>
            </a:r>
            <a:r>
              <a:rPr kumimoji="0" lang="en-US" sz="2000" b="0" i="0" u="none" strike="noStrike" kern="1200" cap="none" spc="0" normalizeH="0" baseline="0" noProof="0" dirty="0">
                <a:ln>
                  <a:noFill/>
                </a:ln>
                <a:solidFill>
                  <a:srgbClr val="003341"/>
                </a:solidFill>
                <a:effectLst/>
                <a:uLnTx/>
                <a:uFillTx/>
                <a:latin typeface="Metropolis Light"/>
                <a:cs typeface="Arial" panose="020B0604020202020204" pitchFamily="34" charset="0"/>
              </a:rPr>
              <a:t>®</a:t>
            </a:r>
            <a:r>
              <a:rPr kumimoji="0" lang="en-US" sz="2000" b="0" i="0" u="none" strike="noStrike" kern="1200" cap="none" spc="0" normalizeH="0" baseline="0" noProof="0" dirty="0">
                <a:ln>
                  <a:noFill/>
                </a:ln>
                <a:solidFill>
                  <a:srgbClr val="003341"/>
                </a:solidFill>
                <a:effectLst/>
                <a:uLnTx/>
                <a:uFillTx/>
                <a:latin typeface="Metropolis Light"/>
              </a:rPr>
              <a:t> CYP2C19 ID kit</a:t>
            </a:r>
          </a:p>
          <a:p>
            <a:pPr marL="0" marR="0" lvl="0" indent="0" algn="l" defTabSz="685796" rtl="0" eaLnBrk="1" fontAlgn="auto" latinLnBrk="0" hangingPunct="1">
              <a:lnSpc>
                <a:spcPct val="90000"/>
              </a:lnSpc>
              <a:spcBef>
                <a:spcPts val="751"/>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3341"/>
              </a:solidFill>
              <a:effectLst/>
              <a:uLnTx/>
              <a:uFillTx/>
              <a:latin typeface="Metropolis Light"/>
            </a:endParaRPr>
          </a:p>
          <a:p>
            <a:pPr marL="0" marR="0" lvl="0" indent="0" algn="l" defTabSz="685796" rtl="0" eaLnBrk="1" fontAlgn="auto" latinLnBrk="0" hangingPunct="1">
              <a:lnSpc>
                <a:spcPct val="90000"/>
              </a:lnSpc>
              <a:spcBef>
                <a:spcPts val="751"/>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3341"/>
                </a:solidFill>
                <a:effectLst/>
                <a:uLnTx/>
                <a:uFillTx/>
                <a:latin typeface="Metropolis Light"/>
              </a:rPr>
              <a:t>Allows </a:t>
            </a:r>
            <a:r>
              <a:rPr kumimoji="0" lang="en-US" sz="2000" b="0" i="0" u="none" strike="noStrike" kern="1200" cap="none" spc="0" normalizeH="0" baseline="0" noProof="0" dirty="0" err="1">
                <a:ln>
                  <a:noFill/>
                </a:ln>
                <a:solidFill>
                  <a:srgbClr val="003341"/>
                </a:solidFill>
                <a:effectLst/>
                <a:uLnTx/>
                <a:uFillTx/>
                <a:latin typeface="Metropolis Light"/>
              </a:rPr>
              <a:t>personalised</a:t>
            </a:r>
            <a:r>
              <a:rPr kumimoji="0" lang="en-US" sz="2000" b="0" i="0" u="none" strike="noStrike" kern="1200" cap="none" spc="0" normalizeH="0" baseline="0" noProof="0" dirty="0">
                <a:ln>
                  <a:noFill/>
                </a:ln>
                <a:solidFill>
                  <a:srgbClr val="003341"/>
                </a:solidFill>
                <a:effectLst/>
                <a:uLnTx/>
                <a:uFillTx/>
                <a:latin typeface="Metropolis Light"/>
              </a:rPr>
              <a:t> treatment for drugs </a:t>
            </a:r>
            <a:r>
              <a:rPr kumimoji="0" lang="en-US" sz="2000" b="0" i="0" u="none" strike="noStrike" kern="1200" cap="none" spc="0" normalizeH="0" baseline="0" noProof="0" dirty="0" err="1">
                <a:ln>
                  <a:noFill/>
                </a:ln>
                <a:solidFill>
                  <a:srgbClr val="003341"/>
                </a:solidFill>
                <a:effectLst/>
                <a:uLnTx/>
                <a:uFillTx/>
                <a:latin typeface="Metropolis Light"/>
              </a:rPr>
              <a:t>metabolised</a:t>
            </a:r>
            <a:r>
              <a:rPr kumimoji="0" lang="en-US" sz="2000" b="0" i="0" u="none" strike="noStrike" kern="1200" cap="none" spc="0" normalizeH="0" baseline="0" noProof="0" dirty="0">
                <a:ln>
                  <a:noFill/>
                </a:ln>
                <a:solidFill>
                  <a:srgbClr val="003341"/>
                </a:solidFill>
                <a:effectLst/>
                <a:uLnTx/>
                <a:uFillTx/>
                <a:latin typeface="Metropolis Light"/>
              </a:rPr>
              <a:t> by CYP2C19, including the antiplatelet Clopidogrel</a:t>
            </a:r>
          </a:p>
        </p:txBody>
      </p:sp>
      <p:pic>
        <p:nvPicPr>
          <p:cNvPr id="5" name="Picture 4" descr="A network of dots and lines&#10;&#10;Description automatically generated">
            <a:extLst>
              <a:ext uri="{FF2B5EF4-FFF2-40B4-BE49-F238E27FC236}">
                <a16:creationId xmlns:a16="http://schemas.microsoft.com/office/drawing/2014/main" id="{456FB0D5-DBB1-2A11-A03D-D033AF28C4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8184"/>
          <a:stretch/>
        </p:blipFill>
        <p:spPr>
          <a:xfrm>
            <a:off x="310161" y="528207"/>
            <a:ext cx="3491477" cy="1883396"/>
          </a:xfrm>
          <a:prstGeom prst="rect">
            <a:avLst/>
          </a:prstGeom>
        </p:spPr>
      </p:pic>
    </p:spTree>
    <p:extLst>
      <p:ext uri="{BB962C8B-B14F-4D97-AF65-F5344CB8AC3E}">
        <p14:creationId xmlns:p14="http://schemas.microsoft.com/office/powerpoint/2010/main" val="23142332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3FDC374-309D-3F27-A3F3-6242B34DECA2}"/>
              </a:ext>
            </a:extLst>
          </p:cNvPr>
          <p:cNvSpPr>
            <a:spLocks noGrp="1"/>
          </p:cNvSpPr>
          <p:nvPr>
            <p:ph type="body" sz="quarter" idx="10"/>
          </p:nvPr>
        </p:nvSpPr>
        <p:spPr/>
        <p:txBody>
          <a:bodyPr>
            <a:normAutofit/>
          </a:bodyPr>
          <a:lstStyle/>
          <a:p>
            <a:pPr algn="ctr"/>
            <a:endParaRPr lang="en-GB" sz="4000" b="1">
              <a:latin typeface="Montserrat" panose="00000500000000000000" pitchFamily="2" charset="0"/>
            </a:endParaRPr>
          </a:p>
          <a:p>
            <a:pPr algn="ctr"/>
            <a:endParaRPr lang="en-GB" sz="4000" b="1">
              <a:latin typeface="Montserrat" panose="00000500000000000000" pitchFamily="2" charset="0"/>
            </a:endParaRPr>
          </a:p>
          <a:p>
            <a:pPr algn="ctr"/>
            <a:endParaRPr lang="en-GB" sz="4000" b="1">
              <a:latin typeface="Montserrat" panose="00000500000000000000" pitchFamily="2" charset="0"/>
            </a:endParaRPr>
          </a:p>
          <a:p>
            <a:pPr algn="ctr"/>
            <a:r>
              <a:rPr lang="en-GB" sz="4000" b="1">
                <a:latin typeface="Montserrat" panose="00000500000000000000" pitchFamily="2" charset="0"/>
              </a:rPr>
              <a:t>Thank you</a:t>
            </a:r>
          </a:p>
        </p:txBody>
      </p:sp>
      <p:pic>
        <p:nvPicPr>
          <p:cNvPr id="10" name="Picture Placeholder 9" descr="Question Mark with solid fill">
            <a:extLst>
              <a:ext uri="{FF2B5EF4-FFF2-40B4-BE49-F238E27FC236}">
                <a16:creationId xmlns:a16="http://schemas.microsoft.com/office/drawing/2014/main" id="{3DE4F949-C93E-C8C4-8523-9BCC9686DE95}"/>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122" r="3122"/>
          <a:stretch>
            <a:fillRect/>
          </a:stretch>
        </p:blipFill>
        <p:spPr/>
      </p:pic>
    </p:spTree>
    <p:extLst>
      <p:ext uri="{BB962C8B-B14F-4D97-AF65-F5344CB8AC3E}">
        <p14:creationId xmlns:p14="http://schemas.microsoft.com/office/powerpoint/2010/main" val="14313783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FCC5D73-E86E-416D-0F03-5BDFB314D6ED}"/>
              </a:ext>
            </a:extLst>
          </p:cNvPr>
          <p:cNvSpPr>
            <a:spLocks noGrp="1"/>
          </p:cNvSpPr>
          <p:nvPr>
            <p:ph idx="1"/>
          </p:nvPr>
        </p:nvSpPr>
        <p:spPr>
          <a:solidFill>
            <a:srgbClr val="00853E">
              <a:alpha val="50000"/>
            </a:srgbClr>
          </a:solidFill>
        </p:spPr>
        <p:txBody>
          <a:bodyPr vert="horz" lIns="91440" tIns="45720" rIns="91440" bIns="45720" rtlCol="0" anchor="t">
            <a:normAutofit/>
          </a:bodyPr>
          <a:lstStyle/>
          <a:p>
            <a:pPr marL="0" indent="0">
              <a:buNone/>
            </a:pPr>
            <a:r>
              <a:rPr lang="en-GB" sz="1800" spc="-6" dirty="0">
                <a:solidFill>
                  <a:schemeClr val="bg1"/>
                </a:solidFill>
                <a:latin typeface="Metropolis" panose="00000500000000000000" pitchFamily="50" charset="0"/>
                <a:cs typeface="Calibri"/>
              </a:rPr>
              <a:t>ID-CYP2C19-IFU:</a:t>
            </a:r>
          </a:p>
          <a:p>
            <a:pPr marL="0" indent="0">
              <a:buNone/>
            </a:pPr>
            <a:r>
              <a:rPr lang="en-GB" sz="1800" b="0" spc="-6" dirty="0" err="1">
                <a:solidFill>
                  <a:schemeClr val="bg1"/>
                </a:solidFill>
                <a:latin typeface="Metropolis" panose="00000500000000000000" pitchFamily="50" charset="0"/>
                <a:cs typeface="Calibri"/>
              </a:rPr>
              <a:t>Genedrive</a:t>
            </a:r>
            <a:r>
              <a:rPr lang="en-GB" sz="1800" b="0" spc="-6" dirty="0">
                <a:solidFill>
                  <a:schemeClr val="bg1"/>
                </a:solidFill>
                <a:latin typeface="Metropolis" panose="00000500000000000000" pitchFamily="50" charset="0"/>
                <a:cs typeface="Calibri"/>
              </a:rPr>
              <a:t> CYP2C19</a:t>
            </a:r>
            <a:r>
              <a:rPr lang="en-US" sz="1800" b="0" dirty="0">
                <a:solidFill>
                  <a:schemeClr val="bg1"/>
                </a:solidFill>
                <a:latin typeface="Metropolis" panose="00000500000000000000" pitchFamily="50" charset="0"/>
                <a:cs typeface="Calibri"/>
              </a:rPr>
              <a:t> ID Kit Instructions For Use</a:t>
            </a:r>
          </a:p>
          <a:p>
            <a:pPr marL="0" indent="0">
              <a:buNone/>
            </a:pPr>
            <a:endParaRPr lang="en-US" sz="1800" b="0" dirty="0">
              <a:solidFill>
                <a:schemeClr val="bg1"/>
              </a:solidFill>
              <a:latin typeface="Metropolis" panose="00000500000000000000" pitchFamily="50" charset="0"/>
              <a:cs typeface="Calibri"/>
            </a:endParaRPr>
          </a:p>
          <a:p>
            <a:pPr marL="0" indent="0">
              <a:buNone/>
            </a:pPr>
            <a:r>
              <a:rPr lang="en-US" sz="1800" b="0" dirty="0">
                <a:solidFill>
                  <a:schemeClr val="bg1"/>
                </a:solidFill>
                <a:latin typeface="Metropolis" panose="00000500000000000000" pitchFamily="50" charset="0"/>
                <a:cs typeface="Calibri"/>
              </a:rPr>
              <a:t>CYP2C19-CTRL-IFU: </a:t>
            </a:r>
            <a:r>
              <a:rPr lang="en-GB" sz="1800" b="0" spc="-6" dirty="0" err="1">
                <a:solidFill>
                  <a:schemeClr val="bg1"/>
                </a:solidFill>
                <a:latin typeface="Metropolis" panose="00000500000000000000" pitchFamily="50" charset="0"/>
                <a:cs typeface="Calibri"/>
              </a:rPr>
              <a:t>Genedrive</a:t>
            </a:r>
            <a:r>
              <a:rPr lang="en-GB" sz="1800" b="0" spc="-6" dirty="0">
                <a:solidFill>
                  <a:schemeClr val="bg1"/>
                </a:solidFill>
                <a:latin typeface="Metropolis" panose="00000500000000000000" pitchFamily="50" charset="0"/>
                <a:cs typeface="Calibri"/>
              </a:rPr>
              <a:t> Control</a:t>
            </a:r>
            <a:r>
              <a:rPr lang="en-US" sz="1800" b="0" dirty="0">
                <a:solidFill>
                  <a:schemeClr val="bg1"/>
                </a:solidFill>
                <a:latin typeface="Metropolis" panose="00000500000000000000" pitchFamily="50" charset="0"/>
                <a:cs typeface="Calibri"/>
              </a:rPr>
              <a:t> Kit Instructions For Use</a:t>
            </a:r>
          </a:p>
          <a:p>
            <a:pPr marL="0" indent="0">
              <a:buNone/>
            </a:pPr>
            <a:endParaRPr lang="en-US" sz="1800" dirty="0">
              <a:solidFill>
                <a:schemeClr val="bg1"/>
              </a:solidFill>
              <a:latin typeface="Metropolis" panose="00000500000000000000" pitchFamily="50" charset="0"/>
              <a:cs typeface="Calibri"/>
            </a:endParaRPr>
          </a:p>
          <a:p>
            <a:pPr marL="0" indent="0">
              <a:buNone/>
            </a:pPr>
            <a:r>
              <a:rPr lang="en-US" sz="1800" dirty="0">
                <a:solidFill>
                  <a:schemeClr val="bg1"/>
                </a:solidFill>
                <a:latin typeface="Metropolis" panose="00000500000000000000" pitchFamily="50" charset="0"/>
                <a:cs typeface="Calibri"/>
              </a:rPr>
              <a:t>GUM-7: </a:t>
            </a:r>
            <a:r>
              <a:rPr lang="en-US" sz="1800" b="0" dirty="0" err="1">
                <a:solidFill>
                  <a:schemeClr val="bg1"/>
                </a:solidFill>
                <a:latin typeface="Metropolis" panose="00000500000000000000" pitchFamily="50" charset="0"/>
                <a:cs typeface="Calibri"/>
              </a:rPr>
              <a:t>Genedrive</a:t>
            </a:r>
            <a:r>
              <a:rPr lang="en-US" sz="1800" b="0" dirty="0">
                <a:solidFill>
                  <a:schemeClr val="bg1"/>
                </a:solidFill>
                <a:latin typeface="Metropolis" panose="00000500000000000000" pitchFamily="50" charset="0"/>
                <a:cs typeface="Calibri"/>
              </a:rPr>
              <a:t> System User Manual</a:t>
            </a:r>
          </a:p>
          <a:p>
            <a:pPr marL="170815" indent="-170815"/>
            <a:endParaRPr lang="en-GB" dirty="0">
              <a:solidFill>
                <a:schemeClr val="bg1">
                  <a:lumMod val="85000"/>
                </a:schemeClr>
              </a:solidFill>
            </a:endParaRPr>
          </a:p>
        </p:txBody>
      </p:sp>
      <p:sp>
        <p:nvSpPr>
          <p:cNvPr id="6" name="Content Placeholder 5">
            <a:extLst>
              <a:ext uri="{FF2B5EF4-FFF2-40B4-BE49-F238E27FC236}">
                <a16:creationId xmlns:a16="http://schemas.microsoft.com/office/drawing/2014/main" id="{BAB1BBF4-7777-8C97-2AB7-D1B1F2FA6CF6}"/>
              </a:ext>
            </a:extLst>
          </p:cNvPr>
          <p:cNvSpPr>
            <a:spLocks noGrp="1"/>
          </p:cNvSpPr>
          <p:nvPr>
            <p:ph idx="13"/>
          </p:nvPr>
        </p:nvSpPr>
        <p:spPr>
          <a:solidFill>
            <a:srgbClr val="8597A3"/>
          </a:solidFill>
        </p:spPr>
        <p:txBody>
          <a:bodyPr vert="horz" lIns="91440" tIns="45720" rIns="91440" bIns="45720" rtlCol="0" anchor="t">
            <a:normAutofit/>
          </a:bodyPr>
          <a:lstStyle/>
          <a:p>
            <a:pPr marL="0" indent="0">
              <a:buNone/>
            </a:pPr>
            <a:r>
              <a:rPr lang="en-US" sz="2000">
                <a:solidFill>
                  <a:schemeClr val="bg1"/>
                </a:solidFill>
                <a:latin typeface="Metropolis" panose="00000500000000000000" pitchFamily="50" charset="0"/>
                <a:cs typeface="Calibri"/>
              </a:rPr>
              <a:t>GPM-136: </a:t>
            </a:r>
            <a:r>
              <a:rPr lang="en-US" sz="2000" b="0">
                <a:solidFill>
                  <a:schemeClr val="bg1"/>
                </a:solidFill>
                <a:latin typeface="Metropolis" panose="00000500000000000000" pitchFamily="50" charset="0"/>
                <a:cs typeface="Calibri"/>
              </a:rPr>
              <a:t>Genedrive CYP2C19 ID Kit Sales Flyer</a:t>
            </a:r>
          </a:p>
          <a:p>
            <a:pPr marL="0" indent="0">
              <a:buNone/>
            </a:pPr>
            <a:endParaRPr lang="en-US" sz="2000">
              <a:solidFill>
                <a:schemeClr val="bg1"/>
              </a:solidFill>
              <a:latin typeface="Metropolis" panose="00000500000000000000" pitchFamily="50" charset="0"/>
              <a:cs typeface="Calibri" panose="020F0502020204030204" pitchFamily="34" charset="0"/>
            </a:endParaRPr>
          </a:p>
          <a:p>
            <a:pPr marL="0" indent="0">
              <a:buNone/>
            </a:pPr>
            <a:r>
              <a:rPr lang="en-US" sz="2000">
                <a:solidFill>
                  <a:schemeClr val="bg1"/>
                </a:solidFill>
                <a:latin typeface="Metropolis" panose="00000500000000000000" pitchFamily="50" charset="0"/>
                <a:cs typeface="Calibri"/>
              </a:rPr>
              <a:t>GPM-152: Genedrive CYP2C19 NICE DAP Summary sheet</a:t>
            </a:r>
            <a:endParaRPr lang="en-US" sz="2000">
              <a:solidFill>
                <a:schemeClr val="bg1"/>
              </a:solidFill>
              <a:latin typeface="Metropolis" panose="00000500000000000000" pitchFamily="50" charset="0"/>
              <a:cs typeface="Calibri" panose="020F0502020204030204" pitchFamily="34" charset="0"/>
            </a:endParaRPr>
          </a:p>
        </p:txBody>
      </p:sp>
      <p:sp>
        <p:nvSpPr>
          <p:cNvPr id="2" name="Subtitle 1">
            <a:extLst>
              <a:ext uri="{FF2B5EF4-FFF2-40B4-BE49-F238E27FC236}">
                <a16:creationId xmlns:a16="http://schemas.microsoft.com/office/drawing/2014/main" id="{BCB40ACE-130F-7A0A-3370-A85A08E4722C}"/>
              </a:ext>
            </a:extLst>
          </p:cNvPr>
          <p:cNvSpPr>
            <a:spLocks noGrp="1"/>
          </p:cNvSpPr>
          <p:nvPr>
            <p:ph type="subTitle" idx="16"/>
          </p:nvPr>
        </p:nvSpPr>
        <p:spPr/>
        <p:txBody>
          <a:bodyPr/>
          <a:lstStyle/>
          <a:p>
            <a:r>
              <a:rPr lang="en-GB"/>
              <a:t>Supporting Materials</a:t>
            </a:r>
          </a:p>
        </p:txBody>
      </p:sp>
      <p:sp>
        <p:nvSpPr>
          <p:cNvPr id="4" name="Title 3">
            <a:extLst>
              <a:ext uri="{FF2B5EF4-FFF2-40B4-BE49-F238E27FC236}">
                <a16:creationId xmlns:a16="http://schemas.microsoft.com/office/drawing/2014/main" id="{100A5ECF-9176-3C96-C7B9-12C41F338C78}"/>
              </a:ext>
            </a:extLst>
          </p:cNvPr>
          <p:cNvSpPr>
            <a:spLocks noGrp="1"/>
          </p:cNvSpPr>
          <p:nvPr>
            <p:ph type="title"/>
          </p:nvPr>
        </p:nvSpPr>
        <p:spPr>
          <a:xfrm>
            <a:off x="436537" y="1655001"/>
            <a:ext cx="2826553" cy="861496"/>
          </a:xfrm>
        </p:spPr>
        <p:txBody>
          <a:bodyPr/>
          <a:lstStyle/>
          <a:p>
            <a:pPr algn="ctr"/>
            <a:r>
              <a:rPr lang="en-GB" spc="-12">
                <a:latin typeface="Metropolis" panose="00000500000000000000" pitchFamily="50" charset="0"/>
                <a:cs typeface="Calibri" panose="020F0502020204030204" pitchFamily="34" charset="0"/>
              </a:rPr>
              <a:t>Technical Documents</a:t>
            </a:r>
            <a:endParaRPr lang="en-GB">
              <a:latin typeface="Metropolis" panose="00000500000000000000" pitchFamily="50" charset="0"/>
            </a:endParaRPr>
          </a:p>
        </p:txBody>
      </p:sp>
      <p:sp>
        <p:nvSpPr>
          <p:cNvPr id="3" name="Title 3">
            <a:extLst>
              <a:ext uri="{FF2B5EF4-FFF2-40B4-BE49-F238E27FC236}">
                <a16:creationId xmlns:a16="http://schemas.microsoft.com/office/drawing/2014/main" id="{A1CD7711-EC9A-612D-9414-4629C97FDB33}"/>
              </a:ext>
            </a:extLst>
          </p:cNvPr>
          <p:cNvSpPr txBox="1">
            <a:spLocks/>
          </p:cNvSpPr>
          <p:nvPr/>
        </p:nvSpPr>
        <p:spPr>
          <a:xfrm>
            <a:off x="3512772" y="1655001"/>
            <a:ext cx="2826553" cy="861496"/>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sz="2667" kern="1200">
                <a:solidFill>
                  <a:srgbClr val="8597A3"/>
                </a:solidFill>
                <a:latin typeface="Montserrat" panose="00000500000000000000" pitchFamily="2" charset="0"/>
                <a:ea typeface="+mj-ea"/>
                <a:cs typeface="Poppins" pitchFamily="2" charset="77"/>
              </a:defRPr>
            </a:lvl1pPr>
          </a:lstStyle>
          <a:p>
            <a:pPr marL="0" marR="0" lvl="0" indent="0" algn="ctr" defTabSz="685783" rtl="0" eaLnBrk="1" fontAlgn="auto" latinLnBrk="0" hangingPunct="1">
              <a:lnSpc>
                <a:spcPct val="90000"/>
              </a:lnSpc>
              <a:spcBef>
                <a:spcPct val="0"/>
              </a:spcBef>
              <a:spcAft>
                <a:spcPts val="0"/>
              </a:spcAft>
              <a:buClrTx/>
              <a:buSzTx/>
              <a:buFontTx/>
              <a:buNone/>
              <a:tabLst/>
              <a:defRPr/>
            </a:pPr>
            <a:r>
              <a:rPr kumimoji="0" lang="en-GB" sz="2667" b="0" i="0" u="none" strike="noStrike" kern="1200" cap="none" spc="-12" normalizeH="0" baseline="0" noProof="0">
                <a:ln>
                  <a:noFill/>
                </a:ln>
                <a:solidFill>
                  <a:srgbClr val="8597A3"/>
                </a:solidFill>
                <a:effectLst/>
                <a:uLnTx/>
                <a:uFillTx/>
                <a:latin typeface="Metropolis" panose="00000500000000000000" pitchFamily="50" charset="0"/>
                <a:cs typeface="Calibri" panose="020F0502020204030204" pitchFamily="34" charset="0"/>
              </a:rPr>
              <a:t>Sales Aids</a:t>
            </a:r>
            <a:endParaRPr kumimoji="0" lang="en-GB" sz="2667" b="0" i="0" u="none" strike="noStrike" kern="1200" cap="none" spc="0" normalizeH="0" baseline="0" noProof="0">
              <a:ln>
                <a:noFill/>
              </a:ln>
              <a:solidFill>
                <a:srgbClr val="8597A3"/>
              </a:solidFill>
              <a:effectLst/>
              <a:uLnTx/>
              <a:uFillTx/>
              <a:latin typeface="Metropolis" panose="00000500000000000000" pitchFamily="50" charset="0"/>
            </a:endParaRPr>
          </a:p>
        </p:txBody>
      </p:sp>
      <p:sp>
        <p:nvSpPr>
          <p:cNvPr id="8" name="Title 3">
            <a:extLst>
              <a:ext uri="{FF2B5EF4-FFF2-40B4-BE49-F238E27FC236}">
                <a16:creationId xmlns:a16="http://schemas.microsoft.com/office/drawing/2014/main" id="{7AA6BFA0-8FAE-BC3F-A0E5-4D4A4D6B5955}"/>
              </a:ext>
            </a:extLst>
          </p:cNvPr>
          <p:cNvSpPr txBox="1">
            <a:spLocks/>
          </p:cNvSpPr>
          <p:nvPr/>
        </p:nvSpPr>
        <p:spPr>
          <a:xfrm>
            <a:off x="6615763" y="1655001"/>
            <a:ext cx="2826553" cy="861496"/>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sz="2667" kern="1200">
                <a:solidFill>
                  <a:srgbClr val="8597A3"/>
                </a:solidFill>
                <a:latin typeface="Montserrat" panose="00000500000000000000" pitchFamily="2" charset="0"/>
                <a:ea typeface="+mj-ea"/>
                <a:cs typeface="Poppins" pitchFamily="2" charset="77"/>
              </a:defRPr>
            </a:lvl1pPr>
          </a:lstStyle>
          <a:p>
            <a:pPr marL="0" marR="0" lvl="0" indent="0" algn="ctr" defTabSz="685783" rtl="0" eaLnBrk="1" fontAlgn="auto" latinLnBrk="0" hangingPunct="1">
              <a:lnSpc>
                <a:spcPct val="90000"/>
              </a:lnSpc>
              <a:spcBef>
                <a:spcPct val="0"/>
              </a:spcBef>
              <a:spcAft>
                <a:spcPts val="0"/>
              </a:spcAft>
              <a:buClrTx/>
              <a:buSzTx/>
              <a:buFontTx/>
              <a:buNone/>
              <a:tabLst/>
              <a:defRPr/>
            </a:pPr>
            <a:r>
              <a:rPr kumimoji="0" lang="en-GB" sz="2667" b="0" i="0" u="none" strike="noStrike" kern="1200" cap="none" spc="-12" normalizeH="0" baseline="0" noProof="0">
                <a:ln>
                  <a:noFill/>
                </a:ln>
                <a:solidFill>
                  <a:srgbClr val="8597A3"/>
                </a:solidFill>
                <a:effectLst/>
                <a:uLnTx/>
                <a:uFillTx/>
                <a:latin typeface="Metropolis" panose="00000500000000000000" pitchFamily="50" charset="0"/>
                <a:cs typeface="Calibri" panose="020F0502020204030204" pitchFamily="34" charset="0"/>
              </a:rPr>
              <a:t>Training  Documents</a:t>
            </a:r>
            <a:endParaRPr kumimoji="0" lang="en-GB" sz="2667" b="0" i="0" u="none" strike="noStrike" kern="1200" cap="none" spc="0" normalizeH="0" baseline="0" noProof="0">
              <a:ln>
                <a:noFill/>
              </a:ln>
              <a:solidFill>
                <a:srgbClr val="8597A3"/>
              </a:solidFill>
              <a:effectLst/>
              <a:uLnTx/>
              <a:uFillTx/>
              <a:latin typeface="Metropolis" panose="00000500000000000000" pitchFamily="50" charset="0"/>
            </a:endParaRPr>
          </a:p>
        </p:txBody>
      </p:sp>
      <p:sp>
        <p:nvSpPr>
          <p:cNvPr id="10" name="Content Placeholder 5">
            <a:extLst>
              <a:ext uri="{FF2B5EF4-FFF2-40B4-BE49-F238E27FC236}">
                <a16:creationId xmlns:a16="http://schemas.microsoft.com/office/drawing/2014/main" id="{D2315EA2-13F0-DCA0-29B9-17C634D209E1}"/>
              </a:ext>
            </a:extLst>
          </p:cNvPr>
          <p:cNvSpPr txBox="1">
            <a:spLocks/>
          </p:cNvSpPr>
          <p:nvPr/>
        </p:nvSpPr>
        <p:spPr>
          <a:xfrm>
            <a:off x="6615763" y="2687685"/>
            <a:ext cx="2826553" cy="3608048"/>
          </a:xfrm>
          <a:prstGeom prst="rect">
            <a:avLst/>
          </a:prstGeom>
          <a:solidFill>
            <a:srgbClr val="00853E"/>
          </a:solidFill>
          <a:ln>
            <a:solidFill>
              <a:srgbClr val="00853E"/>
            </a:solidFill>
          </a:ln>
        </p:spPr>
        <p:txBody>
          <a:bodyPr vert="horz" lIns="91440" tIns="45720" rIns="91440" bIns="45720" rtlCol="0" anchor="t">
            <a:normAutofit lnSpcReduction="10000"/>
          </a:bodyPr>
          <a:lstStyle>
            <a:lvl1pPr marL="171446" indent="-171446" algn="l" defTabSz="685783" rtl="0" eaLnBrk="1" latinLnBrk="0" hangingPunct="1">
              <a:lnSpc>
                <a:spcPct val="90000"/>
              </a:lnSpc>
              <a:spcBef>
                <a:spcPts val="751"/>
              </a:spcBef>
              <a:buFont typeface="Arial" panose="020B0604020202020204" pitchFamily="34" charset="0"/>
              <a:buChar char="•"/>
              <a:defRPr sz="1867" b="0" i="0" kern="1200">
                <a:solidFill>
                  <a:srgbClr val="003341"/>
                </a:solidFill>
                <a:latin typeface="Metropolis Light"/>
                <a:ea typeface="+mn-ea"/>
                <a:cs typeface="Poppins Light" pitchFamily="2" charset="77"/>
              </a:defRPr>
            </a:lvl1pPr>
            <a:lvl2pPr marL="514338" indent="-171446" algn="l" defTabSz="685783" rtl="0" eaLnBrk="1" latinLnBrk="0" hangingPunct="1">
              <a:lnSpc>
                <a:spcPct val="90000"/>
              </a:lnSpc>
              <a:spcBef>
                <a:spcPts val="375"/>
              </a:spcBef>
              <a:buFont typeface="Arial" panose="020B0604020202020204" pitchFamily="34" charset="0"/>
              <a:buChar char="•"/>
              <a:defRPr sz="1867" b="0" i="0" kern="1200">
                <a:solidFill>
                  <a:srgbClr val="003341"/>
                </a:solidFill>
                <a:latin typeface="Metropolis Light"/>
                <a:ea typeface="+mn-ea"/>
                <a:cs typeface="Poppins Light" pitchFamily="2" charset="77"/>
              </a:defRPr>
            </a:lvl2pPr>
            <a:lvl3pPr marL="857229" indent="-171446" algn="l" defTabSz="685783" rtl="0" eaLnBrk="1" latinLnBrk="0" hangingPunct="1">
              <a:lnSpc>
                <a:spcPct val="90000"/>
              </a:lnSpc>
              <a:spcBef>
                <a:spcPts val="375"/>
              </a:spcBef>
              <a:buFont typeface="Arial" panose="020B0604020202020204" pitchFamily="34" charset="0"/>
              <a:buChar char="•"/>
              <a:defRPr sz="1867" b="0" i="0" kern="1200">
                <a:solidFill>
                  <a:srgbClr val="003341"/>
                </a:solidFill>
                <a:latin typeface="Metropolis Light"/>
                <a:ea typeface="+mn-ea"/>
                <a:cs typeface="Poppins Light" pitchFamily="2" charset="77"/>
              </a:defRPr>
            </a:lvl3pPr>
            <a:lvl4pPr marL="1200121" indent="-171446" algn="l" defTabSz="685783" rtl="0" eaLnBrk="1" latinLnBrk="0" hangingPunct="1">
              <a:lnSpc>
                <a:spcPct val="90000"/>
              </a:lnSpc>
              <a:spcBef>
                <a:spcPts val="375"/>
              </a:spcBef>
              <a:buFont typeface="Arial" panose="020B0604020202020204" pitchFamily="34" charset="0"/>
              <a:buChar char="•"/>
              <a:defRPr sz="1867" b="0" i="0" kern="1200">
                <a:solidFill>
                  <a:srgbClr val="003341"/>
                </a:solidFill>
                <a:latin typeface="Metropolis Light"/>
                <a:ea typeface="+mn-ea"/>
                <a:cs typeface="Poppins Light" pitchFamily="2" charset="77"/>
              </a:defRPr>
            </a:lvl4pPr>
            <a:lvl5pPr marL="1543012" indent="-171446" algn="l" defTabSz="685783" rtl="0" eaLnBrk="1" latinLnBrk="0" hangingPunct="1">
              <a:lnSpc>
                <a:spcPct val="90000"/>
              </a:lnSpc>
              <a:spcBef>
                <a:spcPts val="375"/>
              </a:spcBef>
              <a:buFont typeface="Arial" panose="020B0604020202020204" pitchFamily="34" charset="0"/>
              <a:buChar char="•"/>
              <a:defRPr sz="1867" b="0" i="0" kern="1200">
                <a:solidFill>
                  <a:srgbClr val="003341"/>
                </a:solidFill>
                <a:latin typeface="Metropolis Light"/>
                <a:ea typeface="+mn-ea"/>
                <a:cs typeface="Poppins Light" pitchFamily="2" charset="77"/>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kumimoji="0" lang="en-US" sz="1800" b="0" i="0" u="none" strike="noStrike" kern="1200" cap="none" spc="-6" normalizeH="0" baseline="0" noProof="0">
                <a:ln>
                  <a:noFill/>
                </a:ln>
                <a:solidFill>
                  <a:srgbClr val="FFFFFF"/>
                </a:solidFill>
                <a:effectLst/>
                <a:uLnTx/>
                <a:uFillTx/>
                <a:latin typeface="Metropolis" panose="00000500000000000000" pitchFamily="50" charset="0"/>
                <a:cs typeface="Calibri"/>
              </a:rPr>
              <a:t>GPM-135: ID Kit Quick Reference Guide</a:t>
            </a:r>
          </a:p>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kumimoji="0" lang="en-US" sz="1800" b="0" i="0" u="none" strike="noStrike" kern="1200" cap="none" spc="-6" normalizeH="0" baseline="0" noProof="0">
                <a:ln>
                  <a:noFill/>
                </a:ln>
                <a:solidFill>
                  <a:srgbClr val="FFFFFF"/>
                </a:solidFill>
                <a:effectLst/>
                <a:uLnTx/>
                <a:uFillTx/>
                <a:latin typeface="Metropolis" panose="00000500000000000000" pitchFamily="50" charset="0"/>
                <a:cs typeface="Calibri"/>
              </a:rPr>
              <a:t>GPM-160: Control Kit Quick Reference Guide</a:t>
            </a:r>
          </a:p>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kumimoji="0" lang="en-US" sz="1800" b="0" i="0" u="none" strike="noStrike" kern="1200" cap="none" spc="-6" normalizeH="0" baseline="0" noProof="0">
                <a:ln>
                  <a:noFill/>
                </a:ln>
                <a:solidFill>
                  <a:srgbClr val="FFFFFF"/>
                </a:solidFill>
                <a:effectLst/>
                <a:uLnTx/>
                <a:uFillTx/>
                <a:latin typeface="Metropolis" panose="00000500000000000000" pitchFamily="50" charset="0"/>
                <a:cs typeface="Calibri"/>
              </a:rPr>
              <a:t>GPM-157: Critical Steps</a:t>
            </a:r>
          </a:p>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endParaRPr kumimoji="0" lang="en-US" sz="1800" b="0" i="0" u="none" strike="noStrike" kern="1200" cap="none" spc="-6" normalizeH="0" baseline="0" noProof="0">
              <a:ln>
                <a:noFill/>
              </a:ln>
              <a:solidFill>
                <a:srgbClr val="FFFFFF"/>
              </a:solidFill>
              <a:effectLst/>
              <a:uLnTx/>
              <a:uFillTx/>
              <a:latin typeface="Metropolis" panose="00000500000000000000" pitchFamily="50" charset="0"/>
              <a:cs typeface="Calibri"/>
            </a:endParaRPr>
          </a:p>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kumimoji="0" lang="en-US" sz="1800" b="0" i="0" u="none" strike="noStrike" kern="1200" cap="none" spc="-6" normalizeH="0" baseline="0" noProof="0">
                <a:ln>
                  <a:noFill/>
                </a:ln>
                <a:solidFill>
                  <a:srgbClr val="FFFFFF"/>
                </a:solidFill>
                <a:effectLst/>
                <a:uLnTx/>
                <a:uFillTx/>
                <a:latin typeface="Metropolis" panose="00000500000000000000" pitchFamily="50" charset="0"/>
                <a:cs typeface="Calibri"/>
              </a:rPr>
              <a:t>GPM-158: Product Introduction Presentation</a:t>
            </a:r>
          </a:p>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kumimoji="0" lang="en-US" sz="1800" b="0" i="0" u="none" strike="noStrike" kern="1200" cap="none" spc="-6" normalizeH="0" baseline="0" noProof="0">
                <a:ln>
                  <a:noFill/>
                </a:ln>
                <a:solidFill>
                  <a:srgbClr val="FFFFFF"/>
                </a:solidFill>
                <a:effectLst/>
                <a:uLnTx/>
                <a:uFillTx/>
                <a:latin typeface="Metropolis" panose="00000500000000000000" pitchFamily="50" charset="0"/>
                <a:cs typeface="Calibri"/>
              </a:rPr>
              <a:t>GPM-159: Test Procedure Presentation</a:t>
            </a:r>
          </a:p>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kumimoji="0" lang="en-US" sz="1800" b="0" i="0" u="none" strike="noStrike" kern="1200" cap="none" spc="-6" normalizeH="0" baseline="0" noProof="0">
                <a:ln>
                  <a:noFill/>
                </a:ln>
                <a:solidFill>
                  <a:srgbClr val="FFFFFF"/>
                </a:solidFill>
                <a:effectLst/>
                <a:uLnTx/>
                <a:uFillTx/>
                <a:latin typeface="Metropolis" panose="00000500000000000000" pitchFamily="50" charset="0"/>
                <a:cs typeface="Calibri"/>
              </a:rPr>
              <a:t>GPM-146 Product Overview Presentation</a:t>
            </a:r>
          </a:p>
        </p:txBody>
      </p:sp>
    </p:spTree>
    <p:extLst>
      <p:ext uri="{BB962C8B-B14F-4D97-AF65-F5344CB8AC3E}">
        <p14:creationId xmlns:p14="http://schemas.microsoft.com/office/powerpoint/2010/main" val="1180508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F4F621E-94B7-3BA9-3596-B98986587249}"/>
              </a:ext>
            </a:extLst>
          </p:cNvPr>
          <p:cNvSpPr>
            <a:spLocks noGrp="1"/>
          </p:cNvSpPr>
          <p:nvPr>
            <p:ph type="subTitle" idx="1"/>
          </p:nvPr>
        </p:nvSpPr>
        <p:spPr/>
        <p:txBody>
          <a:bodyPr vert="horz" lIns="91440" tIns="45720" rIns="91440" bIns="45720" rtlCol="0" anchor="t">
            <a:noAutofit/>
          </a:bodyPr>
          <a:lstStyle/>
          <a:p>
            <a:r>
              <a:rPr lang="en-GB" sz="3600">
                <a:latin typeface="Montserrat"/>
                <a:cs typeface="Poppins Light"/>
              </a:rPr>
              <a:t>Our Company Product Timeline</a:t>
            </a:r>
            <a:endParaRPr lang="en-GB" sz="3600"/>
          </a:p>
        </p:txBody>
      </p:sp>
      <p:sp>
        <p:nvSpPr>
          <p:cNvPr id="4" name="Arrow: Right 3">
            <a:extLst>
              <a:ext uri="{FF2B5EF4-FFF2-40B4-BE49-F238E27FC236}">
                <a16:creationId xmlns:a16="http://schemas.microsoft.com/office/drawing/2014/main" id="{DDBC1DAB-50C2-C5DC-E701-5BA54A85380D}"/>
              </a:ext>
            </a:extLst>
          </p:cNvPr>
          <p:cNvSpPr/>
          <p:nvPr/>
        </p:nvSpPr>
        <p:spPr>
          <a:xfrm>
            <a:off x="399572" y="3805048"/>
            <a:ext cx="11624788" cy="565675"/>
          </a:xfrm>
          <a:prstGeom prst="rightArrow">
            <a:avLst/>
          </a:prstGeom>
          <a:solidFill>
            <a:srgbClr val="8597A3"/>
          </a:solidFill>
          <a:ln>
            <a:solidFill>
              <a:srgbClr val="8597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rgbClr val="003341"/>
                </a:solidFill>
              </a:ln>
              <a:solidFill>
                <a:srgbClr val="003341"/>
              </a:solidFill>
            </a:endParaRPr>
          </a:p>
        </p:txBody>
      </p:sp>
      <p:grpSp>
        <p:nvGrpSpPr>
          <p:cNvPr id="27" name="Group 26">
            <a:extLst>
              <a:ext uri="{FF2B5EF4-FFF2-40B4-BE49-F238E27FC236}">
                <a16:creationId xmlns:a16="http://schemas.microsoft.com/office/drawing/2014/main" id="{1A1CEAF9-5D21-7BE5-2B7E-83601097D309}"/>
              </a:ext>
            </a:extLst>
          </p:cNvPr>
          <p:cNvGrpSpPr/>
          <p:nvPr/>
        </p:nvGrpSpPr>
        <p:grpSpPr>
          <a:xfrm>
            <a:off x="1927553" y="1744571"/>
            <a:ext cx="2221738" cy="4464225"/>
            <a:chOff x="282819" y="1745383"/>
            <a:chExt cx="2175622" cy="4464225"/>
          </a:xfrm>
        </p:grpSpPr>
        <p:sp>
          <p:nvSpPr>
            <p:cNvPr id="5" name="Flowchart: Connector 4">
              <a:extLst>
                <a:ext uri="{FF2B5EF4-FFF2-40B4-BE49-F238E27FC236}">
                  <a16:creationId xmlns:a16="http://schemas.microsoft.com/office/drawing/2014/main" id="{1850C835-3122-2BC4-FD6E-052C40FFE787}"/>
                </a:ext>
              </a:extLst>
            </p:cNvPr>
            <p:cNvSpPr/>
            <p:nvPr/>
          </p:nvSpPr>
          <p:spPr>
            <a:xfrm>
              <a:off x="898674" y="3652348"/>
              <a:ext cx="864973" cy="748289"/>
            </a:xfrm>
            <a:prstGeom prst="flowChartConnector">
              <a:avLst/>
            </a:prstGeom>
            <a:solidFill>
              <a:srgbClr val="009BA4"/>
            </a:solidFill>
            <a:ln>
              <a:solidFill>
                <a:srgbClr val="009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t>Nov</a:t>
              </a:r>
            </a:p>
            <a:p>
              <a:pPr algn="ctr"/>
              <a:r>
                <a:rPr lang="en-GB" sz="1600" b="1"/>
                <a:t>2019</a:t>
              </a:r>
            </a:p>
          </p:txBody>
        </p:sp>
        <p:sp>
          <p:nvSpPr>
            <p:cNvPr id="8" name="TextBox 7">
              <a:extLst>
                <a:ext uri="{FF2B5EF4-FFF2-40B4-BE49-F238E27FC236}">
                  <a16:creationId xmlns:a16="http://schemas.microsoft.com/office/drawing/2014/main" id="{1DA88797-DD14-4770-68B5-5BA2F58070F4}"/>
                </a:ext>
              </a:extLst>
            </p:cNvPr>
            <p:cNvSpPr txBox="1"/>
            <p:nvPr/>
          </p:nvSpPr>
          <p:spPr>
            <a:xfrm>
              <a:off x="282819" y="4778447"/>
              <a:ext cx="2175622" cy="1431161"/>
            </a:xfrm>
            <a:prstGeom prst="rect">
              <a:avLst/>
            </a:prstGeom>
            <a:noFill/>
          </p:spPr>
          <p:txBody>
            <a:bodyPr wrap="square" rtlCol="0">
              <a:spAutoFit/>
            </a:bodyPr>
            <a:lstStyle/>
            <a:p>
              <a:pPr algn="ctr"/>
              <a:r>
                <a:rPr lang="en-GB" b="1" dirty="0">
                  <a:solidFill>
                    <a:srgbClr val="009BA4"/>
                  </a:solidFill>
                  <a:latin typeface="Metropolis"/>
                </a:rPr>
                <a:t>Genedrive </a:t>
              </a:r>
            </a:p>
            <a:p>
              <a:pPr algn="ctr"/>
              <a:r>
                <a:rPr lang="en-GB" b="1" dirty="0">
                  <a:solidFill>
                    <a:srgbClr val="009BA4"/>
                  </a:solidFill>
                  <a:latin typeface="Metropolis"/>
                </a:rPr>
                <a:t>MT-RNR1 ID Kit</a:t>
              </a:r>
            </a:p>
            <a:p>
              <a:pPr algn="ctr"/>
              <a:r>
                <a:rPr lang="en-GB" sz="1700" dirty="0">
                  <a:solidFill>
                    <a:srgbClr val="003341"/>
                  </a:solidFill>
                  <a:latin typeface="Metropolis"/>
                </a:rPr>
                <a:t>CE-IVD marked</a:t>
              </a:r>
            </a:p>
            <a:p>
              <a:pPr algn="ctr"/>
              <a:r>
                <a:rPr lang="en-GB" sz="1700" dirty="0">
                  <a:solidFill>
                    <a:srgbClr val="003341"/>
                  </a:solidFill>
                  <a:latin typeface="Metropolis"/>
                </a:rPr>
                <a:t>1</a:t>
              </a:r>
              <a:r>
                <a:rPr lang="en-GB" sz="1700" baseline="30000" dirty="0">
                  <a:solidFill>
                    <a:srgbClr val="003341"/>
                  </a:solidFill>
                  <a:latin typeface="Metropolis"/>
                </a:rPr>
                <a:t>st</a:t>
              </a:r>
              <a:r>
                <a:rPr lang="en-GB" sz="1700" dirty="0">
                  <a:solidFill>
                    <a:srgbClr val="003341"/>
                  </a:solidFill>
                  <a:latin typeface="Metropolis"/>
                </a:rPr>
                <a:t> POC PGx test of its kind, to reduce AHIL</a:t>
              </a:r>
            </a:p>
          </p:txBody>
        </p:sp>
        <p:pic>
          <p:nvPicPr>
            <p:cNvPr id="13" name="Picture 12" descr="A close-up of a test kit&#10;&#10;Description automatically generated">
              <a:extLst>
                <a:ext uri="{FF2B5EF4-FFF2-40B4-BE49-F238E27FC236}">
                  <a16:creationId xmlns:a16="http://schemas.microsoft.com/office/drawing/2014/main" id="{8CFE96EA-2C11-29BC-FC96-3DDF9AF2D7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598" y="1745383"/>
              <a:ext cx="2117954" cy="1438169"/>
            </a:xfrm>
            <a:prstGeom prst="rect">
              <a:avLst/>
            </a:prstGeom>
          </p:spPr>
        </p:pic>
      </p:grpSp>
      <p:grpSp>
        <p:nvGrpSpPr>
          <p:cNvPr id="28" name="Group 27">
            <a:extLst>
              <a:ext uri="{FF2B5EF4-FFF2-40B4-BE49-F238E27FC236}">
                <a16:creationId xmlns:a16="http://schemas.microsoft.com/office/drawing/2014/main" id="{84529C96-2A66-FAF7-47F6-EA4F8A64211D}"/>
              </a:ext>
            </a:extLst>
          </p:cNvPr>
          <p:cNvGrpSpPr/>
          <p:nvPr/>
        </p:nvGrpSpPr>
        <p:grpSpPr>
          <a:xfrm>
            <a:off x="4253639" y="1744571"/>
            <a:ext cx="1864060" cy="4271077"/>
            <a:chOff x="3333184" y="1707700"/>
            <a:chExt cx="1864060" cy="4271077"/>
          </a:xfrm>
        </p:grpSpPr>
        <p:sp>
          <p:nvSpPr>
            <p:cNvPr id="9" name="Flowchart: Connector 8">
              <a:extLst>
                <a:ext uri="{FF2B5EF4-FFF2-40B4-BE49-F238E27FC236}">
                  <a16:creationId xmlns:a16="http://schemas.microsoft.com/office/drawing/2014/main" id="{35F3A729-E5D9-B973-2E03-033A3727385F}"/>
                </a:ext>
              </a:extLst>
            </p:cNvPr>
            <p:cNvSpPr/>
            <p:nvPr/>
          </p:nvSpPr>
          <p:spPr>
            <a:xfrm>
              <a:off x="3811329" y="3658734"/>
              <a:ext cx="864973" cy="748289"/>
            </a:xfrm>
            <a:prstGeom prst="flowChartConnector">
              <a:avLst/>
            </a:prstGeom>
            <a:solidFill>
              <a:srgbClr val="009FE3"/>
            </a:solidFill>
            <a:ln>
              <a:solidFill>
                <a:srgbClr val="009F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t>Sept</a:t>
              </a:r>
            </a:p>
            <a:p>
              <a:pPr algn="ctr"/>
              <a:r>
                <a:rPr lang="en-GB" sz="1600" b="1"/>
                <a:t>2021</a:t>
              </a:r>
            </a:p>
          </p:txBody>
        </p:sp>
        <p:pic>
          <p:nvPicPr>
            <p:cNvPr id="15" name="Picture 14" descr="A white machine with a screen&#10;&#10;Description automatically generated">
              <a:extLst>
                <a:ext uri="{FF2B5EF4-FFF2-40B4-BE49-F238E27FC236}">
                  <a16:creationId xmlns:a16="http://schemas.microsoft.com/office/drawing/2014/main" id="{9BFAF50F-2E6A-A772-17D4-05D1C99786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3184" y="1707700"/>
              <a:ext cx="1864060" cy="1645693"/>
            </a:xfrm>
            <a:prstGeom prst="rect">
              <a:avLst/>
            </a:prstGeom>
          </p:spPr>
        </p:pic>
        <p:sp>
          <p:nvSpPr>
            <p:cNvPr id="21" name="TextBox 20">
              <a:extLst>
                <a:ext uri="{FF2B5EF4-FFF2-40B4-BE49-F238E27FC236}">
                  <a16:creationId xmlns:a16="http://schemas.microsoft.com/office/drawing/2014/main" id="{8AD296BD-CE40-9BC7-F52A-FC0BEE6AE26E}"/>
                </a:ext>
              </a:extLst>
            </p:cNvPr>
            <p:cNvSpPr txBox="1"/>
            <p:nvPr/>
          </p:nvSpPr>
          <p:spPr>
            <a:xfrm>
              <a:off x="3368942" y="4778448"/>
              <a:ext cx="1792544" cy="1200329"/>
            </a:xfrm>
            <a:prstGeom prst="rect">
              <a:avLst/>
            </a:prstGeom>
            <a:noFill/>
          </p:spPr>
          <p:txBody>
            <a:bodyPr wrap="square" rtlCol="0">
              <a:spAutoFit/>
            </a:bodyPr>
            <a:lstStyle/>
            <a:p>
              <a:pPr algn="ctr"/>
              <a:r>
                <a:rPr lang="en-GB" b="1" err="1">
                  <a:solidFill>
                    <a:srgbClr val="009FE3"/>
                  </a:solidFill>
                  <a:latin typeface="Metropolis"/>
                </a:rPr>
                <a:t>Genedrive</a:t>
              </a:r>
              <a:r>
                <a:rPr lang="en-GB" b="1">
                  <a:solidFill>
                    <a:srgbClr val="009FE3"/>
                  </a:solidFill>
                  <a:latin typeface="Metropolis"/>
                </a:rPr>
                <a:t> </a:t>
              </a:r>
            </a:p>
            <a:p>
              <a:pPr algn="ctr"/>
              <a:r>
                <a:rPr lang="en-GB" b="1">
                  <a:solidFill>
                    <a:srgbClr val="009FE3"/>
                  </a:solidFill>
                  <a:latin typeface="Metropolis"/>
                </a:rPr>
                <a:t>System</a:t>
              </a:r>
            </a:p>
            <a:p>
              <a:pPr algn="ctr"/>
              <a:r>
                <a:rPr lang="en-GB">
                  <a:solidFill>
                    <a:srgbClr val="003341"/>
                  </a:solidFill>
                  <a:latin typeface="Metropolis"/>
                </a:rPr>
                <a:t>CE-IVD marked</a:t>
              </a:r>
            </a:p>
            <a:p>
              <a:pPr algn="ctr"/>
              <a:endParaRPr lang="en-GB">
                <a:solidFill>
                  <a:srgbClr val="003341"/>
                </a:solidFill>
                <a:latin typeface="Metropolis"/>
              </a:endParaRPr>
            </a:p>
          </p:txBody>
        </p:sp>
      </p:grpSp>
      <p:grpSp>
        <p:nvGrpSpPr>
          <p:cNvPr id="29" name="Group 28">
            <a:extLst>
              <a:ext uri="{FF2B5EF4-FFF2-40B4-BE49-F238E27FC236}">
                <a16:creationId xmlns:a16="http://schemas.microsoft.com/office/drawing/2014/main" id="{DD22FA33-7327-F424-824E-1166DC1F6704}"/>
              </a:ext>
            </a:extLst>
          </p:cNvPr>
          <p:cNvGrpSpPr/>
          <p:nvPr/>
        </p:nvGrpSpPr>
        <p:grpSpPr>
          <a:xfrm>
            <a:off x="6168450" y="1899714"/>
            <a:ext cx="2010027" cy="4383634"/>
            <a:chOff x="6275909" y="1872140"/>
            <a:chExt cx="2010027" cy="4383634"/>
          </a:xfrm>
        </p:grpSpPr>
        <p:sp>
          <p:nvSpPr>
            <p:cNvPr id="16" name="Flowchart: Connector 15">
              <a:extLst>
                <a:ext uri="{FF2B5EF4-FFF2-40B4-BE49-F238E27FC236}">
                  <a16:creationId xmlns:a16="http://schemas.microsoft.com/office/drawing/2014/main" id="{6813B4F8-196A-86B5-A690-6FCAFC46304D}"/>
                </a:ext>
              </a:extLst>
            </p:cNvPr>
            <p:cNvSpPr/>
            <p:nvPr/>
          </p:nvSpPr>
          <p:spPr>
            <a:xfrm>
              <a:off x="6734700" y="3622110"/>
              <a:ext cx="864973" cy="748289"/>
            </a:xfrm>
            <a:prstGeom prst="flowChartConnector">
              <a:avLst/>
            </a:prstGeom>
            <a:solidFill>
              <a:srgbClr val="003341"/>
            </a:solidFill>
            <a:ln>
              <a:solidFill>
                <a:srgbClr val="0033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t>July</a:t>
              </a:r>
            </a:p>
            <a:p>
              <a:pPr algn="ctr"/>
              <a:r>
                <a:rPr lang="en-GB" sz="1600" b="1"/>
                <a:t>2022</a:t>
              </a:r>
            </a:p>
          </p:txBody>
        </p:sp>
        <p:sp>
          <p:nvSpPr>
            <p:cNvPr id="22" name="TextBox 21">
              <a:extLst>
                <a:ext uri="{FF2B5EF4-FFF2-40B4-BE49-F238E27FC236}">
                  <a16:creationId xmlns:a16="http://schemas.microsoft.com/office/drawing/2014/main" id="{D43D165B-AD5F-5324-C2F8-21CF010D12EC}"/>
                </a:ext>
              </a:extLst>
            </p:cNvPr>
            <p:cNvSpPr txBox="1"/>
            <p:nvPr/>
          </p:nvSpPr>
          <p:spPr>
            <a:xfrm>
              <a:off x="6275909" y="4778446"/>
              <a:ext cx="2010027" cy="1477328"/>
            </a:xfrm>
            <a:prstGeom prst="rect">
              <a:avLst/>
            </a:prstGeom>
            <a:noFill/>
          </p:spPr>
          <p:txBody>
            <a:bodyPr wrap="square" rtlCol="0">
              <a:spAutoFit/>
            </a:bodyPr>
            <a:lstStyle/>
            <a:p>
              <a:pPr algn="ctr"/>
              <a:r>
                <a:rPr lang="en-GB" b="1">
                  <a:solidFill>
                    <a:srgbClr val="003341"/>
                  </a:solidFill>
                  <a:latin typeface="Metropolis"/>
                </a:rPr>
                <a:t>Strategic Direction</a:t>
              </a:r>
            </a:p>
            <a:p>
              <a:pPr algn="ctr"/>
              <a:r>
                <a:rPr lang="en-GB">
                  <a:solidFill>
                    <a:srgbClr val="003341"/>
                  </a:solidFill>
                  <a:latin typeface="Metropolis"/>
                </a:rPr>
                <a:t>Shift away from infectious diseases to PGx testing</a:t>
              </a:r>
            </a:p>
            <a:p>
              <a:pPr algn="ctr"/>
              <a:endParaRPr lang="en-GB">
                <a:solidFill>
                  <a:srgbClr val="003341"/>
                </a:solidFill>
                <a:latin typeface="Metropolis"/>
              </a:endParaRPr>
            </a:p>
          </p:txBody>
        </p:sp>
        <p:pic>
          <p:nvPicPr>
            <p:cNvPr id="24" name="Picture 23" descr="A dna strand with dots&#10;&#10;Description automatically generated with medium confidence">
              <a:extLst>
                <a:ext uri="{FF2B5EF4-FFF2-40B4-BE49-F238E27FC236}">
                  <a16:creationId xmlns:a16="http://schemas.microsoft.com/office/drawing/2014/main" id="{EAD3464A-DD1D-E141-E344-501EA4998E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8899" y="1872140"/>
              <a:ext cx="1456738" cy="1456738"/>
            </a:xfrm>
            <a:prstGeom prst="rect">
              <a:avLst/>
            </a:prstGeom>
          </p:spPr>
        </p:pic>
      </p:grpSp>
      <p:grpSp>
        <p:nvGrpSpPr>
          <p:cNvPr id="30" name="Group 29">
            <a:extLst>
              <a:ext uri="{FF2B5EF4-FFF2-40B4-BE49-F238E27FC236}">
                <a16:creationId xmlns:a16="http://schemas.microsoft.com/office/drawing/2014/main" id="{D8BECE59-F91E-A67E-4AB3-437FB003F146}"/>
              </a:ext>
            </a:extLst>
          </p:cNvPr>
          <p:cNvGrpSpPr/>
          <p:nvPr/>
        </p:nvGrpSpPr>
        <p:grpSpPr>
          <a:xfrm>
            <a:off x="8083445" y="1708714"/>
            <a:ext cx="2010026" cy="4691055"/>
            <a:chOff x="9171216" y="1780163"/>
            <a:chExt cx="2010026" cy="4691055"/>
          </a:xfrm>
        </p:grpSpPr>
        <p:sp>
          <p:nvSpPr>
            <p:cNvPr id="17" name="Flowchart: Connector 16">
              <a:extLst>
                <a:ext uri="{FF2B5EF4-FFF2-40B4-BE49-F238E27FC236}">
                  <a16:creationId xmlns:a16="http://schemas.microsoft.com/office/drawing/2014/main" id="{E3BC10D8-97F5-33DD-7091-6290F4059F98}"/>
                </a:ext>
              </a:extLst>
            </p:cNvPr>
            <p:cNvSpPr/>
            <p:nvPr/>
          </p:nvSpPr>
          <p:spPr>
            <a:xfrm>
              <a:off x="9658071" y="3713740"/>
              <a:ext cx="864973" cy="748289"/>
            </a:xfrm>
            <a:prstGeom prst="flowChartConnector">
              <a:avLst/>
            </a:prstGeom>
            <a:solidFill>
              <a:srgbClr val="00853E"/>
            </a:solidFill>
            <a:ln>
              <a:solidFill>
                <a:srgbClr val="0085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t>Sept</a:t>
              </a:r>
            </a:p>
            <a:p>
              <a:pPr algn="ctr"/>
              <a:r>
                <a:rPr lang="en-GB" sz="1600" b="1"/>
                <a:t>2023</a:t>
              </a:r>
            </a:p>
          </p:txBody>
        </p:sp>
        <p:sp>
          <p:nvSpPr>
            <p:cNvPr id="19" name="TextBox 18">
              <a:extLst>
                <a:ext uri="{FF2B5EF4-FFF2-40B4-BE49-F238E27FC236}">
                  <a16:creationId xmlns:a16="http://schemas.microsoft.com/office/drawing/2014/main" id="{6C8B43EA-AFE4-05B4-17C8-51369C4683EE}"/>
                </a:ext>
              </a:extLst>
            </p:cNvPr>
            <p:cNvSpPr txBox="1"/>
            <p:nvPr/>
          </p:nvSpPr>
          <p:spPr>
            <a:xfrm>
              <a:off x="9171216" y="4778447"/>
              <a:ext cx="2010026" cy="1692771"/>
            </a:xfrm>
            <a:prstGeom prst="rect">
              <a:avLst/>
            </a:prstGeom>
            <a:noFill/>
          </p:spPr>
          <p:txBody>
            <a:bodyPr wrap="square" rtlCol="0">
              <a:spAutoFit/>
            </a:bodyPr>
            <a:lstStyle/>
            <a:p>
              <a:pPr algn="ctr"/>
              <a:r>
                <a:rPr lang="en-GB" b="1" err="1">
                  <a:solidFill>
                    <a:srgbClr val="00853E"/>
                  </a:solidFill>
                  <a:latin typeface="Metropolis"/>
                </a:rPr>
                <a:t>Genedrive</a:t>
              </a:r>
              <a:r>
                <a:rPr lang="en-GB" b="1">
                  <a:solidFill>
                    <a:srgbClr val="00853E"/>
                  </a:solidFill>
                  <a:latin typeface="Metropolis"/>
                </a:rPr>
                <a:t> </a:t>
              </a:r>
            </a:p>
            <a:p>
              <a:pPr algn="ctr"/>
              <a:r>
                <a:rPr lang="en-GB" b="1">
                  <a:solidFill>
                    <a:srgbClr val="00853E"/>
                  </a:solidFill>
                  <a:latin typeface="Metropolis"/>
                </a:rPr>
                <a:t>CYP2C19 ID Kit</a:t>
              </a:r>
            </a:p>
            <a:p>
              <a:pPr algn="ctr"/>
              <a:r>
                <a:rPr lang="en-GB" sz="1700">
                  <a:solidFill>
                    <a:srgbClr val="003341"/>
                  </a:solidFill>
                  <a:latin typeface="Metropolis"/>
                </a:rPr>
                <a:t>UKCA marked</a:t>
              </a:r>
            </a:p>
            <a:p>
              <a:pPr algn="ctr"/>
              <a:r>
                <a:rPr lang="en-GB" sz="1700">
                  <a:solidFill>
                    <a:srgbClr val="003341"/>
                  </a:solidFill>
                  <a:latin typeface="Metropolis"/>
                </a:rPr>
                <a:t>CYP2C19 genotyping &amp; metaboliser status</a:t>
              </a:r>
            </a:p>
            <a:p>
              <a:pPr algn="ctr"/>
              <a:endParaRPr lang="en-GB">
                <a:solidFill>
                  <a:srgbClr val="003341"/>
                </a:solidFill>
                <a:latin typeface="Metropolis"/>
              </a:endParaRPr>
            </a:p>
          </p:txBody>
        </p:sp>
        <p:pic>
          <p:nvPicPr>
            <p:cNvPr id="26" name="Picture 25" descr="A white box with red circles and a red circle with text&#10;&#10;Description automatically generated">
              <a:extLst>
                <a:ext uri="{FF2B5EF4-FFF2-40B4-BE49-F238E27FC236}">
                  <a16:creationId xmlns:a16="http://schemas.microsoft.com/office/drawing/2014/main" id="{2157D880-F9E7-B1A1-63EA-F24BC98053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77976" y="1780163"/>
              <a:ext cx="1696616" cy="1597302"/>
            </a:xfrm>
            <a:prstGeom prst="rect">
              <a:avLst/>
            </a:prstGeom>
          </p:spPr>
        </p:pic>
      </p:grpSp>
      <p:grpSp>
        <p:nvGrpSpPr>
          <p:cNvPr id="7" name="Group 6">
            <a:extLst>
              <a:ext uri="{FF2B5EF4-FFF2-40B4-BE49-F238E27FC236}">
                <a16:creationId xmlns:a16="http://schemas.microsoft.com/office/drawing/2014/main" id="{661C2E55-B438-96FE-60E7-ACD9A6A3AC1E}"/>
              </a:ext>
            </a:extLst>
          </p:cNvPr>
          <p:cNvGrpSpPr/>
          <p:nvPr/>
        </p:nvGrpSpPr>
        <p:grpSpPr>
          <a:xfrm>
            <a:off x="90853" y="2005897"/>
            <a:ext cx="1792544" cy="4058795"/>
            <a:chOff x="361299" y="1884422"/>
            <a:chExt cx="1792544" cy="4058795"/>
          </a:xfrm>
        </p:grpSpPr>
        <p:sp>
          <p:nvSpPr>
            <p:cNvPr id="2" name="Flowchart: Connector 1">
              <a:extLst>
                <a:ext uri="{FF2B5EF4-FFF2-40B4-BE49-F238E27FC236}">
                  <a16:creationId xmlns:a16="http://schemas.microsoft.com/office/drawing/2014/main" id="{EFB90644-E02C-5073-BFD7-1059AB6F5281}"/>
                </a:ext>
              </a:extLst>
            </p:cNvPr>
            <p:cNvSpPr/>
            <p:nvPr/>
          </p:nvSpPr>
          <p:spPr>
            <a:xfrm>
              <a:off x="825085" y="3622434"/>
              <a:ext cx="864973" cy="748289"/>
            </a:xfrm>
            <a:prstGeom prst="flowChartConnector">
              <a:avLst/>
            </a:prstGeom>
            <a:solidFill>
              <a:srgbClr val="009FE3"/>
            </a:solidFill>
            <a:ln>
              <a:solidFill>
                <a:srgbClr val="009F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1600" b="1"/>
                <a:t>April 2018</a:t>
              </a:r>
            </a:p>
          </p:txBody>
        </p:sp>
        <p:sp>
          <p:nvSpPr>
            <p:cNvPr id="6" name="TextBox 5">
              <a:extLst>
                <a:ext uri="{FF2B5EF4-FFF2-40B4-BE49-F238E27FC236}">
                  <a16:creationId xmlns:a16="http://schemas.microsoft.com/office/drawing/2014/main" id="{FAA7BEBE-CAA5-F00B-F526-C30BD67834AE}"/>
                </a:ext>
              </a:extLst>
            </p:cNvPr>
            <p:cNvSpPr txBox="1"/>
            <p:nvPr/>
          </p:nvSpPr>
          <p:spPr>
            <a:xfrm>
              <a:off x="361299" y="4742888"/>
              <a:ext cx="1792544" cy="1200329"/>
            </a:xfrm>
            <a:prstGeom prst="rect">
              <a:avLst/>
            </a:prstGeom>
            <a:noFill/>
          </p:spPr>
          <p:txBody>
            <a:bodyPr wrap="square" rtlCol="0">
              <a:spAutoFit/>
            </a:bodyPr>
            <a:lstStyle/>
            <a:p>
              <a:pPr algn="ctr"/>
              <a:r>
                <a:rPr lang="en-GB" b="1" err="1">
                  <a:solidFill>
                    <a:srgbClr val="009FE3"/>
                  </a:solidFill>
                  <a:latin typeface="Metropolis"/>
                </a:rPr>
                <a:t>Genedrive</a:t>
              </a:r>
              <a:r>
                <a:rPr lang="en-GB" b="1">
                  <a:solidFill>
                    <a:srgbClr val="009FE3"/>
                  </a:solidFill>
                  <a:latin typeface="Metropolis"/>
                </a:rPr>
                <a:t> </a:t>
              </a:r>
            </a:p>
            <a:p>
              <a:pPr algn="ctr"/>
              <a:r>
                <a:rPr lang="en-GB" b="1">
                  <a:solidFill>
                    <a:srgbClr val="009FE3"/>
                  </a:solidFill>
                  <a:latin typeface="Metropolis"/>
                </a:rPr>
                <a:t>Instrument</a:t>
              </a:r>
            </a:p>
            <a:p>
              <a:pPr algn="ctr"/>
              <a:r>
                <a:rPr lang="en-GB">
                  <a:solidFill>
                    <a:srgbClr val="003341"/>
                  </a:solidFill>
                  <a:latin typeface="Metropolis"/>
                </a:rPr>
                <a:t>CE-IVD marked</a:t>
              </a:r>
            </a:p>
            <a:p>
              <a:pPr algn="ctr"/>
              <a:endParaRPr lang="en-GB">
                <a:solidFill>
                  <a:srgbClr val="003341"/>
                </a:solidFill>
                <a:latin typeface="Metropolis"/>
              </a:endParaRPr>
            </a:p>
          </p:txBody>
        </p:sp>
        <p:pic>
          <p:nvPicPr>
            <p:cNvPr id="18" name="Picture 17" descr="A device with a screen on it&#10;&#10;Description automatically generated">
              <a:extLst>
                <a:ext uri="{FF2B5EF4-FFF2-40B4-BE49-F238E27FC236}">
                  <a16:creationId xmlns:a16="http://schemas.microsoft.com/office/drawing/2014/main" id="{596B67E7-2515-1530-4265-A08E938597E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9523" t="12282" r="19637" b="14579"/>
            <a:stretch/>
          </p:blipFill>
          <p:spPr>
            <a:xfrm>
              <a:off x="520079" y="1884422"/>
              <a:ext cx="1550994" cy="1244372"/>
            </a:xfrm>
            <a:prstGeom prst="rect">
              <a:avLst/>
            </a:prstGeom>
          </p:spPr>
        </p:pic>
      </p:grpSp>
      <p:grpSp>
        <p:nvGrpSpPr>
          <p:cNvPr id="32" name="Group 31">
            <a:extLst>
              <a:ext uri="{FF2B5EF4-FFF2-40B4-BE49-F238E27FC236}">
                <a16:creationId xmlns:a16="http://schemas.microsoft.com/office/drawing/2014/main" id="{0E68225B-290E-D9D4-66CB-2FC25B7AD552}"/>
              </a:ext>
            </a:extLst>
          </p:cNvPr>
          <p:cNvGrpSpPr/>
          <p:nvPr/>
        </p:nvGrpSpPr>
        <p:grpSpPr>
          <a:xfrm>
            <a:off x="10093471" y="1722854"/>
            <a:ext cx="1719839" cy="4229693"/>
            <a:chOff x="10093471" y="1722854"/>
            <a:chExt cx="1719839" cy="4229693"/>
          </a:xfrm>
        </p:grpSpPr>
        <p:grpSp>
          <p:nvGrpSpPr>
            <p:cNvPr id="11" name="Group 10">
              <a:extLst>
                <a:ext uri="{FF2B5EF4-FFF2-40B4-BE49-F238E27FC236}">
                  <a16:creationId xmlns:a16="http://schemas.microsoft.com/office/drawing/2014/main" id="{255BAF4E-E5E1-43C9-DCD6-B80DBB28DEEE}"/>
                </a:ext>
              </a:extLst>
            </p:cNvPr>
            <p:cNvGrpSpPr/>
            <p:nvPr/>
          </p:nvGrpSpPr>
          <p:grpSpPr>
            <a:xfrm>
              <a:off x="10412500" y="3623189"/>
              <a:ext cx="1400810" cy="2329358"/>
              <a:chOff x="10412500" y="3623189"/>
              <a:chExt cx="1400810" cy="2329358"/>
            </a:xfrm>
          </p:grpSpPr>
          <p:sp>
            <p:nvSpPr>
              <p:cNvPr id="10" name="Flowchart: Connector 9">
                <a:extLst>
                  <a:ext uri="{FF2B5EF4-FFF2-40B4-BE49-F238E27FC236}">
                    <a16:creationId xmlns:a16="http://schemas.microsoft.com/office/drawing/2014/main" id="{B4E068CF-BF43-6DD0-6847-0F25FFAACD9D}"/>
                  </a:ext>
                </a:extLst>
              </p:cNvPr>
              <p:cNvSpPr/>
              <p:nvPr/>
            </p:nvSpPr>
            <p:spPr>
              <a:xfrm>
                <a:off x="10598113" y="3623189"/>
                <a:ext cx="864973" cy="748289"/>
              </a:xfrm>
              <a:prstGeom prst="flowChartConnector">
                <a:avLst/>
              </a:prstGeom>
              <a:solidFill>
                <a:srgbClr val="009FE3"/>
              </a:solidFill>
              <a:ln>
                <a:solidFill>
                  <a:srgbClr val="009F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t>Sept</a:t>
                </a:r>
              </a:p>
              <a:p>
                <a:pPr algn="ctr"/>
                <a:r>
                  <a:rPr lang="en-GB" sz="1600" b="1"/>
                  <a:t>2024</a:t>
                </a:r>
              </a:p>
            </p:txBody>
          </p:sp>
          <p:sp>
            <p:nvSpPr>
              <p:cNvPr id="25" name="TextBox 24">
                <a:extLst>
                  <a:ext uri="{FF2B5EF4-FFF2-40B4-BE49-F238E27FC236}">
                    <a16:creationId xmlns:a16="http://schemas.microsoft.com/office/drawing/2014/main" id="{FC0635DD-2E0F-350B-17A5-97152B2048B3}"/>
                  </a:ext>
                </a:extLst>
              </p:cNvPr>
              <p:cNvSpPr txBox="1"/>
              <p:nvPr/>
            </p:nvSpPr>
            <p:spPr>
              <a:xfrm>
                <a:off x="10412500" y="4752218"/>
                <a:ext cx="1400810" cy="1200329"/>
              </a:xfrm>
              <a:prstGeom prst="rect">
                <a:avLst/>
              </a:prstGeom>
              <a:noFill/>
            </p:spPr>
            <p:txBody>
              <a:bodyPr wrap="square">
                <a:spAutoFit/>
              </a:bodyPr>
              <a:lstStyle/>
              <a:p>
                <a:pPr algn="ctr"/>
                <a:r>
                  <a:rPr lang="en-GB" b="1" err="1">
                    <a:solidFill>
                      <a:srgbClr val="009FE3"/>
                    </a:solidFill>
                    <a:latin typeface="Metropolis"/>
                  </a:rPr>
                  <a:t>Genedrive</a:t>
                </a:r>
                <a:r>
                  <a:rPr lang="en-GB" b="1">
                    <a:solidFill>
                      <a:srgbClr val="009FE3"/>
                    </a:solidFill>
                    <a:latin typeface="Metropolis"/>
                  </a:rPr>
                  <a:t> </a:t>
                </a:r>
              </a:p>
              <a:p>
                <a:pPr algn="ctr"/>
                <a:r>
                  <a:rPr lang="en-GB" b="1">
                    <a:solidFill>
                      <a:srgbClr val="009FE3"/>
                    </a:solidFill>
                    <a:latin typeface="Metropolis"/>
                  </a:rPr>
                  <a:t>System</a:t>
                </a:r>
              </a:p>
              <a:p>
                <a:pPr algn="ctr"/>
                <a:endParaRPr lang="en-GB" b="1">
                  <a:solidFill>
                    <a:srgbClr val="009FE3"/>
                  </a:solidFill>
                  <a:latin typeface="Metropolis"/>
                </a:endParaRPr>
              </a:p>
              <a:p>
                <a:pPr algn="ctr"/>
                <a:r>
                  <a:rPr lang="en-GB">
                    <a:solidFill>
                      <a:srgbClr val="003341"/>
                    </a:solidFill>
                    <a:latin typeface="Metropolis"/>
                  </a:rPr>
                  <a:t>V6 launched</a:t>
                </a:r>
              </a:p>
            </p:txBody>
          </p:sp>
        </p:grpSp>
        <p:pic>
          <p:nvPicPr>
            <p:cNvPr id="31" name="Picture 30" descr="A white device with a screen and a plug&#10;&#10;Description automatically generated">
              <a:extLst>
                <a:ext uri="{FF2B5EF4-FFF2-40B4-BE49-F238E27FC236}">
                  <a16:creationId xmlns:a16="http://schemas.microsoft.com/office/drawing/2014/main" id="{6B70EF64-F1CB-8A93-1335-BDC34D3C5FB2}"/>
                </a:ext>
              </a:extLst>
            </p:cNvPr>
            <p:cNvPicPr>
              <a:picLocks noChangeAspect="1"/>
            </p:cNvPicPr>
            <p:nvPr/>
          </p:nvPicPr>
          <p:blipFill>
            <a:blip r:embed="rId8" cstate="print">
              <a:extLst>
                <a:ext uri="{28A0092B-C50C-407E-A947-70E740481C1C}">
                  <a14:useLocalDpi xmlns:a14="http://schemas.microsoft.com/office/drawing/2010/main" val="0"/>
                </a:ext>
              </a:extLst>
            </a:blip>
            <a:srcRect l="2154" t="593" r="28657" b="-593"/>
            <a:stretch/>
          </p:blipFill>
          <p:spPr>
            <a:xfrm>
              <a:off x="10093471" y="1722854"/>
              <a:ext cx="1696616" cy="1745919"/>
            </a:xfrm>
            <a:prstGeom prst="rect">
              <a:avLst/>
            </a:prstGeom>
          </p:spPr>
        </p:pic>
      </p:grpSp>
    </p:spTree>
    <p:extLst>
      <p:ext uri="{BB962C8B-B14F-4D97-AF65-F5344CB8AC3E}">
        <p14:creationId xmlns:p14="http://schemas.microsoft.com/office/powerpoint/2010/main" val="15837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412CB22-CEF1-CA35-C084-ED4E3DE2E808}"/>
              </a:ext>
            </a:extLst>
          </p:cNvPr>
          <p:cNvSpPr txBox="1"/>
          <p:nvPr/>
        </p:nvSpPr>
        <p:spPr>
          <a:xfrm>
            <a:off x="322319" y="698344"/>
            <a:ext cx="8995460" cy="660822"/>
          </a:xfrm>
          <a:prstGeom prst="rect">
            <a:avLst/>
          </a:prstGeom>
          <a:noFill/>
        </p:spPr>
        <p:txBody>
          <a:bodyPr wrap="square" lIns="0" tIns="0" rIns="0" bIns="0" rtlCol="0">
            <a:spAutoFit/>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3341"/>
                </a:solidFill>
                <a:effectLst/>
                <a:uLnTx/>
                <a:uFillTx/>
                <a:latin typeface="Montserrat" pitchFamily="2" charset="77"/>
                <a:ea typeface="+mn-ea"/>
                <a:cs typeface="+mn-cs"/>
              </a:rPr>
              <a:t>Why Pharmacogenetics</a:t>
            </a:r>
            <a:endParaRPr kumimoji="0" lang="en-US" sz="3200" b="0" i="0" u="none" strike="noStrike" kern="1200" cap="none" spc="0" normalizeH="0" baseline="0" noProof="0">
              <a:ln>
                <a:noFill/>
              </a:ln>
              <a:solidFill>
                <a:srgbClr val="003341"/>
              </a:solidFill>
              <a:effectLst/>
              <a:uLnTx/>
              <a:uFillTx/>
              <a:latin typeface="Metropolis Medium" pitchFamily="2" charset="77"/>
              <a:ea typeface="+mn-ea"/>
              <a:cs typeface="+mn-cs"/>
            </a:endParaRPr>
          </a:p>
        </p:txBody>
      </p:sp>
      <p:cxnSp>
        <p:nvCxnSpPr>
          <p:cNvPr id="25" name="Straight Connector 24">
            <a:extLst>
              <a:ext uri="{FF2B5EF4-FFF2-40B4-BE49-F238E27FC236}">
                <a16:creationId xmlns:a16="http://schemas.microsoft.com/office/drawing/2014/main" id="{0FAB112A-BE52-2C29-94F5-D86CE85595C3}"/>
              </a:ext>
            </a:extLst>
          </p:cNvPr>
          <p:cNvCxnSpPr>
            <a:cxnSpLocks/>
          </p:cNvCxnSpPr>
          <p:nvPr/>
        </p:nvCxnSpPr>
        <p:spPr>
          <a:xfrm>
            <a:off x="322319" y="6389807"/>
            <a:ext cx="9120000" cy="0"/>
          </a:xfrm>
          <a:prstGeom prst="line">
            <a:avLst/>
          </a:prstGeom>
          <a:ln w="12700">
            <a:solidFill>
              <a:srgbClr val="475C6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9E95F9E-85E1-077C-06EA-FE9FE7DC08CE}"/>
              </a:ext>
            </a:extLst>
          </p:cNvPr>
          <p:cNvCxnSpPr>
            <a:cxnSpLocks/>
          </p:cNvCxnSpPr>
          <p:nvPr/>
        </p:nvCxnSpPr>
        <p:spPr>
          <a:xfrm>
            <a:off x="322319" y="558055"/>
            <a:ext cx="9120000" cy="0"/>
          </a:xfrm>
          <a:prstGeom prst="line">
            <a:avLst/>
          </a:prstGeom>
          <a:ln w="12700">
            <a:solidFill>
              <a:srgbClr val="009BA4"/>
            </a:solidFill>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D3E21CF2-1047-24F8-7588-891C8D7F57EB}"/>
              </a:ext>
            </a:extLst>
          </p:cNvPr>
          <p:cNvPicPr>
            <a:picLocks noChangeAspect="1"/>
          </p:cNvPicPr>
          <p:nvPr/>
        </p:nvPicPr>
        <p:blipFill>
          <a:blip r:embed="rId3"/>
          <a:srcRect/>
          <a:stretch/>
        </p:blipFill>
        <p:spPr>
          <a:xfrm>
            <a:off x="10077043" y="6372474"/>
            <a:ext cx="1757916" cy="292247"/>
          </a:xfrm>
          <a:prstGeom prst="rect">
            <a:avLst/>
          </a:prstGeom>
        </p:spPr>
      </p:pic>
      <p:grpSp>
        <p:nvGrpSpPr>
          <p:cNvPr id="4" name="Group 3">
            <a:extLst>
              <a:ext uri="{FF2B5EF4-FFF2-40B4-BE49-F238E27FC236}">
                <a16:creationId xmlns:a16="http://schemas.microsoft.com/office/drawing/2014/main" id="{F32FCEF9-A3A9-3D04-8797-9F6DDE808880}"/>
              </a:ext>
            </a:extLst>
          </p:cNvPr>
          <p:cNvGrpSpPr/>
          <p:nvPr/>
        </p:nvGrpSpPr>
        <p:grpSpPr>
          <a:xfrm>
            <a:off x="881767" y="1499453"/>
            <a:ext cx="8368843" cy="4811373"/>
            <a:chOff x="857315" y="1959538"/>
            <a:chExt cx="8368843" cy="4472162"/>
          </a:xfrm>
        </p:grpSpPr>
        <p:sp>
          <p:nvSpPr>
            <p:cNvPr id="5" name="Content Placeholder 9">
              <a:extLst>
                <a:ext uri="{FF2B5EF4-FFF2-40B4-BE49-F238E27FC236}">
                  <a16:creationId xmlns:a16="http://schemas.microsoft.com/office/drawing/2014/main" id="{4D94570D-EEB5-FB2C-D8DC-16DB978292B1}"/>
                </a:ext>
              </a:extLst>
            </p:cNvPr>
            <p:cNvSpPr txBox="1">
              <a:spLocks/>
            </p:cNvSpPr>
            <p:nvPr/>
          </p:nvSpPr>
          <p:spPr>
            <a:xfrm>
              <a:off x="857315" y="2119449"/>
              <a:ext cx="2172932" cy="734941"/>
            </a:xfrm>
            <a:prstGeom prst="rect">
              <a:avLst/>
            </a:prstGeom>
            <a:noFill/>
          </p:spPr>
          <p:txBody>
            <a:bodyPr vert="horz" lIns="0" tIns="0" rIns="0" bIns="0" rtlCol="0">
              <a:noAutofit/>
            </a:bodyPr>
            <a:lstStyle>
              <a:lvl1pPr marL="0" indent="0" algn="l" defTabSz="914400" rtl="0" eaLnBrk="1" latinLnBrk="0" hangingPunct="1">
                <a:lnSpc>
                  <a:spcPct val="90000"/>
                </a:lnSpc>
                <a:spcBef>
                  <a:spcPts val="1000"/>
                </a:spcBef>
                <a:spcAft>
                  <a:spcPts val="400"/>
                </a:spcAft>
                <a:buFont typeface="Arial" panose="020B0604020202020204" pitchFamily="34" charset="0"/>
                <a:buNone/>
                <a:defRPr sz="1600" b="1" kern="1200" cap="none" baseline="0">
                  <a:solidFill>
                    <a:schemeClr val="accent2"/>
                  </a:solidFill>
                  <a:latin typeface="+mj-lt"/>
                  <a:ea typeface="+mn-ea"/>
                  <a:cs typeface="+mn-cs"/>
                </a:defRPr>
              </a:lvl1pPr>
              <a:lvl2pPr marL="0" indent="0" algn="l" defTabSz="914400" rtl="0" eaLnBrk="1" latinLnBrk="0" hangingPunct="1">
                <a:lnSpc>
                  <a:spcPct val="90000"/>
                </a:lnSpc>
                <a:spcBef>
                  <a:spcPts val="500"/>
                </a:spcBef>
                <a:spcAft>
                  <a:spcPts val="400"/>
                </a:spcAft>
                <a:buFont typeface="Arial" panose="020B0604020202020204" pitchFamily="34" charset="0"/>
                <a:buNone/>
                <a:defRPr sz="1600" kern="1200">
                  <a:solidFill>
                    <a:schemeClr val="accent2"/>
                  </a:solidFill>
                  <a:latin typeface="+mj-lt"/>
                  <a:ea typeface="+mn-ea"/>
                  <a:cs typeface="+mn-cs"/>
                </a:defRPr>
              </a:lvl2pPr>
              <a:lvl3pPr marL="144000" indent="-144000" algn="l" defTabSz="914400" rtl="0" eaLnBrk="1" latinLnBrk="0" hangingPunct="1">
                <a:lnSpc>
                  <a:spcPct val="90000"/>
                </a:lnSpc>
                <a:spcBef>
                  <a:spcPts val="500"/>
                </a:spcBef>
                <a:spcAft>
                  <a:spcPts val="400"/>
                </a:spcAft>
                <a:buSzPct val="80000"/>
                <a:buFont typeface="Arial" panose="020B0604020202020204" pitchFamily="34" charset="0"/>
                <a:buChar char="•"/>
                <a:defRPr sz="1600" kern="1200">
                  <a:solidFill>
                    <a:schemeClr val="accent2"/>
                  </a:solidFill>
                  <a:latin typeface="+mj-lt"/>
                  <a:ea typeface="+mn-ea"/>
                  <a:cs typeface="+mn-cs"/>
                </a:defRPr>
              </a:lvl3pPr>
              <a:lvl4pPr marL="360000" indent="-144000" algn="l" defTabSz="914400" rtl="0" eaLnBrk="1" latinLnBrk="0" hangingPunct="1">
                <a:lnSpc>
                  <a:spcPct val="90000"/>
                </a:lnSpc>
                <a:spcBef>
                  <a:spcPts val="500"/>
                </a:spcBef>
                <a:spcAft>
                  <a:spcPts val="400"/>
                </a:spcAft>
                <a:buFont typeface="Calibri" panose="020F0502020204030204" pitchFamily="34" charset="0"/>
                <a:buChar char="-"/>
                <a:defRPr sz="1600" kern="1200">
                  <a:solidFill>
                    <a:schemeClr val="accent2"/>
                  </a:solidFill>
                  <a:latin typeface="+mj-lt"/>
                  <a:ea typeface="+mn-ea"/>
                  <a:cs typeface="+mn-cs"/>
                </a:defRPr>
              </a:lvl4pPr>
              <a:lvl5pPr marL="540000" indent="-144000" algn="l" defTabSz="914400" rtl="0" eaLnBrk="1" latinLnBrk="0" hangingPunct="1">
                <a:lnSpc>
                  <a:spcPct val="90000"/>
                </a:lnSpc>
                <a:spcBef>
                  <a:spcPts val="500"/>
                </a:spcBef>
                <a:spcAft>
                  <a:spcPts val="400"/>
                </a:spcAft>
                <a:buSzPct val="80000"/>
                <a:buFont typeface="Arial" panose="020B0604020202020204" pitchFamily="34" charset="0"/>
                <a:buChar char="˃"/>
                <a:defRPr sz="1600" kern="1200">
                  <a:solidFill>
                    <a:schemeClr val="accent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400"/>
                </a:spcAft>
                <a:buClrTx/>
                <a:buSzTx/>
                <a:buFont typeface="Arial" panose="020B0604020202020204" pitchFamily="34" charset="0"/>
                <a:buNone/>
                <a:tabLst/>
                <a:defRPr/>
              </a:pPr>
              <a:r>
                <a:rPr kumimoji="0" lang="en-GB" sz="1600" b="0" i="0" u="none" strike="noStrike" kern="1200" cap="none" spc="0" normalizeH="0" baseline="0" noProof="0">
                  <a:ln>
                    <a:noFill/>
                  </a:ln>
                  <a:solidFill>
                    <a:srgbClr val="425563"/>
                  </a:solidFill>
                  <a:effectLst/>
                  <a:uLnTx/>
                  <a:uFillTx/>
                  <a:latin typeface="Montserrat" panose="00000500000000000000" pitchFamily="2" charset="0"/>
                  <a:ea typeface="+mn-ea"/>
                  <a:cs typeface="+mn-cs"/>
                </a:rPr>
                <a:t>Medications can </a:t>
              </a:r>
              <a:r>
                <a:rPr kumimoji="0" lang="en-GB" sz="1600" b="1" i="0" u="none" strike="noStrike" kern="1200" cap="none" spc="0" normalizeH="0" baseline="0" noProof="0">
                  <a:ln>
                    <a:noFill/>
                  </a:ln>
                  <a:solidFill>
                    <a:srgbClr val="425563"/>
                  </a:solidFill>
                  <a:effectLst/>
                  <a:uLnTx/>
                  <a:uFillTx/>
                  <a:latin typeface="Montserrat" panose="00000500000000000000" pitchFamily="2" charset="0"/>
                  <a:ea typeface="+mn-ea"/>
                  <a:cs typeface="+mn-cs"/>
                </a:rPr>
                <a:t>work differently</a:t>
              </a:r>
              <a:br>
                <a:rPr kumimoji="0" lang="en-GB" sz="1600" b="1" i="0" u="none" strike="noStrike" kern="1200" cap="none" spc="0" normalizeH="0" baseline="0" noProof="0">
                  <a:ln>
                    <a:noFill/>
                  </a:ln>
                  <a:solidFill>
                    <a:srgbClr val="425563"/>
                  </a:solidFill>
                  <a:effectLst/>
                  <a:uLnTx/>
                  <a:uFillTx/>
                  <a:latin typeface="Montserrat" panose="00000500000000000000" pitchFamily="2" charset="0"/>
                  <a:ea typeface="+mn-ea"/>
                  <a:cs typeface="+mn-cs"/>
                </a:rPr>
              </a:br>
              <a:r>
                <a:rPr kumimoji="0" lang="en-GB" sz="1600" b="0" i="0" u="none" strike="noStrike" kern="1200" cap="none" spc="0" normalizeH="0" baseline="0" noProof="0">
                  <a:ln>
                    <a:noFill/>
                  </a:ln>
                  <a:solidFill>
                    <a:srgbClr val="425563"/>
                  </a:solidFill>
                  <a:effectLst/>
                  <a:uLnTx/>
                  <a:uFillTx/>
                  <a:latin typeface="Montserrat" panose="00000500000000000000" pitchFamily="2" charset="0"/>
                  <a:ea typeface="+mn-ea"/>
                  <a:cs typeface="+mn-cs"/>
                </a:rPr>
                <a:t>for everyone</a:t>
              </a:r>
            </a:p>
          </p:txBody>
        </p:sp>
        <p:sp>
          <p:nvSpPr>
            <p:cNvPr id="7" name="Content Placeholder 9">
              <a:extLst>
                <a:ext uri="{FF2B5EF4-FFF2-40B4-BE49-F238E27FC236}">
                  <a16:creationId xmlns:a16="http://schemas.microsoft.com/office/drawing/2014/main" id="{F1263FFF-FC3F-7A92-D696-42B1B20ACB4C}"/>
                </a:ext>
              </a:extLst>
            </p:cNvPr>
            <p:cNvSpPr txBox="1">
              <a:spLocks/>
            </p:cNvSpPr>
            <p:nvPr/>
          </p:nvSpPr>
          <p:spPr>
            <a:xfrm>
              <a:off x="1379871" y="5250315"/>
              <a:ext cx="1741959" cy="834315"/>
            </a:xfrm>
            <a:prstGeom prst="rect">
              <a:avLst/>
            </a:prstGeom>
            <a:noFill/>
          </p:spPr>
          <p:txBody>
            <a:bodyPr vert="horz" lIns="0" tIns="0" rIns="0" bIns="0" rtlCol="0">
              <a:normAutofit/>
            </a:bodyPr>
            <a:lstStyle>
              <a:lvl1pPr marL="0" indent="0" algn="l" defTabSz="914400" rtl="0" eaLnBrk="1" latinLnBrk="0" hangingPunct="1">
                <a:lnSpc>
                  <a:spcPct val="90000"/>
                </a:lnSpc>
                <a:spcBef>
                  <a:spcPts val="1000"/>
                </a:spcBef>
                <a:spcAft>
                  <a:spcPts val="400"/>
                </a:spcAft>
                <a:buFont typeface="Arial" panose="020B0604020202020204" pitchFamily="34" charset="0"/>
                <a:buNone/>
                <a:defRPr sz="1600" b="1" kern="1200" cap="none" baseline="0">
                  <a:solidFill>
                    <a:schemeClr val="accent2"/>
                  </a:solidFill>
                  <a:latin typeface="+mj-lt"/>
                  <a:ea typeface="+mn-ea"/>
                  <a:cs typeface="+mn-cs"/>
                </a:defRPr>
              </a:lvl1pPr>
              <a:lvl2pPr marL="0" indent="0" algn="l" defTabSz="914400" rtl="0" eaLnBrk="1" latinLnBrk="0" hangingPunct="1">
                <a:lnSpc>
                  <a:spcPct val="90000"/>
                </a:lnSpc>
                <a:spcBef>
                  <a:spcPts val="500"/>
                </a:spcBef>
                <a:spcAft>
                  <a:spcPts val="400"/>
                </a:spcAft>
                <a:buFont typeface="Arial" panose="020B0604020202020204" pitchFamily="34" charset="0"/>
                <a:buNone/>
                <a:defRPr sz="1600" kern="1200">
                  <a:solidFill>
                    <a:schemeClr val="accent2"/>
                  </a:solidFill>
                  <a:latin typeface="+mj-lt"/>
                  <a:ea typeface="+mn-ea"/>
                  <a:cs typeface="+mn-cs"/>
                </a:defRPr>
              </a:lvl2pPr>
              <a:lvl3pPr marL="144000" indent="-144000" algn="l" defTabSz="914400" rtl="0" eaLnBrk="1" latinLnBrk="0" hangingPunct="1">
                <a:lnSpc>
                  <a:spcPct val="90000"/>
                </a:lnSpc>
                <a:spcBef>
                  <a:spcPts val="500"/>
                </a:spcBef>
                <a:spcAft>
                  <a:spcPts val="400"/>
                </a:spcAft>
                <a:buSzPct val="80000"/>
                <a:buFont typeface="Arial" panose="020B0604020202020204" pitchFamily="34" charset="0"/>
                <a:buChar char="•"/>
                <a:defRPr sz="1600" kern="1200">
                  <a:solidFill>
                    <a:schemeClr val="accent2"/>
                  </a:solidFill>
                  <a:latin typeface="+mj-lt"/>
                  <a:ea typeface="+mn-ea"/>
                  <a:cs typeface="+mn-cs"/>
                </a:defRPr>
              </a:lvl3pPr>
              <a:lvl4pPr marL="360000" indent="-144000" algn="l" defTabSz="914400" rtl="0" eaLnBrk="1" latinLnBrk="0" hangingPunct="1">
                <a:lnSpc>
                  <a:spcPct val="90000"/>
                </a:lnSpc>
                <a:spcBef>
                  <a:spcPts val="500"/>
                </a:spcBef>
                <a:spcAft>
                  <a:spcPts val="400"/>
                </a:spcAft>
                <a:buFont typeface="Calibri" panose="020F0502020204030204" pitchFamily="34" charset="0"/>
                <a:buChar char="-"/>
                <a:defRPr sz="1600" kern="1200">
                  <a:solidFill>
                    <a:schemeClr val="accent2"/>
                  </a:solidFill>
                  <a:latin typeface="+mj-lt"/>
                  <a:ea typeface="+mn-ea"/>
                  <a:cs typeface="+mn-cs"/>
                </a:defRPr>
              </a:lvl4pPr>
              <a:lvl5pPr marL="540000" indent="-144000" algn="l" defTabSz="914400" rtl="0" eaLnBrk="1" latinLnBrk="0" hangingPunct="1">
                <a:lnSpc>
                  <a:spcPct val="90000"/>
                </a:lnSpc>
                <a:spcBef>
                  <a:spcPts val="500"/>
                </a:spcBef>
                <a:spcAft>
                  <a:spcPts val="400"/>
                </a:spcAft>
                <a:buSzPct val="80000"/>
                <a:buFont typeface="Arial" panose="020B0604020202020204" pitchFamily="34" charset="0"/>
                <a:buChar char="˃"/>
                <a:defRPr sz="1600" kern="1200">
                  <a:solidFill>
                    <a:schemeClr val="accent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400"/>
                </a:spcAft>
                <a:buClrTx/>
                <a:buSzTx/>
                <a:buFont typeface="Arial" panose="020B0604020202020204" pitchFamily="34" charset="0"/>
                <a:buNone/>
                <a:tabLst/>
                <a:defRPr/>
              </a:pPr>
              <a:r>
                <a:rPr kumimoji="0" lang="en-GB" sz="1600" b="1" i="0" u="none" strike="noStrike" kern="1200" cap="none" spc="0" normalizeH="0" baseline="0" noProof="0">
                  <a:ln>
                    <a:noFill/>
                  </a:ln>
                  <a:solidFill>
                    <a:srgbClr val="425563"/>
                  </a:solidFill>
                  <a:effectLst/>
                  <a:uLnTx/>
                  <a:uFillTx/>
                  <a:latin typeface="Montserrat" panose="00000500000000000000" pitchFamily="2" charset="0"/>
                  <a:ea typeface="+mn-ea"/>
                  <a:cs typeface="+mn-cs"/>
                </a:rPr>
                <a:t>Genes </a:t>
              </a:r>
              <a:r>
                <a:rPr kumimoji="0" lang="en-GB" sz="1600" b="0" i="0" u="none" strike="noStrike" kern="1200" cap="none" spc="0" normalizeH="0" baseline="0" noProof="0">
                  <a:ln>
                    <a:noFill/>
                  </a:ln>
                  <a:solidFill>
                    <a:srgbClr val="425563"/>
                  </a:solidFill>
                  <a:effectLst/>
                  <a:uLnTx/>
                  <a:uFillTx/>
                  <a:latin typeface="Montserrat" panose="00000500000000000000" pitchFamily="2" charset="0"/>
                  <a:ea typeface="+mn-ea"/>
                  <a:cs typeface="+mn-cs"/>
                </a:rPr>
                <a:t>can affect patient response to medication</a:t>
              </a:r>
            </a:p>
          </p:txBody>
        </p:sp>
        <p:sp>
          <p:nvSpPr>
            <p:cNvPr id="8" name="Content Placeholder 9">
              <a:extLst>
                <a:ext uri="{FF2B5EF4-FFF2-40B4-BE49-F238E27FC236}">
                  <a16:creationId xmlns:a16="http://schemas.microsoft.com/office/drawing/2014/main" id="{5D0B7659-607F-1E5F-CCC0-9CD7FFE422EF}"/>
                </a:ext>
              </a:extLst>
            </p:cNvPr>
            <p:cNvSpPr txBox="1">
              <a:spLocks/>
            </p:cNvSpPr>
            <p:nvPr/>
          </p:nvSpPr>
          <p:spPr>
            <a:xfrm>
              <a:off x="5842212" y="1959538"/>
              <a:ext cx="3360969" cy="1064117"/>
            </a:xfrm>
            <a:prstGeom prst="rect">
              <a:avLst/>
            </a:prstGeom>
            <a:noFill/>
          </p:spPr>
          <p:txBody>
            <a:bodyPr vert="horz" lIns="0" tIns="0" rIns="0" bIns="0" rtlCol="0">
              <a:noAutofit/>
            </a:bodyPr>
            <a:lstStyle>
              <a:lvl1pPr marL="0" indent="0" algn="l" defTabSz="914400" rtl="0" eaLnBrk="1" latinLnBrk="0" hangingPunct="1">
                <a:lnSpc>
                  <a:spcPct val="90000"/>
                </a:lnSpc>
                <a:spcBef>
                  <a:spcPts val="1000"/>
                </a:spcBef>
                <a:spcAft>
                  <a:spcPts val="400"/>
                </a:spcAft>
                <a:buFont typeface="Arial" panose="020B0604020202020204" pitchFamily="34" charset="0"/>
                <a:buNone/>
                <a:defRPr sz="1600" b="1" kern="1200" cap="none" baseline="0">
                  <a:solidFill>
                    <a:schemeClr val="accent2"/>
                  </a:solidFill>
                  <a:latin typeface="+mj-lt"/>
                  <a:ea typeface="+mn-ea"/>
                  <a:cs typeface="+mn-cs"/>
                </a:defRPr>
              </a:lvl1pPr>
              <a:lvl2pPr marL="0" indent="0" algn="l" defTabSz="914400" rtl="0" eaLnBrk="1" latinLnBrk="0" hangingPunct="1">
                <a:lnSpc>
                  <a:spcPct val="90000"/>
                </a:lnSpc>
                <a:spcBef>
                  <a:spcPts val="500"/>
                </a:spcBef>
                <a:spcAft>
                  <a:spcPts val="400"/>
                </a:spcAft>
                <a:buFont typeface="Arial" panose="020B0604020202020204" pitchFamily="34" charset="0"/>
                <a:buNone/>
                <a:defRPr sz="1600" kern="1200">
                  <a:solidFill>
                    <a:schemeClr val="accent2"/>
                  </a:solidFill>
                  <a:latin typeface="+mj-lt"/>
                  <a:ea typeface="+mn-ea"/>
                  <a:cs typeface="+mn-cs"/>
                </a:defRPr>
              </a:lvl2pPr>
              <a:lvl3pPr marL="144000" indent="-144000" algn="l" defTabSz="914400" rtl="0" eaLnBrk="1" latinLnBrk="0" hangingPunct="1">
                <a:lnSpc>
                  <a:spcPct val="90000"/>
                </a:lnSpc>
                <a:spcBef>
                  <a:spcPts val="500"/>
                </a:spcBef>
                <a:spcAft>
                  <a:spcPts val="400"/>
                </a:spcAft>
                <a:buSzPct val="80000"/>
                <a:buFont typeface="Arial" panose="020B0604020202020204" pitchFamily="34" charset="0"/>
                <a:buChar char="•"/>
                <a:defRPr sz="1600" kern="1200">
                  <a:solidFill>
                    <a:schemeClr val="accent2"/>
                  </a:solidFill>
                  <a:latin typeface="+mj-lt"/>
                  <a:ea typeface="+mn-ea"/>
                  <a:cs typeface="+mn-cs"/>
                </a:defRPr>
              </a:lvl3pPr>
              <a:lvl4pPr marL="360000" indent="-144000" algn="l" defTabSz="914400" rtl="0" eaLnBrk="1" latinLnBrk="0" hangingPunct="1">
                <a:lnSpc>
                  <a:spcPct val="90000"/>
                </a:lnSpc>
                <a:spcBef>
                  <a:spcPts val="500"/>
                </a:spcBef>
                <a:spcAft>
                  <a:spcPts val="400"/>
                </a:spcAft>
                <a:buFont typeface="Calibri" panose="020F0502020204030204" pitchFamily="34" charset="0"/>
                <a:buChar char="-"/>
                <a:defRPr sz="1600" kern="1200">
                  <a:solidFill>
                    <a:schemeClr val="accent2"/>
                  </a:solidFill>
                  <a:latin typeface="+mj-lt"/>
                  <a:ea typeface="+mn-ea"/>
                  <a:cs typeface="+mn-cs"/>
                </a:defRPr>
              </a:lvl4pPr>
              <a:lvl5pPr marL="540000" indent="-144000" algn="l" defTabSz="914400" rtl="0" eaLnBrk="1" latinLnBrk="0" hangingPunct="1">
                <a:lnSpc>
                  <a:spcPct val="90000"/>
                </a:lnSpc>
                <a:spcBef>
                  <a:spcPts val="500"/>
                </a:spcBef>
                <a:spcAft>
                  <a:spcPts val="400"/>
                </a:spcAft>
                <a:buSzPct val="80000"/>
                <a:buFont typeface="Arial" panose="020B0604020202020204" pitchFamily="34" charset="0"/>
                <a:buChar char="˃"/>
                <a:defRPr sz="1600" kern="1200">
                  <a:solidFill>
                    <a:schemeClr val="accent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0" fontAlgn="base"/>
              <a:r>
                <a:rPr lang="en-GB" sz="1500" b="0" i="0" u="none" strike="noStrike">
                  <a:solidFill>
                    <a:srgbClr val="425563"/>
                  </a:solidFill>
                  <a:effectLst/>
                  <a:latin typeface="Montserrat" panose="00000500000000000000" pitchFamily="2" charset="0"/>
                </a:rPr>
                <a:t>Some patients may experience </a:t>
              </a:r>
              <a:r>
                <a:rPr lang="en-GB" sz="1500" b="1" i="0" u="none" strike="noStrike">
                  <a:solidFill>
                    <a:srgbClr val="425563"/>
                  </a:solidFill>
                  <a:effectLst/>
                  <a:latin typeface="Montserrat" panose="00000500000000000000" pitchFamily="2" charset="0"/>
                </a:rPr>
                <a:t>reduced effectiveness </a:t>
              </a:r>
              <a:r>
                <a:rPr lang="en-GB" sz="1500" b="0" i="0" u="none" strike="noStrike">
                  <a:solidFill>
                    <a:srgbClr val="425563"/>
                  </a:solidFill>
                  <a:effectLst/>
                  <a:latin typeface="Montserrat" panose="00000500000000000000" pitchFamily="2" charset="0"/>
                </a:rPr>
                <a:t>of the drug. </a:t>
              </a:r>
              <a:r>
                <a:rPr lang="en-US" sz="1500" b="0" i="0">
                  <a:solidFill>
                    <a:srgbClr val="003341"/>
                  </a:solidFill>
                  <a:effectLst/>
                  <a:latin typeface="Montserrat" panose="00000500000000000000" pitchFamily="2" charset="0"/>
                </a:rPr>
                <a:t>​</a:t>
              </a:r>
              <a:endParaRPr lang="en-US" sz="1500" b="0" i="0">
                <a:solidFill>
                  <a:srgbClr val="003341"/>
                </a:solidFill>
                <a:effectLst/>
                <a:latin typeface="Segoe UI" panose="020B0502040204020203" pitchFamily="34" charset="0"/>
              </a:endParaRPr>
            </a:p>
            <a:p>
              <a:pPr algn="just" rtl="0" fontAlgn="base"/>
              <a:r>
                <a:rPr lang="en-GB" sz="1500" b="0" i="0" u="none" strike="noStrike">
                  <a:solidFill>
                    <a:srgbClr val="425563"/>
                  </a:solidFill>
                  <a:effectLst/>
                  <a:latin typeface="Montserrat" panose="00000500000000000000" pitchFamily="2" charset="0"/>
                </a:rPr>
                <a:t>Or an unexpected harmful response, known as an </a:t>
              </a:r>
              <a:r>
                <a:rPr lang="en-GB" sz="1500" b="1" i="0" u="none" strike="noStrike">
                  <a:solidFill>
                    <a:srgbClr val="425563"/>
                  </a:solidFill>
                  <a:effectLst/>
                  <a:latin typeface="Montserrat" panose="00000500000000000000" pitchFamily="2" charset="0"/>
                </a:rPr>
                <a:t>Adverse Drug Reaction (ADR)</a:t>
              </a:r>
              <a:endParaRPr lang="en-US" sz="1500" b="0" i="0">
                <a:solidFill>
                  <a:srgbClr val="003341"/>
                </a:solidFill>
                <a:effectLst/>
                <a:latin typeface="Segoe UI" panose="020B0502040204020203" pitchFamily="34" charset="0"/>
              </a:endParaRPr>
            </a:p>
          </p:txBody>
        </p:sp>
        <p:pic>
          <p:nvPicPr>
            <p:cNvPr id="9" name="Graphic 8" descr="Medicine with solid fill">
              <a:extLst>
                <a:ext uri="{FF2B5EF4-FFF2-40B4-BE49-F238E27FC236}">
                  <a16:creationId xmlns:a16="http://schemas.microsoft.com/office/drawing/2014/main" id="{D3459343-B02A-E6EB-BFA3-ABF26AB982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11013" y="3162447"/>
              <a:ext cx="1643348" cy="1643348"/>
            </a:xfrm>
            <a:prstGeom prst="rect">
              <a:avLst/>
            </a:prstGeom>
          </p:spPr>
        </p:pic>
        <p:grpSp>
          <p:nvGrpSpPr>
            <p:cNvPr id="11" name="Group 10">
              <a:extLst>
                <a:ext uri="{FF2B5EF4-FFF2-40B4-BE49-F238E27FC236}">
                  <a16:creationId xmlns:a16="http://schemas.microsoft.com/office/drawing/2014/main" id="{5218E9BF-9C00-A948-B049-1AE749F6C04A}"/>
                </a:ext>
              </a:extLst>
            </p:cNvPr>
            <p:cNvGrpSpPr/>
            <p:nvPr/>
          </p:nvGrpSpPr>
          <p:grpSpPr>
            <a:xfrm>
              <a:off x="4932577" y="3225414"/>
              <a:ext cx="1684357" cy="743825"/>
              <a:chOff x="4703736" y="3816370"/>
              <a:chExt cx="1684357" cy="743825"/>
            </a:xfrm>
          </p:grpSpPr>
          <p:pic>
            <p:nvPicPr>
              <p:cNvPr id="34" name="Graphic 33" descr="User with solid fill">
                <a:extLst>
                  <a:ext uri="{FF2B5EF4-FFF2-40B4-BE49-F238E27FC236}">
                    <a16:creationId xmlns:a16="http://schemas.microsoft.com/office/drawing/2014/main" id="{9C763003-18C1-350E-4A49-3BE3EE8AF23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03736" y="3820689"/>
                <a:ext cx="739507" cy="739506"/>
              </a:xfrm>
              <a:prstGeom prst="rect">
                <a:avLst/>
              </a:prstGeom>
            </p:spPr>
          </p:pic>
          <p:pic>
            <p:nvPicPr>
              <p:cNvPr id="35" name="Graphic 34" descr="Close with solid fill">
                <a:extLst>
                  <a:ext uri="{FF2B5EF4-FFF2-40B4-BE49-F238E27FC236}">
                    <a16:creationId xmlns:a16="http://schemas.microsoft.com/office/drawing/2014/main" id="{B7845AAB-DBFF-80C3-D7A8-D9CF8A83A97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48586" y="3816370"/>
                <a:ext cx="739507" cy="739506"/>
              </a:xfrm>
              <a:prstGeom prst="rect">
                <a:avLst/>
              </a:prstGeom>
            </p:spPr>
          </p:pic>
        </p:grpSp>
        <p:grpSp>
          <p:nvGrpSpPr>
            <p:cNvPr id="12" name="Group 11">
              <a:extLst>
                <a:ext uri="{FF2B5EF4-FFF2-40B4-BE49-F238E27FC236}">
                  <a16:creationId xmlns:a16="http://schemas.microsoft.com/office/drawing/2014/main" id="{F0577D3E-3B93-F243-107C-01722F999F49}"/>
                </a:ext>
              </a:extLst>
            </p:cNvPr>
            <p:cNvGrpSpPr/>
            <p:nvPr/>
          </p:nvGrpSpPr>
          <p:grpSpPr>
            <a:xfrm>
              <a:off x="4929699" y="4058066"/>
              <a:ext cx="1729438" cy="739506"/>
              <a:chOff x="4686344" y="2994414"/>
              <a:chExt cx="1729438" cy="739506"/>
            </a:xfrm>
          </p:grpSpPr>
          <p:pic>
            <p:nvPicPr>
              <p:cNvPr id="30" name="Graphic 29" descr="User with solid fill">
                <a:extLst>
                  <a:ext uri="{FF2B5EF4-FFF2-40B4-BE49-F238E27FC236}">
                    <a16:creationId xmlns:a16="http://schemas.microsoft.com/office/drawing/2014/main" id="{F46156CF-F770-7A1C-BDFC-1DA95262137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86344" y="2994414"/>
                <a:ext cx="739507" cy="739506"/>
              </a:xfrm>
              <a:prstGeom prst="rect">
                <a:avLst/>
              </a:prstGeom>
            </p:spPr>
          </p:pic>
          <p:pic>
            <p:nvPicPr>
              <p:cNvPr id="33" name="Graphic 32" descr="Checkmark with solid fill">
                <a:extLst>
                  <a:ext uri="{FF2B5EF4-FFF2-40B4-BE49-F238E27FC236}">
                    <a16:creationId xmlns:a16="http://schemas.microsoft.com/office/drawing/2014/main" id="{CFAC52BA-B272-4E48-3B18-2A70FB0BDC3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676275" y="2994414"/>
                <a:ext cx="739507" cy="739506"/>
              </a:xfrm>
              <a:prstGeom prst="rect">
                <a:avLst/>
              </a:prstGeom>
            </p:spPr>
          </p:pic>
        </p:grpSp>
        <p:pic>
          <p:nvPicPr>
            <p:cNvPr id="13" name="Graphic 12" descr="DNA with solid fill">
              <a:extLst>
                <a:ext uri="{FF2B5EF4-FFF2-40B4-BE49-F238E27FC236}">
                  <a16:creationId xmlns:a16="http://schemas.microsoft.com/office/drawing/2014/main" id="{3E0328AE-5956-7789-088F-EA986D6AE56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856003" y="3158186"/>
              <a:ext cx="1643348" cy="1643348"/>
            </a:xfrm>
            <a:prstGeom prst="rect">
              <a:avLst/>
            </a:prstGeom>
          </p:spPr>
        </p:pic>
        <p:cxnSp>
          <p:nvCxnSpPr>
            <p:cNvPr id="15" name="Straight Arrow Connector 14">
              <a:extLst>
                <a:ext uri="{FF2B5EF4-FFF2-40B4-BE49-F238E27FC236}">
                  <a16:creationId xmlns:a16="http://schemas.microsoft.com/office/drawing/2014/main" id="{93426ADA-D0D0-F490-FE28-6E929D09484D}"/>
                </a:ext>
              </a:extLst>
            </p:cNvPr>
            <p:cNvCxnSpPr>
              <a:cxnSpLocks/>
            </p:cNvCxnSpPr>
            <p:nvPr/>
          </p:nvCxnSpPr>
          <p:spPr>
            <a:xfrm>
              <a:off x="2586890" y="3983075"/>
              <a:ext cx="534941" cy="0"/>
            </a:xfrm>
            <a:prstGeom prst="straightConnector1">
              <a:avLst/>
            </a:prstGeom>
            <a:noFill/>
            <a:ln w="76200" cap="flat" cmpd="sng" algn="ctr">
              <a:solidFill>
                <a:srgbClr val="DDE3E6"/>
              </a:solidFill>
              <a:prstDash val="solid"/>
              <a:miter lim="800000"/>
              <a:tailEnd type="triangle"/>
            </a:ln>
            <a:effectLst/>
          </p:spPr>
        </p:cxnSp>
        <p:cxnSp>
          <p:nvCxnSpPr>
            <p:cNvPr id="16" name="Straight Arrow Connector 15">
              <a:extLst>
                <a:ext uri="{FF2B5EF4-FFF2-40B4-BE49-F238E27FC236}">
                  <a16:creationId xmlns:a16="http://schemas.microsoft.com/office/drawing/2014/main" id="{55443EA4-D3C4-66E0-69AF-A10A5F131E6F}"/>
                </a:ext>
              </a:extLst>
            </p:cNvPr>
            <p:cNvCxnSpPr>
              <a:cxnSpLocks/>
            </p:cNvCxnSpPr>
            <p:nvPr/>
          </p:nvCxnSpPr>
          <p:spPr>
            <a:xfrm>
              <a:off x="4263330" y="3610093"/>
              <a:ext cx="534941" cy="0"/>
            </a:xfrm>
            <a:prstGeom prst="straightConnector1">
              <a:avLst/>
            </a:prstGeom>
            <a:noFill/>
            <a:ln w="76200" cap="flat" cmpd="sng" algn="ctr">
              <a:solidFill>
                <a:srgbClr val="DDE3E6"/>
              </a:solidFill>
              <a:prstDash val="solid"/>
              <a:miter lim="800000"/>
              <a:tailEnd type="triangle"/>
            </a:ln>
            <a:effectLst/>
          </p:spPr>
        </p:cxnSp>
        <p:cxnSp>
          <p:nvCxnSpPr>
            <p:cNvPr id="17" name="Straight Arrow Connector 16">
              <a:extLst>
                <a:ext uri="{FF2B5EF4-FFF2-40B4-BE49-F238E27FC236}">
                  <a16:creationId xmlns:a16="http://schemas.microsoft.com/office/drawing/2014/main" id="{EA971262-5A24-BE70-6576-1393AB6B6D28}"/>
                </a:ext>
              </a:extLst>
            </p:cNvPr>
            <p:cNvCxnSpPr>
              <a:cxnSpLocks/>
            </p:cNvCxnSpPr>
            <p:nvPr/>
          </p:nvCxnSpPr>
          <p:spPr>
            <a:xfrm>
              <a:off x="4263330" y="4415706"/>
              <a:ext cx="534941" cy="0"/>
            </a:xfrm>
            <a:prstGeom prst="straightConnector1">
              <a:avLst/>
            </a:prstGeom>
            <a:noFill/>
            <a:ln w="76200" cap="flat" cmpd="sng" algn="ctr">
              <a:solidFill>
                <a:srgbClr val="DDE3E6"/>
              </a:solidFill>
              <a:prstDash val="solid"/>
              <a:miter lim="800000"/>
              <a:tailEnd type="triangle"/>
            </a:ln>
            <a:effectLst/>
          </p:spPr>
        </p:cxnSp>
        <p:cxnSp>
          <p:nvCxnSpPr>
            <p:cNvPr id="18" name="Connector: Elbow 17">
              <a:extLst>
                <a:ext uri="{FF2B5EF4-FFF2-40B4-BE49-F238E27FC236}">
                  <a16:creationId xmlns:a16="http://schemas.microsoft.com/office/drawing/2014/main" id="{68017060-E432-70F1-824B-F7539F39F37B}"/>
                </a:ext>
              </a:extLst>
            </p:cNvPr>
            <p:cNvCxnSpPr>
              <a:cxnSpLocks/>
            </p:cNvCxnSpPr>
            <p:nvPr/>
          </p:nvCxnSpPr>
          <p:spPr>
            <a:xfrm rot="16200000" flipH="1">
              <a:off x="762760" y="3360275"/>
              <a:ext cx="747658" cy="352001"/>
            </a:xfrm>
            <a:prstGeom prst="bentConnector3">
              <a:avLst>
                <a:gd name="adj1" fmla="val 100608"/>
              </a:avLst>
            </a:prstGeom>
            <a:noFill/>
            <a:ln w="38100" cap="flat" cmpd="sng" algn="ctr">
              <a:solidFill>
                <a:srgbClr val="DDE3E6"/>
              </a:solidFill>
              <a:prstDash val="solid"/>
              <a:miter lim="800000"/>
            </a:ln>
            <a:effectLst/>
          </p:spPr>
        </p:cxnSp>
        <p:cxnSp>
          <p:nvCxnSpPr>
            <p:cNvPr id="19" name="Connector: Elbow 18">
              <a:extLst>
                <a:ext uri="{FF2B5EF4-FFF2-40B4-BE49-F238E27FC236}">
                  <a16:creationId xmlns:a16="http://schemas.microsoft.com/office/drawing/2014/main" id="{AF27343F-C6E2-D7C8-2304-ACA6908FC3F8}"/>
                </a:ext>
              </a:extLst>
            </p:cNvPr>
            <p:cNvCxnSpPr>
              <a:cxnSpLocks/>
            </p:cNvCxnSpPr>
            <p:nvPr/>
          </p:nvCxnSpPr>
          <p:spPr>
            <a:xfrm rot="10800000" flipV="1">
              <a:off x="3209871" y="4921878"/>
              <a:ext cx="468081" cy="404129"/>
            </a:xfrm>
            <a:prstGeom prst="bentConnector3">
              <a:avLst>
                <a:gd name="adj1" fmla="val -4942"/>
              </a:avLst>
            </a:prstGeom>
            <a:noFill/>
            <a:ln w="38100" cap="flat" cmpd="sng" algn="ctr">
              <a:solidFill>
                <a:srgbClr val="DDE3E6"/>
              </a:solidFill>
              <a:prstDash val="solid"/>
              <a:miter lim="800000"/>
            </a:ln>
            <a:effectLst/>
          </p:spPr>
        </p:cxnSp>
        <p:cxnSp>
          <p:nvCxnSpPr>
            <p:cNvPr id="20" name="Connector: Elbow 19">
              <a:extLst>
                <a:ext uri="{FF2B5EF4-FFF2-40B4-BE49-F238E27FC236}">
                  <a16:creationId xmlns:a16="http://schemas.microsoft.com/office/drawing/2014/main" id="{191F203B-5347-1EDD-AAF7-59D749B4F851}"/>
                </a:ext>
              </a:extLst>
            </p:cNvPr>
            <p:cNvCxnSpPr>
              <a:cxnSpLocks/>
            </p:cNvCxnSpPr>
            <p:nvPr/>
          </p:nvCxnSpPr>
          <p:spPr>
            <a:xfrm rot="16200000" flipH="1">
              <a:off x="5140987" y="5030266"/>
              <a:ext cx="695861" cy="344146"/>
            </a:xfrm>
            <a:prstGeom prst="bentConnector3">
              <a:avLst>
                <a:gd name="adj1" fmla="val 97224"/>
              </a:avLst>
            </a:prstGeom>
            <a:noFill/>
            <a:ln w="38100" cap="flat" cmpd="sng" algn="ctr">
              <a:solidFill>
                <a:srgbClr val="DDE3E6"/>
              </a:solidFill>
              <a:prstDash val="solid"/>
              <a:miter lim="800000"/>
            </a:ln>
            <a:effectLst/>
          </p:spPr>
        </p:cxnSp>
        <p:sp>
          <p:nvSpPr>
            <p:cNvPr id="29" name="Content Placeholder 9">
              <a:extLst>
                <a:ext uri="{FF2B5EF4-FFF2-40B4-BE49-F238E27FC236}">
                  <a16:creationId xmlns:a16="http://schemas.microsoft.com/office/drawing/2014/main" id="{C7BEF6F3-E663-492D-F57E-823C943BE028}"/>
                </a:ext>
              </a:extLst>
            </p:cNvPr>
            <p:cNvSpPr txBox="1">
              <a:spLocks/>
            </p:cNvSpPr>
            <p:nvPr/>
          </p:nvSpPr>
          <p:spPr>
            <a:xfrm>
              <a:off x="5847640" y="5202339"/>
              <a:ext cx="3378518" cy="1229361"/>
            </a:xfrm>
            <a:prstGeom prst="rect">
              <a:avLst/>
            </a:prstGeom>
            <a:noFill/>
          </p:spPr>
          <p:txBody>
            <a:bodyPr vert="horz" lIns="0" tIns="0" rIns="0" bIns="0" rtlCol="0">
              <a:noAutofit/>
            </a:bodyPr>
            <a:lstStyle>
              <a:lvl1pPr marL="0" indent="0" algn="l" defTabSz="914400" rtl="0" eaLnBrk="1" latinLnBrk="0" hangingPunct="1">
                <a:lnSpc>
                  <a:spcPct val="90000"/>
                </a:lnSpc>
                <a:spcBef>
                  <a:spcPts val="1000"/>
                </a:spcBef>
                <a:spcAft>
                  <a:spcPts val="400"/>
                </a:spcAft>
                <a:buFont typeface="Arial" panose="020B0604020202020204" pitchFamily="34" charset="0"/>
                <a:buNone/>
                <a:defRPr sz="1600" b="1" kern="1200" cap="none" baseline="0">
                  <a:solidFill>
                    <a:schemeClr val="accent2"/>
                  </a:solidFill>
                  <a:latin typeface="+mj-lt"/>
                  <a:ea typeface="+mn-ea"/>
                  <a:cs typeface="+mn-cs"/>
                </a:defRPr>
              </a:lvl1pPr>
              <a:lvl2pPr marL="0" indent="0" algn="l" defTabSz="914400" rtl="0" eaLnBrk="1" latinLnBrk="0" hangingPunct="1">
                <a:lnSpc>
                  <a:spcPct val="90000"/>
                </a:lnSpc>
                <a:spcBef>
                  <a:spcPts val="500"/>
                </a:spcBef>
                <a:spcAft>
                  <a:spcPts val="400"/>
                </a:spcAft>
                <a:buFont typeface="Arial" panose="020B0604020202020204" pitchFamily="34" charset="0"/>
                <a:buNone/>
                <a:defRPr sz="1600" kern="1200">
                  <a:solidFill>
                    <a:schemeClr val="accent2"/>
                  </a:solidFill>
                  <a:latin typeface="+mj-lt"/>
                  <a:ea typeface="+mn-ea"/>
                  <a:cs typeface="+mn-cs"/>
                </a:defRPr>
              </a:lvl2pPr>
              <a:lvl3pPr marL="144000" indent="-144000" algn="l" defTabSz="914400" rtl="0" eaLnBrk="1" latinLnBrk="0" hangingPunct="1">
                <a:lnSpc>
                  <a:spcPct val="90000"/>
                </a:lnSpc>
                <a:spcBef>
                  <a:spcPts val="500"/>
                </a:spcBef>
                <a:spcAft>
                  <a:spcPts val="400"/>
                </a:spcAft>
                <a:buSzPct val="80000"/>
                <a:buFont typeface="Arial" panose="020B0604020202020204" pitchFamily="34" charset="0"/>
                <a:buChar char="•"/>
                <a:defRPr sz="1600" kern="1200">
                  <a:solidFill>
                    <a:schemeClr val="accent2"/>
                  </a:solidFill>
                  <a:latin typeface="+mj-lt"/>
                  <a:ea typeface="+mn-ea"/>
                  <a:cs typeface="+mn-cs"/>
                </a:defRPr>
              </a:lvl3pPr>
              <a:lvl4pPr marL="360000" indent="-144000" algn="l" defTabSz="914400" rtl="0" eaLnBrk="1" latinLnBrk="0" hangingPunct="1">
                <a:lnSpc>
                  <a:spcPct val="90000"/>
                </a:lnSpc>
                <a:spcBef>
                  <a:spcPts val="500"/>
                </a:spcBef>
                <a:spcAft>
                  <a:spcPts val="400"/>
                </a:spcAft>
                <a:buFont typeface="Calibri" panose="020F0502020204030204" pitchFamily="34" charset="0"/>
                <a:buChar char="-"/>
                <a:defRPr sz="1600" kern="1200">
                  <a:solidFill>
                    <a:schemeClr val="accent2"/>
                  </a:solidFill>
                  <a:latin typeface="+mj-lt"/>
                  <a:ea typeface="+mn-ea"/>
                  <a:cs typeface="+mn-cs"/>
                </a:defRPr>
              </a:lvl4pPr>
              <a:lvl5pPr marL="540000" indent="-144000" algn="l" defTabSz="914400" rtl="0" eaLnBrk="1" latinLnBrk="0" hangingPunct="1">
                <a:lnSpc>
                  <a:spcPct val="90000"/>
                </a:lnSpc>
                <a:spcBef>
                  <a:spcPts val="500"/>
                </a:spcBef>
                <a:spcAft>
                  <a:spcPts val="400"/>
                </a:spcAft>
                <a:buSzPct val="80000"/>
                <a:buFont typeface="Arial" panose="020B0604020202020204" pitchFamily="34" charset="0"/>
                <a:buChar char="˃"/>
                <a:defRPr sz="1600" kern="1200">
                  <a:solidFill>
                    <a:schemeClr val="accent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400"/>
                </a:spcAft>
                <a:buClrTx/>
                <a:buSzTx/>
                <a:buFont typeface="Arial" panose="020B0604020202020204" pitchFamily="34" charset="0"/>
                <a:buNone/>
                <a:tabLst/>
                <a:defRPr/>
              </a:pPr>
              <a:r>
                <a:rPr kumimoji="0" lang="en-GB" sz="1600" b="0" i="0" u="none" strike="noStrike" kern="1200" cap="none" spc="0" normalizeH="0" baseline="0" noProof="0">
                  <a:ln>
                    <a:noFill/>
                  </a:ln>
                  <a:solidFill>
                    <a:srgbClr val="425563"/>
                  </a:solidFill>
                  <a:effectLst/>
                  <a:uLnTx/>
                  <a:uFillTx/>
                  <a:latin typeface="Montserrat" panose="00000500000000000000" pitchFamily="2" charset="0"/>
                  <a:ea typeface="+mn-ea"/>
                  <a:cs typeface="+mn-cs"/>
                </a:rPr>
                <a:t>Using pharmacogenetics can </a:t>
              </a:r>
              <a:r>
                <a:rPr kumimoji="0" lang="en-GB" sz="1600" b="1" i="0" u="none" strike="noStrike" kern="1200" cap="none" spc="0" normalizeH="0" baseline="0" noProof="0">
                  <a:ln>
                    <a:noFill/>
                  </a:ln>
                  <a:solidFill>
                    <a:srgbClr val="425563"/>
                  </a:solidFill>
                  <a:effectLst/>
                  <a:uLnTx/>
                  <a:uFillTx/>
                  <a:latin typeface="Montserrat" panose="00000500000000000000" pitchFamily="2" charset="0"/>
                  <a:ea typeface="+mn-ea"/>
                  <a:cs typeface="+mn-cs"/>
                </a:rPr>
                <a:t>improve patient safety </a:t>
              </a:r>
              <a:r>
                <a:rPr kumimoji="0" lang="en-GB" sz="1600" b="0" i="0" u="none" strike="noStrike" kern="1200" cap="none" spc="0" normalizeH="0" baseline="0" noProof="0">
                  <a:ln>
                    <a:noFill/>
                  </a:ln>
                  <a:solidFill>
                    <a:srgbClr val="425563"/>
                  </a:solidFill>
                  <a:effectLst/>
                  <a:uLnTx/>
                  <a:uFillTx/>
                  <a:latin typeface="Montserrat" panose="00000500000000000000" pitchFamily="2" charset="0"/>
                  <a:ea typeface="+mn-ea"/>
                  <a:cs typeface="+mn-cs"/>
                </a:rPr>
                <a:t>by quickly testing for genes known to cause ADRs  </a:t>
              </a:r>
            </a:p>
          </p:txBody>
        </p:sp>
      </p:grpSp>
      <p:cxnSp>
        <p:nvCxnSpPr>
          <p:cNvPr id="47" name="Straight Connector 46">
            <a:extLst>
              <a:ext uri="{FF2B5EF4-FFF2-40B4-BE49-F238E27FC236}">
                <a16:creationId xmlns:a16="http://schemas.microsoft.com/office/drawing/2014/main" id="{C5DA335A-3DB8-5733-70A2-6098E225A926}"/>
              </a:ext>
            </a:extLst>
          </p:cNvPr>
          <p:cNvCxnSpPr>
            <a:cxnSpLocks/>
          </p:cNvCxnSpPr>
          <p:nvPr/>
        </p:nvCxnSpPr>
        <p:spPr>
          <a:xfrm flipV="1">
            <a:off x="5341296" y="2270927"/>
            <a:ext cx="0" cy="537000"/>
          </a:xfrm>
          <a:prstGeom prst="line">
            <a:avLst/>
          </a:prstGeom>
        </p:spPr>
        <p:style>
          <a:lnRef idx="3">
            <a:schemeClr val="accent3"/>
          </a:lnRef>
          <a:fillRef idx="0">
            <a:schemeClr val="accent3"/>
          </a:fillRef>
          <a:effectRef idx="2">
            <a:schemeClr val="accent3"/>
          </a:effectRef>
          <a:fontRef idx="minor">
            <a:schemeClr val="tx1"/>
          </a:fontRef>
        </p:style>
      </p:cxnSp>
      <p:cxnSp>
        <p:nvCxnSpPr>
          <p:cNvPr id="50" name="Straight Connector 49">
            <a:extLst>
              <a:ext uri="{FF2B5EF4-FFF2-40B4-BE49-F238E27FC236}">
                <a16:creationId xmlns:a16="http://schemas.microsoft.com/office/drawing/2014/main" id="{F8AD1EFD-0371-56AF-A3D6-6665EE2E5E6E}"/>
              </a:ext>
            </a:extLst>
          </p:cNvPr>
          <p:cNvCxnSpPr>
            <a:cxnSpLocks/>
          </p:cNvCxnSpPr>
          <p:nvPr/>
        </p:nvCxnSpPr>
        <p:spPr>
          <a:xfrm>
            <a:off x="5323904" y="2270927"/>
            <a:ext cx="369754" cy="0"/>
          </a:xfrm>
          <a:prstGeom prst="line">
            <a:avLst/>
          </a:prstGeom>
        </p:spPr>
        <p:style>
          <a:lnRef idx="3">
            <a:schemeClr val="accent3"/>
          </a:lnRef>
          <a:fillRef idx="0">
            <a:schemeClr val="accent3"/>
          </a:fillRef>
          <a:effectRef idx="2">
            <a:schemeClr val="accent3"/>
          </a:effectRef>
          <a:fontRef idx="minor">
            <a:schemeClr val="tx1"/>
          </a:fontRef>
        </p:style>
      </p:cxnSp>
      <p:grpSp>
        <p:nvGrpSpPr>
          <p:cNvPr id="53" name="Group 52">
            <a:extLst>
              <a:ext uri="{FF2B5EF4-FFF2-40B4-BE49-F238E27FC236}">
                <a16:creationId xmlns:a16="http://schemas.microsoft.com/office/drawing/2014/main" id="{8DCFD256-DF2C-0547-9B33-34DBC029F7DE}"/>
              </a:ext>
            </a:extLst>
          </p:cNvPr>
          <p:cNvGrpSpPr/>
          <p:nvPr/>
        </p:nvGrpSpPr>
        <p:grpSpPr>
          <a:xfrm>
            <a:off x="9702136" y="0"/>
            <a:ext cx="2491109" cy="6858000"/>
            <a:chOff x="9702136" y="0"/>
            <a:chExt cx="2491109" cy="6858000"/>
          </a:xfrm>
        </p:grpSpPr>
        <p:sp>
          <p:nvSpPr>
            <p:cNvPr id="54" name="Rectangle 53">
              <a:extLst>
                <a:ext uri="{FF2B5EF4-FFF2-40B4-BE49-F238E27FC236}">
                  <a16:creationId xmlns:a16="http://schemas.microsoft.com/office/drawing/2014/main" id="{87E937DD-C733-0DAF-9AE1-63A0103865FF}"/>
                </a:ext>
              </a:extLst>
            </p:cNvPr>
            <p:cNvSpPr/>
            <p:nvPr/>
          </p:nvSpPr>
          <p:spPr>
            <a:xfrm>
              <a:off x="9702136" y="0"/>
              <a:ext cx="2491109" cy="6858000"/>
            </a:xfrm>
            <a:prstGeom prst="rect">
              <a:avLst/>
            </a:prstGeom>
            <a:gradFill flip="none" rotWithShape="1">
              <a:gsLst>
                <a:gs pos="0">
                  <a:srgbClr val="00853E"/>
                </a:gs>
                <a:gs pos="100000">
                  <a:srgbClr val="003341"/>
                </a:gs>
                <a:gs pos="50000">
                  <a:srgbClr val="00853E"/>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5" name="Picture 54" descr="A colorful lines and dots&#10;&#10;Description automatically generated">
              <a:extLst>
                <a:ext uri="{FF2B5EF4-FFF2-40B4-BE49-F238E27FC236}">
                  <a16:creationId xmlns:a16="http://schemas.microsoft.com/office/drawing/2014/main" id="{750DB741-C9CE-509E-BBB4-39E41B5A0F07}"/>
                </a:ext>
              </a:extLst>
            </p:cNvPr>
            <p:cNvPicPr>
              <a:picLocks noChangeAspect="1"/>
            </p:cNvPicPr>
            <p:nvPr/>
          </p:nvPicPr>
          <p:blipFill rotWithShape="1">
            <a:blip r:embed="rId16">
              <a:alphaModFix amt="30000"/>
            </a:blip>
            <a:srcRect l="11498" t="11057" r="53621" b="716"/>
            <a:stretch/>
          </p:blipFill>
          <p:spPr>
            <a:xfrm>
              <a:off x="9718755" y="0"/>
              <a:ext cx="2473245" cy="6256168"/>
            </a:xfrm>
            <a:prstGeom prst="rect">
              <a:avLst/>
            </a:prstGeom>
            <a:effectLst>
              <a:outerShdw blurRad="50800" dist="50800" dir="5400000" sx="1000" sy="1000" algn="ctr" rotWithShape="0">
                <a:srgbClr val="000000"/>
              </a:outerShdw>
              <a:reflection endPos="0" dist="50800" dir="5400000" sy="-100000" algn="bl" rotWithShape="0"/>
            </a:effectLst>
          </p:spPr>
        </p:pic>
        <p:pic>
          <p:nvPicPr>
            <p:cNvPr id="56" name="Picture 55">
              <a:extLst>
                <a:ext uri="{FF2B5EF4-FFF2-40B4-BE49-F238E27FC236}">
                  <a16:creationId xmlns:a16="http://schemas.microsoft.com/office/drawing/2014/main" id="{64FFF83C-D105-0E71-7BFC-E8BF92F9AEFB}"/>
                </a:ext>
              </a:extLst>
            </p:cNvPr>
            <p:cNvPicPr>
              <a:picLocks noChangeAspect="1"/>
            </p:cNvPicPr>
            <p:nvPr/>
          </p:nvPicPr>
          <p:blipFill>
            <a:blip r:embed="rId3"/>
            <a:srcRect/>
            <a:stretch/>
          </p:blipFill>
          <p:spPr>
            <a:xfrm>
              <a:off x="10080423" y="6372474"/>
              <a:ext cx="1757916" cy="292247"/>
            </a:xfrm>
            <a:prstGeom prst="rect">
              <a:avLst/>
            </a:prstGeom>
          </p:spPr>
        </p:pic>
      </p:grpSp>
      <p:pic>
        <p:nvPicPr>
          <p:cNvPr id="3" name="Picture 2" descr="A white text on a black background&#10;&#10;Description automatically generated">
            <a:extLst>
              <a:ext uri="{FF2B5EF4-FFF2-40B4-BE49-F238E27FC236}">
                <a16:creationId xmlns:a16="http://schemas.microsoft.com/office/drawing/2014/main" id="{4E30B19C-0113-3C03-F1A7-19B2135F694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
        <p:nvSpPr>
          <p:cNvPr id="6" name="Rectangle: Rounded Corners 5">
            <a:extLst>
              <a:ext uri="{FF2B5EF4-FFF2-40B4-BE49-F238E27FC236}">
                <a16:creationId xmlns:a16="http://schemas.microsoft.com/office/drawing/2014/main" id="{BF1449AB-C446-4894-67D7-6211279599CC}"/>
              </a:ext>
            </a:extLst>
          </p:cNvPr>
          <p:cNvSpPr/>
          <p:nvPr/>
        </p:nvSpPr>
        <p:spPr>
          <a:xfrm>
            <a:off x="9881515" y="1160206"/>
            <a:ext cx="2128682" cy="1301973"/>
          </a:xfrm>
          <a:prstGeom prst="roundRect">
            <a:avLst/>
          </a:prstGeom>
          <a:solidFill>
            <a:srgbClr val="F1B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1E621C4F-6AE9-C382-3263-1863707E4593}"/>
              </a:ext>
            </a:extLst>
          </p:cNvPr>
          <p:cNvSpPr/>
          <p:nvPr/>
        </p:nvSpPr>
        <p:spPr>
          <a:xfrm>
            <a:off x="9881515" y="3022028"/>
            <a:ext cx="2128682" cy="1301973"/>
          </a:xfrm>
          <a:prstGeom prst="roundRect">
            <a:avLst/>
          </a:prstGeom>
          <a:solidFill>
            <a:srgbClr val="F1B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60ECDC4B-1E5C-9EC7-6F1F-CEA1DD748087}"/>
              </a:ext>
            </a:extLst>
          </p:cNvPr>
          <p:cNvSpPr/>
          <p:nvPr/>
        </p:nvSpPr>
        <p:spPr>
          <a:xfrm>
            <a:off x="9883349" y="4856468"/>
            <a:ext cx="2128682" cy="1301973"/>
          </a:xfrm>
          <a:prstGeom prst="roundRect">
            <a:avLst/>
          </a:prstGeom>
          <a:solidFill>
            <a:srgbClr val="F1B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9AAA65A5-6ACC-C430-B163-76FA6D9C36CD}"/>
              </a:ext>
            </a:extLst>
          </p:cNvPr>
          <p:cNvSpPr txBox="1"/>
          <p:nvPr/>
        </p:nvSpPr>
        <p:spPr>
          <a:xfrm>
            <a:off x="10133486" y="1307144"/>
            <a:ext cx="1874925" cy="1077218"/>
          </a:xfrm>
          <a:prstGeom prst="rect">
            <a:avLst/>
          </a:prstGeom>
          <a:noFill/>
        </p:spPr>
        <p:txBody>
          <a:bodyPr wrap="square" rtlCol="0">
            <a:spAutoFit/>
          </a:bodyPr>
          <a:lstStyle/>
          <a:p>
            <a:r>
              <a:rPr lang="en-US" sz="1600" dirty="0">
                <a:solidFill>
                  <a:schemeClr val="bg1"/>
                </a:solidFill>
                <a:latin typeface="Montserrat" panose="00000500000000000000" pitchFamily="2" charset="0"/>
              </a:rPr>
              <a:t>ADRs are responsible for </a:t>
            </a:r>
            <a:r>
              <a:rPr lang="en-US" sz="1600" b="1" dirty="0">
                <a:solidFill>
                  <a:schemeClr val="bg1"/>
                </a:solidFill>
                <a:latin typeface="Montserrat" panose="00000500000000000000" pitchFamily="2" charset="0"/>
              </a:rPr>
              <a:t>6.5%</a:t>
            </a:r>
            <a:r>
              <a:rPr lang="en-US" sz="1600" dirty="0">
                <a:solidFill>
                  <a:schemeClr val="bg1"/>
                </a:solidFill>
                <a:latin typeface="Montserrat" panose="00000500000000000000" pitchFamily="2" charset="0"/>
              </a:rPr>
              <a:t> of hospital admissions </a:t>
            </a:r>
            <a:r>
              <a:rPr lang="en-US" sz="1400" baseline="30000" dirty="0">
                <a:solidFill>
                  <a:schemeClr val="bg1"/>
                </a:solidFill>
                <a:latin typeface="Montserrat" panose="00000500000000000000" pitchFamily="2" charset="0"/>
              </a:rPr>
              <a:t>2</a:t>
            </a:r>
            <a:endParaRPr lang="en-GB" sz="1600" baseline="30000" dirty="0">
              <a:solidFill>
                <a:schemeClr val="bg1"/>
              </a:solidFill>
              <a:latin typeface="Montserrat" panose="00000500000000000000" pitchFamily="2" charset="0"/>
            </a:endParaRPr>
          </a:p>
        </p:txBody>
      </p:sp>
      <p:sp>
        <p:nvSpPr>
          <p:cNvPr id="28" name="TextBox 27">
            <a:extLst>
              <a:ext uri="{FF2B5EF4-FFF2-40B4-BE49-F238E27FC236}">
                <a16:creationId xmlns:a16="http://schemas.microsoft.com/office/drawing/2014/main" id="{34A7B1E0-9959-135F-848D-C9DFC0148792}"/>
              </a:ext>
            </a:extLst>
          </p:cNvPr>
          <p:cNvSpPr txBox="1"/>
          <p:nvPr/>
        </p:nvSpPr>
        <p:spPr>
          <a:xfrm>
            <a:off x="10064762" y="3118333"/>
            <a:ext cx="1874925" cy="1077218"/>
          </a:xfrm>
          <a:prstGeom prst="rect">
            <a:avLst/>
          </a:prstGeom>
          <a:noFill/>
        </p:spPr>
        <p:txBody>
          <a:bodyPr wrap="square" rtlCol="0">
            <a:spAutoFit/>
          </a:bodyPr>
          <a:lstStyle/>
          <a:p>
            <a:r>
              <a:rPr lang="en-US" sz="1600" b="1" dirty="0">
                <a:solidFill>
                  <a:schemeClr val="bg1"/>
                </a:solidFill>
                <a:latin typeface="Montserrat" panose="00000500000000000000" pitchFamily="2" charset="0"/>
              </a:rPr>
              <a:t>8,000</a:t>
            </a:r>
            <a:r>
              <a:rPr lang="en-US" sz="1600" dirty="0">
                <a:solidFill>
                  <a:schemeClr val="bg1"/>
                </a:solidFill>
                <a:latin typeface="Montserrat" panose="00000500000000000000" pitchFamily="2" charset="0"/>
              </a:rPr>
              <a:t> beds occupied due to ADRs in the NHS </a:t>
            </a:r>
            <a:r>
              <a:rPr lang="en-US" sz="1400" baseline="30000" dirty="0">
                <a:solidFill>
                  <a:schemeClr val="bg1"/>
                </a:solidFill>
                <a:latin typeface="Montserrat" panose="00000500000000000000" pitchFamily="2" charset="0"/>
              </a:rPr>
              <a:t>2</a:t>
            </a:r>
            <a:endParaRPr lang="en-GB" sz="1600" baseline="30000" dirty="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B730F7EF-CA61-6D68-F515-4D9B6D718C70}"/>
              </a:ext>
            </a:extLst>
          </p:cNvPr>
          <p:cNvSpPr txBox="1"/>
          <p:nvPr/>
        </p:nvSpPr>
        <p:spPr>
          <a:xfrm>
            <a:off x="10081678" y="4968845"/>
            <a:ext cx="1874925" cy="1077218"/>
          </a:xfrm>
          <a:prstGeom prst="rect">
            <a:avLst/>
          </a:prstGeom>
          <a:noFill/>
        </p:spPr>
        <p:txBody>
          <a:bodyPr wrap="square" rtlCol="0">
            <a:spAutoFit/>
          </a:bodyPr>
          <a:lstStyle/>
          <a:p>
            <a:r>
              <a:rPr lang="en-US" sz="1600" dirty="0">
                <a:solidFill>
                  <a:schemeClr val="bg1"/>
                </a:solidFill>
                <a:latin typeface="Montserrat" panose="00000500000000000000" pitchFamily="2" charset="0"/>
              </a:rPr>
              <a:t>ADRs estimated to cost the NHS over £</a:t>
            </a:r>
            <a:r>
              <a:rPr lang="en-US" sz="1600" b="1" dirty="0">
                <a:solidFill>
                  <a:schemeClr val="bg1"/>
                </a:solidFill>
                <a:latin typeface="Montserrat" panose="00000500000000000000" pitchFamily="2" charset="0"/>
              </a:rPr>
              <a:t>2 billion annually </a:t>
            </a:r>
            <a:r>
              <a:rPr lang="en-US" sz="1400" baseline="30000" dirty="0">
                <a:solidFill>
                  <a:schemeClr val="bg1"/>
                </a:solidFill>
                <a:latin typeface="Montserrat" panose="00000500000000000000" pitchFamily="2" charset="0"/>
              </a:rPr>
              <a:t>2</a:t>
            </a:r>
            <a:endParaRPr lang="en-GB" sz="1600" baseline="30000" dirty="0">
              <a:solidFill>
                <a:schemeClr val="bg1"/>
              </a:solidFill>
              <a:latin typeface="Montserrat" panose="00000500000000000000" pitchFamily="2" charset="0"/>
            </a:endParaRPr>
          </a:p>
        </p:txBody>
      </p:sp>
      <p:sp>
        <p:nvSpPr>
          <p:cNvPr id="52" name="Oval 51">
            <a:extLst>
              <a:ext uri="{FF2B5EF4-FFF2-40B4-BE49-F238E27FC236}">
                <a16:creationId xmlns:a16="http://schemas.microsoft.com/office/drawing/2014/main" id="{C65FC8C4-2830-3C51-7F3E-6A3FAA554705}"/>
              </a:ext>
            </a:extLst>
          </p:cNvPr>
          <p:cNvSpPr/>
          <p:nvPr/>
        </p:nvSpPr>
        <p:spPr>
          <a:xfrm>
            <a:off x="7752379" y="2833265"/>
            <a:ext cx="1879247" cy="1879247"/>
          </a:xfrm>
          <a:prstGeom prst="ellipse">
            <a:avLst/>
          </a:prstGeom>
          <a:gradFill flip="none" rotWithShape="1">
            <a:gsLst>
              <a:gs pos="41000">
                <a:srgbClr val="F1B100"/>
              </a:gs>
              <a:gs pos="100000">
                <a:srgbClr val="FFE393"/>
              </a:gs>
            </a:gsLst>
            <a:lin ang="8100000" scaled="1"/>
            <a:tileRect/>
          </a:gradFill>
          <a:ln w="12700" cap="flat" cmpd="sng" algn="ctr">
            <a:no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1477" b="0" i="0" u="none" strike="noStrike" kern="0" cap="none" spc="0" normalizeH="0" baseline="0" noProof="0" dirty="0">
                <a:ln>
                  <a:noFill/>
                </a:ln>
                <a:solidFill>
                  <a:prstClr val="white"/>
                </a:solidFill>
                <a:effectLst/>
                <a:uLnTx/>
                <a:uFillTx/>
                <a:latin typeface="Montserrat" panose="00000500000000000000" pitchFamily="2" charset="0"/>
                <a:ea typeface="+mn-ea"/>
                <a:cs typeface="+mn-cs"/>
              </a:rPr>
              <a:t>PGx could prevent up to </a:t>
            </a:r>
            <a:br>
              <a:rPr kumimoji="0" lang="en-GB" sz="1662" b="0" i="0" u="none" strike="noStrike" kern="0" cap="none" spc="0" normalizeH="0" baseline="0" noProof="0" dirty="0">
                <a:ln>
                  <a:noFill/>
                </a:ln>
                <a:solidFill>
                  <a:srgbClr val="4C5E6B"/>
                </a:solidFill>
                <a:effectLst/>
                <a:uLnTx/>
                <a:uFillTx/>
                <a:latin typeface="Montserrat" panose="00000500000000000000" pitchFamily="2" charset="0"/>
                <a:ea typeface="+mn-ea"/>
                <a:cs typeface="+mn-cs"/>
              </a:rPr>
            </a:br>
            <a:r>
              <a:rPr kumimoji="0" lang="en-GB" sz="3692" b="1" i="0" u="none" strike="noStrike" kern="0" cap="none" spc="0" normalizeH="0" baseline="0" noProof="0" dirty="0">
                <a:ln>
                  <a:noFill/>
                </a:ln>
                <a:solidFill>
                  <a:prstClr val="white"/>
                </a:solidFill>
                <a:effectLst/>
                <a:uLnTx/>
                <a:uFillTx/>
                <a:latin typeface="Montserrat" panose="00000500000000000000" pitchFamily="2" charset="0"/>
                <a:ea typeface="+mn-ea"/>
                <a:cs typeface="+mn-cs"/>
              </a:rPr>
              <a:t>30% </a:t>
            </a:r>
            <a:r>
              <a:rPr kumimoji="0" lang="en-GB" sz="1477" b="0" i="0" u="none" strike="noStrike" kern="0" cap="none" spc="0" normalizeH="0" baseline="0" noProof="0" dirty="0">
                <a:ln>
                  <a:noFill/>
                </a:ln>
                <a:solidFill>
                  <a:prstClr val="white"/>
                </a:solidFill>
                <a:effectLst/>
                <a:uLnTx/>
                <a:uFillTx/>
                <a:latin typeface="Montserrat" panose="00000500000000000000" pitchFamily="2" charset="0"/>
                <a:ea typeface="+mn-ea"/>
                <a:cs typeface="+mn-cs"/>
              </a:rPr>
              <a:t>ADRs </a:t>
            </a:r>
            <a:r>
              <a:rPr kumimoji="0" lang="en-GB" sz="1477" b="0" i="0" u="none" strike="noStrike" kern="0" cap="none" spc="0" normalizeH="0" baseline="30000" noProof="0" dirty="0">
                <a:ln>
                  <a:noFill/>
                </a:ln>
                <a:solidFill>
                  <a:prstClr val="white"/>
                </a:solidFill>
                <a:effectLst/>
                <a:uLnTx/>
                <a:uFillTx/>
                <a:latin typeface="Montserrat" panose="00000500000000000000" pitchFamily="2" charset="0"/>
                <a:ea typeface="+mn-ea"/>
                <a:cs typeface="+mn-cs"/>
              </a:rPr>
              <a:t>1</a:t>
            </a:r>
            <a:endParaRPr kumimoji="0" lang="en-GB" sz="1662" b="0" i="0" u="none" strike="noStrike" kern="0" cap="none" spc="0" normalizeH="0" baseline="30000" noProof="0" dirty="0">
              <a:ln>
                <a:noFill/>
              </a:ln>
              <a:solidFill>
                <a:prstClr val="white"/>
              </a:solidFill>
              <a:effectLst/>
              <a:uLnTx/>
              <a:uFillTx/>
              <a:latin typeface="Montserrat" panose="00000500000000000000" pitchFamily="2" charset="0"/>
              <a:ea typeface="+mn-ea"/>
              <a:cs typeface="+mn-cs"/>
            </a:endParaRPr>
          </a:p>
        </p:txBody>
      </p:sp>
    </p:spTree>
    <p:extLst>
      <p:ext uri="{BB962C8B-B14F-4D97-AF65-F5344CB8AC3E}">
        <p14:creationId xmlns:p14="http://schemas.microsoft.com/office/powerpoint/2010/main" val="391372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21" grpId="0" animBg="1"/>
      <p:bldP spid="27" grpId="0"/>
      <p:bldP spid="28" grpId="0"/>
      <p:bldP spid="31" grpId="0"/>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412CB22-CEF1-CA35-C084-ED4E3DE2E808}"/>
              </a:ext>
            </a:extLst>
          </p:cNvPr>
          <p:cNvSpPr txBox="1"/>
          <p:nvPr/>
        </p:nvSpPr>
        <p:spPr>
          <a:xfrm>
            <a:off x="322319" y="698344"/>
            <a:ext cx="8995460" cy="660822"/>
          </a:xfrm>
          <a:prstGeom prst="rect">
            <a:avLst/>
          </a:prstGeom>
          <a:noFill/>
        </p:spPr>
        <p:txBody>
          <a:bodyPr wrap="square" lIns="0" tIns="0" rIns="0" bIns="0" rtlCol="0">
            <a:spAutoFit/>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err="1">
                <a:ln>
                  <a:noFill/>
                </a:ln>
                <a:solidFill>
                  <a:srgbClr val="003341"/>
                </a:solidFill>
                <a:effectLst/>
                <a:uLnTx/>
                <a:uFillTx/>
                <a:latin typeface="Montserrat" pitchFamily="2" charset="77"/>
                <a:ea typeface="+mn-ea"/>
                <a:cs typeface="+mn-cs"/>
              </a:rPr>
              <a:t>Wh</a:t>
            </a:r>
            <a:r>
              <a:rPr lang="en-US" sz="3200" b="1">
                <a:solidFill>
                  <a:srgbClr val="003341"/>
                </a:solidFill>
                <a:latin typeface="Montserrat" pitchFamily="2" charset="77"/>
              </a:rPr>
              <a:t>y </a:t>
            </a:r>
            <a:r>
              <a:rPr kumimoji="0" lang="en-US" sz="3200" b="1" i="0" u="none" strike="noStrike" kern="1200" cap="none" spc="0" normalizeH="0" baseline="0" noProof="0">
                <a:ln>
                  <a:noFill/>
                </a:ln>
                <a:solidFill>
                  <a:srgbClr val="003341"/>
                </a:solidFill>
                <a:effectLst/>
                <a:uLnTx/>
                <a:uFillTx/>
                <a:latin typeface="Montserrat" pitchFamily="2" charset="77"/>
                <a:ea typeface="+mn-ea"/>
                <a:cs typeface="+mn-cs"/>
              </a:rPr>
              <a:t>CYP2C19?</a:t>
            </a:r>
            <a:endParaRPr kumimoji="0" lang="en-US" sz="3200" b="0" i="0" u="none" strike="noStrike" kern="1200" cap="none" spc="0" normalizeH="0" baseline="0" noProof="0">
              <a:ln>
                <a:noFill/>
              </a:ln>
              <a:solidFill>
                <a:srgbClr val="003341"/>
              </a:solidFill>
              <a:effectLst/>
              <a:uLnTx/>
              <a:uFillTx/>
              <a:latin typeface="Metropolis Medium" pitchFamily="2" charset="77"/>
              <a:ea typeface="+mn-ea"/>
              <a:cs typeface="+mn-cs"/>
            </a:endParaRPr>
          </a:p>
        </p:txBody>
      </p:sp>
      <p:cxnSp>
        <p:nvCxnSpPr>
          <p:cNvPr id="26" name="Straight Connector 25">
            <a:extLst>
              <a:ext uri="{FF2B5EF4-FFF2-40B4-BE49-F238E27FC236}">
                <a16:creationId xmlns:a16="http://schemas.microsoft.com/office/drawing/2014/main" id="{69E95F9E-85E1-077C-06EA-FE9FE7DC08CE}"/>
              </a:ext>
            </a:extLst>
          </p:cNvPr>
          <p:cNvCxnSpPr>
            <a:cxnSpLocks/>
          </p:cNvCxnSpPr>
          <p:nvPr/>
        </p:nvCxnSpPr>
        <p:spPr>
          <a:xfrm>
            <a:off x="322319" y="558055"/>
            <a:ext cx="9120000" cy="0"/>
          </a:xfrm>
          <a:prstGeom prst="line">
            <a:avLst/>
          </a:prstGeom>
          <a:ln w="12700">
            <a:solidFill>
              <a:srgbClr val="009BA4"/>
            </a:solidFill>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D3E21CF2-1047-24F8-7588-891C8D7F57EB}"/>
              </a:ext>
            </a:extLst>
          </p:cNvPr>
          <p:cNvPicPr>
            <a:picLocks noChangeAspect="1"/>
          </p:cNvPicPr>
          <p:nvPr/>
        </p:nvPicPr>
        <p:blipFill>
          <a:blip r:embed="rId3"/>
          <a:srcRect/>
          <a:stretch/>
        </p:blipFill>
        <p:spPr>
          <a:xfrm>
            <a:off x="10077043" y="6372474"/>
            <a:ext cx="1757916" cy="292247"/>
          </a:xfrm>
          <a:prstGeom prst="rect">
            <a:avLst/>
          </a:prstGeom>
        </p:spPr>
      </p:pic>
      <p:grpSp>
        <p:nvGrpSpPr>
          <p:cNvPr id="4" name="Group 3">
            <a:extLst>
              <a:ext uri="{FF2B5EF4-FFF2-40B4-BE49-F238E27FC236}">
                <a16:creationId xmlns:a16="http://schemas.microsoft.com/office/drawing/2014/main" id="{F32FCEF9-A3A9-3D04-8797-9F6DDE808880}"/>
              </a:ext>
            </a:extLst>
          </p:cNvPr>
          <p:cNvGrpSpPr/>
          <p:nvPr/>
        </p:nvGrpSpPr>
        <p:grpSpPr>
          <a:xfrm>
            <a:off x="541100" y="1771944"/>
            <a:ext cx="8364638" cy="4205085"/>
            <a:chOff x="592864" y="2075441"/>
            <a:chExt cx="8364638" cy="4205085"/>
          </a:xfrm>
        </p:grpSpPr>
        <p:sp>
          <p:nvSpPr>
            <p:cNvPr id="5" name="Content Placeholder 9">
              <a:extLst>
                <a:ext uri="{FF2B5EF4-FFF2-40B4-BE49-F238E27FC236}">
                  <a16:creationId xmlns:a16="http://schemas.microsoft.com/office/drawing/2014/main" id="{4D94570D-EEB5-FB2C-D8DC-16DB978292B1}"/>
                </a:ext>
              </a:extLst>
            </p:cNvPr>
            <p:cNvSpPr txBox="1">
              <a:spLocks/>
            </p:cNvSpPr>
            <p:nvPr/>
          </p:nvSpPr>
          <p:spPr>
            <a:xfrm>
              <a:off x="857315" y="2119449"/>
              <a:ext cx="2172932" cy="734941"/>
            </a:xfrm>
            <a:prstGeom prst="rect">
              <a:avLst/>
            </a:prstGeom>
            <a:noFill/>
          </p:spPr>
          <p:txBody>
            <a:bodyPr vert="horz" lIns="0" tIns="0" rIns="0" bIns="0" rtlCol="0">
              <a:noAutofit/>
            </a:bodyPr>
            <a:lstStyle>
              <a:lvl1pPr marL="0" indent="0" algn="l" defTabSz="914400" rtl="0" eaLnBrk="1" latinLnBrk="0" hangingPunct="1">
                <a:lnSpc>
                  <a:spcPct val="90000"/>
                </a:lnSpc>
                <a:spcBef>
                  <a:spcPts val="1000"/>
                </a:spcBef>
                <a:spcAft>
                  <a:spcPts val="400"/>
                </a:spcAft>
                <a:buFont typeface="Arial" panose="020B0604020202020204" pitchFamily="34" charset="0"/>
                <a:buNone/>
                <a:defRPr sz="1600" b="1" kern="1200" cap="none" baseline="0">
                  <a:solidFill>
                    <a:schemeClr val="accent2"/>
                  </a:solidFill>
                  <a:latin typeface="+mj-lt"/>
                  <a:ea typeface="+mn-ea"/>
                  <a:cs typeface="+mn-cs"/>
                </a:defRPr>
              </a:lvl1pPr>
              <a:lvl2pPr marL="0" indent="0" algn="l" defTabSz="914400" rtl="0" eaLnBrk="1" latinLnBrk="0" hangingPunct="1">
                <a:lnSpc>
                  <a:spcPct val="90000"/>
                </a:lnSpc>
                <a:spcBef>
                  <a:spcPts val="500"/>
                </a:spcBef>
                <a:spcAft>
                  <a:spcPts val="400"/>
                </a:spcAft>
                <a:buFont typeface="Arial" panose="020B0604020202020204" pitchFamily="34" charset="0"/>
                <a:buNone/>
                <a:defRPr sz="1600" kern="1200">
                  <a:solidFill>
                    <a:schemeClr val="accent2"/>
                  </a:solidFill>
                  <a:latin typeface="+mj-lt"/>
                  <a:ea typeface="+mn-ea"/>
                  <a:cs typeface="+mn-cs"/>
                </a:defRPr>
              </a:lvl2pPr>
              <a:lvl3pPr marL="144000" indent="-144000" algn="l" defTabSz="914400" rtl="0" eaLnBrk="1" latinLnBrk="0" hangingPunct="1">
                <a:lnSpc>
                  <a:spcPct val="90000"/>
                </a:lnSpc>
                <a:spcBef>
                  <a:spcPts val="500"/>
                </a:spcBef>
                <a:spcAft>
                  <a:spcPts val="400"/>
                </a:spcAft>
                <a:buSzPct val="80000"/>
                <a:buFont typeface="Arial" panose="020B0604020202020204" pitchFamily="34" charset="0"/>
                <a:buChar char="•"/>
                <a:defRPr sz="1600" kern="1200">
                  <a:solidFill>
                    <a:schemeClr val="accent2"/>
                  </a:solidFill>
                  <a:latin typeface="+mj-lt"/>
                  <a:ea typeface="+mn-ea"/>
                  <a:cs typeface="+mn-cs"/>
                </a:defRPr>
              </a:lvl3pPr>
              <a:lvl4pPr marL="360000" indent="-144000" algn="l" defTabSz="914400" rtl="0" eaLnBrk="1" latinLnBrk="0" hangingPunct="1">
                <a:lnSpc>
                  <a:spcPct val="90000"/>
                </a:lnSpc>
                <a:spcBef>
                  <a:spcPts val="500"/>
                </a:spcBef>
                <a:spcAft>
                  <a:spcPts val="400"/>
                </a:spcAft>
                <a:buFont typeface="Calibri" panose="020F0502020204030204" pitchFamily="34" charset="0"/>
                <a:buChar char="-"/>
                <a:defRPr sz="1600" kern="1200">
                  <a:solidFill>
                    <a:schemeClr val="accent2"/>
                  </a:solidFill>
                  <a:latin typeface="+mj-lt"/>
                  <a:ea typeface="+mn-ea"/>
                  <a:cs typeface="+mn-cs"/>
                </a:defRPr>
              </a:lvl4pPr>
              <a:lvl5pPr marL="540000" indent="-144000" algn="l" defTabSz="914400" rtl="0" eaLnBrk="1" latinLnBrk="0" hangingPunct="1">
                <a:lnSpc>
                  <a:spcPct val="90000"/>
                </a:lnSpc>
                <a:spcBef>
                  <a:spcPts val="500"/>
                </a:spcBef>
                <a:spcAft>
                  <a:spcPts val="400"/>
                </a:spcAft>
                <a:buSzPct val="80000"/>
                <a:buFont typeface="Arial" panose="020B0604020202020204" pitchFamily="34" charset="0"/>
                <a:buChar char="˃"/>
                <a:defRPr sz="1600" kern="1200">
                  <a:solidFill>
                    <a:schemeClr val="accent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400"/>
                </a:spcAft>
                <a:buClrTx/>
                <a:buSzTx/>
                <a:buFont typeface="Arial" panose="020B0604020202020204" pitchFamily="34" charset="0"/>
                <a:buNone/>
                <a:tabLst/>
                <a:defRPr/>
              </a:pPr>
              <a:r>
                <a:rPr kumimoji="0" lang="en-GB" sz="1600" i="0" u="none" strike="noStrike" kern="1200" cap="none" spc="0" normalizeH="0" baseline="0" noProof="0">
                  <a:ln>
                    <a:noFill/>
                  </a:ln>
                  <a:solidFill>
                    <a:srgbClr val="425563"/>
                  </a:solidFill>
                  <a:effectLst/>
                  <a:uLnTx/>
                  <a:uFillTx/>
                  <a:latin typeface="Montserrat" panose="00000500000000000000" pitchFamily="2" charset="0"/>
                  <a:ea typeface="+mn-ea"/>
                  <a:cs typeface="+mn-cs"/>
                </a:rPr>
                <a:t>Clopidogrel </a:t>
              </a:r>
              <a:r>
                <a:rPr kumimoji="0" lang="en-GB" sz="1600" b="0" i="0" u="none" strike="noStrike" kern="1200" cap="none" spc="0" normalizeH="0" baseline="0" noProof="0">
                  <a:ln>
                    <a:noFill/>
                  </a:ln>
                  <a:solidFill>
                    <a:srgbClr val="425563"/>
                  </a:solidFill>
                  <a:effectLst/>
                  <a:uLnTx/>
                  <a:uFillTx/>
                  <a:latin typeface="Montserrat" panose="00000500000000000000" pitchFamily="2" charset="0"/>
                  <a:ea typeface="+mn-ea"/>
                  <a:cs typeface="+mn-cs"/>
                </a:rPr>
                <a:t>is a recommended anti-platelet therapy</a:t>
              </a:r>
            </a:p>
          </p:txBody>
        </p:sp>
        <p:sp>
          <p:nvSpPr>
            <p:cNvPr id="7" name="Content Placeholder 9">
              <a:extLst>
                <a:ext uri="{FF2B5EF4-FFF2-40B4-BE49-F238E27FC236}">
                  <a16:creationId xmlns:a16="http://schemas.microsoft.com/office/drawing/2014/main" id="{F1263FFF-FC3F-7A92-D696-42B1B20ACB4C}"/>
                </a:ext>
              </a:extLst>
            </p:cNvPr>
            <p:cNvSpPr txBox="1">
              <a:spLocks/>
            </p:cNvSpPr>
            <p:nvPr/>
          </p:nvSpPr>
          <p:spPr>
            <a:xfrm>
              <a:off x="592864" y="5090948"/>
              <a:ext cx="2632366" cy="839271"/>
            </a:xfrm>
            <a:prstGeom prst="rect">
              <a:avLst/>
            </a:prstGeom>
            <a:noFill/>
          </p:spPr>
          <p:txBody>
            <a:bodyPr vert="horz" lIns="0" tIns="0" rIns="0" bIns="0" rtlCol="0">
              <a:noAutofit/>
            </a:bodyPr>
            <a:lstStyle>
              <a:lvl1pPr marL="0" indent="0" algn="l" defTabSz="914400" rtl="0" eaLnBrk="1" latinLnBrk="0" hangingPunct="1">
                <a:lnSpc>
                  <a:spcPct val="90000"/>
                </a:lnSpc>
                <a:spcBef>
                  <a:spcPts val="1000"/>
                </a:spcBef>
                <a:spcAft>
                  <a:spcPts val="400"/>
                </a:spcAft>
                <a:buFont typeface="Arial" panose="020B0604020202020204" pitchFamily="34" charset="0"/>
                <a:buNone/>
                <a:defRPr sz="1600" b="1" kern="1200" cap="none" baseline="0">
                  <a:solidFill>
                    <a:schemeClr val="accent2"/>
                  </a:solidFill>
                  <a:latin typeface="+mj-lt"/>
                  <a:ea typeface="+mn-ea"/>
                  <a:cs typeface="+mn-cs"/>
                </a:defRPr>
              </a:lvl1pPr>
              <a:lvl2pPr marL="0" indent="0" algn="l" defTabSz="914400" rtl="0" eaLnBrk="1" latinLnBrk="0" hangingPunct="1">
                <a:lnSpc>
                  <a:spcPct val="90000"/>
                </a:lnSpc>
                <a:spcBef>
                  <a:spcPts val="500"/>
                </a:spcBef>
                <a:spcAft>
                  <a:spcPts val="400"/>
                </a:spcAft>
                <a:buFont typeface="Arial" panose="020B0604020202020204" pitchFamily="34" charset="0"/>
                <a:buNone/>
                <a:defRPr sz="1600" kern="1200">
                  <a:solidFill>
                    <a:schemeClr val="accent2"/>
                  </a:solidFill>
                  <a:latin typeface="+mj-lt"/>
                  <a:ea typeface="+mn-ea"/>
                  <a:cs typeface="+mn-cs"/>
                </a:defRPr>
              </a:lvl2pPr>
              <a:lvl3pPr marL="144000" indent="-144000" algn="l" defTabSz="914400" rtl="0" eaLnBrk="1" latinLnBrk="0" hangingPunct="1">
                <a:lnSpc>
                  <a:spcPct val="90000"/>
                </a:lnSpc>
                <a:spcBef>
                  <a:spcPts val="500"/>
                </a:spcBef>
                <a:spcAft>
                  <a:spcPts val="400"/>
                </a:spcAft>
                <a:buSzPct val="80000"/>
                <a:buFont typeface="Arial" panose="020B0604020202020204" pitchFamily="34" charset="0"/>
                <a:buChar char="•"/>
                <a:defRPr sz="1600" kern="1200">
                  <a:solidFill>
                    <a:schemeClr val="accent2"/>
                  </a:solidFill>
                  <a:latin typeface="+mj-lt"/>
                  <a:ea typeface="+mn-ea"/>
                  <a:cs typeface="+mn-cs"/>
                </a:defRPr>
              </a:lvl3pPr>
              <a:lvl4pPr marL="360000" indent="-144000" algn="l" defTabSz="914400" rtl="0" eaLnBrk="1" latinLnBrk="0" hangingPunct="1">
                <a:lnSpc>
                  <a:spcPct val="90000"/>
                </a:lnSpc>
                <a:spcBef>
                  <a:spcPts val="500"/>
                </a:spcBef>
                <a:spcAft>
                  <a:spcPts val="400"/>
                </a:spcAft>
                <a:buFont typeface="Calibri" panose="020F0502020204030204" pitchFamily="34" charset="0"/>
                <a:buChar char="-"/>
                <a:defRPr sz="1600" kern="1200">
                  <a:solidFill>
                    <a:schemeClr val="accent2"/>
                  </a:solidFill>
                  <a:latin typeface="+mj-lt"/>
                  <a:ea typeface="+mn-ea"/>
                  <a:cs typeface="+mn-cs"/>
                </a:defRPr>
              </a:lvl4pPr>
              <a:lvl5pPr marL="540000" indent="-144000" algn="l" defTabSz="914400" rtl="0" eaLnBrk="1" latinLnBrk="0" hangingPunct="1">
                <a:lnSpc>
                  <a:spcPct val="90000"/>
                </a:lnSpc>
                <a:spcBef>
                  <a:spcPts val="500"/>
                </a:spcBef>
                <a:spcAft>
                  <a:spcPts val="400"/>
                </a:spcAft>
                <a:buSzPct val="80000"/>
                <a:buFont typeface="Arial" panose="020B0604020202020204" pitchFamily="34" charset="0"/>
                <a:buChar char="˃"/>
                <a:defRPr sz="1600" kern="1200">
                  <a:solidFill>
                    <a:schemeClr val="accent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400"/>
                </a:spcAft>
                <a:buClrTx/>
                <a:buSzTx/>
                <a:buFont typeface="Arial" panose="020B0604020202020204" pitchFamily="34" charset="0"/>
                <a:buNone/>
                <a:tabLst/>
                <a:defRPr/>
              </a:pPr>
              <a:r>
                <a:rPr kumimoji="0" lang="en-GB" b="0" i="0" u="none" strike="noStrike" kern="1200" cap="none" spc="0" normalizeH="0" baseline="0" noProof="0">
                  <a:ln>
                    <a:noFill/>
                  </a:ln>
                  <a:solidFill>
                    <a:srgbClr val="425563"/>
                  </a:solidFill>
                  <a:effectLst/>
                  <a:uLnTx/>
                  <a:uFillTx/>
                  <a:latin typeface="Montserrat" panose="00000500000000000000" pitchFamily="2" charset="0"/>
                  <a:ea typeface="+mn-ea"/>
                  <a:cs typeface="+mn-cs"/>
                </a:rPr>
                <a:t>Variants in the </a:t>
              </a:r>
              <a:r>
                <a:rPr kumimoji="0" lang="en-GB" i="0" u="none" strike="noStrike" kern="1200" cap="none" spc="0" normalizeH="0" baseline="0" noProof="0">
                  <a:ln>
                    <a:noFill/>
                  </a:ln>
                  <a:solidFill>
                    <a:srgbClr val="425563"/>
                  </a:solidFill>
                  <a:effectLst/>
                  <a:uLnTx/>
                  <a:uFillTx/>
                  <a:latin typeface="Montserrat" panose="00000500000000000000" pitchFamily="2" charset="0"/>
                  <a:ea typeface="+mn-ea"/>
                  <a:cs typeface="+mn-cs"/>
                </a:rPr>
                <a:t>CYP2C19 gene </a:t>
              </a:r>
              <a:r>
                <a:rPr kumimoji="0" lang="en-GB" b="0" i="0" u="none" strike="noStrike" kern="1200" cap="none" spc="0" normalizeH="0" baseline="0" noProof="0">
                  <a:ln>
                    <a:noFill/>
                  </a:ln>
                  <a:solidFill>
                    <a:srgbClr val="425563"/>
                  </a:solidFill>
                  <a:effectLst/>
                  <a:uLnTx/>
                  <a:uFillTx/>
                  <a:latin typeface="Montserrat" panose="00000500000000000000" pitchFamily="2" charset="0"/>
                  <a:ea typeface="+mn-ea"/>
                  <a:cs typeface="+mn-cs"/>
                </a:rPr>
                <a:t>can cause loss of function (LOF) affecting metaboliser status</a:t>
              </a:r>
            </a:p>
          </p:txBody>
        </p:sp>
        <p:sp>
          <p:nvSpPr>
            <p:cNvPr id="8" name="Content Placeholder 9">
              <a:extLst>
                <a:ext uri="{FF2B5EF4-FFF2-40B4-BE49-F238E27FC236}">
                  <a16:creationId xmlns:a16="http://schemas.microsoft.com/office/drawing/2014/main" id="{5D0B7659-607F-1E5F-CCC0-9CD7FFE422EF}"/>
                </a:ext>
              </a:extLst>
            </p:cNvPr>
            <p:cNvSpPr txBox="1">
              <a:spLocks/>
            </p:cNvSpPr>
            <p:nvPr/>
          </p:nvSpPr>
          <p:spPr>
            <a:xfrm>
              <a:off x="5847640" y="2075441"/>
              <a:ext cx="3109862" cy="693610"/>
            </a:xfrm>
            <a:prstGeom prst="rect">
              <a:avLst/>
            </a:prstGeom>
            <a:noFill/>
          </p:spPr>
          <p:txBody>
            <a:bodyPr vert="horz" lIns="0" tIns="0" rIns="0" bIns="0" rtlCol="0">
              <a:noAutofit/>
            </a:bodyPr>
            <a:lstStyle>
              <a:lvl1pPr marL="0" indent="0" algn="l" defTabSz="914400" rtl="0" eaLnBrk="1" latinLnBrk="0" hangingPunct="1">
                <a:lnSpc>
                  <a:spcPct val="90000"/>
                </a:lnSpc>
                <a:spcBef>
                  <a:spcPts val="1000"/>
                </a:spcBef>
                <a:spcAft>
                  <a:spcPts val="400"/>
                </a:spcAft>
                <a:buFont typeface="Arial" panose="020B0604020202020204" pitchFamily="34" charset="0"/>
                <a:buNone/>
                <a:defRPr sz="1600" b="1" kern="1200" cap="none" baseline="0">
                  <a:solidFill>
                    <a:schemeClr val="accent2"/>
                  </a:solidFill>
                  <a:latin typeface="+mj-lt"/>
                  <a:ea typeface="+mn-ea"/>
                  <a:cs typeface="+mn-cs"/>
                </a:defRPr>
              </a:lvl1pPr>
              <a:lvl2pPr marL="0" indent="0" algn="l" defTabSz="914400" rtl="0" eaLnBrk="1" latinLnBrk="0" hangingPunct="1">
                <a:lnSpc>
                  <a:spcPct val="90000"/>
                </a:lnSpc>
                <a:spcBef>
                  <a:spcPts val="500"/>
                </a:spcBef>
                <a:spcAft>
                  <a:spcPts val="400"/>
                </a:spcAft>
                <a:buFont typeface="Arial" panose="020B0604020202020204" pitchFamily="34" charset="0"/>
                <a:buNone/>
                <a:defRPr sz="1600" kern="1200">
                  <a:solidFill>
                    <a:schemeClr val="accent2"/>
                  </a:solidFill>
                  <a:latin typeface="+mj-lt"/>
                  <a:ea typeface="+mn-ea"/>
                  <a:cs typeface="+mn-cs"/>
                </a:defRPr>
              </a:lvl2pPr>
              <a:lvl3pPr marL="144000" indent="-144000" algn="l" defTabSz="914400" rtl="0" eaLnBrk="1" latinLnBrk="0" hangingPunct="1">
                <a:lnSpc>
                  <a:spcPct val="90000"/>
                </a:lnSpc>
                <a:spcBef>
                  <a:spcPts val="500"/>
                </a:spcBef>
                <a:spcAft>
                  <a:spcPts val="400"/>
                </a:spcAft>
                <a:buSzPct val="80000"/>
                <a:buFont typeface="Arial" panose="020B0604020202020204" pitchFamily="34" charset="0"/>
                <a:buChar char="•"/>
                <a:defRPr sz="1600" kern="1200">
                  <a:solidFill>
                    <a:schemeClr val="accent2"/>
                  </a:solidFill>
                  <a:latin typeface="+mj-lt"/>
                  <a:ea typeface="+mn-ea"/>
                  <a:cs typeface="+mn-cs"/>
                </a:defRPr>
              </a:lvl3pPr>
              <a:lvl4pPr marL="360000" indent="-144000" algn="l" defTabSz="914400" rtl="0" eaLnBrk="1" latinLnBrk="0" hangingPunct="1">
                <a:lnSpc>
                  <a:spcPct val="90000"/>
                </a:lnSpc>
                <a:spcBef>
                  <a:spcPts val="500"/>
                </a:spcBef>
                <a:spcAft>
                  <a:spcPts val="400"/>
                </a:spcAft>
                <a:buFont typeface="Calibri" panose="020F0502020204030204" pitchFamily="34" charset="0"/>
                <a:buChar char="-"/>
                <a:defRPr sz="1600" kern="1200">
                  <a:solidFill>
                    <a:schemeClr val="accent2"/>
                  </a:solidFill>
                  <a:latin typeface="+mj-lt"/>
                  <a:ea typeface="+mn-ea"/>
                  <a:cs typeface="+mn-cs"/>
                </a:defRPr>
              </a:lvl4pPr>
              <a:lvl5pPr marL="540000" indent="-144000" algn="l" defTabSz="914400" rtl="0" eaLnBrk="1" latinLnBrk="0" hangingPunct="1">
                <a:lnSpc>
                  <a:spcPct val="90000"/>
                </a:lnSpc>
                <a:spcBef>
                  <a:spcPts val="500"/>
                </a:spcBef>
                <a:spcAft>
                  <a:spcPts val="400"/>
                </a:spcAft>
                <a:buSzPct val="80000"/>
                <a:buFont typeface="Arial" panose="020B0604020202020204" pitchFamily="34" charset="0"/>
                <a:buChar char="˃"/>
                <a:defRPr sz="1600" kern="1200">
                  <a:solidFill>
                    <a:schemeClr val="accent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400"/>
                </a:spcAft>
                <a:buClrTx/>
                <a:buSzTx/>
                <a:buFont typeface="Arial" panose="020B0604020202020204" pitchFamily="34" charset="0"/>
                <a:buNone/>
                <a:tabLst/>
                <a:defRPr/>
              </a:pPr>
              <a:r>
                <a:rPr kumimoji="0" lang="en-GB" sz="1600" b="0" i="0" u="none" strike="noStrike" kern="1200" cap="none" spc="0" normalizeH="0" baseline="0" noProof="0">
                  <a:ln>
                    <a:noFill/>
                  </a:ln>
                  <a:solidFill>
                    <a:srgbClr val="425563"/>
                  </a:solidFill>
                  <a:effectLst/>
                  <a:uLnTx/>
                  <a:uFillTx/>
                  <a:latin typeface="Montserrat" panose="00000500000000000000" pitchFamily="2" charset="0"/>
                  <a:ea typeface="+mn-ea"/>
                  <a:cs typeface="+mn-cs"/>
                </a:rPr>
                <a:t>Around </a:t>
              </a:r>
              <a:r>
                <a:rPr kumimoji="0" lang="en-GB" sz="1600" i="0" u="none" strike="noStrike" kern="1200" cap="none" spc="0" normalizeH="0" baseline="0" noProof="0">
                  <a:ln>
                    <a:noFill/>
                  </a:ln>
                  <a:solidFill>
                    <a:srgbClr val="425563"/>
                  </a:solidFill>
                  <a:effectLst/>
                  <a:uLnTx/>
                  <a:uFillTx/>
                  <a:latin typeface="Montserrat" panose="00000500000000000000" pitchFamily="2" charset="0"/>
                  <a:ea typeface="+mn-ea"/>
                  <a:cs typeface="+mn-cs"/>
                </a:rPr>
                <a:t>1 in 3 people </a:t>
              </a:r>
              <a:r>
                <a:rPr kumimoji="0" lang="en-GB" sz="1600" b="0" i="0" u="none" strike="noStrike" kern="1200" cap="none" spc="0" normalizeH="0" baseline="0" noProof="0">
                  <a:ln>
                    <a:noFill/>
                  </a:ln>
                  <a:solidFill>
                    <a:srgbClr val="425563"/>
                  </a:solidFill>
                  <a:effectLst/>
                  <a:uLnTx/>
                  <a:uFillTx/>
                  <a:latin typeface="Montserrat" panose="00000500000000000000" pitchFamily="2" charset="0"/>
                  <a:ea typeface="+mn-ea"/>
                  <a:cs typeface="+mn-cs"/>
                </a:rPr>
                <a:t>can carry LOF alleles depending on the patient  cohort</a:t>
              </a:r>
              <a:endParaRPr kumimoji="0" lang="en-GB" sz="1600" b="1" i="0" u="none" strike="noStrike" kern="1200" cap="none" spc="0" normalizeH="0" baseline="0" noProof="0">
                <a:ln>
                  <a:noFill/>
                </a:ln>
                <a:solidFill>
                  <a:srgbClr val="425563"/>
                </a:solidFill>
                <a:effectLst/>
                <a:uLnTx/>
                <a:uFillTx/>
                <a:latin typeface="Montserrat" panose="00000500000000000000" pitchFamily="2" charset="0"/>
                <a:ea typeface="+mn-ea"/>
                <a:cs typeface="+mn-cs"/>
              </a:endParaRPr>
            </a:p>
            <a:p>
              <a:pPr marL="0" marR="0" lvl="0" indent="0" algn="ctr" defTabSz="914400" rtl="0" eaLnBrk="1" fontAlgn="auto" latinLnBrk="0" hangingPunct="1">
                <a:lnSpc>
                  <a:spcPct val="90000"/>
                </a:lnSpc>
                <a:spcBef>
                  <a:spcPts val="1000"/>
                </a:spcBef>
                <a:spcAft>
                  <a:spcPts val="400"/>
                </a:spcAft>
                <a:buClrTx/>
                <a:buSzTx/>
                <a:buFont typeface="Arial" panose="020B0604020202020204" pitchFamily="34" charset="0"/>
                <a:buNone/>
                <a:tabLst/>
                <a:defRPr/>
              </a:pPr>
              <a:endParaRPr kumimoji="0" lang="en-GB" sz="1800" b="0" i="0" u="none" strike="noStrike" kern="1200" cap="none" spc="0" normalizeH="0" baseline="0" noProof="0">
                <a:ln>
                  <a:noFill/>
                </a:ln>
                <a:solidFill>
                  <a:srgbClr val="425563"/>
                </a:solidFill>
                <a:effectLst/>
                <a:uLnTx/>
                <a:uFillTx/>
                <a:latin typeface="Montserrat" panose="00000500000000000000" pitchFamily="2" charset="0"/>
                <a:ea typeface="+mn-ea"/>
                <a:cs typeface="+mn-cs"/>
              </a:endParaRPr>
            </a:p>
          </p:txBody>
        </p:sp>
        <p:pic>
          <p:nvPicPr>
            <p:cNvPr id="9" name="Graphic 8" descr="Medicine with solid fill">
              <a:extLst>
                <a:ext uri="{FF2B5EF4-FFF2-40B4-BE49-F238E27FC236}">
                  <a16:creationId xmlns:a16="http://schemas.microsoft.com/office/drawing/2014/main" id="{D3459343-B02A-E6EB-BFA3-ABF26AB982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11013" y="3162447"/>
              <a:ext cx="1643348" cy="1643348"/>
            </a:xfrm>
            <a:prstGeom prst="rect">
              <a:avLst/>
            </a:prstGeom>
          </p:spPr>
        </p:pic>
        <p:grpSp>
          <p:nvGrpSpPr>
            <p:cNvPr id="11" name="Group 10">
              <a:extLst>
                <a:ext uri="{FF2B5EF4-FFF2-40B4-BE49-F238E27FC236}">
                  <a16:creationId xmlns:a16="http://schemas.microsoft.com/office/drawing/2014/main" id="{5218E9BF-9C00-A948-B049-1AE749F6C04A}"/>
                </a:ext>
              </a:extLst>
            </p:cNvPr>
            <p:cNvGrpSpPr/>
            <p:nvPr/>
          </p:nvGrpSpPr>
          <p:grpSpPr>
            <a:xfrm>
              <a:off x="4932577" y="3225414"/>
              <a:ext cx="1684357" cy="743825"/>
              <a:chOff x="4703736" y="3816370"/>
              <a:chExt cx="1684357" cy="743825"/>
            </a:xfrm>
          </p:grpSpPr>
          <p:pic>
            <p:nvPicPr>
              <p:cNvPr id="34" name="Graphic 33" descr="User with solid fill">
                <a:extLst>
                  <a:ext uri="{FF2B5EF4-FFF2-40B4-BE49-F238E27FC236}">
                    <a16:creationId xmlns:a16="http://schemas.microsoft.com/office/drawing/2014/main" id="{9C763003-18C1-350E-4A49-3BE3EE8AF23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03736" y="3820689"/>
                <a:ext cx="739507" cy="739506"/>
              </a:xfrm>
              <a:prstGeom prst="rect">
                <a:avLst/>
              </a:prstGeom>
            </p:spPr>
          </p:pic>
          <p:pic>
            <p:nvPicPr>
              <p:cNvPr id="35" name="Graphic 34" descr="Close with solid fill">
                <a:extLst>
                  <a:ext uri="{FF2B5EF4-FFF2-40B4-BE49-F238E27FC236}">
                    <a16:creationId xmlns:a16="http://schemas.microsoft.com/office/drawing/2014/main" id="{B7845AAB-DBFF-80C3-D7A8-D9CF8A83A97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48586" y="3816370"/>
                <a:ext cx="739507" cy="739506"/>
              </a:xfrm>
              <a:prstGeom prst="rect">
                <a:avLst/>
              </a:prstGeom>
            </p:spPr>
          </p:pic>
        </p:grpSp>
        <p:grpSp>
          <p:nvGrpSpPr>
            <p:cNvPr id="12" name="Group 11">
              <a:extLst>
                <a:ext uri="{FF2B5EF4-FFF2-40B4-BE49-F238E27FC236}">
                  <a16:creationId xmlns:a16="http://schemas.microsoft.com/office/drawing/2014/main" id="{F0577D3E-3B93-F243-107C-01722F999F49}"/>
                </a:ext>
              </a:extLst>
            </p:cNvPr>
            <p:cNvGrpSpPr/>
            <p:nvPr/>
          </p:nvGrpSpPr>
          <p:grpSpPr>
            <a:xfrm>
              <a:off x="4929699" y="4058066"/>
              <a:ext cx="1729438" cy="739506"/>
              <a:chOff x="4686344" y="2994414"/>
              <a:chExt cx="1729438" cy="739506"/>
            </a:xfrm>
          </p:grpSpPr>
          <p:pic>
            <p:nvPicPr>
              <p:cNvPr id="30" name="Graphic 29" descr="User with solid fill">
                <a:extLst>
                  <a:ext uri="{FF2B5EF4-FFF2-40B4-BE49-F238E27FC236}">
                    <a16:creationId xmlns:a16="http://schemas.microsoft.com/office/drawing/2014/main" id="{F46156CF-F770-7A1C-BDFC-1DA95262137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86344" y="2994414"/>
                <a:ext cx="739507" cy="739506"/>
              </a:xfrm>
              <a:prstGeom prst="rect">
                <a:avLst/>
              </a:prstGeom>
            </p:spPr>
          </p:pic>
          <p:pic>
            <p:nvPicPr>
              <p:cNvPr id="33" name="Graphic 32" descr="Checkmark with solid fill">
                <a:extLst>
                  <a:ext uri="{FF2B5EF4-FFF2-40B4-BE49-F238E27FC236}">
                    <a16:creationId xmlns:a16="http://schemas.microsoft.com/office/drawing/2014/main" id="{CFAC52BA-B272-4E48-3B18-2A70FB0BDC3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676275" y="2994414"/>
                <a:ext cx="739507" cy="739506"/>
              </a:xfrm>
              <a:prstGeom prst="rect">
                <a:avLst/>
              </a:prstGeom>
            </p:spPr>
          </p:pic>
        </p:grpSp>
        <p:pic>
          <p:nvPicPr>
            <p:cNvPr id="13" name="Graphic 12" descr="DNA with solid fill">
              <a:extLst>
                <a:ext uri="{FF2B5EF4-FFF2-40B4-BE49-F238E27FC236}">
                  <a16:creationId xmlns:a16="http://schemas.microsoft.com/office/drawing/2014/main" id="{3E0328AE-5956-7789-088F-EA986D6AE56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856003" y="3158186"/>
              <a:ext cx="1643348" cy="1643348"/>
            </a:xfrm>
            <a:prstGeom prst="rect">
              <a:avLst/>
            </a:prstGeom>
          </p:spPr>
        </p:pic>
        <p:cxnSp>
          <p:nvCxnSpPr>
            <p:cNvPr id="15" name="Straight Arrow Connector 14">
              <a:extLst>
                <a:ext uri="{FF2B5EF4-FFF2-40B4-BE49-F238E27FC236}">
                  <a16:creationId xmlns:a16="http://schemas.microsoft.com/office/drawing/2014/main" id="{93426ADA-D0D0-F490-FE28-6E929D09484D}"/>
                </a:ext>
              </a:extLst>
            </p:cNvPr>
            <p:cNvCxnSpPr>
              <a:cxnSpLocks/>
            </p:cNvCxnSpPr>
            <p:nvPr/>
          </p:nvCxnSpPr>
          <p:spPr>
            <a:xfrm>
              <a:off x="2586890" y="3983075"/>
              <a:ext cx="534941" cy="0"/>
            </a:xfrm>
            <a:prstGeom prst="straightConnector1">
              <a:avLst/>
            </a:prstGeom>
            <a:noFill/>
            <a:ln w="76200" cap="flat" cmpd="sng" algn="ctr">
              <a:solidFill>
                <a:srgbClr val="DDE3E6"/>
              </a:solidFill>
              <a:prstDash val="solid"/>
              <a:miter lim="800000"/>
              <a:tailEnd type="triangle"/>
            </a:ln>
            <a:effectLst/>
          </p:spPr>
        </p:cxnSp>
        <p:cxnSp>
          <p:nvCxnSpPr>
            <p:cNvPr id="16" name="Straight Arrow Connector 15">
              <a:extLst>
                <a:ext uri="{FF2B5EF4-FFF2-40B4-BE49-F238E27FC236}">
                  <a16:creationId xmlns:a16="http://schemas.microsoft.com/office/drawing/2014/main" id="{55443EA4-D3C4-66E0-69AF-A10A5F131E6F}"/>
                </a:ext>
              </a:extLst>
            </p:cNvPr>
            <p:cNvCxnSpPr>
              <a:cxnSpLocks/>
            </p:cNvCxnSpPr>
            <p:nvPr/>
          </p:nvCxnSpPr>
          <p:spPr>
            <a:xfrm>
              <a:off x="4263330" y="3610093"/>
              <a:ext cx="534941" cy="0"/>
            </a:xfrm>
            <a:prstGeom prst="straightConnector1">
              <a:avLst/>
            </a:prstGeom>
            <a:noFill/>
            <a:ln w="76200" cap="flat" cmpd="sng" algn="ctr">
              <a:solidFill>
                <a:srgbClr val="DDE3E6"/>
              </a:solidFill>
              <a:prstDash val="solid"/>
              <a:miter lim="800000"/>
              <a:tailEnd type="triangle"/>
            </a:ln>
            <a:effectLst/>
          </p:spPr>
        </p:cxnSp>
        <p:cxnSp>
          <p:nvCxnSpPr>
            <p:cNvPr id="17" name="Straight Arrow Connector 16">
              <a:extLst>
                <a:ext uri="{FF2B5EF4-FFF2-40B4-BE49-F238E27FC236}">
                  <a16:creationId xmlns:a16="http://schemas.microsoft.com/office/drawing/2014/main" id="{EA971262-5A24-BE70-6576-1393AB6B6D28}"/>
                </a:ext>
              </a:extLst>
            </p:cNvPr>
            <p:cNvCxnSpPr>
              <a:cxnSpLocks/>
            </p:cNvCxnSpPr>
            <p:nvPr/>
          </p:nvCxnSpPr>
          <p:spPr>
            <a:xfrm>
              <a:off x="4263330" y="4415706"/>
              <a:ext cx="534941" cy="0"/>
            </a:xfrm>
            <a:prstGeom prst="straightConnector1">
              <a:avLst/>
            </a:prstGeom>
            <a:noFill/>
            <a:ln w="76200" cap="flat" cmpd="sng" algn="ctr">
              <a:solidFill>
                <a:srgbClr val="DDE3E6"/>
              </a:solidFill>
              <a:prstDash val="solid"/>
              <a:miter lim="800000"/>
              <a:tailEnd type="triangle"/>
            </a:ln>
            <a:effectLst/>
          </p:spPr>
        </p:cxnSp>
        <p:cxnSp>
          <p:nvCxnSpPr>
            <p:cNvPr id="18" name="Connector: Elbow 17">
              <a:extLst>
                <a:ext uri="{FF2B5EF4-FFF2-40B4-BE49-F238E27FC236}">
                  <a16:creationId xmlns:a16="http://schemas.microsoft.com/office/drawing/2014/main" id="{68017060-E432-70F1-824B-F7539F39F37B}"/>
                </a:ext>
              </a:extLst>
            </p:cNvPr>
            <p:cNvCxnSpPr>
              <a:cxnSpLocks/>
            </p:cNvCxnSpPr>
            <p:nvPr/>
          </p:nvCxnSpPr>
          <p:spPr>
            <a:xfrm rot="16200000" flipH="1">
              <a:off x="762760" y="3360275"/>
              <a:ext cx="747658" cy="352001"/>
            </a:xfrm>
            <a:prstGeom prst="bentConnector3">
              <a:avLst>
                <a:gd name="adj1" fmla="val 100608"/>
              </a:avLst>
            </a:prstGeom>
            <a:noFill/>
            <a:ln w="38100" cap="flat" cmpd="sng" algn="ctr">
              <a:solidFill>
                <a:srgbClr val="DDE3E6"/>
              </a:solidFill>
              <a:prstDash val="solid"/>
              <a:miter lim="800000"/>
            </a:ln>
            <a:effectLst/>
          </p:spPr>
        </p:cxnSp>
        <p:cxnSp>
          <p:nvCxnSpPr>
            <p:cNvPr id="19" name="Connector: Elbow 18">
              <a:extLst>
                <a:ext uri="{FF2B5EF4-FFF2-40B4-BE49-F238E27FC236}">
                  <a16:creationId xmlns:a16="http://schemas.microsoft.com/office/drawing/2014/main" id="{AF27343F-C6E2-D7C8-2304-ACA6908FC3F8}"/>
                </a:ext>
              </a:extLst>
            </p:cNvPr>
            <p:cNvCxnSpPr>
              <a:cxnSpLocks/>
            </p:cNvCxnSpPr>
            <p:nvPr/>
          </p:nvCxnSpPr>
          <p:spPr>
            <a:xfrm rot="10800000" flipV="1">
              <a:off x="3209871" y="4921878"/>
              <a:ext cx="468081" cy="404129"/>
            </a:xfrm>
            <a:prstGeom prst="bentConnector3">
              <a:avLst>
                <a:gd name="adj1" fmla="val -4942"/>
              </a:avLst>
            </a:prstGeom>
            <a:noFill/>
            <a:ln w="38100" cap="flat" cmpd="sng" algn="ctr">
              <a:solidFill>
                <a:srgbClr val="DDE3E6"/>
              </a:solidFill>
              <a:prstDash val="solid"/>
              <a:miter lim="800000"/>
            </a:ln>
            <a:effectLst/>
          </p:spPr>
        </p:cxnSp>
        <p:cxnSp>
          <p:nvCxnSpPr>
            <p:cNvPr id="20" name="Connector: Elbow 19">
              <a:extLst>
                <a:ext uri="{FF2B5EF4-FFF2-40B4-BE49-F238E27FC236}">
                  <a16:creationId xmlns:a16="http://schemas.microsoft.com/office/drawing/2014/main" id="{191F203B-5347-1EDD-AAF7-59D749B4F851}"/>
                </a:ext>
              </a:extLst>
            </p:cNvPr>
            <p:cNvCxnSpPr>
              <a:cxnSpLocks/>
            </p:cNvCxnSpPr>
            <p:nvPr/>
          </p:nvCxnSpPr>
          <p:spPr>
            <a:xfrm rot="16200000" flipH="1">
              <a:off x="5140987" y="5030266"/>
              <a:ext cx="695861" cy="344146"/>
            </a:xfrm>
            <a:prstGeom prst="bentConnector3">
              <a:avLst>
                <a:gd name="adj1" fmla="val 97224"/>
              </a:avLst>
            </a:prstGeom>
            <a:noFill/>
            <a:ln w="38100" cap="flat" cmpd="sng" algn="ctr">
              <a:solidFill>
                <a:srgbClr val="DDE3E6"/>
              </a:solidFill>
              <a:prstDash val="solid"/>
              <a:miter lim="800000"/>
            </a:ln>
            <a:effectLst/>
          </p:spPr>
        </p:cxnSp>
        <p:sp>
          <p:nvSpPr>
            <p:cNvPr id="29" name="Content Placeholder 9">
              <a:extLst>
                <a:ext uri="{FF2B5EF4-FFF2-40B4-BE49-F238E27FC236}">
                  <a16:creationId xmlns:a16="http://schemas.microsoft.com/office/drawing/2014/main" id="{C7BEF6F3-E663-492D-F57E-823C943BE028}"/>
                </a:ext>
              </a:extLst>
            </p:cNvPr>
            <p:cNvSpPr txBox="1">
              <a:spLocks/>
            </p:cNvSpPr>
            <p:nvPr/>
          </p:nvSpPr>
          <p:spPr>
            <a:xfrm>
              <a:off x="5847640" y="5202340"/>
              <a:ext cx="3070228" cy="1078186"/>
            </a:xfrm>
            <a:prstGeom prst="rect">
              <a:avLst/>
            </a:prstGeom>
            <a:noFill/>
          </p:spPr>
          <p:txBody>
            <a:bodyPr vert="horz" lIns="0" tIns="0" rIns="0" bIns="0" rtlCol="0">
              <a:noAutofit/>
            </a:bodyPr>
            <a:lstStyle>
              <a:lvl1pPr marL="0" indent="0" algn="l" defTabSz="914400" rtl="0" eaLnBrk="1" latinLnBrk="0" hangingPunct="1">
                <a:lnSpc>
                  <a:spcPct val="90000"/>
                </a:lnSpc>
                <a:spcBef>
                  <a:spcPts val="1000"/>
                </a:spcBef>
                <a:spcAft>
                  <a:spcPts val="400"/>
                </a:spcAft>
                <a:buFont typeface="Arial" panose="020B0604020202020204" pitchFamily="34" charset="0"/>
                <a:buNone/>
                <a:defRPr sz="1600" b="1" kern="1200" cap="none" baseline="0">
                  <a:solidFill>
                    <a:schemeClr val="accent2"/>
                  </a:solidFill>
                  <a:latin typeface="+mj-lt"/>
                  <a:ea typeface="+mn-ea"/>
                  <a:cs typeface="+mn-cs"/>
                </a:defRPr>
              </a:lvl1pPr>
              <a:lvl2pPr marL="0" indent="0" algn="l" defTabSz="914400" rtl="0" eaLnBrk="1" latinLnBrk="0" hangingPunct="1">
                <a:lnSpc>
                  <a:spcPct val="90000"/>
                </a:lnSpc>
                <a:spcBef>
                  <a:spcPts val="500"/>
                </a:spcBef>
                <a:spcAft>
                  <a:spcPts val="400"/>
                </a:spcAft>
                <a:buFont typeface="Arial" panose="020B0604020202020204" pitchFamily="34" charset="0"/>
                <a:buNone/>
                <a:defRPr sz="1600" kern="1200">
                  <a:solidFill>
                    <a:schemeClr val="accent2"/>
                  </a:solidFill>
                  <a:latin typeface="+mj-lt"/>
                  <a:ea typeface="+mn-ea"/>
                  <a:cs typeface="+mn-cs"/>
                </a:defRPr>
              </a:lvl2pPr>
              <a:lvl3pPr marL="144000" indent="-144000" algn="l" defTabSz="914400" rtl="0" eaLnBrk="1" latinLnBrk="0" hangingPunct="1">
                <a:lnSpc>
                  <a:spcPct val="90000"/>
                </a:lnSpc>
                <a:spcBef>
                  <a:spcPts val="500"/>
                </a:spcBef>
                <a:spcAft>
                  <a:spcPts val="400"/>
                </a:spcAft>
                <a:buSzPct val="80000"/>
                <a:buFont typeface="Arial" panose="020B0604020202020204" pitchFamily="34" charset="0"/>
                <a:buChar char="•"/>
                <a:defRPr sz="1600" kern="1200">
                  <a:solidFill>
                    <a:schemeClr val="accent2"/>
                  </a:solidFill>
                  <a:latin typeface="+mj-lt"/>
                  <a:ea typeface="+mn-ea"/>
                  <a:cs typeface="+mn-cs"/>
                </a:defRPr>
              </a:lvl3pPr>
              <a:lvl4pPr marL="360000" indent="-144000" algn="l" defTabSz="914400" rtl="0" eaLnBrk="1" latinLnBrk="0" hangingPunct="1">
                <a:lnSpc>
                  <a:spcPct val="90000"/>
                </a:lnSpc>
                <a:spcBef>
                  <a:spcPts val="500"/>
                </a:spcBef>
                <a:spcAft>
                  <a:spcPts val="400"/>
                </a:spcAft>
                <a:buFont typeface="Calibri" panose="020F0502020204030204" pitchFamily="34" charset="0"/>
                <a:buChar char="-"/>
                <a:defRPr sz="1600" kern="1200">
                  <a:solidFill>
                    <a:schemeClr val="accent2"/>
                  </a:solidFill>
                  <a:latin typeface="+mj-lt"/>
                  <a:ea typeface="+mn-ea"/>
                  <a:cs typeface="+mn-cs"/>
                </a:defRPr>
              </a:lvl4pPr>
              <a:lvl5pPr marL="540000" indent="-144000" algn="l" defTabSz="914400" rtl="0" eaLnBrk="1" latinLnBrk="0" hangingPunct="1">
                <a:lnSpc>
                  <a:spcPct val="90000"/>
                </a:lnSpc>
                <a:spcBef>
                  <a:spcPts val="500"/>
                </a:spcBef>
                <a:spcAft>
                  <a:spcPts val="400"/>
                </a:spcAft>
                <a:buSzPct val="80000"/>
                <a:buFont typeface="Arial" panose="020B0604020202020204" pitchFamily="34" charset="0"/>
                <a:buChar char="˃"/>
                <a:defRPr sz="1600" kern="1200">
                  <a:solidFill>
                    <a:schemeClr val="accent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400"/>
                </a:spcAft>
                <a:buClrTx/>
                <a:buSzTx/>
                <a:buFont typeface="Arial" panose="020B0604020202020204" pitchFamily="34" charset="0"/>
                <a:buNone/>
                <a:tabLst/>
                <a:defRPr/>
              </a:pPr>
              <a:r>
                <a:rPr kumimoji="0" lang="en-GB" sz="1600" b="0" i="0" u="none" strike="noStrike" kern="1200" cap="none" spc="0" normalizeH="0" baseline="0" noProof="0">
                  <a:ln>
                    <a:noFill/>
                  </a:ln>
                  <a:solidFill>
                    <a:srgbClr val="425563"/>
                  </a:solidFill>
                  <a:effectLst/>
                  <a:uLnTx/>
                  <a:uFillTx/>
                  <a:latin typeface="Montserrat" panose="00000500000000000000" pitchFamily="2" charset="0"/>
                </a:rPr>
                <a:t>Pharmacogenetic testing with the </a:t>
              </a:r>
              <a:r>
                <a:rPr kumimoji="0" lang="en-GB" sz="1600" i="0" u="none" strike="noStrike" kern="1200" cap="none" spc="0" normalizeH="0" baseline="0" noProof="0" err="1">
                  <a:ln>
                    <a:noFill/>
                  </a:ln>
                  <a:solidFill>
                    <a:srgbClr val="425563"/>
                  </a:solidFill>
                  <a:effectLst/>
                  <a:uLnTx/>
                  <a:uFillTx/>
                  <a:latin typeface="Montserrat" panose="00000500000000000000" pitchFamily="2" charset="0"/>
                </a:rPr>
                <a:t>Genedrive</a:t>
              </a:r>
              <a:r>
                <a:rPr kumimoji="0" lang="en-GB" sz="1600" i="0" u="none" strike="noStrike" kern="1200" cap="none" spc="0" normalizeH="0" baseline="0" noProof="0">
                  <a:ln>
                    <a:noFill/>
                  </a:ln>
                  <a:solidFill>
                    <a:srgbClr val="425563"/>
                  </a:solidFill>
                  <a:effectLst/>
                  <a:uLnTx/>
                  <a:uFillTx/>
                  <a:latin typeface="Montserrat" panose="00000500000000000000" pitchFamily="2" charset="0"/>
                  <a:cs typeface="Arial" panose="020B0604020202020204" pitchFamily="34" charset="0"/>
                </a:rPr>
                <a:t>®</a:t>
              </a:r>
              <a:r>
                <a:rPr kumimoji="0" lang="en-GB" sz="1600" i="0" u="none" strike="noStrike" kern="1200" cap="none" spc="0" normalizeH="0" baseline="0" noProof="0">
                  <a:ln>
                    <a:noFill/>
                  </a:ln>
                  <a:solidFill>
                    <a:srgbClr val="425563"/>
                  </a:solidFill>
                  <a:effectLst/>
                  <a:uLnTx/>
                  <a:uFillTx/>
                  <a:latin typeface="Montserrat" panose="00000500000000000000" pitchFamily="2" charset="0"/>
                </a:rPr>
                <a:t> CYP2C19 ID Kit guide anti-platelet therapy</a:t>
              </a:r>
              <a:r>
                <a:rPr kumimoji="0" lang="en-GB" sz="1600" b="0" i="0" u="none" strike="noStrike" kern="1200" cap="none" spc="0" normalizeH="0" baseline="0" noProof="0">
                  <a:ln>
                    <a:noFill/>
                  </a:ln>
                  <a:solidFill>
                    <a:srgbClr val="425563"/>
                  </a:solidFill>
                  <a:effectLst/>
                  <a:uLnTx/>
                  <a:uFillTx/>
                  <a:latin typeface="Montserrat" panose="00000500000000000000" pitchFamily="2" charset="0"/>
                </a:rPr>
                <a:t> in patients </a:t>
              </a:r>
            </a:p>
          </p:txBody>
        </p:sp>
      </p:grpSp>
      <p:cxnSp>
        <p:nvCxnSpPr>
          <p:cNvPr id="47" name="Straight Connector 46">
            <a:extLst>
              <a:ext uri="{FF2B5EF4-FFF2-40B4-BE49-F238E27FC236}">
                <a16:creationId xmlns:a16="http://schemas.microsoft.com/office/drawing/2014/main" id="{C5DA335A-3DB8-5733-70A2-6098E225A926}"/>
              </a:ext>
            </a:extLst>
          </p:cNvPr>
          <p:cNvCxnSpPr>
            <a:cxnSpLocks/>
          </p:cNvCxnSpPr>
          <p:nvPr/>
        </p:nvCxnSpPr>
        <p:spPr>
          <a:xfrm flipV="1">
            <a:off x="5341296" y="2270927"/>
            <a:ext cx="0" cy="537000"/>
          </a:xfrm>
          <a:prstGeom prst="line">
            <a:avLst/>
          </a:prstGeom>
        </p:spPr>
        <p:style>
          <a:lnRef idx="3">
            <a:schemeClr val="accent3"/>
          </a:lnRef>
          <a:fillRef idx="0">
            <a:schemeClr val="accent3"/>
          </a:fillRef>
          <a:effectRef idx="2">
            <a:schemeClr val="accent3"/>
          </a:effectRef>
          <a:fontRef idx="minor">
            <a:schemeClr val="tx1"/>
          </a:fontRef>
        </p:style>
      </p:cxnSp>
      <p:cxnSp>
        <p:nvCxnSpPr>
          <p:cNvPr id="50" name="Straight Connector 49">
            <a:extLst>
              <a:ext uri="{FF2B5EF4-FFF2-40B4-BE49-F238E27FC236}">
                <a16:creationId xmlns:a16="http://schemas.microsoft.com/office/drawing/2014/main" id="{F8AD1EFD-0371-56AF-A3D6-6665EE2E5E6E}"/>
              </a:ext>
            </a:extLst>
          </p:cNvPr>
          <p:cNvCxnSpPr>
            <a:cxnSpLocks/>
          </p:cNvCxnSpPr>
          <p:nvPr/>
        </p:nvCxnSpPr>
        <p:spPr>
          <a:xfrm>
            <a:off x="5323904" y="2270927"/>
            <a:ext cx="369754" cy="0"/>
          </a:xfrm>
          <a:prstGeom prst="line">
            <a:avLst/>
          </a:prstGeom>
        </p:spPr>
        <p:style>
          <a:lnRef idx="3">
            <a:schemeClr val="accent3"/>
          </a:lnRef>
          <a:fillRef idx="0">
            <a:schemeClr val="accent3"/>
          </a:fillRef>
          <a:effectRef idx="2">
            <a:schemeClr val="accent3"/>
          </a:effectRef>
          <a:fontRef idx="minor">
            <a:schemeClr val="tx1"/>
          </a:fontRef>
        </p:style>
      </p:cxnSp>
      <p:sp>
        <p:nvSpPr>
          <p:cNvPr id="52" name="Oval 51">
            <a:extLst>
              <a:ext uri="{FF2B5EF4-FFF2-40B4-BE49-F238E27FC236}">
                <a16:creationId xmlns:a16="http://schemas.microsoft.com/office/drawing/2014/main" id="{C65FC8C4-2830-3C51-7F3E-6A3FAA554705}"/>
              </a:ext>
            </a:extLst>
          </p:cNvPr>
          <p:cNvSpPr/>
          <p:nvPr/>
        </p:nvSpPr>
        <p:spPr>
          <a:xfrm>
            <a:off x="8767739" y="2888949"/>
            <a:ext cx="1879247" cy="1879247"/>
          </a:xfrm>
          <a:prstGeom prst="ellipse">
            <a:avLst/>
          </a:prstGeom>
          <a:gradFill flip="none" rotWithShape="1">
            <a:gsLst>
              <a:gs pos="39000">
                <a:srgbClr val="F1B100"/>
              </a:gs>
              <a:gs pos="100000">
                <a:srgbClr val="FFD45B"/>
              </a:gs>
            </a:gsLst>
            <a:lin ang="0" scaled="1"/>
            <a:tileRect/>
          </a:gradFill>
          <a:ln w="12700" cap="flat" cmpd="sng" algn="ctr">
            <a:no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1477" b="0" i="0" u="none" strike="noStrike" kern="0" cap="none" spc="0" normalizeH="0" baseline="0" noProof="0">
                <a:ln>
                  <a:noFill/>
                </a:ln>
                <a:solidFill>
                  <a:prstClr val="white"/>
                </a:solidFill>
                <a:effectLst/>
                <a:uLnTx/>
                <a:uFillTx/>
                <a:latin typeface="Montserrat" panose="00000500000000000000" pitchFamily="2" charset="0"/>
                <a:ea typeface="+mn-ea"/>
                <a:cs typeface="+mn-cs"/>
              </a:rPr>
              <a:t>PGx could prevent up to </a:t>
            </a:r>
            <a:br>
              <a:rPr kumimoji="0" lang="en-GB" sz="1662" b="0" i="0" u="none" strike="noStrike" kern="0" cap="none" spc="0" normalizeH="0" baseline="0" noProof="0">
                <a:ln>
                  <a:noFill/>
                </a:ln>
                <a:solidFill>
                  <a:srgbClr val="4C5E6B"/>
                </a:solidFill>
                <a:effectLst/>
                <a:uLnTx/>
                <a:uFillTx/>
                <a:latin typeface="Montserrat" panose="00000500000000000000" pitchFamily="2" charset="0"/>
                <a:ea typeface="+mn-ea"/>
                <a:cs typeface="+mn-cs"/>
              </a:rPr>
            </a:br>
            <a:r>
              <a:rPr kumimoji="0" lang="en-GB" sz="3692" b="1" i="0" u="none" strike="noStrike" kern="0" cap="none" spc="0" normalizeH="0" baseline="0" noProof="0">
                <a:ln>
                  <a:noFill/>
                </a:ln>
                <a:solidFill>
                  <a:prstClr val="white"/>
                </a:solidFill>
                <a:effectLst/>
                <a:uLnTx/>
                <a:uFillTx/>
                <a:latin typeface="Montserrat" panose="00000500000000000000" pitchFamily="2" charset="0"/>
                <a:ea typeface="+mn-ea"/>
                <a:cs typeface="+mn-cs"/>
              </a:rPr>
              <a:t>30% </a:t>
            </a:r>
            <a:r>
              <a:rPr kumimoji="0" lang="en-GB" sz="1477" b="0" i="0" u="none" strike="noStrike" kern="0" cap="none" spc="0" normalizeH="0" baseline="0" noProof="0">
                <a:ln>
                  <a:noFill/>
                </a:ln>
                <a:solidFill>
                  <a:prstClr val="white"/>
                </a:solidFill>
                <a:effectLst/>
                <a:uLnTx/>
                <a:uFillTx/>
                <a:latin typeface="Montserrat" panose="00000500000000000000" pitchFamily="2" charset="0"/>
                <a:ea typeface="+mn-ea"/>
                <a:cs typeface="+mn-cs"/>
              </a:rPr>
              <a:t>ADRs </a:t>
            </a:r>
            <a:r>
              <a:rPr kumimoji="0" lang="en-GB" sz="1477" b="0" i="0" u="none" strike="noStrike" kern="0" cap="none" spc="0" normalizeH="0" baseline="30000" noProof="0">
                <a:ln>
                  <a:noFill/>
                </a:ln>
                <a:solidFill>
                  <a:prstClr val="white"/>
                </a:solidFill>
                <a:effectLst/>
                <a:uLnTx/>
                <a:uFillTx/>
                <a:latin typeface="Montserrat" panose="00000500000000000000" pitchFamily="2" charset="0"/>
                <a:ea typeface="+mn-ea"/>
                <a:cs typeface="+mn-cs"/>
              </a:rPr>
              <a:t>1</a:t>
            </a:r>
            <a:endParaRPr kumimoji="0" lang="en-GB" sz="1662" b="0" i="0" u="none" strike="noStrike" kern="0" cap="none" spc="0" normalizeH="0" baseline="30000" noProof="0">
              <a:ln>
                <a:noFill/>
              </a:ln>
              <a:solidFill>
                <a:prstClr val="white"/>
              </a:solidFill>
              <a:effectLst/>
              <a:uLnTx/>
              <a:uFillTx/>
              <a:latin typeface="Montserrat" panose="00000500000000000000" pitchFamily="2" charset="0"/>
              <a:ea typeface="+mn-ea"/>
              <a:cs typeface="+mn-cs"/>
            </a:endParaRPr>
          </a:p>
        </p:txBody>
      </p:sp>
      <p:pic>
        <p:nvPicPr>
          <p:cNvPr id="3" name="Picture 2" descr="A white text on a black background&#10;&#10;Description automatically generated">
            <a:extLst>
              <a:ext uri="{FF2B5EF4-FFF2-40B4-BE49-F238E27FC236}">
                <a16:creationId xmlns:a16="http://schemas.microsoft.com/office/drawing/2014/main" id="{4E30B19C-0113-3C03-F1A7-19B2135F694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556798" y="236231"/>
            <a:ext cx="798404" cy="666668"/>
          </a:xfrm>
          <a:prstGeom prst="rect">
            <a:avLst/>
          </a:prstGeom>
        </p:spPr>
      </p:pic>
    </p:spTree>
    <p:extLst>
      <p:ext uri="{BB962C8B-B14F-4D97-AF65-F5344CB8AC3E}">
        <p14:creationId xmlns:p14="http://schemas.microsoft.com/office/powerpoint/2010/main" val="10792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7C1FB414-D43D-040A-672F-05A04739B9FE}"/>
              </a:ext>
            </a:extLst>
          </p:cNvPr>
          <p:cNvSpPr>
            <a:spLocks noGrp="1"/>
          </p:cNvSpPr>
          <p:nvPr>
            <p:ph type="subTitle" idx="1"/>
          </p:nvPr>
        </p:nvSpPr>
        <p:spPr/>
        <p:txBody>
          <a:bodyPr/>
          <a:lstStyle/>
          <a:p>
            <a:r>
              <a:rPr lang="en-GB" sz="3200"/>
              <a:t>What is CYP2C19?</a:t>
            </a:r>
          </a:p>
        </p:txBody>
      </p:sp>
      <p:sp>
        <p:nvSpPr>
          <p:cNvPr id="3" name="TextBox 2">
            <a:extLst>
              <a:ext uri="{FF2B5EF4-FFF2-40B4-BE49-F238E27FC236}">
                <a16:creationId xmlns:a16="http://schemas.microsoft.com/office/drawing/2014/main" id="{60C04F09-4A4F-B048-02FB-61835B17D39F}"/>
              </a:ext>
            </a:extLst>
          </p:cNvPr>
          <p:cNvSpPr txBox="1"/>
          <p:nvPr/>
        </p:nvSpPr>
        <p:spPr>
          <a:xfrm>
            <a:off x="305878" y="1548568"/>
            <a:ext cx="9267099" cy="2498909"/>
          </a:xfrm>
          <a:prstGeom prst="rect">
            <a:avLst/>
          </a:prstGeom>
          <a:noFill/>
        </p:spPr>
        <p:txBody>
          <a:bodyPr wrap="square" lIns="112542" tIns="56271" rIns="112542" bIns="56271" rtlCol="0" anchor="t">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1700" b="0" i="0" u="none" strike="noStrike" kern="1200" cap="none" spc="0" normalizeH="0" baseline="0" noProof="0" dirty="0">
                <a:ln>
                  <a:noFill/>
                </a:ln>
                <a:solidFill>
                  <a:srgbClr val="003341"/>
                </a:solidFill>
                <a:effectLst/>
                <a:uLnTx/>
                <a:uFillTx/>
                <a:latin typeface="Metropolis Light"/>
                <a:ea typeface="+mn-ea"/>
                <a:cs typeface="Arial"/>
              </a:rPr>
              <a:t>The </a:t>
            </a:r>
            <a:r>
              <a:rPr kumimoji="0" lang="en-GB" sz="1700" b="1" i="0" u="none" strike="noStrike" kern="1200" cap="none" spc="0" normalizeH="0" baseline="0" noProof="0" dirty="0">
                <a:ln>
                  <a:noFill/>
                </a:ln>
                <a:solidFill>
                  <a:srgbClr val="00853E"/>
                </a:solidFill>
                <a:effectLst/>
                <a:uLnTx/>
                <a:uFillTx/>
                <a:latin typeface="Metropolis Light"/>
                <a:ea typeface="+mn-ea"/>
                <a:cs typeface="Arial"/>
              </a:rPr>
              <a:t>CYP2C19 gene </a:t>
            </a:r>
            <a:r>
              <a:rPr kumimoji="0" lang="en-GB" sz="1700" b="0" i="0" u="none" strike="noStrike" kern="1200" cap="none" spc="0" normalizeH="0" baseline="0" noProof="0" dirty="0">
                <a:ln>
                  <a:noFill/>
                </a:ln>
                <a:solidFill>
                  <a:srgbClr val="003341"/>
                </a:solidFill>
                <a:effectLst/>
                <a:uLnTx/>
                <a:uFillTx/>
                <a:latin typeface="Metropolis Light"/>
                <a:ea typeface="+mn-ea"/>
                <a:cs typeface="Arial"/>
              </a:rPr>
              <a:t>codes for the </a:t>
            </a:r>
            <a:r>
              <a:rPr kumimoji="0" lang="en-GB" sz="1700" b="1" i="0" u="none" strike="noStrike" kern="1200" cap="none" spc="0" normalizeH="0" baseline="0" noProof="0" dirty="0">
                <a:ln>
                  <a:noFill/>
                </a:ln>
                <a:solidFill>
                  <a:srgbClr val="00853E"/>
                </a:solidFill>
                <a:effectLst/>
                <a:uLnTx/>
                <a:uFillTx/>
                <a:latin typeface="Metropolis Light"/>
                <a:ea typeface="+mn-ea"/>
                <a:cs typeface="Arial"/>
              </a:rPr>
              <a:t>CYP2C19 enzyme</a:t>
            </a:r>
            <a:endParaRPr kumimoji="0" lang="en-US" sz="1800" b="0" i="0" u="none" strike="noStrike" kern="1200" cap="none" spc="0" normalizeH="0" baseline="0" noProof="0" dirty="0">
              <a:ln>
                <a:noFill/>
              </a:ln>
              <a:solidFill>
                <a:srgbClr val="003341"/>
              </a:solidFill>
              <a:effectLst/>
              <a:uLnTx/>
              <a:uFillTx/>
              <a:latin typeface="Calibri" panose="020F0502020204030204"/>
              <a:ea typeface="+mn-lt"/>
              <a:cs typeface="+mn-cs"/>
            </a:endParaRPr>
          </a:p>
          <a:p>
            <a:pPr marL="351155" marR="0" lvl="0" indent="-35115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700" b="0" i="0" u="none" strike="noStrike" kern="1200" cap="none" spc="0" normalizeH="0" baseline="0" noProof="0" dirty="0">
              <a:ln>
                <a:noFill/>
              </a:ln>
              <a:solidFill>
                <a:srgbClr val="003341"/>
              </a:solidFill>
              <a:effectLst/>
              <a:uLnTx/>
              <a:uFillTx/>
              <a:latin typeface="Calibri"/>
              <a:ea typeface="+mn-ea"/>
              <a:cs typeface="Calibri"/>
            </a:endParaRPr>
          </a:p>
          <a:p>
            <a:pPr marR="0" lvl="0" algn="l" defTabSz="914400" rtl="0" eaLnBrk="1" fontAlgn="auto" latinLnBrk="0" hangingPunct="1">
              <a:lnSpc>
                <a:spcPct val="100000"/>
              </a:lnSpc>
              <a:spcBef>
                <a:spcPts val="0"/>
              </a:spcBef>
              <a:spcAft>
                <a:spcPts val="0"/>
              </a:spcAft>
              <a:buClrTx/>
              <a:buSzTx/>
              <a:tabLst/>
              <a:defRPr/>
            </a:pPr>
            <a:r>
              <a:rPr kumimoji="0" lang="en-GB" sz="1700" b="0" i="0" u="none" strike="noStrike" kern="1200" cap="none" spc="0" normalizeH="0" baseline="0" noProof="0" dirty="0">
                <a:ln>
                  <a:noFill/>
                </a:ln>
                <a:solidFill>
                  <a:srgbClr val="003341"/>
                </a:solidFill>
                <a:effectLst/>
                <a:uLnTx/>
                <a:uFillTx/>
                <a:latin typeface="Metropolis" panose="00000500000000000000"/>
                <a:ea typeface="+mn-ea"/>
                <a:cs typeface="Calibri"/>
              </a:rPr>
              <a:t>CYP2C19 is a liver enzyme thought to be involved in </a:t>
            </a:r>
            <a:r>
              <a:rPr kumimoji="0" lang="en-GB" sz="1700" b="1" i="0" u="none" strike="noStrike" kern="1200" cap="none" spc="0" normalizeH="0" baseline="0" noProof="0" dirty="0">
                <a:ln>
                  <a:noFill/>
                </a:ln>
                <a:solidFill>
                  <a:srgbClr val="00853E"/>
                </a:solidFill>
                <a:effectLst/>
                <a:uLnTx/>
                <a:uFillTx/>
                <a:latin typeface="Metropolis" panose="00000500000000000000"/>
                <a:ea typeface="+mn-ea"/>
                <a:cs typeface="Calibri"/>
              </a:rPr>
              <a:t>metabolising at least 10% of commonly prescribed drugs, </a:t>
            </a:r>
            <a:r>
              <a:rPr kumimoji="0" lang="en-GB" sz="1700" b="0" i="0" u="none" strike="noStrike" kern="1200" cap="none" spc="0" normalizeH="0" baseline="0" noProof="0" dirty="0">
                <a:ln>
                  <a:noFill/>
                </a:ln>
                <a:solidFill>
                  <a:srgbClr val="003341"/>
                </a:solidFill>
                <a:effectLst/>
                <a:uLnTx/>
                <a:uFillTx/>
                <a:latin typeface="Metropolis" panose="00000500000000000000"/>
                <a:ea typeface="+mn-ea"/>
                <a:cs typeface="Calibri"/>
              </a:rPr>
              <a:t>including antidepressants, PPI's and the antiplatelet </a:t>
            </a:r>
            <a:r>
              <a:rPr kumimoji="0" lang="en-GB" sz="1700" b="1" i="0" u="none" strike="noStrike" kern="1200" cap="none" spc="0" normalizeH="0" baseline="0" noProof="0" dirty="0">
                <a:ln>
                  <a:noFill/>
                </a:ln>
                <a:solidFill>
                  <a:srgbClr val="00853E"/>
                </a:solidFill>
                <a:effectLst/>
                <a:uLnTx/>
                <a:uFillTx/>
                <a:latin typeface="Metropolis" panose="00000500000000000000"/>
                <a:ea typeface="+mn-ea"/>
                <a:cs typeface="Calibri"/>
              </a:rPr>
              <a:t>Clopidogrel</a:t>
            </a:r>
            <a:r>
              <a:rPr kumimoji="0" lang="en-GB" sz="1700" b="0" i="0" u="none" strike="noStrike" kern="1200" cap="none" spc="0" normalizeH="0" baseline="0" noProof="0" dirty="0">
                <a:ln>
                  <a:noFill/>
                </a:ln>
                <a:solidFill>
                  <a:srgbClr val="003341"/>
                </a:solidFill>
                <a:effectLst/>
                <a:uLnTx/>
                <a:uFillTx/>
                <a:latin typeface="Metropolis" panose="00000500000000000000"/>
                <a:ea typeface="+mn-ea"/>
                <a:cs typeface="Calibri"/>
              </a:rPr>
              <a:t> (Plavix)</a:t>
            </a:r>
            <a:endParaRPr kumimoji="0" lang="en-GB" sz="1700" b="0" i="0" u="none" strike="noStrike" kern="1200" cap="none" spc="0" normalizeH="0" baseline="0" noProof="0" dirty="0">
              <a:ln>
                <a:noFill/>
              </a:ln>
              <a:solidFill>
                <a:srgbClr val="003341"/>
              </a:solidFill>
              <a:effectLst/>
              <a:uLnTx/>
              <a:uFillTx/>
              <a:latin typeface="Metropolis" panose="00000500000000000000"/>
              <a:ea typeface="Calibri"/>
              <a:cs typeface="Calibri"/>
            </a:endParaRPr>
          </a:p>
          <a:p>
            <a:pPr marL="351155" marR="0" lvl="0" indent="-351155" algn="l" defTabSz="914400" rtl="0" eaLnBrk="1" fontAlgn="auto" latinLnBrk="0" hangingPunct="1">
              <a:lnSpc>
                <a:spcPct val="100000"/>
              </a:lnSpc>
              <a:spcBef>
                <a:spcPts val="0"/>
              </a:spcBef>
              <a:spcAft>
                <a:spcPts val="0"/>
              </a:spcAft>
              <a:buClrTx/>
              <a:buSzTx/>
              <a:buFont typeface="Arial,Sans-Serif" panose="020B0604020202020204" pitchFamily="34" charset="0"/>
              <a:buChar char="•"/>
              <a:tabLst/>
              <a:defRPr/>
            </a:pPr>
            <a:endParaRPr kumimoji="0" lang="en-GB" sz="1700" b="0" i="0" u="none" strike="noStrike" kern="1200" cap="none" spc="0" normalizeH="0" baseline="0" noProof="0" dirty="0">
              <a:ln>
                <a:noFill/>
              </a:ln>
              <a:solidFill>
                <a:srgbClr val="003341"/>
              </a:solidFill>
              <a:effectLst/>
              <a:uLnTx/>
              <a:uFillTx/>
              <a:latin typeface="Calibri"/>
              <a:ea typeface="+mn-ea"/>
              <a:cs typeface="Calibri"/>
            </a:endParaRPr>
          </a:p>
          <a:p>
            <a:pPr marR="0" lvl="0" algn="l" defTabSz="914400" rtl="0" eaLnBrk="1" fontAlgn="auto" latinLnBrk="0" hangingPunct="1">
              <a:lnSpc>
                <a:spcPct val="100000"/>
              </a:lnSpc>
              <a:spcBef>
                <a:spcPts val="0"/>
              </a:spcBef>
              <a:spcAft>
                <a:spcPts val="0"/>
              </a:spcAft>
              <a:buClrTx/>
              <a:buSzTx/>
              <a:tabLst/>
              <a:defRPr/>
            </a:pPr>
            <a:r>
              <a:rPr kumimoji="0" lang="en-GB" sz="1700" b="0" i="0" u="none" strike="noStrike" kern="1200" cap="none" spc="0" normalizeH="0" baseline="0" noProof="0" dirty="0">
                <a:ln>
                  <a:noFill/>
                </a:ln>
                <a:solidFill>
                  <a:srgbClr val="003341"/>
                </a:solidFill>
                <a:effectLst/>
                <a:uLnTx/>
                <a:uFillTx/>
                <a:latin typeface="Metropolis Light"/>
                <a:ea typeface="+mn-ea"/>
                <a:cs typeface="Arial"/>
              </a:rPr>
              <a:t>There are many </a:t>
            </a:r>
            <a:r>
              <a:rPr kumimoji="0" lang="en-GB" sz="1700" b="1" i="0" u="none" strike="noStrike" kern="1200" cap="none" spc="0" normalizeH="0" baseline="0" noProof="0" dirty="0">
                <a:ln>
                  <a:noFill/>
                </a:ln>
                <a:solidFill>
                  <a:srgbClr val="00853E"/>
                </a:solidFill>
                <a:effectLst/>
                <a:uLnTx/>
                <a:uFillTx/>
                <a:latin typeface="Metropolis Light"/>
                <a:ea typeface="+mn-ea"/>
                <a:cs typeface="Arial"/>
              </a:rPr>
              <a:t>variants</a:t>
            </a:r>
            <a:r>
              <a:rPr kumimoji="0" lang="en-GB" sz="1700" b="0" i="0" u="none" strike="noStrike" kern="1200" cap="none" spc="0" normalizeH="0" baseline="0" noProof="0" dirty="0">
                <a:ln>
                  <a:noFill/>
                </a:ln>
                <a:solidFill>
                  <a:srgbClr val="003341"/>
                </a:solidFill>
                <a:effectLst/>
                <a:uLnTx/>
                <a:uFillTx/>
                <a:latin typeface="Metropolis Light"/>
                <a:ea typeface="+mn-ea"/>
                <a:cs typeface="Arial"/>
              </a:rPr>
              <a:t> of the CYP2C19 gene, and these variants determine an individual's </a:t>
            </a:r>
            <a:r>
              <a:rPr kumimoji="0" lang="en-GB" sz="1700" b="1" i="0" u="none" strike="noStrike" kern="1200" cap="none" spc="0" normalizeH="0" baseline="0" noProof="0" dirty="0">
                <a:ln>
                  <a:noFill/>
                </a:ln>
                <a:solidFill>
                  <a:srgbClr val="00853E"/>
                </a:solidFill>
                <a:effectLst/>
                <a:uLnTx/>
                <a:uFillTx/>
                <a:latin typeface="Metropolis Light"/>
                <a:ea typeface="+mn-ea"/>
                <a:cs typeface="Arial"/>
              </a:rPr>
              <a:t>metaboliser status, </a:t>
            </a:r>
            <a:r>
              <a:rPr kumimoji="0" lang="en-GB" sz="1700" b="0" i="0" u="none" strike="noStrike" kern="1200" cap="none" spc="0" normalizeH="0" baseline="0" noProof="0" dirty="0">
                <a:ln>
                  <a:noFill/>
                </a:ln>
                <a:solidFill>
                  <a:srgbClr val="003341"/>
                </a:solidFill>
                <a:effectLst/>
                <a:uLnTx/>
                <a:uFillTx/>
                <a:latin typeface="Metropolis Light"/>
                <a:ea typeface="+mn-ea"/>
                <a:cs typeface="Arial"/>
              </a:rPr>
              <a:t>by influencing how effectively CYP2C19 functions</a:t>
            </a:r>
            <a:endParaRPr kumimoji="0" lang="en-GB" sz="1800" b="0" i="0" u="none" strike="noStrike" kern="1200" cap="none" spc="0" normalizeH="0" baseline="0" noProof="0" dirty="0">
              <a:ln>
                <a:noFill/>
              </a:ln>
              <a:solidFill>
                <a:srgbClr val="003341"/>
              </a:solidFill>
              <a:effectLst/>
              <a:uLnTx/>
              <a:uFillTx/>
              <a:latin typeface="Calibri" panose="020F0502020204030204"/>
              <a:ea typeface="Calibri" panose="020F0502020204030204"/>
              <a:cs typeface="Calibri" panose="020F0502020204030204"/>
            </a:endParaRPr>
          </a:p>
          <a:p>
            <a:pPr marL="351155" marR="0" lvl="0" indent="-35115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700" b="0" i="0" u="none" strike="noStrike" kern="1200" cap="none" spc="0" normalizeH="0" baseline="0" noProof="0" dirty="0">
              <a:ln>
                <a:noFill/>
              </a:ln>
              <a:solidFill>
                <a:srgbClr val="003341"/>
              </a:solidFill>
              <a:effectLst/>
              <a:uLnTx/>
              <a:uFillTx/>
              <a:latin typeface="Calibri" panose="020F0502020204030204"/>
              <a:ea typeface="+mn-ea"/>
              <a:cs typeface="Calibri" panose="020F0502020204030204" pitchFamily="34" charset="0"/>
            </a:endParaRPr>
          </a:p>
          <a:p>
            <a:pPr marL="351155" marR="0" lvl="0" indent="-35115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srgbClr val="003341"/>
              </a:solidFill>
              <a:effectLst/>
              <a:uLnTx/>
              <a:uFillTx/>
              <a:latin typeface="Metropolis Light"/>
              <a:ea typeface="+mn-ea"/>
              <a:cs typeface="Arial"/>
            </a:endParaRPr>
          </a:p>
        </p:txBody>
      </p:sp>
      <p:pic>
        <p:nvPicPr>
          <p:cNvPr id="9" name="Picture 8" descr="A diagram of a cloud&#10;&#10;Description automatically generated">
            <a:extLst>
              <a:ext uri="{FF2B5EF4-FFF2-40B4-BE49-F238E27FC236}">
                <a16:creationId xmlns:a16="http://schemas.microsoft.com/office/drawing/2014/main" id="{59C201B0-600A-185F-D531-93C24E00C42A}"/>
              </a:ext>
            </a:extLst>
          </p:cNvPr>
          <p:cNvPicPr>
            <a:picLocks noChangeAspect="1"/>
          </p:cNvPicPr>
          <p:nvPr/>
        </p:nvPicPr>
        <p:blipFill>
          <a:blip r:embed="rId3">
            <a:extLst>
              <a:ext uri="{28A0092B-C50C-407E-A947-70E740481C1C}">
                <a14:useLocalDpi xmlns:a14="http://schemas.microsoft.com/office/drawing/2010/main" val="0"/>
              </a:ext>
            </a:extLst>
          </a:blip>
          <a:srcRect t="20367" b="33480"/>
          <a:stretch/>
        </p:blipFill>
        <p:spPr>
          <a:xfrm>
            <a:off x="273972" y="3550535"/>
            <a:ext cx="9132678" cy="2979932"/>
          </a:xfrm>
          <a:prstGeom prst="rect">
            <a:avLst/>
          </a:prstGeom>
        </p:spPr>
      </p:pic>
    </p:spTree>
    <p:extLst>
      <p:ext uri="{BB962C8B-B14F-4D97-AF65-F5344CB8AC3E}">
        <p14:creationId xmlns:p14="http://schemas.microsoft.com/office/powerpoint/2010/main" val="2628249625"/>
      </p:ext>
    </p:extLst>
  </p:cSld>
  <p:clrMapOvr>
    <a:masterClrMapping/>
  </p:clrMapOvr>
</p:sld>
</file>

<file path=ppt/theme/theme1.xml><?xml version="1.0" encoding="utf-8"?>
<a:theme xmlns:a="http://schemas.openxmlformats.org/drawingml/2006/main" name="GD_CYP2C19_Template">
  <a:themeElements>
    <a:clrScheme name="Custom 1">
      <a:dk1>
        <a:srgbClr val="003341"/>
      </a:dk1>
      <a:lt1>
        <a:srgbClr val="FFFFFF"/>
      </a:lt1>
      <a:dk2>
        <a:srgbClr val="8597A3"/>
      </a:dk2>
      <a:lt2>
        <a:srgbClr val="E7E6E6"/>
      </a:lt2>
      <a:accent1>
        <a:srgbClr val="53565B"/>
      </a:accent1>
      <a:accent2>
        <a:srgbClr val="919191"/>
      </a:accent2>
      <a:accent3>
        <a:srgbClr val="A5A5A5"/>
      </a:accent3>
      <a:accent4>
        <a:srgbClr val="939393"/>
      </a:accent4>
      <a:accent5>
        <a:srgbClr val="919191"/>
      </a:accent5>
      <a:accent6>
        <a:srgbClr val="939393"/>
      </a:accent6>
      <a:hlink>
        <a:srgbClr val="919191"/>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ora_Theme" id="{A2132B5B-FA60-404A-B3D5-139934A5E306}" vid="{C3D078B0-BD51-4947-9871-4F015F463ED7}"/>
    </a:ext>
  </a:extLst>
</a:theme>
</file>

<file path=ppt/theme/theme2.xml><?xml version="1.0" encoding="utf-8"?>
<a:theme xmlns:a="http://schemas.openxmlformats.org/drawingml/2006/main" name="1_GD_CYP2C19_Template">
  <a:themeElements>
    <a:clrScheme name="Custom 1">
      <a:dk1>
        <a:srgbClr val="003341"/>
      </a:dk1>
      <a:lt1>
        <a:srgbClr val="FFFFFF"/>
      </a:lt1>
      <a:dk2>
        <a:srgbClr val="8597A3"/>
      </a:dk2>
      <a:lt2>
        <a:srgbClr val="E7E6E6"/>
      </a:lt2>
      <a:accent1>
        <a:srgbClr val="53565B"/>
      </a:accent1>
      <a:accent2>
        <a:srgbClr val="919191"/>
      </a:accent2>
      <a:accent3>
        <a:srgbClr val="A5A5A5"/>
      </a:accent3>
      <a:accent4>
        <a:srgbClr val="939393"/>
      </a:accent4>
      <a:accent5>
        <a:srgbClr val="919191"/>
      </a:accent5>
      <a:accent6>
        <a:srgbClr val="939393"/>
      </a:accent6>
      <a:hlink>
        <a:srgbClr val="919191"/>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ora_Theme" id="{A2132B5B-FA60-404A-B3D5-139934A5E306}" vid="{C3D078B0-BD51-4947-9871-4F015F463ED7}"/>
    </a:ext>
  </a:extLst>
</a:theme>
</file>

<file path=ppt/theme/theme3.xml><?xml version="1.0" encoding="utf-8"?>
<a:theme xmlns:a="http://schemas.openxmlformats.org/drawingml/2006/main" name="2_GD_CYP2C19_Template">
  <a:themeElements>
    <a:clrScheme name="Custom 1">
      <a:dk1>
        <a:srgbClr val="003341"/>
      </a:dk1>
      <a:lt1>
        <a:srgbClr val="FFFFFF"/>
      </a:lt1>
      <a:dk2>
        <a:srgbClr val="8597A3"/>
      </a:dk2>
      <a:lt2>
        <a:srgbClr val="E7E6E6"/>
      </a:lt2>
      <a:accent1>
        <a:srgbClr val="53565B"/>
      </a:accent1>
      <a:accent2>
        <a:srgbClr val="919191"/>
      </a:accent2>
      <a:accent3>
        <a:srgbClr val="A5A5A5"/>
      </a:accent3>
      <a:accent4>
        <a:srgbClr val="939393"/>
      </a:accent4>
      <a:accent5>
        <a:srgbClr val="919191"/>
      </a:accent5>
      <a:accent6>
        <a:srgbClr val="939393"/>
      </a:accent6>
      <a:hlink>
        <a:srgbClr val="919191"/>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ora_Theme" id="{A2132B5B-FA60-404A-B3D5-139934A5E306}" vid="{C3D078B0-BD51-4947-9871-4F015F463ED7}"/>
    </a:ext>
  </a:extLst>
</a:theme>
</file>

<file path=ppt/theme/theme4.xml><?xml version="1.0" encoding="utf-8"?>
<a:theme xmlns:a="http://schemas.openxmlformats.org/drawingml/2006/main" name="3_GD_CYP2C19_Template">
  <a:themeElements>
    <a:clrScheme name="Custom 1">
      <a:dk1>
        <a:srgbClr val="003341"/>
      </a:dk1>
      <a:lt1>
        <a:srgbClr val="FFFFFF"/>
      </a:lt1>
      <a:dk2>
        <a:srgbClr val="8597A3"/>
      </a:dk2>
      <a:lt2>
        <a:srgbClr val="E7E6E6"/>
      </a:lt2>
      <a:accent1>
        <a:srgbClr val="53565B"/>
      </a:accent1>
      <a:accent2>
        <a:srgbClr val="919191"/>
      </a:accent2>
      <a:accent3>
        <a:srgbClr val="A5A5A5"/>
      </a:accent3>
      <a:accent4>
        <a:srgbClr val="939393"/>
      </a:accent4>
      <a:accent5>
        <a:srgbClr val="919191"/>
      </a:accent5>
      <a:accent6>
        <a:srgbClr val="939393"/>
      </a:accent6>
      <a:hlink>
        <a:srgbClr val="919191"/>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ora_Theme" id="{A2132B5B-FA60-404A-B3D5-139934A5E306}" vid="{C3D078B0-BD51-4947-9871-4F015F463ED7}"/>
    </a:ext>
  </a:extLst>
</a:theme>
</file>

<file path=ppt/theme/theme5.xml><?xml version="1.0" encoding="utf-8"?>
<a:theme xmlns:a="http://schemas.openxmlformats.org/drawingml/2006/main" name="4_GD_CYP2C19_Template">
  <a:themeElements>
    <a:clrScheme name="Custom 1">
      <a:dk1>
        <a:srgbClr val="003341"/>
      </a:dk1>
      <a:lt1>
        <a:srgbClr val="FFFFFF"/>
      </a:lt1>
      <a:dk2>
        <a:srgbClr val="8597A3"/>
      </a:dk2>
      <a:lt2>
        <a:srgbClr val="E7E6E6"/>
      </a:lt2>
      <a:accent1>
        <a:srgbClr val="53565B"/>
      </a:accent1>
      <a:accent2>
        <a:srgbClr val="919191"/>
      </a:accent2>
      <a:accent3>
        <a:srgbClr val="A5A5A5"/>
      </a:accent3>
      <a:accent4>
        <a:srgbClr val="939393"/>
      </a:accent4>
      <a:accent5>
        <a:srgbClr val="919191"/>
      </a:accent5>
      <a:accent6>
        <a:srgbClr val="939393"/>
      </a:accent6>
      <a:hlink>
        <a:srgbClr val="919191"/>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ora_Theme" id="{A2132B5B-FA60-404A-B3D5-139934A5E306}" vid="{C3D078B0-BD51-4947-9871-4F015F463ED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C15E9A9AF5FC4CB7F402953D5481B2" ma:contentTypeVersion="29" ma:contentTypeDescription="Create a new document." ma:contentTypeScope="" ma:versionID="a7073918be454ddf4c83810b7cfcf17e">
  <xsd:schema xmlns:xsd="http://www.w3.org/2001/XMLSchema" xmlns:xs="http://www.w3.org/2001/XMLSchema" xmlns:p="http://schemas.microsoft.com/office/2006/metadata/properties" xmlns:ns2="7c0cf8cf-e1bf-434e-b1ce-621e0e774b8a" xmlns:ns3="2a61b11f-d5f3-4dbc-92da-397722161917" targetNamespace="http://schemas.microsoft.com/office/2006/metadata/properties" ma:root="true" ma:fieldsID="4e12768ef70d426bed8223f04478ec5c" ns2:_="" ns3:_="">
    <xsd:import namespace="7c0cf8cf-e1bf-434e-b1ce-621e0e774b8a"/>
    <xsd:import namespace="2a61b11f-d5f3-4dbc-92da-397722161917"/>
    <xsd:element name="properties">
      <xsd:complexType>
        <xsd:sequence>
          <xsd:element name="documentManagement">
            <xsd:complexType>
              <xsd:all>
                <xsd:element ref="ns2:Lot_x002f_SerialNumber" minOccurs="0"/>
                <xsd:element ref="ns2:Product" minOccurs="0"/>
                <xsd:element ref="ns2:IFUreferebce" minOccurs="0"/>
                <xsd:element ref="ns2:ReleaseDate" minOccurs="0"/>
                <xsd:element ref="ns3:SharedWithUsers" minOccurs="0"/>
                <xsd:element ref="ns3:SharedWithDetails"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cf8cf-e1bf-434e-b1ce-621e0e774b8a" elementFormDefault="qualified">
    <xsd:import namespace="http://schemas.microsoft.com/office/2006/documentManagement/types"/>
    <xsd:import namespace="http://schemas.microsoft.com/office/infopath/2007/PartnerControls"/>
    <xsd:element name="Lot_x002f_SerialNumber" ma:index="2" nillable="true" ma:displayName="Lot/Serial Number" ma:description="Lot/Serial Numbers included in this record" ma:format="Dropdown" ma:internalName="Lot_x002f_SerialNumber" ma:readOnly="false">
      <xsd:simpleType>
        <xsd:restriction base="dms:Note">
          <xsd:maxLength value="255"/>
        </xsd:restriction>
      </xsd:simpleType>
    </xsd:element>
    <xsd:element name="Product" ma:index="3" nillable="true" ma:displayName="Product" ma:description="Select the category from the dropdown" ma:format="Dropdown" ma:internalName="Product" ma:readOnly="false">
      <xsd:simpleType>
        <xsd:restriction base="dms:Choice">
          <xsd:enumeration value="System/Instrument"/>
          <xsd:enumeration value="RNR1"/>
          <xsd:enumeration value="CYP"/>
          <xsd:enumeration value="Reagents"/>
        </xsd:restriction>
      </xsd:simpleType>
    </xsd:element>
    <xsd:element name="IFUreferebce" ma:index="4" nillable="true" ma:displayName="Status" ma:format="Dropdown" ma:internalName="IFUreferebce" ma:readOnly="false">
      <xsd:simpleType>
        <xsd:restriction base="dms:Choice">
          <xsd:enumeration value="In Progress"/>
          <xsd:enumeration value="Released"/>
          <xsd:enumeration value="R&amp;D/Training Only"/>
          <xsd:enumeration value="Failed"/>
        </xsd:restriction>
      </xsd:simpleType>
    </xsd:element>
    <xsd:element name="ReleaseDate" ma:index="5" nillable="true" ma:displayName="Release Date" ma:default="10/8/2024" ma:description="Release Date" ma:format="DateTime" ma:internalName="ReleaseDate" ma:readOnly="false">
      <xsd:simpleType>
        <xsd:restriction base="dms:DateTime"/>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hidden="true" ma:internalName="MediaServiceKeyPoints"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hidden="true"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hidden="true" ma:internalName="MediaServiceOCR" ma:readOnly="true">
      <xsd:simpleType>
        <xsd:restriction base="dms:Note"/>
      </xsd:simpleType>
    </xsd:element>
    <xsd:element name="MediaLengthInSeconds" ma:index="19" nillable="true" ma:displayName="Length (seconds)" ma:hidden="true" ma:internalName="MediaLengthInSeconds" ma:readOnly="true">
      <xsd:simpleType>
        <xsd:restriction base="dms:Unknown"/>
      </xsd:simpleType>
    </xsd:element>
    <xsd:element name="MediaServiceLocation" ma:index="20" nillable="true" ma:displayName="Location" ma:hidden="true"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b3ce316-e8bb-4f72-ba76-d6788dc7ebd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_Flow_SignoffStatus" ma:index="30"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61b11f-d5f3-4dbc-92da-397722161917" elementFormDefault="qualified">
    <xsd:import namespace="http://schemas.microsoft.com/office/2006/documentManagement/types"/>
    <xsd:import namespace="http://schemas.microsoft.com/office/infopath/2007/PartnerControls"/>
    <xsd:element name="SharedWithUsers" ma:index="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hidden="true" ma:internalName="SharedWithDetails" ma:readOnly="true">
      <xsd:simpleType>
        <xsd:restriction base="dms:Note"/>
      </xsd:simpleType>
    </xsd:element>
    <xsd:element name="TaxCatchAll" ma:index="24" nillable="true" ma:displayName="Taxonomy Catch All Column" ma:hidden="true" ma:list="{257cbda1-4f3f-4aca-995a-0f066fcdc833}" ma:internalName="TaxCatchAll" ma:readOnly="false" ma:showField="CatchAllData" ma:web="2a61b11f-d5f3-4dbc-92da-3977221619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a61b11f-d5f3-4dbc-92da-397722161917">
      <UserInfo>
        <DisplayName>Sarah Barnett</DisplayName>
        <AccountId>52</AccountId>
        <AccountType/>
      </UserInfo>
      <UserInfo>
        <DisplayName>Claire Newton</DisplayName>
        <AccountId>255</AccountId>
        <AccountType/>
      </UserInfo>
      <UserInfo>
        <DisplayName>Vicky Smith</DisplayName>
        <AccountId>245</AccountId>
        <AccountType/>
      </UserInfo>
      <UserInfo>
        <DisplayName>Alastair Haigh</DisplayName>
        <AccountId>393</AccountId>
        <AccountType/>
      </UserInfo>
      <UserInfo>
        <DisplayName>Gino Miele</DisplayName>
        <AccountId>49</AccountId>
        <AccountType/>
      </UserInfo>
      <UserInfo>
        <DisplayName>Patrick Breen</DisplayName>
        <AccountId>432</AccountId>
        <AccountType/>
      </UserInfo>
      <UserInfo>
        <DisplayName>Joanne Inglis</DisplayName>
        <AccountId>608</AccountId>
        <AccountType/>
      </UserInfo>
      <UserInfo>
        <DisplayName>Jonny Dale</DisplayName>
        <AccountId>935</AccountId>
        <AccountType/>
      </UserInfo>
      <UserInfo>
        <DisplayName>Caroline Alexander</DisplayName>
        <AccountId>1102</AccountId>
        <AccountType/>
      </UserInfo>
    </SharedWithUsers>
    <IFUreferebce xmlns="7c0cf8cf-e1bf-434e-b1ce-621e0e774b8a" xsi:nil="true"/>
    <lcf76f155ced4ddcb4097134ff3c332f xmlns="7c0cf8cf-e1bf-434e-b1ce-621e0e774b8a">
      <Terms xmlns="http://schemas.microsoft.com/office/infopath/2007/PartnerControls"/>
    </lcf76f155ced4ddcb4097134ff3c332f>
    <TaxCatchAll xmlns="2a61b11f-d5f3-4dbc-92da-397722161917" xsi:nil="true"/>
    <Lot_x002f_SerialNumber xmlns="7c0cf8cf-e1bf-434e-b1ce-621e0e774b8a" xsi:nil="true"/>
    <Product xmlns="7c0cf8cf-e1bf-434e-b1ce-621e0e774b8a" xsi:nil="true"/>
    <ReleaseDate xmlns="7c0cf8cf-e1bf-434e-b1ce-621e0e774b8a" xsi:nil="true"/>
    <_Flow_SignoffStatus xmlns="7c0cf8cf-e1bf-434e-b1ce-621e0e774b8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2413B6-971D-49CD-9DFE-3597001F6B69}">
  <ds:schemaRefs>
    <ds:schemaRef ds:uri="2a61b11f-d5f3-4dbc-92da-397722161917"/>
    <ds:schemaRef ds:uri="7c0cf8cf-e1bf-434e-b1ce-621e0e774b8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5B49967-6387-41A2-8A0D-DB56A5BBA1A3}">
  <ds:schemaRefs>
    <ds:schemaRef ds:uri="2a61b11f-d5f3-4dbc-92da-397722161917"/>
    <ds:schemaRef ds:uri="7c0cf8cf-e1bf-434e-b1ce-621e0e774b8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AF44396-B667-4FC8-B46A-CA7F3B38F1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5015</Words>
  <Application>Microsoft Office PowerPoint</Application>
  <PresentationFormat>Widescreen</PresentationFormat>
  <Paragraphs>659</Paragraphs>
  <Slides>54</Slides>
  <Notes>40</Notes>
  <HiddenSlides>0</HiddenSlides>
  <MMClips>0</MMClips>
  <ScaleCrop>false</ScaleCrop>
  <HeadingPairs>
    <vt:vector size="6" baseType="variant">
      <vt:variant>
        <vt:lpstr>Fonts Used</vt:lpstr>
      </vt:variant>
      <vt:variant>
        <vt:i4>21</vt:i4>
      </vt:variant>
      <vt:variant>
        <vt:lpstr>Theme</vt:lpstr>
      </vt:variant>
      <vt:variant>
        <vt:i4>5</vt:i4>
      </vt:variant>
      <vt:variant>
        <vt:lpstr>Slide Titles</vt:lpstr>
      </vt:variant>
      <vt:variant>
        <vt:i4>54</vt:i4>
      </vt:variant>
    </vt:vector>
  </HeadingPairs>
  <TitlesOfParts>
    <vt:vector size="80" baseType="lpstr">
      <vt:lpstr>-apple-system</vt:lpstr>
      <vt:lpstr>Aptos</vt:lpstr>
      <vt:lpstr>Aptos Narrow</vt:lpstr>
      <vt:lpstr>Arial</vt:lpstr>
      <vt:lpstr>Arial,Sans-Serif</vt:lpstr>
      <vt:lpstr>Calibri</vt:lpstr>
      <vt:lpstr>Courier New</vt:lpstr>
      <vt:lpstr>interfaceregular</vt:lpstr>
      <vt:lpstr>Lato</vt:lpstr>
      <vt:lpstr>Metropolis</vt:lpstr>
      <vt:lpstr>Metropolis Light</vt:lpstr>
      <vt:lpstr>Metropolis Medium</vt:lpstr>
      <vt:lpstr>Metropolis-Bold</vt:lpstr>
      <vt:lpstr>Metropolis-Regular</vt:lpstr>
      <vt:lpstr>Montserrat</vt:lpstr>
      <vt:lpstr>Poppins</vt:lpstr>
      <vt:lpstr>Poppins Light</vt:lpstr>
      <vt:lpstr>Segoe UI</vt:lpstr>
      <vt:lpstr>Times New Roman</vt:lpstr>
      <vt:lpstr>ui-sans-serif</vt:lpstr>
      <vt:lpstr>Verdana</vt:lpstr>
      <vt:lpstr>GD_CYP2C19_Template</vt:lpstr>
      <vt:lpstr>1_GD_CYP2C19_Template</vt:lpstr>
      <vt:lpstr>2_GD_CYP2C19_Template</vt:lpstr>
      <vt:lpstr>3_GD_CYP2C19_Template</vt:lpstr>
      <vt:lpstr>4_GD_CYP2C19_Template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Clinical Need </vt:lpstr>
      <vt:lpstr>PowerPoint Presentation</vt:lpstr>
      <vt:lpstr>There are around 100,000 strokes a year  (1 every 5 mins)</vt:lpstr>
      <vt:lpstr>PowerPoint Presentation</vt:lpstr>
      <vt:lpstr>PowerPoint Presentation</vt:lpstr>
      <vt:lpstr>Tier 1 panels test for *2 *3 (LOF) *17 (GOF) GD test for *2, 3, 4, 8, 35 (LOF) *17 (GOF)  The estimated combined prevalence of the *4, *8 and *35 alleles in the UK stroke population would be around 0.6% 1  However:  The *4 allele is more common in the Ashkenazi Jewish population (1.8%)2 The *35 allele has a prevalence of up to 3% in people with sub-Saharan African family background  Morbidity from ischaemic heart disease and stroke is significantly worse for South Asian, Black Caribbean and Black African Ethnic groups. These groups also suffer higher incidence of important risk factors such as diabetes mellitus and hypertension making coronary therapeutics increasingly important.   ~30% of Europeans have at least one LOF allele compared to &gt;50% of individuals in east Asian populations. 4     </vt:lpstr>
      <vt:lpstr>PowerPoint Presentation</vt:lpstr>
      <vt:lpstr>Our Solution</vt:lpstr>
      <vt:lpstr>Pharmacogenetic test to inform clinicians on an individual's CYP2C19 genotype and metaboliser status</vt:lpstr>
      <vt:lpstr>PowerPoint Presentation</vt:lpstr>
      <vt:lpstr>PowerPoint Presentation</vt:lpstr>
      <vt:lpstr>PowerPoint Presentation</vt:lpstr>
      <vt:lpstr>PowerPoint Presentation</vt:lpstr>
      <vt:lpstr>Product Range</vt:lpstr>
      <vt:lpstr>PowerPoint Presentation</vt:lpstr>
      <vt:lpstr>PowerPoint Presentation</vt:lpstr>
      <vt:lpstr>PowerPoint Presentation</vt:lpstr>
      <vt:lpstr>PowerPoint Presentation</vt:lpstr>
      <vt:lpstr>PowerPoint Presentation</vt:lpstr>
      <vt:lpstr>Product Demonstration See GPM-159 for test procedure</vt:lpstr>
      <vt:lpstr>Genedrive  Performance Data</vt:lpstr>
      <vt:lpstr>PowerPoint Presentation</vt:lpstr>
      <vt:lpstr>PowerPoint Presentation</vt:lpstr>
      <vt:lpstr>PowerPoint Presentation</vt:lpstr>
      <vt:lpstr>PowerPoint Presentation</vt:lpstr>
      <vt:lpstr>The Guidance</vt:lpstr>
      <vt:lpstr>PowerPoint Presentation</vt:lpstr>
      <vt:lpstr>CYP2C19 Genotype Testing to Guide Clopidogrel Use After Ischaemic Stroke or Transient Ischaemic Attack</vt:lpstr>
      <vt:lpstr>Research Studies &amp; Publications</vt:lpstr>
      <vt:lpstr>PowerPoint Presentation</vt:lpstr>
      <vt:lpstr>PowerPoint Presentation</vt:lpstr>
      <vt:lpstr>PowerPoint Presentation</vt:lpstr>
      <vt:lpstr>Competitive Landscape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Technical Documents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Genedrive® HCV ID Kit</dc:title>
  <dc:creator>Claire Newton</dc:creator>
  <cp:lastModifiedBy>Kimberly Howard</cp:lastModifiedBy>
  <cp:revision>66</cp:revision>
  <cp:lastPrinted>2022-02-21T11:51:39Z</cp:lastPrinted>
  <dcterms:created xsi:type="dcterms:W3CDTF">2021-04-21T08:44:01Z</dcterms:created>
  <dcterms:modified xsi:type="dcterms:W3CDTF">2025-08-22T09:03:05Z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2019-01-21T00:00:00Z</vt:filetime>
  </property>
  <property fmtid="{D5CDD505-2E9C-101B-9397-08002B2CF9AE}" pid="3" name="Creator">
    <vt:lpwstr>Aspose.Slides for .NET 16.4.0.0</vt:lpwstr>
  </property>
  <property fmtid="{D5CDD505-2E9C-101B-9397-08002B2CF9AE}" pid="4" name="LastSaved">
    <vt:filetime>2021-04-21T00:00:00Z</vt:filetime>
  </property>
  <property fmtid="{D5CDD505-2E9C-101B-9397-08002B2CF9AE}" pid="5" name="ContentTypeId">
    <vt:lpwstr>0x01010001C15E9A9AF5FC4CB7F402953D5481B2</vt:lpwstr>
  </property>
  <property fmtid="{D5CDD505-2E9C-101B-9397-08002B2CF9AE}" pid="6" name="MediaServiceImageTags">
    <vt:lpwstr/>
  </property>
</Properties>
</file>